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hCz0+OeLUA4CaerB6lnP62v1pMO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94834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59442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ee74fdf74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gee74fdf74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38002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0219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61088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781426" y="981869"/>
            <a:ext cx="7620000" cy="58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415EB"/>
              </a:buClr>
              <a:buSzPts val="3200"/>
              <a:buFont typeface="Arial"/>
              <a:buNone/>
            </a:pPr>
            <a:r>
              <a:rPr lang="vi-VN" sz="3200" b="1" i="0" u="none" strike="noStrike" cap="none">
                <a:solidFill>
                  <a:srgbClr val="3415E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VIDEO BÀI </a:t>
            </a:r>
            <a:r>
              <a:rPr lang="vi-VN" sz="3200" b="1" i="0" u="none" strike="noStrike" cap="none">
                <a:solidFill>
                  <a:srgbClr val="2108B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GIẢNG</a:t>
            </a:r>
            <a:r>
              <a:rPr lang="vi-VN" sz="3200" b="1" i="0" u="none" strike="noStrike" cap="none">
                <a:solidFill>
                  <a:srgbClr val="3415E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LỊCH SỬ LỚP 7</a:t>
            </a:r>
            <a:endParaRPr sz="3200" b="1" i="0" u="none" strike="noStrike" cap="none">
              <a:solidFill>
                <a:srgbClr val="3415E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5" name="Google Shape;85;p1"/>
          <p:cNvGrpSpPr/>
          <p:nvPr/>
        </p:nvGrpSpPr>
        <p:grpSpPr>
          <a:xfrm>
            <a:off x="533400" y="3581400"/>
            <a:ext cx="2220913" cy="3025775"/>
            <a:chOff x="4320" y="262"/>
            <a:chExt cx="1399" cy="1906"/>
          </a:xfrm>
        </p:grpSpPr>
        <p:pic>
          <p:nvPicPr>
            <p:cNvPr id="86" name="Google Shape;86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320" y="262"/>
              <a:ext cx="1399" cy="1659"/>
            </a:xfrm>
            <a:prstGeom prst="rect">
              <a:avLst/>
            </a:prstGeom>
            <a:noFill/>
            <a:ln w="9525" cap="sq" cmpd="sng">
              <a:solidFill>
                <a:srgbClr val="993300"/>
              </a:solidFill>
              <a:prstDash val="solid"/>
              <a:miter lim="8000"/>
              <a:headEnd type="none" w="sm" len="sm"/>
              <a:tailEnd type="none" w="sm" len="sm"/>
            </a:ln>
          </p:spPr>
        </p:pic>
        <p:sp>
          <p:nvSpPr>
            <p:cNvPr id="87" name="Google Shape;87;p1"/>
            <p:cNvSpPr/>
            <p:nvPr/>
          </p:nvSpPr>
          <p:spPr>
            <a:xfrm>
              <a:off x="4717" y="1946"/>
              <a:ext cx="659" cy="22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600"/>
                <a:buFont typeface="Arial"/>
                <a:buNone/>
              </a:pPr>
              <a:r>
                <a:rPr lang="vi-VN" sz="1600" b="1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B.Đi a xơ</a:t>
              </a:r>
              <a:endParaRPr/>
            </a:p>
          </p:txBody>
        </p:sp>
      </p:grpSp>
      <p:grpSp>
        <p:nvGrpSpPr>
          <p:cNvPr id="88" name="Google Shape;88;p1"/>
          <p:cNvGrpSpPr/>
          <p:nvPr/>
        </p:nvGrpSpPr>
        <p:grpSpPr>
          <a:xfrm>
            <a:off x="3513138" y="3581400"/>
            <a:ext cx="2125662" cy="3019425"/>
            <a:chOff x="4464" y="288"/>
            <a:chExt cx="1339" cy="1752"/>
          </a:xfrm>
        </p:grpSpPr>
        <p:pic>
          <p:nvPicPr>
            <p:cNvPr id="89" name="Google Shape;89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464" y="288"/>
              <a:ext cx="1339" cy="1543"/>
            </a:xfrm>
            <a:prstGeom prst="rect">
              <a:avLst/>
            </a:prstGeom>
            <a:noFill/>
            <a:ln w="9525" cap="sq" cmpd="sng">
              <a:solidFill>
                <a:srgbClr val="CC6600"/>
              </a:solidFill>
              <a:prstDash val="solid"/>
              <a:miter lim="8000"/>
              <a:headEnd type="none" w="sm" len="sm"/>
              <a:tailEnd type="none" w="sm" len="sm"/>
            </a:ln>
          </p:spPr>
        </p:pic>
        <p:sp>
          <p:nvSpPr>
            <p:cNvPr id="90" name="Google Shape;90;p1"/>
            <p:cNvSpPr/>
            <p:nvPr/>
          </p:nvSpPr>
          <p:spPr>
            <a:xfrm>
              <a:off x="4611" y="1853"/>
              <a:ext cx="1051" cy="1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600"/>
                <a:buFont typeface="Arial"/>
                <a:buNone/>
              </a:pPr>
              <a:r>
                <a:rPr lang="vi-VN" sz="1600" b="1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C. Côlômbô</a:t>
              </a:r>
              <a:endParaRPr/>
            </a:p>
          </p:txBody>
        </p:sp>
      </p:grpSp>
      <p:pic>
        <p:nvPicPr>
          <p:cNvPr id="91" name="Google Shape;91;p1"/>
          <p:cNvPicPr preferRelativeResize="0"/>
          <p:nvPr/>
        </p:nvPicPr>
        <p:blipFill rotWithShape="1">
          <a:blip r:embed="rId5">
            <a:alphaModFix/>
          </a:blip>
          <a:srcRect b="11260"/>
          <a:stretch/>
        </p:blipFill>
        <p:spPr>
          <a:xfrm>
            <a:off x="6019800" y="3581400"/>
            <a:ext cx="2819400" cy="2659063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/>
          <p:cNvSpPr/>
          <p:nvPr/>
        </p:nvSpPr>
        <p:spPr>
          <a:xfrm>
            <a:off x="914400" y="1828800"/>
            <a:ext cx="7508875" cy="13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Arial"/>
              <a:buNone/>
            </a:pPr>
            <a:r>
              <a:rPr lang="vi-VN" sz="2800" b="1" i="0" u="none" strike="noStrike" cap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2: SỰ SUY VONG CỦA CHẾ ĐỘ PHONG KIẾN VÀ SỰ HÌNH THÀNH CHỦ NGHĨA TƯ BẢN Ở CHÂU ÂU</a:t>
            </a:r>
            <a:endParaRPr sz="2800" b="1" i="0" u="none" strike="noStrike" cap="none">
              <a:solidFill>
                <a:srgbClr val="FF33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177397" y="228600"/>
            <a:ext cx="882805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Times New Roman"/>
              <a:buNone/>
            </a:pPr>
            <a:r>
              <a:rPr lang="vi-VN" sz="2800" b="1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PHÒNG GIÁO DỤC VÀ ĐÀO TẠO QUẬN GÒ VẤP</a:t>
            </a:r>
            <a:endParaRPr/>
          </a:p>
        </p:txBody>
      </p:sp>
      <p:sp>
        <p:nvSpPr>
          <p:cNvPr id="94" name="Google Shape;94;p1"/>
          <p:cNvSpPr/>
          <p:nvPr/>
        </p:nvSpPr>
        <p:spPr>
          <a:xfrm>
            <a:off x="6596063" y="6251575"/>
            <a:ext cx="1666875" cy="322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lang="vi-VN" sz="1600" b="1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Tàu ca-ra-ven</a:t>
            </a:r>
            <a:endParaRPr sz="1600" b="1" i="0" u="none" strike="noStrike" cap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ee74fdf742_0_0"/>
          <p:cNvSpPr/>
          <p:nvPr/>
        </p:nvSpPr>
        <p:spPr>
          <a:xfrm>
            <a:off x="781426" y="981869"/>
            <a:ext cx="7620000" cy="5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415EB"/>
              </a:buClr>
              <a:buSzPts val="3200"/>
              <a:buFont typeface="Arial"/>
              <a:buNone/>
            </a:pPr>
            <a:r>
              <a:rPr lang="vi-VN" sz="3200" b="1" i="0" u="none" strike="noStrike" cap="none">
                <a:solidFill>
                  <a:srgbClr val="3415E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VIDEO BÀI </a:t>
            </a:r>
            <a:r>
              <a:rPr lang="vi-VN" sz="3200" b="1" i="0" u="none" strike="noStrike" cap="none">
                <a:solidFill>
                  <a:srgbClr val="2108B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GIẢNG</a:t>
            </a:r>
            <a:r>
              <a:rPr lang="vi-VN" sz="3200" b="1" i="0" u="none" strike="noStrike" cap="none">
                <a:solidFill>
                  <a:srgbClr val="3415E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LỊCH SỬ LỚP 7</a:t>
            </a:r>
            <a:endParaRPr sz="3200" b="1" i="0" u="none" strike="noStrike" cap="none">
              <a:solidFill>
                <a:srgbClr val="3415E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0" name="Google Shape;100;gee74fdf742_0_0"/>
          <p:cNvGrpSpPr/>
          <p:nvPr/>
        </p:nvGrpSpPr>
        <p:grpSpPr>
          <a:xfrm>
            <a:off x="533400" y="3581400"/>
            <a:ext cx="2220516" cy="3149600"/>
            <a:chOff x="4320" y="262"/>
            <a:chExt cx="1399" cy="1984"/>
          </a:xfrm>
        </p:grpSpPr>
        <p:pic>
          <p:nvPicPr>
            <p:cNvPr id="101" name="Google Shape;101;gee74fdf742_0_0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320" y="262"/>
              <a:ext cx="1399" cy="1659"/>
            </a:xfrm>
            <a:prstGeom prst="rect">
              <a:avLst/>
            </a:prstGeom>
            <a:noFill/>
            <a:ln w="9525" cap="sq" cmpd="sng">
              <a:solidFill>
                <a:srgbClr val="993300"/>
              </a:solidFill>
              <a:prstDash val="solid"/>
              <a:miter lim="8000"/>
              <a:headEnd type="none" w="sm" len="sm"/>
              <a:tailEnd type="none" w="sm" len="sm"/>
            </a:ln>
          </p:spPr>
        </p:pic>
        <p:sp>
          <p:nvSpPr>
            <p:cNvPr id="102" name="Google Shape;102;gee74fdf742_0_0"/>
            <p:cNvSpPr/>
            <p:nvPr/>
          </p:nvSpPr>
          <p:spPr>
            <a:xfrm>
              <a:off x="4717" y="1946"/>
              <a:ext cx="6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600"/>
                <a:buFont typeface="Arial"/>
                <a:buNone/>
              </a:pPr>
              <a:r>
                <a:rPr lang="vi-VN" sz="1600" b="1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B.Đi a xơ</a:t>
              </a:r>
              <a:endParaRPr/>
            </a:p>
          </p:txBody>
        </p:sp>
      </p:grpSp>
      <p:grpSp>
        <p:nvGrpSpPr>
          <p:cNvPr id="103" name="Google Shape;103;gee74fdf742_0_0"/>
          <p:cNvGrpSpPr/>
          <p:nvPr/>
        </p:nvGrpSpPr>
        <p:grpSpPr>
          <a:xfrm>
            <a:off x="3513138" y="3581400"/>
            <a:ext cx="2138362" cy="3214171"/>
            <a:chOff x="4464" y="288"/>
            <a:chExt cx="1347" cy="1865"/>
          </a:xfrm>
        </p:grpSpPr>
        <p:pic>
          <p:nvPicPr>
            <p:cNvPr id="104" name="Google Shape;104;gee74fdf742_0_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464" y="288"/>
              <a:ext cx="1339" cy="1543"/>
            </a:xfrm>
            <a:prstGeom prst="rect">
              <a:avLst/>
            </a:prstGeom>
            <a:noFill/>
            <a:ln w="9525" cap="sq" cmpd="sng">
              <a:solidFill>
                <a:srgbClr val="CC6600"/>
              </a:solidFill>
              <a:prstDash val="solid"/>
              <a:miter lim="8000"/>
              <a:headEnd type="none" w="sm" len="sm"/>
              <a:tailEnd type="none" w="sm" len="sm"/>
            </a:ln>
          </p:spPr>
        </p:pic>
        <p:sp>
          <p:nvSpPr>
            <p:cNvPr id="105" name="Google Shape;105;gee74fdf742_0_0"/>
            <p:cNvSpPr/>
            <p:nvPr/>
          </p:nvSpPr>
          <p:spPr>
            <a:xfrm>
              <a:off x="4611" y="1853"/>
              <a:ext cx="12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600"/>
                <a:buFont typeface="Arial"/>
                <a:buNone/>
              </a:pPr>
              <a:r>
                <a:rPr lang="vi-VN" sz="1600" b="1" i="0" u="none" strike="noStrike" cap="non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C. Côlômbô</a:t>
              </a:r>
              <a:endParaRPr/>
            </a:p>
          </p:txBody>
        </p:sp>
      </p:grpSp>
      <p:pic>
        <p:nvPicPr>
          <p:cNvPr id="106" name="Google Shape;106;gee74fdf742_0_0"/>
          <p:cNvPicPr preferRelativeResize="0"/>
          <p:nvPr/>
        </p:nvPicPr>
        <p:blipFill rotWithShape="1">
          <a:blip r:embed="rId5">
            <a:alphaModFix/>
          </a:blip>
          <a:srcRect b="11260"/>
          <a:stretch/>
        </p:blipFill>
        <p:spPr>
          <a:xfrm>
            <a:off x="6019800" y="3581400"/>
            <a:ext cx="2819400" cy="2659063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gee74fdf742_0_0"/>
          <p:cNvSpPr/>
          <p:nvPr/>
        </p:nvSpPr>
        <p:spPr>
          <a:xfrm>
            <a:off x="914400" y="1828800"/>
            <a:ext cx="7509000" cy="13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Arial"/>
              <a:buNone/>
            </a:pPr>
            <a:r>
              <a:rPr lang="vi-VN" sz="2800" b="1" i="0" u="none" strike="noStrike" cap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2: SỰ SUY VONG CỦA CHẾ ĐỘ PHONG KIẾN VÀ SỰ HÌNH THÀNH CHỦ NGHĨA TƯ BẢN Ở CHÂU ÂU</a:t>
            </a:r>
            <a:endParaRPr sz="2800" b="1" i="0" u="none" strike="noStrike" cap="none">
              <a:solidFill>
                <a:srgbClr val="FF33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gee74fdf742_0_0"/>
          <p:cNvSpPr/>
          <p:nvPr/>
        </p:nvSpPr>
        <p:spPr>
          <a:xfrm>
            <a:off x="177397" y="228600"/>
            <a:ext cx="8828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Times New Roman"/>
              <a:buNone/>
            </a:pPr>
            <a:r>
              <a:rPr lang="vi-VN" sz="2800" b="1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PHÒNG GIÁO DỤC VÀ ĐÀO TẠO QUẬN GÒ VẤP</a:t>
            </a:r>
            <a:endParaRPr/>
          </a:p>
        </p:txBody>
      </p:sp>
      <p:sp>
        <p:nvSpPr>
          <p:cNvPr id="109" name="Google Shape;109;gee74fdf742_0_0"/>
          <p:cNvSpPr/>
          <p:nvPr/>
        </p:nvSpPr>
        <p:spPr>
          <a:xfrm>
            <a:off x="6596063" y="6251575"/>
            <a:ext cx="1666800" cy="32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lang="vi-VN" sz="1600" b="1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Tàu ca-ra-ven</a:t>
            </a:r>
            <a:endParaRPr sz="1600" b="1" i="0" u="none" strike="noStrike" cap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"/>
          <p:cNvSpPr/>
          <p:nvPr/>
        </p:nvSpPr>
        <p:spPr>
          <a:xfrm>
            <a:off x="26988" y="207963"/>
            <a:ext cx="9123363" cy="954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Arial"/>
              <a:buNone/>
            </a:pPr>
            <a:r>
              <a:rPr lang="vi-VN" sz="2800" b="1" i="0" u="none" strike="noStrike" cap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2: SỰ SUY VONG CỦA CHẾ ĐỘ PHONG KIẾN VÀ SỰ HÌNH THÀNH CHỦ NGHĨA TƯ BẢN Ở CHÂU ÂU</a:t>
            </a:r>
            <a:endParaRPr sz="2800" b="1" i="0" u="none" strike="noStrike" cap="none">
              <a:solidFill>
                <a:srgbClr val="FF33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"/>
          <p:cNvSpPr txBox="1"/>
          <p:nvPr/>
        </p:nvSpPr>
        <p:spPr>
          <a:xfrm>
            <a:off x="63500" y="1066800"/>
            <a:ext cx="8394700" cy="742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3200"/>
              <a:buFont typeface="Arial"/>
              <a:buNone/>
            </a:pPr>
            <a:r>
              <a:rPr lang="vi-VN" sz="3200" b="1" i="0" u="none" strike="noStrike" cap="none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Những cuộc phát kiến về địa lí</a:t>
            </a:r>
            <a:endParaRPr sz="3200" b="1" i="0" u="none" strike="noStrike" cap="none">
              <a:solidFill>
                <a:srgbClr val="00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6" name="Google Shape;116;p2"/>
          <p:cNvSpPr txBox="1"/>
          <p:nvPr/>
        </p:nvSpPr>
        <p:spPr>
          <a:xfrm>
            <a:off x="67128" y="1981200"/>
            <a:ext cx="8848271" cy="47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vi-VN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Đọc SGK trang 6</a:t>
            </a:r>
            <a:endParaRPr sz="2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vi-VN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Trả lời các câu hỏi:</a:t>
            </a:r>
            <a:endParaRPr/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vi-VN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Nguyên nhân nào dẫn đến các cuộc phát kiến địa lí?</a:t>
            </a:r>
            <a:endParaRPr sz="2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vi-VN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Điều kiện để thực hiện các cuộc phát kiến địa lí?</a:t>
            </a:r>
            <a:endParaRPr sz="2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vi-VN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Kể tên các cuộc phát kiến địa lí?</a:t>
            </a:r>
            <a:endParaRPr sz="2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vi-VN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Ý nghĩa của các cuộc phát kiến địa lí?</a:t>
            </a:r>
            <a:endParaRPr sz="2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vi-VN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Quan sát hình 3, 4 SGK trang 6.</a:t>
            </a:r>
            <a:endParaRPr sz="2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vi-VN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Xác định hành trình đi của các nhà phát kiến địa lí tiêu biểu ở hình 5 trong SGK trang 7.</a:t>
            </a:r>
            <a:endParaRPr sz="2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"/>
          <p:cNvSpPr/>
          <p:nvPr/>
        </p:nvSpPr>
        <p:spPr>
          <a:xfrm>
            <a:off x="26988" y="207963"/>
            <a:ext cx="9123363" cy="954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Arial"/>
              <a:buNone/>
            </a:pPr>
            <a:r>
              <a:rPr lang="vi-VN" sz="2800" b="1" i="0" u="none" strike="noStrike" cap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 2: SỰ SUY VONG CỦA CHẾ ĐỘ PHONG KIẾN VÀ SỰ HÌNH THÀNH CHỦ NGHĨA TƯ BẢN Ở CHÂU ÂU</a:t>
            </a:r>
            <a:endParaRPr sz="2800" b="1" i="0" u="none" strike="noStrike" cap="none">
              <a:solidFill>
                <a:srgbClr val="FF33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3"/>
          <p:cNvSpPr/>
          <p:nvPr/>
        </p:nvSpPr>
        <p:spPr>
          <a:xfrm>
            <a:off x="26988" y="1162051"/>
            <a:ext cx="8318500" cy="63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342900" marR="0" lvl="0" indent="-334645" algn="l" rtl="0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3200"/>
              <a:buFont typeface="Arial"/>
              <a:buNone/>
            </a:pPr>
            <a:r>
              <a:rPr lang="vi-VN" sz="3200" b="1" i="0" u="none" strike="noStrike" cap="none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Sự hình thành chủ nghĩa tư bản ở châu Âu</a:t>
            </a:r>
            <a:endParaRPr sz="3200" b="1" i="0" u="none" strike="noStrike" cap="none">
              <a:solidFill>
                <a:srgbClr val="00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3" name="Google Shape;123;p3"/>
          <p:cNvSpPr txBox="1"/>
          <p:nvPr/>
        </p:nvSpPr>
        <p:spPr>
          <a:xfrm>
            <a:off x="47770" y="1800226"/>
            <a:ext cx="8943830" cy="3970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Đọc SGK trang 7,8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Trả lời các câu hỏi: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vi-VN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Quý tộc và tư sản châu Âu đã làm cách nào để có được tiền vốn và đội ngũ nhân công làm thuê?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Giai cấp tư sản và vô sản đã được hình thành từ những tầng lớp nào trong xã hội phong kiến châu Âu ?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Quan hệ sản xuất tư bản chủ nghĩa đã được hình thành như thế nào?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329</Words>
  <Application>Microsoft Office PowerPoint</Application>
  <PresentationFormat>On-screen Show (4:3)</PresentationFormat>
  <Paragraphs>29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AutoBVT</cp:lastModifiedBy>
  <cp:revision>1</cp:revision>
  <dcterms:created xsi:type="dcterms:W3CDTF">2021-08-30T09:29:19Z</dcterms:created>
  <dcterms:modified xsi:type="dcterms:W3CDTF">2021-09-10T08:36:19Z</dcterms:modified>
</cp:coreProperties>
</file>