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27" r:id="rId2"/>
    <p:sldId id="351" r:id="rId3"/>
    <p:sldId id="310" r:id="rId4"/>
    <p:sldId id="328" r:id="rId5"/>
    <p:sldId id="329" r:id="rId6"/>
    <p:sldId id="308" r:id="rId7"/>
    <p:sldId id="330" r:id="rId8"/>
    <p:sldId id="358" r:id="rId9"/>
    <p:sldId id="333" r:id="rId10"/>
    <p:sldId id="331" r:id="rId11"/>
    <p:sldId id="359" r:id="rId12"/>
    <p:sldId id="332" r:id="rId13"/>
    <p:sldId id="366" r:id="rId14"/>
    <p:sldId id="367" r:id="rId15"/>
    <p:sldId id="335" r:id="rId16"/>
    <p:sldId id="336" r:id="rId17"/>
    <p:sldId id="341" r:id="rId18"/>
    <p:sldId id="352" r:id="rId19"/>
    <p:sldId id="368" r:id="rId20"/>
    <p:sldId id="271" r:id="rId21"/>
    <p:sldId id="338" r:id="rId22"/>
    <p:sldId id="317" r:id="rId23"/>
    <p:sldId id="278" r:id="rId24"/>
    <p:sldId id="339" r:id="rId25"/>
    <p:sldId id="340" r:id="rId26"/>
    <p:sldId id="354" r:id="rId27"/>
    <p:sldId id="342" r:id="rId28"/>
    <p:sldId id="361" r:id="rId29"/>
    <p:sldId id="343" r:id="rId30"/>
    <p:sldId id="344" r:id="rId31"/>
    <p:sldId id="345" r:id="rId32"/>
    <p:sldId id="304" r:id="rId33"/>
    <p:sldId id="350" r:id="rId34"/>
    <p:sldId id="347" r:id="rId35"/>
    <p:sldId id="286" r:id="rId36"/>
    <p:sldId id="348" r:id="rId37"/>
    <p:sldId id="349" r:id="rId38"/>
    <p:sldId id="362" r:id="rId39"/>
    <p:sldId id="312" r:id="rId40"/>
    <p:sldId id="365" r:id="rId41"/>
    <p:sldId id="364" r:id="rId42"/>
    <p:sldId id="289" r:id="rId43"/>
    <p:sldId id="313" r:id="rId4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4E9FD-42D6-4C53-96B7-636249711A82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1C5DA-4C42-4FB2-98A2-44BE79BE27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385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hỗ dành sẵn cho Hình ảnh của Bản chiếu 1">
            <a:extLst>
              <a:ext uri="{FF2B5EF4-FFF2-40B4-BE49-F238E27FC236}">
                <a16:creationId xmlns:a16="http://schemas.microsoft.com/office/drawing/2014/main" xmlns="" id="{0660AA30-F3F2-4899-9417-17F95366D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Chỗ dành sẵn cho Ghi chú 2">
            <a:extLst>
              <a:ext uri="{FF2B5EF4-FFF2-40B4-BE49-F238E27FC236}">
                <a16:creationId xmlns:a16="http://schemas.microsoft.com/office/drawing/2014/main" xmlns="" id="{FECE27E1-A7CC-43A8-B6A4-4F8CC808F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124A8429-9FEE-42FF-BF5C-85F620F33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2037FA-C8B7-4243-8B4A-590340CA6A6C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hỗ dành sẵn cho Hình ảnh của Bản chiếu 1">
            <a:extLst>
              <a:ext uri="{FF2B5EF4-FFF2-40B4-BE49-F238E27FC236}">
                <a16:creationId xmlns:a16="http://schemas.microsoft.com/office/drawing/2014/main" xmlns="" id="{0660AA30-F3F2-4899-9417-17F95366D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Chỗ dành sẵn cho Ghi chú 2">
            <a:extLst>
              <a:ext uri="{FF2B5EF4-FFF2-40B4-BE49-F238E27FC236}">
                <a16:creationId xmlns:a16="http://schemas.microsoft.com/office/drawing/2014/main" xmlns="" id="{FECE27E1-A7CC-43A8-B6A4-4F8CC808F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124A8429-9FEE-42FF-BF5C-85F620F33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2037FA-C8B7-4243-8B4A-590340CA6A6C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24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hỗ dành sẵn cho Hình ảnh của Bản chiếu 1">
            <a:extLst>
              <a:ext uri="{FF2B5EF4-FFF2-40B4-BE49-F238E27FC236}">
                <a16:creationId xmlns:a16="http://schemas.microsoft.com/office/drawing/2014/main" xmlns="" id="{0660AA30-F3F2-4899-9417-17F95366D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Chỗ dành sẵn cho Ghi chú 2">
            <a:extLst>
              <a:ext uri="{FF2B5EF4-FFF2-40B4-BE49-F238E27FC236}">
                <a16:creationId xmlns:a16="http://schemas.microsoft.com/office/drawing/2014/main" xmlns="" id="{FECE27E1-A7CC-43A8-B6A4-4F8CC808F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124A8429-9FEE-42FF-BF5C-85F620F33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2037FA-C8B7-4243-8B4A-590340CA6A6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181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xmlns="" id="{975424B7-876D-441C-9289-6477F71181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3384E5-21B8-4B73-AB4C-7B79E64AB219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1F2A9FB7-8CB0-4EB0-8356-5C6B630B96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xmlns="" id="{F0BA4694-447D-4B56-942A-47D2BE87E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92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41BB932-0A15-4C15-9F42-E3DC75B55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93D225C6-E1C7-4B19-A4F8-8B13B2FD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03A0DDC-0D56-4E60-87EB-D8C629CD6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188-5AC3-4E2F-B21A-45DDC3F88844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447D544-09FD-4671-9BCE-76B27544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A1211BC-5BFE-41EC-AE67-E867B968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920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D93F303-5016-4C78-AC9F-4C3FA9C67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28AD9771-7971-4BE6-9BFE-D5FB5ACB3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ACE4735-CE78-4054-8EFE-CF0F26BB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188-5AC3-4E2F-B21A-45DDC3F88844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C61DAB4-A139-4276-A88F-58881881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E33EE28-8590-4A2B-8211-7AE3E9B08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069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4C29C0F1-90BC-41F8-89CF-8A5A6B47D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1ADACB3A-A085-4D12-95FC-179C5A703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D250301-4D44-4DAD-96FC-4366B9EA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188-5AC3-4E2F-B21A-45DDC3F88844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D994ED5-1A67-41D3-BA16-55C1E680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20EBDDF-8843-4E56-A097-3394C0A2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1302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0073D3-ECC4-49D8-9BA3-AF790364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9BF2CC-B659-49DC-9C2C-D9953B0D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39BF5C-5E36-4FE0-8C45-CFA45EC12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11987-F4F6-42D0-BD48-35C1C9BF7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491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A2AD837D-4923-4AB1-A66D-3A93B0F3CE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7115A3-2F84-46FD-A728-E80FF25E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FE8D34EA-7015-45CE-9EB0-7E30C323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1E628-6CB6-455C-9B0E-E51DA2D4DA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764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DC8C779-6891-49F8-BD18-E4BDB7CA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289047A-5145-4ABE-A039-09EB15F4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15AF7B-5A47-4C57-A433-4014DB44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EF8AF-F22F-435A-B79A-7EF4A7E75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29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6B355EB-5E5C-4BEE-B627-89B5918C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2ED8483-8A3D-4720-B6DE-7117B9B4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94A6576-EF79-4437-A3DF-663BA783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188-5AC3-4E2F-B21A-45DDC3F88844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83EFD41-D216-405A-B1C4-28F893DB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6C6816C-6FAB-4810-ABEF-E7439096D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56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DCE0036-DDC2-4BCF-8D9B-915C0EC0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D0F512F-6055-42D4-A4FF-CAB3D3F03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4DBB45CF-78C4-4D1E-B83E-2FCE0072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188-5AC3-4E2F-B21A-45DDC3F88844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FA54308-D792-4587-9B3E-C491EE1C7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7844C25-1B34-4FB6-A063-537A5E0B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037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F846C21-019E-4102-8F64-737E4357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39A05F0-EB7E-45EE-ADD4-2FDE05D9E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1A0C601A-346B-486C-850F-0C96EEF43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02CF7769-6D2C-4510-B456-E1F6CC46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188-5AC3-4E2F-B21A-45DDC3F88844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4D6863EE-4E25-4648-BBC8-65088FF8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91A7910-8E14-4D98-9EC9-41651A9D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709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7C0BB30-ED53-47CF-B654-59E546223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4A4650EE-AF20-44E1-9C41-56C948F52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6F72EAE2-385B-4007-A4FE-3BFED5B5C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12EDDB23-5C8F-4181-9ED8-8500309D9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699A5453-B978-4A49-9F5C-42C286A5E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54F84117-D564-4F8F-8BF3-6C80F0A2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188-5AC3-4E2F-B21A-45DDC3F88844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22E5CCA6-E4A2-47C9-AFDF-E63D1A81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290603F7-AA8D-41E4-9D61-6D4BAD6A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035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239FA08-510A-41F5-A5F0-F569AE1C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149F0D75-27E8-43D6-8FBE-A2E0099A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188-5AC3-4E2F-B21A-45DDC3F88844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26194877-5216-4FC3-9EFD-F3056749F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522E82F8-4548-42F4-BA7E-7EF4CA18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961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BBFF932E-8FF2-49B9-8A8F-6F3787831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188-5AC3-4E2F-B21A-45DDC3F88844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6C306D7-8F0D-4867-8B04-C8CB1636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AA173B57-003B-466F-9649-29E693CF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51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99DF805-1B0E-46BC-8DA2-5FC1DD48C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AF4B71BF-1CC5-449C-97A5-E8B9D7E58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04EA5F8-08F9-4980-A17D-C1420B87F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BD33501-B937-4636-8BE8-AA6E26026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188-5AC3-4E2F-B21A-45DDC3F88844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68763A28-AD3F-4C58-8D18-10641702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8FD5A7C-6F5C-4B68-9296-A34358A0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606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A5F2490-0058-47B2-9C27-1F4187CA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E6ADE87E-8F85-44B0-BED0-E646CCDFF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83B12A7-4E1B-42D0-8DC8-3F64AEDB3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40F8597-5A42-45EA-943B-CD5444DE3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188-5AC3-4E2F-B21A-45DDC3F88844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367D0B15-D255-4137-AA9E-3E142C3B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2A51D45F-DC44-43F8-90FD-7E1D5518C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329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E9E53B85-3558-4632-8C7B-36FD5ADB8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EC91110D-DC73-4DBE-BA81-763096E15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6C4553B-E057-48E1-9AD1-CE142A230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5F188-5AC3-4E2F-B21A-45DDC3F88844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C5EB3A2-07A6-4081-BEDD-BC245CCD2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9287EB2-BAF4-4B33-97FA-1D3D0CE72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B2C89-C5D2-42C3-9EB7-9A14DCF58A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199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myheartmoscow.wordpress.com/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7.xml"/><Relationship Id="rId6" Type="http://schemas.openxmlformats.org/officeDocument/2006/relationships/image" Target="../media/image1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548CBF64-DF65-4AEC-9459-A58244861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49363"/>
            <a:ext cx="11277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PHẦN MỘT: KHÁI QUÁT LỊCH SỬ THẾ GIỚI TRUNG ĐẠI</a:t>
            </a:r>
          </a:p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Hộp Văn bản 6">
            <a:extLst>
              <a:ext uri="{FF2B5EF4-FFF2-40B4-BE49-F238E27FC236}">
                <a16:creationId xmlns:a16="http://schemas.microsoft.com/office/drawing/2014/main" xmlns="" id="{401DB6FE-339A-451D-9523-BDE24C644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-12700"/>
            <a:ext cx="1013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vi-VN" sz="2800" b="1">
                <a:latin typeface="Times New Roman" panose="02020603050405020304" pitchFamily="18" charset="0"/>
                <a:cs typeface="Calibri" panose="020F0502020204030204" pitchFamily="34" charset="0"/>
              </a:rPr>
              <a:t>PHÒNG GIÁO DỤC VÀ ĐÀO TẠO QUẬN GÒ VẤP</a:t>
            </a:r>
          </a:p>
        </p:txBody>
      </p:sp>
      <p:sp>
        <p:nvSpPr>
          <p:cNvPr id="7172" name="Hộp Văn bản 8">
            <a:extLst>
              <a:ext uri="{FF2B5EF4-FFF2-40B4-BE49-F238E27FC236}">
                <a16:creationId xmlns:a16="http://schemas.microsoft.com/office/drawing/2014/main" xmlns="" id="{C1243EA7-C81F-4555-9855-1431C1C07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93713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vi-VN" sz="2800" b="1">
                <a:latin typeface="Times New Roman" panose="02020603050405020304" pitchFamily="18" charset="0"/>
                <a:cs typeface="Calibri" panose="020F0502020204030204" pitchFamily="34" charset="0"/>
              </a:rPr>
              <a:t>VIDEO BÀI GIẢNG LỊCH SỬ LỚP 7 </a:t>
            </a:r>
          </a:p>
        </p:txBody>
      </p:sp>
      <p:pic>
        <p:nvPicPr>
          <p:cNvPr id="12" name="Img461550990" descr="Medieval Fair">
            <a:extLst>
              <a:ext uri="{FF2B5EF4-FFF2-40B4-BE49-F238E27FC236}">
                <a16:creationId xmlns:a16="http://schemas.microsoft.com/office/drawing/2014/main" xmlns="" id="{8C7648EC-67AE-4027-9145-FBFC68BA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t="1851" b="1927"/>
          <a:stretch>
            <a:fillRect/>
          </a:stretch>
        </p:blipFill>
        <p:spPr bwMode="auto">
          <a:xfrm>
            <a:off x="4440238" y="3408363"/>
            <a:ext cx="4094162" cy="30972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8" name="Picture 2">
            <a:extLst>
              <a:ext uri="{FF2B5EF4-FFF2-40B4-BE49-F238E27FC236}">
                <a16:creationId xmlns:a16="http://schemas.microsoft.com/office/drawing/2014/main" xmlns="" id="{8A7F15B0-FA57-4307-8C7A-1067C2FF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5720" y="3368421"/>
            <a:ext cx="4093683" cy="3023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Hoi cho o Duc">
            <a:extLst>
              <a:ext uri="{FF2B5EF4-FFF2-40B4-BE49-F238E27FC236}">
                <a16:creationId xmlns:a16="http://schemas.microsoft.com/office/drawing/2014/main" xmlns="" id="{005A0156-459B-4542-AC52-231614667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663" y="3408363"/>
            <a:ext cx="2714625" cy="31797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36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xmlns="" id="{63A2ACF1-CAD1-447E-9D95-89B68D46E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43025"/>
            <a:ext cx="7353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5363" name="Hộp Văn bản 8">
            <a:extLst>
              <a:ext uri="{FF2B5EF4-FFF2-40B4-BE49-F238E27FC236}">
                <a16:creationId xmlns:a16="http://schemas.microsoft.com/office/drawing/2014/main" xmlns="" id="{BE50B3EA-2192-470C-AF51-62F0D6924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xmlns="" id="{3D9B0622-B79D-45F1-B52B-D81018E8BBC1}"/>
              </a:ext>
            </a:extLst>
          </p:cNvPr>
          <p:cNvSpPr/>
          <p:nvPr/>
        </p:nvSpPr>
        <p:spPr>
          <a:xfrm>
            <a:off x="4156075" y="2749550"/>
            <a:ext cx="5556250" cy="3059113"/>
          </a:xfrm>
          <a:prstGeom prst="cloudCallout">
            <a:avLst>
              <a:gd name="adj1" fmla="val -32335"/>
              <a:gd name="adj2" fmla="val 672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522385C-C89E-4831-8237-F486EB9A2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124200"/>
            <a:ext cx="357505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làm của người Giéc-man đã tác động đến xã hội Tây Âu như thế nào?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3"/>
    </mc:Choice>
    <mc:Fallback xmlns="">
      <p:transition spd="slow" advTm="10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xmlns="" id="{63A2ACF1-CAD1-447E-9D95-89B68D46E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43025"/>
            <a:ext cx="7353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5363" name="Hộp Văn bản 8">
            <a:extLst>
              <a:ext uri="{FF2B5EF4-FFF2-40B4-BE49-F238E27FC236}">
                <a16:creationId xmlns:a16="http://schemas.microsoft.com/office/drawing/2014/main" xmlns="" id="{BE50B3EA-2192-470C-AF51-62F0D6924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2" name="Mũi tên: Xuống 1">
            <a:extLst>
              <a:ext uri="{FF2B5EF4-FFF2-40B4-BE49-F238E27FC236}">
                <a16:creationId xmlns:a16="http://schemas.microsoft.com/office/drawing/2014/main" xmlns="" id="{59764388-7113-4582-807A-ED8640A027B6}"/>
              </a:ext>
            </a:extLst>
          </p:cNvPr>
          <p:cNvSpPr/>
          <p:nvPr/>
        </p:nvSpPr>
        <p:spPr>
          <a:xfrm rot="16200000">
            <a:off x="7389746" y="1822203"/>
            <a:ext cx="3285760" cy="409978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Mũi tên: Xuống 7">
            <a:extLst>
              <a:ext uri="{FF2B5EF4-FFF2-40B4-BE49-F238E27FC236}">
                <a16:creationId xmlns:a16="http://schemas.microsoft.com/office/drawing/2014/main" xmlns="" id="{36AD5880-1479-4CA1-BE57-03AFD9579CD0}"/>
              </a:ext>
            </a:extLst>
          </p:cNvPr>
          <p:cNvSpPr/>
          <p:nvPr/>
        </p:nvSpPr>
        <p:spPr>
          <a:xfrm>
            <a:off x="1173497" y="2438401"/>
            <a:ext cx="3727939" cy="431409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8B33AFD6-6AA3-42DE-9916-97BB29EE0A90}"/>
              </a:ext>
            </a:extLst>
          </p:cNvPr>
          <p:cNvSpPr txBox="1"/>
          <p:nvPr/>
        </p:nvSpPr>
        <p:spPr>
          <a:xfrm>
            <a:off x="6982733" y="3389798"/>
            <a:ext cx="3259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87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7"/>
    </mc:Choice>
    <mc:Fallback xmlns="">
      <p:transition spd="slow" advTm="12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xmlns="" id="{5C0C293E-CADF-4C2E-B1BA-639DB0EC1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43025"/>
            <a:ext cx="7353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6387" name="Hộp Văn bản 8">
            <a:extLst>
              <a:ext uri="{FF2B5EF4-FFF2-40B4-BE49-F238E27FC236}">
                <a16:creationId xmlns:a16="http://schemas.microsoft.com/office/drawing/2014/main" xmlns="" id="{4E314536-657A-40F2-8E04-4C2F7860B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pic>
        <p:nvPicPr>
          <p:cNvPr id="4" name="Picture 4" descr="chienbinh">
            <a:extLst>
              <a:ext uri="{FF2B5EF4-FFF2-40B4-BE49-F238E27FC236}">
                <a16:creationId xmlns:a16="http://schemas.microsoft.com/office/drawing/2014/main" xmlns="" id="{F81C4E4F-4D6C-4451-8461-47C0A040B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046288"/>
            <a:ext cx="1539875" cy="30130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lanhchua2">
            <a:extLst>
              <a:ext uri="{FF2B5EF4-FFF2-40B4-BE49-F238E27FC236}">
                <a16:creationId xmlns:a16="http://schemas.microsoft.com/office/drawing/2014/main" xmlns="" id="{8CEC9EE5-854B-46A0-AD14-F799EBEF4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2051050"/>
            <a:ext cx="1539875" cy="30178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0" descr="nole">
            <a:extLst>
              <a:ext uri="{FF2B5EF4-FFF2-40B4-BE49-F238E27FC236}">
                <a16:creationId xmlns:a16="http://schemas.microsoft.com/office/drawing/2014/main" xmlns="" id="{F16D5AFF-8A30-42B6-BD8C-D4630F7EC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518" y="2389188"/>
            <a:ext cx="2122488" cy="26701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17">
            <a:extLst>
              <a:ext uri="{FF2B5EF4-FFF2-40B4-BE49-F238E27FC236}">
                <a16:creationId xmlns:a16="http://schemas.microsoft.com/office/drawing/2014/main" xmlns="" id="{D4303E73-2E63-4DDF-96B4-C3EDA162A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263" y="5132388"/>
            <a:ext cx="20367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Tướng lĩnh quân sự, quý tộc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xmlns="" id="{B4E54ACD-67F4-4CD7-A717-4F1D4E04B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5" y="5068888"/>
            <a:ext cx="12271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 chúa 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xmlns="" id="{D81097A1-63A1-4FC9-AA75-5F6F08C21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399" y="5158216"/>
            <a:ext cx="24987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xmlns="" id="{0699961E-74EB-4F39-83C8-246C82A4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3609" y="5025293"/>
            <a:ext cx="17986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1">
            <a:extLst>
              <a:ext uri="{FF2B5EF4-FFF2-40B4-BE49-F238E27FC236}">
                <a16:creationId xmlns:a16="http://schemas.microsoft.com/office/drawing/2014/main" xmlns="" id="{9AB384DC-0079-4A64-88A5-3F0E1D888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650" y="3671888"/>
            <a:ext cx="1071563" cy="349250"/>
          </a:xfrm>
          <a:prstGeom prst="rightArrow">
            <a:avLst>
              <a:gd name="adj1" fmla="val 50000"/>
              <a:gd name="adj2" fmla="val 581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4" name="AutoShape 22">
            <a:extLst>
              <a:ext uri="{FF2B5EF4-FFF2-40B4-BE49-F238E27FC236}">
                <a16:creationId xmlns:a16="http://schemas.microsoft.com/office/drawing/2014/main" xmlns="" id="{F167F7E7-3F21-44FF-B8E3-AE8B3CA04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447" y="4078716"/>
            <a:ext cx="1524000" cy="349250"/>
          </a:xfrm>
          <a:prstGeom prst="rightArrow">
            <a:avLst>
              <a:gd name="adj1" fmla="val 50000"/>
              <a:gd name="adj2" fmla="val 375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5373" name="Hộp Văn bản 1">
            <a:extLst>
              <a:ext uri="{FF2B5EF4-FFF2-40B4-BE49-F238E27FC236}">
                <a16:creationId xmlns:a16="http://schemas.microsoft.com/office/drawing/2014/main" xmlns="" id="{965115D1-A989-435F-84D8-8AD1A6E35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2076450"/>
            <a:ext cx="20304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nhiều ruộng đất, có tước vị</a:t>
            </a:r>
            <a:endParaRPr lang="vi-VN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4" name="Hộp Văn bản 2">
            <a:extLst>
              <a:ext uri="{FF2B5EF4-FFF2-40B4-BE49-F238E27FC236}">
                <a16:creationId xmlns:a16="http://schemas.microsoft.com/office/drawing/2014/main" xmlns="" id="{1F6C81BC-A5A8-436D-BA0E-61F0FF20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600" y="2678906"/>
            <a:ext cx="19224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1" descr="nongno4">
            <a:extLst>
              <a:ext uri="{FF2B5EF4-FFF2-40B4-BE49-F238E27FC236}">
                <a16:creationId xmlns:a16="http://schemas.microsoft.com/office/drawing/2014/main" xmlns="" id="{2994EBA0-DFF3-4159-87CE-72605D76B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041" y="2774217"/>
            <a:ext cx="2263775" cy="22177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95"/>
    </mc:Choice>
    <mc:Fallback xmlns="">
      <p:transition spd="slow" advTm="24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 animBg="1"/>
      <p:bldP spid="14" grpId="0" animBg="1"/>
      <p:bldP spid="15373" grpId="0"/>
      <p:bldP spid="153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xmlns="" id="{5C0C293E-CADF-4C2E-B1BA-639DB0EC1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43025"/>
            <a:ext cx="7353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6387" name="Hộp Văn bản 8">
            <a:extLst>
              <a:ext uri="{FF2B5EF4-FFF2-40B4-BE49-F238E27FC236}">
                <a16:creationId xmlns:a16="http://schemas.microsoft.com/office/drawing/2014/main" xmlns="" id="{4E314536-657A-40F2-8E04-4C2F7860B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pic>
        <p:nvPicPr>
          <p:cNvPr id="5" name="Picture 7" descr="lanhchua2">
            <a:extLst>
              <a:ext uri="{FF2B5EF4-FFF2-40B4-BE49-F238E27FC236}">
                <a16:creationId xmlns:a16="http://schemas.microsoft.com/office/drawing/2014/main" xmlns="" id="{8CEC9EE5-854B-46A0-AD14-F799EBEF4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57" y="1973263"/>
            <a:ext cx="1539875" cy="30178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18">
            <a:extLst>
              <a:ext uri="{FF2B5EF4-FFF2-40B4-BE49-F238E27FC236}">
                <a16:creationId xmlns:a16="http://schemas.microsoft.com/office/drawing/2014/main" xmlns="" id="{B4E54ACD-67F4-4CD7-A717-4F1D4E04B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425" y="5075544"/>
            <a:ext cx="12271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xmlns="" id="{0699961E-74EB-4F39-83C8-246C82A4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856" y="5283994"/>
            <a:ext cx="17986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22">
            <a:extLst>
              <a:ext uri="{FF2B5EF4-FFF2-40B4-BE49-F238E27FC236}">
                <a16:creationId xmlns:a16="http://schemas.microsoft.com/office/drawing/2014/main" xmlns="" id="{F167F7E7-3F21-44FF-B8E3-AE8B3CA04C78}"/>
              </a:ext>
            </a:extLst>
          </p:cNvPr>
          <p:cNvSpPr>
            <a:spLocks noChangeArrowheads="1"/>
          </p:cNvSpPr>
          <p:nvPr/>
        </p:nvSpPr>
        <p:spPr bwMode="auto">
          <a:xfrm rot="2172347">
            <a:off x="4170671" y="3599654"/>
            <a:ext cx="2322138" cy="349250"/>
          </a:xfrm>
          <a:prstGeom prst="rightArrow">
            <a:avLst>
              <a:gd name="adj1" fmla="val 50000"/>
              <a:gd name="adj2" fmla="val 375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16" name="Picture 11" descr="nongno4">
            <a:extLst>
              <a:ext uri="{FF2B5EF4-FFF2-40B4-BE49-F238E27FC236}">
                <a16:creationId xmlns:a16="http://schemas.microsoft.com/office/drawing/2014/main" xmlns="" id="{2994EBA0-DFF3-4159-87CE-72605D76B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33" y="2838327"/>
            <a:ext cx="2263775" cy="22177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68420E81-88C6-4683-A947-0D9C784998FF}"/>
              </a:ext>
            </a:extLst>
          </p:cNvPr>
          <p:cNvSpPr txBox="1"/>
          <p:nvPr/>
        </p:nvSpPr>
        <p:spPr>
          <a:xfrm rot="2005778">
            <a:off x="4961309" y="3171764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0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86"/>
    </mc:Choice>
    <mc:Fallback xmlns="">
      <p:transition spd="slow" advTm="2318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xmlns="" id="{5C0C293E-CADF-4C2E-B1BA-639DB0EC1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43025"/>
            <a:ext cx="7353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6387" name="Hộp Văn bản 8">
            <a:extLst>
              <a:ext uri="{FF2B5EF4-FFF2-40B4-BE49-F238E27FC236}">
                <a16:creationId xmlns:a16="http://schemas.microsoft.com/office/drawing/2014/main" xmlns="" id="{4E314536-657A-40F2-8E04-4C2F7860B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pic>
        <p:nvPicPr>
          <p:cNvPr id="5" name="Picture 7" descr="lanhchua2">
            <a:extLst>
              <a:ext uri="{FF2B5EF4-FFF2-40B4-BE49-F238E27FC236}">
                <a16:creationId xmlns:a16="http://schemas.microsoft.com/office/drawing/2014/main" xmlns="" id="{8CEC9EE5-854B-46A0-AD14-F799EBEF4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57" y="1973263"/>
            <a:ext cx="1539875" cy="30178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18">
            <a:extLst>
              <a:ext uri="{FF2B5EF4-FFF2-40B4-BE49-F238E27FC236}">
                <a16:creationId xmlns:a16="http://schemas.microsoft.com/office/drawing/2014/main" xmlns="" id="{B4E54ACD-67F4-4CD7-A717-4F1D4E04B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425" y="5075544"/>
            <a:ext cx="12271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xmlns="" id="{0699961E-74EB-4F39-83C8-246C82A4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856" y="5283994"/>
            <a:ext cx="17986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22">
            <a:extLst>
              <a:ext uri="{FF2B5EF4-FFF2-40B4-BE49-F238E27FC236}">
                <a16:creationId xmlns:a16="http://schemas.microsoft.com/office/drawing/2014/main" xmlns="" id="{F167F7E7-3F21-44FF-B8E3-AE8B3CA04C78}"/>
              </a:ext>
            </a:extLst>
          </p:cNvPr>
          <p:cNvSpPr>
            <a:spLocks noChangeArrowheads="1"/>
          </p:cNvSpPr>
          <p:nvPr/>
        </p:nvSpPr>
        <p:spPr bwMode="auto">
          <a:xfrm rot="2172347">
            <a:off x="4170671" y="3599654"/>
            <a:ext cx="2322138" cy="349250"/>
          </a:xfrm>
          <a:prstGeom prst="rightArrow">
            <a:avLst>
              <a:gd name="adj1" fmla="val 50000"/>
              <a:gd name="adj2" fmla="val 375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16" name="Picture 11" descr="nongno4">
            <a:extLst>
              <a:ext uri="{FF2B5EF4-FFF2-40B4-BE49-F238E27FC236}">
                <a16:creationId xmlns:a16="http://schemas.microsoft.com/office/drawing/2014/main" xmlns="" id="{2994EBA0-DFF3-4159-87CE-72605D76B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33" y="2838327"/>
            <a:ext cx="2263775" cy="22177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9366C6DB-49D3-452D-9617-73DEA9722A35}"/>
              </a:ext>
            </a:extLst>
          </p:cNvPr>
          <p:cNvSpPr txBox="1"/>
          <p:nvPr/>
        </p:nvSpPr>
        <p:spPr>
          <a:xfrm>
            <a:off x="1284074" y="6136710"/>
            <a:ext cx="101753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Xã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hội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phong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kiến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châu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Âu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thành</a:t>
            </a:r>
            <a:endParaRPr lang="vi-VN" altLang="vi-VN" sz="3000" b="1" dirty="0">
              <a:solidFill>
                <a:srgbClr val="C0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68420E81-88C6-4683-A947-0D9C784998FF}"/>
              </a:ext>
            </a:extLst>
          </p:cNvPr>
          <p:cNvSpPr txBox="1"/>
          <p:nvPr/>
        </p:nvSpPr>
        <p:spPr>
          <a:xfrm rot="2005778">
            <a:off x="4961309" y="3171764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07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6"/>
    </mc:Choice>
    <mc:Fallback xmlns="">
      <p:transition spd="slow" advTm="6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>
            <a:extLst>
              <a:ext uri="{FF2B5EF4-FFF2-40B4-BE49-F238E27FC236}">
                <a16:creationId xmlns:a16="http://schemas.microsoft.com/office/drawing/2014/main" xmlns="" id="{97FF9C29-0456-41E1-9EE5-EB0D17245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43025"/>
            <a:ext cx="7353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7411" name="Hộp Văn bản 8">
            <a:extLst>
              <a:ext uri="{FF2B5EF4-FFF2-40B4-BE49-F238E27FC236}">
                <a16:creationId xmlns:a16="http://schemas.microsoft.com/office/drawing/2014/main" xmlns="" id="{AF6EFB09-0B7C-40EA-B0C7-1A33783A5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037" y="65087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17413" name="Hộp Văn bản 5">
            <a:extLst>
              <a:ext uri="{FF2B5EF4-FFF2-40B4-BE49-F238E27FC236}">
                <a16:creationId xmlns:a16="http://schemas.microsoft.com/office/drawing/2014/main" xmlns="" id="{EECCAFEC-C735-4B43-AC1E-A31190359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866900"/>
            <a:ext cx="523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vi-VN" altLang="vi-VN" sz="3000"/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xmlns="" id="{21D68E8D-CF2C-428D-8C3A-215FDFA5D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69831"/>
            <a:ext cx="112776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-man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-man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/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/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Âu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vi-VN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tướng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tước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thuê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altLang="vi-VN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Xã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hội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phong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kiến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châu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Âu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thành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altLang="vi-VN" sz="2800" b="1" dirty="0">
              <a:solidFill>
                <a:srgbClr val="C00000"/>
              </a:solidFill>
            </a:endParaRPr>
          </a:p>
          <a:p>
            <a:pPr marL="0" indent="0"/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70"/>
    </mc:Choice>
    <mc:Fallback xmlns="">
      <p:transition spd="slow" advTm="27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CCC70995-651E-43DB-9331-F3D894627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2725"/>
            <a:ext cx="7353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xmlns="" id="{BA635B06-65EB-4828-9BD0-07B486AA6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2775"/>
            <a:ext cx="3729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</a:p>
        </p:txBody>
      </p:sp>
      <p:sp>
        <p:nvSpPr>
          <p:cNvPr id="18436" name="Hộp Văn bản 8">
            <a:extLst>
              <a:ext uri="{FF2B5EF4-FFF2-40B4-BE49-F238E27FC236}">
                <a16:creationId xmlns:a16="http://schemas.microsoft.com/office/drawing/2014/main" xmlns="" id="{646B0ACB-9409-46B6-87B9-07597D8C5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0"/>
    </mc:Choice>
    <mc:Fallback xmlns="">
      <p:transition spd="slow" advTm="13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hong kiến' có đúng như những gì chúng ta vẫn nghĩ không? - Tri ...">
            <a:extLst>
              <a:ext uri="{FF2B5EF4-FFF2-40B4-BE49-F238E27FC236}">
                <a16:creationId xmlns:a16="http://schemas.microsoft.com/office/drawing/2014/main" xmlns="" id="{AFEC553F-8BFA-441A-816A-6D287659E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06400"/>
            <a:ext cx="12192000" cy="67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6">
            <a:extLst>
              <a:ext uri="{FF2B5EF4-FFF2-40B4-BE49-F238E27FC236}">
                <a16:creationId xmlns:a16="http://schemas.microsoft.com/office/drawing/2014/main" xmlns="" id="{C2D79D95-6E81-41FB-9334-845A01590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302375"/>
            <a:ext cx="55626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 địa phong kiến </a:t>
            </a:r>
          </a:p>
        </p:txBody>
      </p:sp>
      <p:sp>
        <p:nvSpPr>
          <p:cNvPr id="8" name="Bong bóng Ý nghĩ: Hình đám mây 7">
            <a:extLst>
              <a:ext uri="{FF2B5EF4-FFF2-40B4-BE49-F238E27FC236}">
                <a16:creationId xmlns:a16="http://schemas.microsoft.com/office/drawing/2014/main" xmlns="" id="{6942D061-D7F3-4FF4-91CE-7EF6A64704BB}"/>
              </a:ext>
            </a:extLst>
          </p:cNvPr>
          <p:cNvSpPr/>
          <p:nvPr/>
        </p:nvSpPr>
        <p:spPr>
          <a:xfrm>
            <a:off x="8088701" y="0"/>
            <a:ext cx="3648075" cy="1371600"/>
          </a:xfrm>
          <a:prstGeom prst="cloudCallout">
            <a:avLst>
              <a:gd name="adj1" fmla="val -32335"/>
              <a:gd name="adj2" fmla="val 672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9463" name="Hộp Văn bản 8">
            <a:extLst>
              <a:ext uri="{FF2B5EF4-FFF2-40B4-BE49-F238E27FC236}">
                <a16:creationId xmlns:a16="http://schemas.microsoft.com/office/drawing/2014/main" xmlns="" id="{24364394-1F4C-41C9-BAC6-19D684055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038" y="72231"/>
            <a:ext cx="28114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altLang="vi-VN" sz="2800" dirty="0">
              <a:solidFill>
                <a:srgbClr val="FF0000"/>
              </a:solidFill>
            </a:endParaRPr>
          </a:p>
        </p:txBody>
      </p:sp>
      <p:sp>
        <p:nvSpPr>
          <p:cNvPr id="10" name="Bong bóng Ý nghĩ: Hình đám mây 9">
            <a:extLst>
              <a:ext uri="{FF2B5EF4-FFF2-40B4-BE49-F238E27FC236}">
                <a16:creationId xmlns:a16="http://schemas.microsoft.com/office/drawing/2014/main" xmlns="" id="{CA372D89-437A-4CE6-BC97-E56C70481BE2}"/>
              </a:ext>
            </a:extLst>
          </p:cNvPr>
          <p:cNvSpPr/>
          <p:nvPr/>
        </p:nvSpPr>
        <p:spPr>
          <a:xfrm>
            <a:off x="8437563" y="1682750"/>
            <a:ext cx="3648075" cy="1612900"/>
          </a:xfrm>
          <a:prstGeom prst="cloudCallout">
            <a:avLst>
              <a:gd name="adj1" fmla="val -36722"/>
              <a:gd name="adj2" fmla="val 573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9465" name="Hộp Văn bản 10">
            <a:extLst>
              <a:ext uri="{FF2B5EF4-FFF2-40B4-BE49-F238E27FC236}">
                <a16:creationId xmlns:a16="http://schemas.microsoft.com/office/drawing/2014/main" xmlns="" id="{C85D986E-4887-4953-BAD1-3DB64382C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1833563"/>
            <a:ext cx="28114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6"/>
    </mc:Choice>
    <mc:Fallback xmlns="">
      <p:transition spd="slow" advTm="15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463" grpId="0"/>
      <p:bldP spid="10" grpId="0" animBg="1"/>
      <p:bldP spid="194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hong kiến' có đúng như những gì chúng ta vẫn nghĩ không? - Tri ...">
            <a:extLst>
              <a:ext uri="{FF2B5EF4-FFF2-40B4-BE49-F238E27FC236}">
                <a16:creationId xmlns:a16="http://schemas.microsoft.com/office/drawing/2014/main" xmlns="" id="{AFEC553F-8BFA-441A-816A-6D287659E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06400"/>
            <a:ext cx="12192000" cy="67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6">
            <a:extLst>
              <a:ext uri="{FF2B5EF4-FFF2-40B4-BE49-F238E27FC236}">
                <a16:creationId xmlns:a16="http://schemas.microsoft.com/office/drawing/2014/main" xmlns="" id="{C2D79D95-6E81-41FB-9334-845A01590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302375"/>
            <a:ext cx="55626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 địa phong kiến </a:t>
            </a:r>
          </a:p>
        </p:txBody>
      </p:sp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xmlns="" id="{A7632C1F-C595-4209-8624-F97C10EC04A2}"/>
              </a:ext>
            </a:extLst>
          </p:cNvPr>
          <p:cNvSpPr/>
          <p:nvPr/>
        </p:nvSpPr>
        <p:spPr>
          <a:xfrm>
            <a:off x="15875" y="0"/>
            <a:ext cx="4152900" cy="2438400"/>
          </a:xfrm>
          <a:prstGeom prst="wedgeRoundRectCallout">
            <a:avLst>
              <a:gd name="adj1" fmla="val 79870"/>
              <a:gd name="adj2" fmla="val 5335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xmlns="" id="{0C15CF4D-0ACF-4634-A72D-8642A8CA67FC}"/>
              </a:ext>
            </a:extLst>
          </p:cNvPr>
          <p:cNvSpPr/>
          <p:nvPr/>
        </p:nvSpPr>
        <p:spPr>
          <a:xfrm>
            <a:off x="6172200" y="4527550"/>
            <a:ext cx="5638800" cy="1371600"/>
          </a:xfrm>
          <a:prstGeom prst="wedgeRoundRectCallout">
            <a:avLst>
              <a:gd name="adj1" fmla="val -98810"/>
              <a:gd name="adj2" fmla="val -1666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1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85"/>
    </mc:Choice>
    <mc:Fallback xmlns="">
      <p:transition spd="slow" advTm="27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hong kiến' có đúng như những gì chúng ta vẫn nghĩ không? - Tri ...">
            <a:extLst>
              <a:ext uri="{FF2B5EF4-FFF2-40B4-BE49-F238E27FC236}">
                <a16:creationId xmlns:a16="http://schemas.microsoft.com/office/drawing/2014/main" xmlns="" id="{AFEC553F-8BFA-441A-816A-6D287659E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06400"/>
            <a:ext cx="12192000" cy="67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6">
            <a:extLst>
              <a:ext uri="{FF2B5EF4-FFF2-40B4-BE49-F238E27FC236}">
                <a16:creationId xmlns:a16="http://schemas.microsoft.com/office/drawing/2014/main" xmlns="" id="{C2D79D95-6E81-41FB-9334-845A01590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302375"/>
            <a:ext cx="55626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 địa phong kiến </a:t>
            </a:r>
          </a:p>
        </p:txBody>
      </p:sp>
      <p:sp>
        <p:nvSpPr>
          <p:cNvPr id="10" name="Bong bóng Lời nói: Hình chữ nhật với Góc Tròn 9">
            <a:extLst>
              <a:ext uri="{FF2B5EF4-FFF2-40B4-BE49-F238E27FC236}">
                <a16:creationId xmlns:a16="http://schemas.microsoft.com/office/drawing/2014/main" xmlns="" id="{76D72F0A-669F-434A-9970-D56264F7EE1C}"/>
              </a:ext>
            </a:extLst>
          </p:cNvPr>
          <p:cNvSpPr/>
          <p:nvPr/>
        </p:nvSpPr>
        <p:spPr>
          <a:xfrm>
            <a:off x="8018585" y="298939"/>
            <a:ext cx="4097215" cy="787888"/>
          </a:xfrm>
          <a:prstGeom prst="wedgeRoundRectCallout">
            <a:avLst>
              <a:gd name="adj1" fmla="val -131428"/>
              <a:gd name="adj2" fmla="val 11129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vi-VN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77"/>
    </mc:Choice>
    <mc:Fallback xmlns="">
      <p:transition spd="slow" advTm="26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Hộp Văn bản 4">
            <a:extLst>
              <a:ext uri="{FF2B5EF4-FFF2-40B4-BE49-F238E27FC236}">
                <a16:creationId xmlns:a16="http://schemas.microsoft.com/office/drawing/2014/main" xmlns="" id="{B7477A33-0460-41B3-83C1-C13E56DA0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49363"/>
            <a:ext cx="11277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PHẦN MỘT: KHÁI QUÁT LỊCH SỬ THẾ GIỚI TRUNG ĐẠI</a:t>
            </a:r>
          </a:p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Hộp Văn bản 6">
            <a:extLst>
              <a:ext uri="{FF2B5EF4-FFF2-40B4-BE49-F238E27FC236}">
                <a16:creationId xmlns:a16="http://schemas.microsoft.com/office/drawing/2014/main" xmlns="" id="{722C4E79-D64E-4591-8379-FD040B253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-12700"/>
            <a:ext cx="1013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vi-VN" sz="2800" b="1">
                <a:latin typeface="Times New Roman" panose="02020603050405020304" pitchFamily="18" charset="0"/>
                <a:cs typeface="Calibri" panose="020F0502020204030204" pitchFamily="34" charset="0"/>
              </a:rPr>
              <a:t>PHÒNG GIÁO DỤC VÀ ĐÀO TẠO QUẬN GÒ VẤP</a:t>
            </a:r>
          </a:p>
        </p:txBody>
      </p:sp>
      <p:sp>
        <p:nvSpPr>
          <p:cNvPr id="8196" name="Hộp Văn bản 8">
            <a:extLst>
              <a:ext uri="{FF2B5EF4-FFF2-40B4-BE49-F238E27FC236}">
                <a16:creationId xmlns:a16="http://schemas.microsoft.com/office/drawing/2014/main" xmlns="" id="{001DB38C-D560-42D1-87FD-CF01ADE72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93713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vi-VN" sz="2800" b="1">
                <a:latin typeface="Times New Roman" panose="02020603050405020304" pitchFamily="18" charset="0"/>
                <a:cs typeface="Calibri" panose="020F0502020204030204" pitchFamily="34" charset="0"/>
              </a:rPr>
              <a:t>VIDEO BÀI GIẢNG LỊCH SỬ LỚP 7 </a:t>
            </a:r>
          </a:p>
        </p:txBody>
      </p:sp>
      <p:pic>
        <p:nvPicPr>
          <p:cNvPr id="8197" name="Img461550990" descr="Medieval Fair">
            <a:extLst>
              <a:ext uri="{FF2B5EF4-FFF2-40B4-BE49-F238E27FC236}">
                <a16:creationId xmlns:a16="http://schemas.microsoft.com/office/drawing/2014/main" xmlns="" id="{A425F582-E6D2-414D-BE07-5F4DE5CB7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t="1851" b="1927"/>
          <a:stretch>
            <a:fillRect/>
          </a:stretch>
        </p:blipFill>
        <p:spPr bwMode="auto">
          <a:xfrm>
            <a:off x="4440238" y="3408363"/>
            <a:ext cx="4094162" cy="30972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8" name="Picture 2">
            <a:extLst>
              <a:ext uri="{FF2B5EF4-FFF2-40B4-BE49-F238E27FC236}">
                <a16:creationId xmlns:a16="http://schemas.microsoft.com/office/drawing/2014/main" xmlns="" id="{B59A107A-9D70-4628-B093-5046E5371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5720" y="3368421"/>
            <a:ext cx="4093683" cy="3023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3" descr="Hoi cho o Duc">
            <a:extLst>
              <a:ext uri="{FF2B5EF4-FFF2-40B4-BE49-F238E27FC236}">
                <a16:creationId xmlns:a16="http://schemas.microsoft.com/office/drawing/2014/main" xmlns="" id="{34F05413-9E08-418F-B453-27C867390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663" y="3408363"/>
            <a:ext cx="2714625" cy="31797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8592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Lau dai cua cac lanh chua">
            <a:extLst>
              <a:ext uri="{FF2B5EF4-FFF2-40B4-BE49-F238E27FC236}">
                <a16:creationId xmlns:a16="http://schemas.microsoft.com/office/drawing/2014/main" xmlns="" id="{F71659E0-23A1-4C95-B73B-047E1E2911C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4081" y="0"/>
            <a:ext cx="3703441" cy="29718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14" descr="chateaux_001">
            <a:extLst>
              <a:ext uri="{FF2B5EF4-FFF2-40B4-BE49-F238E27FC236}">
                <a16:creationId xmlns:a16="http://schemas.microsoft.com/office/drawing/2014/main" xmlns="" id="{D5B1D09E-76B6-4CF0-B317-B4190291792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7522" y="0"/>
            <a:ext cx="3703441" cy="29718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24" descr="181j">
            <a:extLst>
              <a:ext uri="{FF2B5EF4-FFF2-40B4-BE49-F238E27FC236}">
                <a16:creationId xmlns:a16="http://schemas.microsoft.com/office/drawing/2014/main" xmlns="" id="{77674365-B9AB-4467-A42F-E099206BDCE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0099" y="2971801"/>
            <a:ext cx="3477621" cy="3362325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4" name="Text Box 7">
            <a:extLst>
              <a:ext uri="{FF2B5EF4-FFF2-40B4-BE49-F238E27FC236}">
                <a16:creationId xmlns:a16="http://schemas.microsoft.com/office/drawing/2014/main" xmlns="" id="{19B65038-D574-421B-A3ED-DFE016575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424" y="6334125"/>
            <a:ext cx="5359451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5" name="Picture 22" descr="Lau dai va thanh quach kien co cua lanh chua">
            <a:extLst>
              <a:ext uri="{FF2B5EF4-FFF2-40B4-BE49-F238E27FC236}">
                <a16:creationId xmlns:a16="http://schemas.microsoft.com/office/drawing/2014/main" xmlns="" id="{7B290D16-95FB-420A-AAF5-016C77CFA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2" y="2971801"/>
            <a:ext cx="3703441" cy="3362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25" descr="Image for myheartmoscow.wordpress.com">
            <a:hlinkClick r:id="rId6"/>
            <a:extLst>
              <a:ext uri="{FF2B5EF4-FFF2-40B4-BE49-F238E27FC236}">
                <a16:creationId xmlns:a16="http://schemas.microsoft.com/office/drawing/2014/main" xmlns="" id="{D3E45C28-3E94-485F-98E4-60B3770AB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2971801"/>
            <a:ext cx="3703441" cy="3362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34"/>
    </mc:Choice>
    <mc:Fallback xmlns="">
      <p:transition spd="slow" advTm="2463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xmlns="" id="{111B2EC8-7A28-4348-99BE-CF2EFC9BA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2725"/>
            <a:ext cx="7353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xmlns="" id="{B2DDDC1B-4E75-4E59-A2C1-80E85FC16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2775"/>
            <a:ext cx="3729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</a:p>
        </p:txBody>
      </p:sp>
      <p:sp>
        <p:nvSpPr>
          <p:cNvPr id="21508" name="Hộp Văn bản 8">
            <a:extLst>
              <a:ext uri="{FF2B5EF4-FFF2-40B4-BE49-F238E27FC236}">
                <a16:creationId xmlns:a16="http://schemas.microsoft.com/office/drawing/2014/main" xmlns="" id="{D634F2C6-947B-475B-9D07-4F38D8339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7675" y="0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B95D72B-C007-416C-A7CF-D3F2BDF0A963}"/>
              </a:ext>
            </a:extLst>
          </p:cNvPr>
          <p:cNvSpPr txBox="1"/>
          <p:nvPr/>
        </p:nvSpPr>
        <p:spPr>
          <a:xfrm>
            <a:off x="609600" y="2405063"/>
            <a:ext cx="108966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chúa-như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Hộp Văn bản 6">
            <a:extLst>
              <a:ext uri="{FF2B5EF4-FFF2-40B4-BE49-F238E27FC236}">
                <a16:creationId xmlns:a16="http://schemas.microsoft.com/office/drawing/2014/main" xmlns="" id="{3734DDC1-E6F5-4D84-801B-EFA0E3378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390221"/>
            <a:ext cx="3124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Bong bóng Ý nghĩ: Hình đám mây 2">
            <a:extLst>
              <a:ext uri="{FF2B5EF4-FFF2-40B4-BE49-F238E27FC236}">
                <a16:creationId xmlns:a16="http://schemas.microsoft.com/office/drawing/2014/main" xmlns="" id="{E69BCDE7-F08D-41BC-A2D8-D195CD1A05A4}"/>
              </a:ext>
            </a:extLst>
          </p:cNvPr>
          <p:cNvSpPr/>
          <p:nvPr/>
        </p:nvSpPr>
        <p:spPr>
          <a:xfrm>
            <a:off x="7543800" y="3823038"/>
            <a:ext cx="4648200" cy="2547938"/>
          </a:xfrm>
          <a:prstGeom prst="cloudCallou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1512" name="Hộp Văn bản 8">
            <a:extLst>
              <a:ext uri="{FF2B5EF4-FFF2-40B4-BE49-F238E27FC236}">
                <a16:creationId xmlns:a16="http://schemas.microsoft.com/office/drawing/2014/main" xmlns="" id="{18F400AA-8A64-4A30-8740-CCBB75770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2390775"/>
            <a:ext cx="523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vi-VN" altLang="vi-VN" sz="3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31"/>
    </mc:Choice>
    <mc:Fallback xmlns="">
      <p:transition spd="slow" advTm="28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IMG_0305">
            <a:extLst>
              <a:ext uri="{FF2B5EF4-FFF2-40B4-BE49-F238E27FC236}">
                <a16:creationId xmlns:a16="http://schemas.microsoft.com/office/drawing/2014/main" xmlns="" id="{8167625F-AB44-4086-8EE2-BD37C2B90E6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23925"/>
            <a:ext cx="3765550" cy="3724275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7" descr="feasting and merriment">
            <a:extLst>
              <a:ext uri="{FF2B5EF4-FFF2-40B4-BE49-F238E27FC236}">
                <a16:creationId xmlns:a16="http://schemas.microsoft.com/office/drawing/2014/main" xmlns="" id="{1FE1FF26-47A4-4E02-ABA2-B7788A064C5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0500" y="935038"/>
            <a:ext cx="3484563" cy="3713162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10" descr="And yet more feasting!">
            <a:extLst>
              <a:ext uri="{FF2B5EF4-FFF2-40B4-BE49-F238E27FC236}">
                <a16:creationId xmlns:a16="http://schemas.microsoft.com/office/drawing/2014/main" xmlns="" id="{5996E63D-7CAD-4CE3-B721-218FEFEC85B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" r="7980"/>
          <a:stretch>
            <a:fillRect/>
          </a:stretch>
        </p:blipFill>
        <p:spPr>
          <a:xfrm>
            <a:off x="4154488" y="935038"/>
            <a:ext cx="3486150" cy="3713162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Text Box 13">
            <a:extLst>
              <a:ext uri="{FF2B5EF4-FFF2-40B4-BE49-F238E27FC236}">
                <a16:creationId xmlns:a16="http://schemas.microsoft.com/office/drawing/2014/main" xmlns="" id="{8B483D37-4EF7-4424-834C-4B9EAC2B2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4797425"/>
            <a:ext cx="3632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534" name="Text Box 14">
            <a:extLst>
              <a:ext uri="{FF2B5EF4-FFF2-40B4-BE49-F238E27FC236}">
                <a16:creationId xmlns:a16="http://schemas.microsoft.com/office/drawing/2014/main" xmlns="" id="{4ED1F48D-4ACA-4789-8AD7-023CD7F81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4800600"/>
            <a:ext cx="2841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tiệc tùng</a:t>
            </a:r>
          </a:p>
        </p:txBody>
      </p:sp>
      <p:sp>
        <p:nvSpPr>
          <p:cNvPr id="22535" name="Text Box 15">
            <a:extLst>
              <a:ext uri="{FF2B5EF4-FFF2-40B4-BE49-F238E27FC236}">
                <a16:creationId xmlns:a16="http://schemas.microsoft.com/office/drawing/2014/main" xmlns="" id="{68BF8B21-B9C1-4EB0-A838-FD842C838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4800600"/>
            <a:ext cx="25320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hội hè </a:t>
            </a:r>
          </a:p>
        </p:txBody>
      </p:sp>
      <p:sp>
        <p:nvSpPr>
          <p:cNvPr id="22536" name="Text Box 16">
            <a:extLst>
              <a:ext uri="{FF2B5EF4-FFF2-40B4-BE49-F238E27FC236}">
                <a16:creationId xmlns:a16="http://schemas.microsoft.com/office/drawing/2014/main" xmlns="" id="{8BF23785-CA60-448C-A4C1-087C28F5F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3" y="63500"/>
            <a:ext cx="55499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sống của lãnh chúa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14"/>
    </mc:Choice>
    <mc:Fallback xmlns="">
      <p:transition spd="slow" advTm="1551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ông nô làm ruộn g">
            <a:extLst>
              <a:ext uri="{FF2B5EF4-FFF2-40B4-BE49-F238E27FC236}">
                <a16:creationId xmlns:a16="http://schemas.microsoft.com/office/drawing/2014/main" xmlns="" id="{FB42BA75-F89F-4E1E-810F-671E83BCD12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739775"/>
            <a:ext cx="5105400" cy="5051425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976EC7A5-4395-476B-8CAD-809F2944B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761038"/>
            <a:ext cx="20415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nô làm ruộng</a:t>
            </a:r>
          </a:p>
        </p:txBody>
      </p:sp>
      <p:pic>
        <p:nvPicPr>
          <p:cNvPr id="23556" name="Picture 14" descr="nongno5">
            <a:extLst>
              <a:ext uri="{FF2B5EF4-FFF2-40B4-BE49-F238E27FC236}">
                <a16:creationId xmlns:a16="http://schemas.microsoft.com/office/drawing/2014/main" xmlns="" id="{3182F99E-6A5C-41ED-9FC3-4F4926042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/>
          <a:stretch>
            <a:fillRect/>
          </a:stretch>
        </p:blipFill>
        <p:spPr bwMode="auto">
          <a:xfrm>
            <a:off x="5638800" y="739775"/>
            <a:ext cx="5921375" cy="50514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17">
            <a:extLst>
              <a:ext uri="{FF2B5EF4-FFF2-40B4-BE49-F238E27FC236}">
                <a16:creationId xmlns:a16="http://schemas.microsoft.com/office/drawing/2014/main" xmlns="" id="{68C71656-8E85-4812-AB5F-59EF8CAD7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75" y="5975350"/>
            <a:ext cx="17446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cày</a:t>
            </a:r>
          </a:p>
        </p:txBody>
      </p:sp>
      <p:sp>
        <p:nvSpPr>
          <p:cNvPr id="23558" name="Text Box 21">
            <a:extLst>
              <a:ext uri="{FF2B5EF4-FFF2-40B4-BE49-F238E27FC236}">
                <a16:creationId xmlns:a16="http://schemas.microsoft.com/office/drawing/2014/main" xmlns="" id="{65801B7D-D478-4DAE-BA28-D656B9CF2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-39688"/>
            <a:ext cx="4699000" cy="5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sống của nông nô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35"/>
    </mc:Choice>
    <mc:Fallback xmlns="">
      <p:transition spd="slow" advTm="2313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xmlns="" id="{2370AE3E-D155-4B55-9B98-862B0FCA5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2725"/>
            <a:ext cx="7353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xmlns="" id="{07177EB6-9826-4D44-9AAE-AAB500905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2775"/>
            <a:ext cx="3729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</a:p>
        </p:txBody>
      </p:sp>
      <p:sp>
        <p:nvSpPr>
          <p:cNvPr id="24580" name="Hộp Văn bản 8">
            <a:extLst>
              <a:ext uri="{FF2B5EF4-FFF2-40B4-BE49-F238E27FC236}">
                <a16:creationId xmlns:a16="http://schemas.microsoft.com/office/drawing/2014/main" xmlns="" id="{C26C11B4-E075-48FF-BA36-1D166015D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8C647B57-4A9F-46D9-81D6-240F3DE927E7}"/>
              </a:ext>
            </a:extLst>
          </p:cNvPr>
          <p:cNvSpPr txBox="1"/>
          <p:nvPr/>
        </p:nvSpPr>
        <p:spPr>
          <a:xfrm>
            <a:off x="609600" y="2405063"/>
            <a:ext cx="1089660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chúa-như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4582" name="Hộp Văn bản 7">
            <a:extLst>
              <a:ext uri="{FF2B5EF4-FFF2-40B4-BE49-F238E27FC236}">
                <a16:creationId xmlns:a16="http://schemas.microsoft.com/office/drawing/2014/main" xmlns="" id="{816813E8-F2C0-4087-8E6B-ADCEF5E64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2405063"/>
            <a:ext cx="523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vi-VN" altLang="vi-VN" sz="30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71"/>
    </mc:Choice>
    <mc:Fallback xmlns="">
      <p:transition spd="slow" advTm="16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xmlns="" id="{5B1E0340-3BFA-447B-9AD3-B4DFAF9B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2725"/>
            <a:ext cx="7353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xmlns="" id="{BC2A8DC0-7294-48C1-924C-D3765A3C2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2775"/>
            <a:ext cx="3729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</a:p>
        </p:txBody>
      </p:sp>
      <p:sp>
        <p:nvSpPr>
          <p:cNvPr id="25604" name="Hộp Văn bản 8">
            <a:extLst>
              <a:ext uri="{FF2B5EF4-FFF2-40B4-BE49-F238E27FC236}">
                <a16:creationId xmlns:a16="http://schemas.microsoft.com/office/drawing/2014/main" xmlns="" id="{391EF252-C536-44F1-8223-CE5BFA70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3" name="Nổ: 8 Điểm 2">
            <a:extLst>
              <a:ext uri="{FF2B5EF4-FFF2-40B4-BE49-F238E27FC236}">
                <a16:creationId xmlns:a16="http://schemas.microsoft.com/office/drawing/2014/main" xmlns="" id="{F3B49206-A464-48B6-8EE1-F891A3CC8BD1}"/>
              </a:ext>
            </a:extLst>
          </p:cNvPr>
          <p:cNvSpPr/>
          <p:nvPr/>
        </p:nvSpPr>
        <p:spPr>
          <a:xfrm>
            <a:off x="1981200" y="2286000"/>
            <a:ext cx="7620000" cy="3962400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trưng cơ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Âu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1"/>
    </mc:Choice>
    <mc:Fallback xmlns="">
      <p:transition spd="slow" advTm="17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xmlns="" id="{5B1E0340-3BFA-447B-9AD3-B4DFAF9B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2725"/>
            <a:ext cx="7353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xmlns="" id="{BC2A8DC0-7294-48C1-924C-D3765A3C2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2775"/>
            <a:ext cx="3729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</a:p>
        </p:txBody>
      </p:sp>
      <p:sp>
        <p:nvSpPr>
          <p:cNvPr id="25604" name="Hộp Văn bản 8">
            <a:extLst>
              <a:ext uri="{FF2B5EF4-FFF2-40B4-BE49-F238E27FC236}">
                <a16:creationId xmlns:a16="http://schemas.microsoft.com/office/drawing/2014/main" xmlns="" id="{391EF252-C536-44F1-8223-CE5BFA70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3A604676-B7BB-4447-BE6C-294DC1CECD30}"/>
              </a:ext>
            </a:extLst>
          </p:cNvPr>
          <p:cNvSpPr txBox="1"/>
          <p:nvPr/>
        </p:nvSpPr>
        <p:spPr>
          <a:xfrm>
            <a:off x="304800" y="5639599"/>
            <a:ext cx="11652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Nổ: 8 Điểm 8">
            <a:extLst>
              <a:ext uri="{FF2B5EF4-FFF2-40B4-BE49-F238E27FC236}">
                <a16:creationId xmlns:a16="http://schemas.microsoft.com/office/drawing/2014/main" xmlns="" id="{FE553D16-63B8-4FB5-8011-99E4C1D97FEB}"/>
              </a:ext>
            </a:extLst>
          </p:cNvPr>
          <p:cNvSpPr/>
          <p:nvPr/>
        </p:nvSpPr>
        <p:spPr>
          <a:xfrm>
            <a:off x="2672861" y="1841106"/>
            <a:ext cx="7620000" cy="3962400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trưng cơ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Âu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7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84"/>
    </mc:Choice>
    <mc:Fallback xmlns="">
      <p:transition spd="slow" advTm="13084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xmlns="" id="{54DB6742-6E43-4059-851A-84B0A439D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2725"/>
            <a:ext cx="7353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xmlns="" id="{7A59924C-DE88-4B7E-B5AA-C0F0BF706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2775"/>
            <a:ext cx="3729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</a:p>
        </p:txBody>
      </p:sp>
      <p:sp>
        <p:nvSpPr>
          <p:cNvPr id="26628" name="Hộp Văn bản 8">
            <a:extLst>
              <a:ext uri="{FF2B5EF4-FFF2-40B4-BE49-F238E27FC236}">
                <a16:creationId xmlns:a16="http://schemas.microsoft.com/office/drawing/2014/main" xmlns="" id="{EE1B0303-943B-4335-ABDF-CA8DB1098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26630" name="Hộp Văn bản 7">
            <a:extLst>
              <a:ext uri="{FF2B5EF4-FFF2-40B4-BE49-F238E27FC236}">
                <a16:creationId xmlns:a16="http://schemas.microsoft.com/office/drawing/2014/main" xmlns="" id="{DE5D6DD2-D832-4B6B-945D-5CB107706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2405063"/>
            <a:ext cx="523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vi-VN" altLang="vi-VN" sz="300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EBDA5CC5-C1BD-4FFE-8834-28E89321E948}"/>
              </a:ext>
            </a:extLst>
          </p:cNvPr>
          <p:cNvSpPr txBox="1"/>
          <p:nvPr/>
        </p:nvSpPr>
        <p:spPr>
          <a:xfrm>
            <a:off x="533400" y="2405063"/>
            <a:ext cx="10896600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chúa-như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6"/>
    </mc:Choice>
    <mc:Fallback xmlns="">
      <p:transition spd="slow" advTm="13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xmlns="" id="{63C089CF-C8F3-493A-A94F-A3678AE15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2725"/>
            <a:ext cx="7353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xmlns="" id="{89999D95-1EB8-4714-855D-BB08B9F82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2775"/>
            <a:ext cx="3729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</a:p>
        </p:txBody>
      </p:sp>
      <p:sp>
        <p:nvSpPr>
          <p:cNvPr id="27652" name="Hộp Văn bản 8">
            <a:extLst>
              <a:ext uri="{FF2B5EF4-FFF2-40B4-BE49-F238E27FC236}">
                <a16:creationId xmlns:a16="http://schemas.microsoft.com/office/drawing/2014/main" xmlns="" id="{AA1DB81F-671A-4D2E-8318-29B4EBBDF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04CBA85-4086-41E1-9BC5-6F0357EBC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4413"/>
            <a:ext cx="61563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Sự xuất hiện các thành thị trung đại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62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58"/>
    </mc:Choice>
    <mc:Fallback xmlns="">
      <p:transition spd="slow" advTm="16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xmlns="" id="{63C089CF-C8F3-493A-A94F-A3678AE15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2725"/>
            <a:ext cx="7353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xmlns="" id="{89999D95-1EB8-4714-855D-BB08B9F82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2775"/>
            <a:ext cx="3729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</a:p>
        </p:txBody>
      </p:sp>
      <p:sp>
        <p:nvSpPr>
          <p:cNvPr id="27652" name="Hộp Văn bản 8">
            <a:extLst>
              <a:ext uri="{FF2B5EF4-FFF2-40B4-BE49-F238E27FC236}">
                <a16:creationId xmlns:a16="http://schemas.microsoft.com/office/drawing/2014/main" xmlns="" id="{AA1DB81F-671A-4D2E-8318-29B4EBBDF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04CBA85-4086-41E1-9BC5-6F0357EBC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4413"/>
            <a:ext cx="61563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xmlns="" id="{E9E20B2B-72C5-4618-9965-EE002F9B9F82}"/>
              </a:ext>
            </a:extLst>
          </p:cNvPr>
          <p:cNvSpPr/>
          <p:nvPr/>
        </p:nvSpPr>
        <p:spPr>
          <a:xfrm>
            <a:off x="6705600" y="3810000"/>
            <a:ext cx="4800600" cy="23622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1"/>
    </mc:Choice>
    <mc:Fallback xmlns="">
      <p:transition spd="slow" advTm="10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>
            <a:extLst>
              <a:ext uri="{FF2B5EF4-FFF2-40B4-BE49-F238E27FC236}">
                <a16:creationId xmlns:a16="http://schemas.microsoft.com/office/drawing/2014/main" xmlns="" id="{F0556BB0-B91E-46D3-9DAE-0AD83B8F6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2725"/>
            <a:ext cx="7353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xmlns="" id="{F2A58306-8A08-4D33-8F3C-89634DC01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09800"/>
            <a:ext cx="3729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</a:p>
        </p:txBody>
      </p:sp>
      <p:sp>
        <p:nvSpPr>
          <p:cNvPr id="121861" name="Rectangle 5">
            <a:extLst>
              <a:ext uri="{FF2B5EF4-FFF2-40B4-BE49-F238E27FC236}">
                <a16:creationId xmlns:a16="http://schemas.microsoft.com/office/drawing/2014/main" xmlns="" id="{EEB0989D-8E60-4266-9BE0-8D43F9BB7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938463"/>
            <a:ext cx="61563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Sự xuất hiện các thành thị trung đại</a:t>
            </a:r>
          </a:p>
        </p:txBody>
      </p:sp>
      <p:sp>
        <p:nvSpPr>
          <p:cNvPr id="9221" name="Hộp Văn bản 8">
            <a:extLst>
              <a:ext uri="{FF2B5EF4-FFF2-40B4-BE49-F238E27FC236}">
                <a16:creationId xmlns:a16="http://schemas.microsoft.com/office/drawing/2014/main" xmlns="" id="{C284B4BC-4577-4956-AAE4-B6B5956F5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201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  <p:bldP spid="121860" grpId="0"/>
      <p:bldP spid="1218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4269F411-D987-443E-9218-BD6CB1009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600575"/>
            <a:ext cx="2209800" cy="94932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Hàng hóa nhiều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xmlns="" id="{95063CB4-7474-49C2-B82A-1125BC6F3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3382963"/>
            <a:ext cx="3200400" cy="94932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Cần mở rộng buôn bán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xmlns="" id="{3727E4E7-0C48-4B4E-8EE5-64727D624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288" y="1860550"/>
            <a:ext cx="3057525" cy="94932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Lập xưởng sản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xuất, thị trấn</a:t>
            </a: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xmlns="" id="{7424D27B-5AF8-4D09-9CF4-586CE07CF2B1}"/>
              </a:ext>
            </a:extLst>
          </p:cNvPr>
          <p:cNvSpPr>
            <a:spLocks noChangeArrowheads="1"/>
          </p:cNvSpPr>
          <p:nvPr/>
        </p:nvSpPr>
        <p:spPr bwMode="auto">
          <a:xfrm rot="2691553">
            <a:off x="3600450" y="5740400"/>
            <a:ext cx="304800" cy="9144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6" name="AutoShape 8">
            <a:extLst>
              <a:ext uri="{FF2B5EF4-FFF2-40B4-BE49-F238E27FC236}">
                <a16:creationId xmlns:a16="http://schemas.microsoft.com/office/drawing/2014/main" xmlns="" id="{D0E67D0B-183C-4F65-8184-3253C4F24802}"/>
              </a:ext>
            </a:extLst>
          </p:cNvPr>
          <p:cNvSpPr>
            <a:spLocks noChangeArrowheads="1"/>
          </p:cNvSpPr>
          <p:nvPr/>
        </p:nvSpPr>
        <p:spPr bwMode="auto">
          <a:xfrm rot="2691553">
            <a:off x="5170488" y="4368800"/>
            <a:ext cx="271462" cy="914400"/>
          </a:xfrm>
          <a:prstGeom prst="upArrow">
            <a:avLst>
              <a:gd name="adj1" fmla="val 50000"/>
              <a:gd name="adj2" fmla="val 84211"/>
            </a:avLst>
          </a:prstGeom>
          <a:solidFill>
            <a:srgbClr val="FFFF00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AutoShape 9">
            <a:extLst>
              <a:ext uri="{FF2B5EF4-FFF2-40B4-BE49-F238E27FC236}">
                <a16:creationId xmlns:a16="http://schemas.microsoft.com/office/drawing/2014/main" xmlns="" id="{F553FED5-26C1-40CF-B05C-FB0E26D2FC2A}"/>
              </a:ext>
            </a:extLst>
          </p:cNvPr>
          <p:cNvSpPr>
            <a:spLocks noChangeArrowheads="1"/>
          </p:cNvSpPr>
          <p:nvPr/>
        </p:nvSpPr>
        <p:spPr bwMode="auto">
          <a:xfrm rot="2691553">
            <a:off x="6997700" y="2773363"/>
            <a:ext cx="271463" cy="914400"/>
          </a:xfrm>
          <a:prstGeom prst="upArrow">
            <a:avLst>
              <a:gd name="adj1" fmla="val 50000"/>
              <a:gd name="adj2" fmla="val 84210"/>
            </a:avLst>
          </a:prstGeom>
          <a:solidFill>
            <a:srgbClr val="FFFF00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8" name="AutoShape 10">
            <a:extLst>
              <a:ext uri="{FF2B5EF4-FFF2-40B4-BE49-F238E27FC236}">
                <a16:creationId xmlns:a16="http://schemas.microsoft.com/office/drawing/2014/main" xmlns="" id="{87B796D3-00EE-4576-8FCB-3B21841525FB}"/>
              </a:ext>
            </a:extLst>
          </p:cNvPr>
          <p:cNvSpPr>
            <a:spLocks noChangeArrowheads="1"/>
          </p:cNvSpPr>
          <p:nvPr/>
        </p:nvSpPr>
        <p:spPr bwMode="auto">
          <a:xfrm rot="2691553">
            <a:off x="8561388" y="1104900"/>
            <a:ext cx="271462" cy="914400"/>
          </a:xfrm>
          <a:prstGeom prst="upArrow">
            <a:avLst>
              <a:gd name="adj1" fmla="val 50000"/>
              <a:gd name="adj2" fmla="val 84211"/>
            </a:avLst>
          </a:prstGeom>
          <a:solidFill>
            <a:srgbClr val="FFFF00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9" name="Rectangle 11">
            <a:extLst>
              <a:ext uri="{FF2B5EF4-FFF2-40B4-BE49-F238E27FC236}">
                <a16:creationId xmlns:a16="http://schemas.microsoft.com/office/drawing/2014/main" xmlns="" id="{274075EF-5D54-4A46-AB35-FE33240AC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654675"/>
            <a:ext cx="2417763" cy="1084263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Sản xuất phát triển</a:t>
            </a:r>
          </a:p>
        </p:txBody>
      </p:sp>
      <p:sp>
        <p:nvSpPr>
          <p:cNvPr id="17423" name="Rectangle 15">
            <a:extLst>
              <a:ext uri="{FF2B5EF4-FFF2-40B4-BE49-F238E27FC236}">
                <a16:creationId xmlns:a16="http://schemas.microsoft.com/office/drawing/2014/main" xmlns="" id="{AAC9D07D-4F8C-41FF-8998-D3411BAF1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33400"/>
            <a:ext cx="2209800" cy="5334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vi-VN"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thị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48CDDFDC-48CA-410F-8A8B-A317B03D435A}"/>
              </a:ext>
            </a:extLst>
          </p:cNvPr>
          <p:cNvSpPr txBox="1"/>
          <p:nvPr/>
        </p:nvSpPr>
        <p:spPr>
          <a:xfrm>
            <a:off x="4302369" y="6196806"/>
            <a:ext cx="67770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vi-VN" sz="2800" i="1" dirty="0"/>
          </a:p>
        </p:txBody>
      </p:sp>
    </p:spTree>
    <p:custDataLst>
      <p:tags r:id="rId1"/>
    </p:custDataLst>
  </p:cSld>
  <p:clrMapOvr>
    <a:masterClrMapping/>
  </p:clrMapOvr>
  <p:transition spd="slow" advTm="287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4" grpId="0" animBg="1"/>
      <p:bldP spid="17419" grpId="0" animBg="1"/>
      <p:bldP spid="174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xmlns="" id="{C14860EF-1B05-4BD5-9F7A-2FC225BD3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2725"/>
            <a:ext cx="7353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xmlns="" id="{4130F449-6B17-4622-BCB5-583A0BC5F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2775"/>
            <a:ext cx="3729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</a:p>
        </p:txBody>
      </p:sp>
      <p:sp>
        <p:nvSpPr>
          <p:cNvPr id="29700" name="Hộp Văn bản 8">
            <a:extLst>
              <a:ext uri="{FF2B5EF4-FFF2-40B4-BE49-F238E27FC236}">
                <a16:creationId xmlns:a16="http://schemas.microsoft.com/office/drawing/2014/main" xmlns="" id="{D258981E-4B4D-466C-B1BE-568BEFCFF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xmlns="" id="{AB6423CF-6D54-4D7F-BA1C-5F9DF790B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4413"/>
            <a:ext cx="61563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Sự xuất hiện các thành thị trung đại</a:t>
            </a:r>
          </a:p>
        </p:txBody>
      </p:sp>
      <p:sp>
        <p:nvSpPr>
          <p:cNvPr id="29702" name="Hộp Văn bản 7">
            <a:extLst>
              <a:ext uri="{FF2B5EF4-FFF2-40B4-BE49-F238E27FC236}">
                <a16:creationId xmlns:a16="http://schemas.microsoft.com/office/drawing/2014/main" xmlns="" id="{E1B8C671-D555-4C1B-8428-C1236A236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00350"/>
            <a:ext cx="11201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dirty="0"/>
          </a:p>
        </p:txBody>
      </p:sp>
      <p:sp>
        <p:nvSpPr>
          <p:cNvPr id="29703" name="Hộp Văn bản 7">
            <a:extLst>
              <a:ext uri="{FF2B5EF4-FFF2-40B4-BE49-F238E27FC236}">
                <a16:creationId xmlns:a16="http://schemas.microsoft.com/office/drawing/2014/main" xmlns="" id="{51C1ED3E-86FF-428D-A48B-6BE6D20A6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2768600"/>
            <a:ext cx="523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vi-VN" altLang="vi-VN" sz="3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7"/>
    </mc:Choice>
    <mc:Fallback xmlns="">
      <p:transition spd="slow" advTm="17217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edlif">
            <a:extLst>
              <a:ext uri="{FF2B5EF4-FFF2-40B4-BE49-F238E27FC236}">
                <a16:creationId xmlns:a16="http://schemas.microsoft.com/office/drawing/2014/main" xmlns="" id="{40E588AD-BE56-4A3C-9EF7-0D282BCAFFD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4800"/>
            <a:ext cx="3429000" cy="28194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3" descr="bourgeois">
            <a:extLst>
              <a:ext uri="{FF2B5EF4-FFF2-40B4-BE49-F238E27FC236}">
                <a16:creationId xmlns:a16="http://schemas.microsoft.com/office/drawing/2014/main" xmlns="" id="{1DF08E43-1BB0-4390-94BE-D514CB13685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446463"/>
            <a:ext cx="3429000" cy="29718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Img461550990" descr="Medieval Fair">
            <a:extLst>
              <a:ext uri="{FF2B5EF4-FFF2-40B4-BE49-F238E27FC236}">
                <a16:creationId xmlns:a16="http://schemas.microsoft.com/office/drawing/2014/main" xmlns="" id="{BD675CDD-4033-4268-A103-9316B742A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t="1851" b="1927"/>
          <a:stretch>
            <a:fillRect/>
          </a:stretch>
        </p:blipFill>
        <p:spPr bwMode="auto">
          <a:xfrm>
            <a:off x="3690938" y="304800"/>
            <a:ext cx="55372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8">
            <a:extLst>
              <a:ext uri="{FF2B5EF4-FFF2-40B4-BE49-F238E27FC236}">
                <a16:creationId xmlns:a16="http://schemas.microsoft.com/office/drawing/2014/main" xmlns="" id="{DB2AE830-3971-4847-85F9-B03E59577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4932363"/>
            <a:ext cx="42545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sinh hoạt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thị phương Tây thời Trung đại .</a:t>
            </a:r>
          </a:p>
        </p:txBody>
      </p:sp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xmlns="" id="{C8A452A3-ABAA-4BB9-9106-2B44BCE264C5}"/>
              </a:ext>
            </a:extLst>
          </p:cNvPr>
          <p:cNvSpPr/>
          <p:nvPr/>
        </p:nvSpPr>
        <p:spPr>
          <a:xfrm>
            <a:off x="9067800" y="1981200"/>
            <a:ext cx="3124200" cy="32766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93"/>
    </mc:Choice>
    <mc:Fallback xmlns="">
      <p:transition spd="slow" advTm="14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buonban1">
            <a:extLst>
              <a:ext uri="{FF2B5EF4-FFF2-40B4-BE49-F238E27FC236}">
                <a16:creationId xmlns:a16="http://schemas.microsoft.com/office/drawing/2014/main" xmlns="" id="{AEC29962-483C-4399-A684-CB93C48790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28600"/>
            <a:ext cx="3505200" cy="3298825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1" name="Picture 7" descr="buonban2">
            <a:extLst>
              <a:ext uri="{FF2B5EF4-FFF2-40B4-BE49-F238E27FC236}">
                <a16:creationId xmlns:a16="http://schemas.microsoft.com/office/drawing/2014/main" xmlns="" id="{C9463D12-9B79-43B0-870C-7F9EC602476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r="1981" b="5263"/>
          <a:stretch>
            <a:fillRect/>
          </a:stretch>
        </p:blipFill>
        <p:spPr>
          <a:xfrm>
            <a:off x="1752600" y="3581400"/>
            <a:ext cx="3505200" cy="3081338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" name="Picture 10" descr="buonban4">
            <a:extLst>
              <a:ext uri="{FF2B5EF4-FFF2-40B4-BE49-F238E27FC236}">
                <a16:creationId xmlns:a16="http://schemas.microsoft.com/office/drawing/2014/main" xmlns="" id="{D6FBFB8A-29BA-45B8-8F14-156D846E703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" t="2222" b="4445"/>
          <a:stretch>
            <a:fillRect/>
          </a:stretch>
        </p:blipFill>
        <p:spPr>
          <a:xfrm>
            <a:off x="6858000" y="228600"/>
            <a:ext cx="3352800" cy="32766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773" name="Group 14">
            <a:extLst>
              <a:ext uri="{FF2B5EF4-FFF2-40B4-BE49-F238E27FC236}">
                <a16:creationId xmlns:a16="http://schemas.microsoft.com/office/drawing/2014/main" xmlns="" id="{AE3AA227-7709-465A-8F72-2456288EBF66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3609975"/>
            <a:ext cx="3352800" cy="2943225"/>
            <a:chOff x="624" y="358"/>
            <a:chExt cx="4704" cy="5795"/>
          </a:xfrm>
        </p:grpSpPr>
        <p:pic>
          <p:nvPicPr>
            <p:cNvPr id="32774" name="Picture 15" descr="7+">
              <a:extLst>
                <a:ext uri="{FF2B5EF4-FFF2-40B4-BE49-F238E27FC236}">
                  <a16:creationId xmlns:a16="http://schemas.microsoft.com/office/drawing/2014/main" xmlns="" id="{4C4A1B77-8AA8-4ED3-AD71-135DB85140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8"/>
              <a:ext cx="4704" cy="3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Text Box 16">
              <a:extLst>
                <a:ext uri="{FF2B5EF4-FFF2-40B4-BE49-F238E27FC236}">
                  <a16:creationId xmlns:a16="http://schemas.microsoft.com/office/drawing/2014/main" xmlns="" id="{B1DF5203-804B-4ADE-BDC1-05B83482F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5" y="4517"/>
              <a:ext cx="4095" cy="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 BUÔN BÁN Ở THÀNH THỊ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32"/>
    </mc:Choice>
    <mc:Fallback xmlns="">
      <p:transition spd="slow" advTm="15232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xmlns="" id="{89DAA6AE-95FF-4813-A7EA-854D747FA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2725"/>
            <a:ext cx="7353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xmlns="" id="{86909284-BB94-463D-8014-23555FFF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2775"/>
            <a:ext cx="3729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</a:p>
        </p:txBody>
      </p:sp>
      <p:sp>
        <p:nvSpPr>
          <p:cNvPr id="33796" name="Hộp Văn bản 8">
            <a:extLst>
              <a:ext uri="{FF2B5EF4-FFF2-40B4-BE49-F238E27FC236}">
                <a16:creationId xmlns:a16="http://schemas.microsoft.com/office/drawing/2014/main" xmlns="" id="{A1DE8844-363C-4B57-9FE3-FD19EEE6C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xmlns="" id="{A1AA89B0-39D7-4D83-92BD-B540AF1D5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4413"/>
            <a:ext cx="61563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Sự xuất hiện các thành thị trung đại</a:t>
            </a:r>
          </a:p>
        </p:txBody>
      </p:sp>
      <p:sp>
        <p:nvSpPr>
          <p:cNvPr id="33798" name="Hộp Văn bản 7">
            <a:extLst>
              <a:ext uri="{FF2B5EF4-FFF2-40B4-BE49-F238E27FC236}">
                <a16:creationId xmlns:a16="http://schemas.microsoft.com/office/drawing/2014/main" xmlns="" id="{6D195AB4-A70A-4F45-9BE4-22CA65B6C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00350"/>
            <a:ext cx="11201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6213" indent="-176213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dirty="0"/>
          </a:p>
          <a:p>
            <a:pPr marL="176213" indent="-176213">
              <a:buFontTx/>
              <a:buChar char="-"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b="1" dirty="0"/>
          </a:p>
        </p:txBody>
      </p:sp>
      <p:sp>
        <p:nvSpPr>
          <p:cNvPr id="33799" name="Hộp Văn bản 7">
            <a:extLst>
              <a:ext uri="{FF2B5EF4-FFF2-40B4-BE49-F238E27FC236}">
                <a16:creationId xmlns:a16="http://schemas.microsoft.com/office/drawing/2014/main" xmlns="" id="{DB7A5890-F11D-4885-ABAD-9AF0FAA30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2800350"/>
            <a:ext cx="523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vi-VN" altLang="vi-VN" sz="30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29"/>
    </mc:Choice>
    <mc:Fallback xmlns="">
      <p:transition spd="slow" advTm="16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xmlns="" id="{19184BFB-5856-410B-85BB-19E29B1CADCB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228600"/>
          <a:ext cx="8839200" cy="5791200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endParaRPr lang="vi-VN" sz="3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vi-VN" sz="3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 -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nông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 fontAlgn="t"/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 -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tiêu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trong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không trao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buôn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bên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nên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kinh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túc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".</a:t>
                      </a:r>
                    </a:p>
                    <a:p>
                      <a:pPr algn="l" fontAlgn="t"/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 - Kinh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kìm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hãm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phong </a:t>
                      </a:r>
                      <a:r>
                        <a:rPr lang="vi-VN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vi-VN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 -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công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 fontAlgn="t"/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 -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công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trao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mua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nên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kinh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 fontAlgn="t"/>
                      <a:endParaRPr lang="vi-VN" sz="3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vi-VN" sz="3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 - Kinh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cho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phong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F897F390-A261-4949-A592-90114412582D}"/>
              </a:ext>
            </a:extLst>
          </p:cNvPr>
          <p:cNvSpPr/>
          <p:nvPr/>
        </p:nvSpPr>
        <p:spPr>
          <a:xfrm>
            <a:off x="1843088" y="838200"/>
            <a:ext cx="4267200" cy="533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73DDA6D2-3F37-442C-A554-BE235451199D}"/>
              </a:ext>
            </a:extLst>
          </p:cNvPr>
          <p:cNvSpPr/>
          <p:nvPr/>
        </p:nvSpPr>
        <p:spPr>
          <a:xfrm>
            <a:off x="6200775" y="838200"/>
            <a:ext cx="4267200" cy="533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4827" name="Hộp Văn bản 1">
            <a:extLst>
              <a:ext uri="{FF2B5EF4-FFF2-40B4-BE49-F238E27FC236}">
                <a16:creationId xmlns:a16="http://schemas.microsoft.com/office/drawing/2014/main" xmlns="" id="{3440A264-D5CF-4375-8D39-15F6E9D4C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257925"/>
            <a:ext cx="8443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kinh tế lãnh địa và kinh tế thành thị</a:t>
            </a:r>
            <a:endParaRPr lang="vi-VN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0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xmlns="" id="{D3DC0F78-8459-4208-9C18-44B31B222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2725"/>
            <a:ext cx="7353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xmlns="" id="{FF28B423-DD6E-40F4-A480-0A0A9AA18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2775"/>
            <a:ext cx="3729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</a:p>
        </p:txBody>
      </p:sp>
      <p:sp>
        <p:nvSpPr>
          <p:cNvPr id="35844" name="Hộp Văn bản 8">
            <a:extLst>
              <a:ext uri="{FF2B5EF4-FFF2-40B4-BE49-F238E27FC236}">
                <a16:creationId xmlns:a16="http://schemas.microsoft.com/office/drawing/2014/main" xmlns="" id="{286E1D48-0840-478D-B2CB-2936D3C66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xmlns="" id="{0F7D2025-22AB-42D3-927D-A7CF61854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4413"/>
            <a:ext cx="61563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Sự xuất hiện các thành thị trung đại</a:t>
            </a:r>
          </a:p>
        </p:txBody>
      </p:sp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xmlns="" id="{3A4C88EE-327D-4D46-AF00-6DBF55AA5956}"/>
              </a:ext>
            </a:extLst>
          </p:cNvPr>
          <p:cNvSpPr/>
          <p:nvPr/>
        </p:nvSpPr>
        <p:spPr>
          <a:xfrm>
            <a:off x="5029200" y="3086100"/>
            <a:ext cx="4800600" cy="23622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FAB0C285-8669-43C6-976E-9DFDDB6BE35B}"/>
              </a:ext>
            </a:extLst>
          </p:cNvPr>
          <p:cNvSpPr txBox="1"/>
          <p:nvPr/>
        </p:nvSpPr>
        <p:spPr>
          <a:xfrm>
            <a:off x="600807" y="6098903"/>
            <a:ext cx="94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vi-VN" sz="2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28"/>
    </mc:Choice>
    <mc:Fallback xmlns="">
      <p:transition spd="slow" advTm="16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xmlns="" id="{DC38D288-24F1-49BE-BF1E-840BC3A7B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2725"/>
            <a:ext cx="7353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xmlns="" id="{CB71896E-354E-4212-828F-5D2BE5F3E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2775"/>
            <a:ext cx="3729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Lãnh địa phong kiến</a:t>
            </a:r>
          </a:p>
        </p:txBody>
      </p:sp>
      <p:sp>
        <p:nvSpPr>
          <p:cNvPr id="36868" name="Hộp Văn bản 8">
            <a:extLst>
              <a:ext uri="{FF2B5EF4-FFF2-40B4-BE49-F238E27FC236}">
                <a16:creationId xmlns:a16="http://schemas.microsoft.com/office/drawing/2014/main" xmlns="" id="{BB42D276-74CC-445E-B972-26C4F0AB8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xmlns="" id="{4EE87CB2-0549-450B-97F1-A89F8EA1E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4413"/>
            <a:ext cx="61563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Sự xuất hiện các thành thị trung đại</a:t>
            </a:r>
          </a:p>
        </p:txBody>
      </p:sp>
      <p:sp>
        <p:nvSpPr>
          <p:cNvPr id="36871" name="Hộp Văn bản 7">
            <a:extLst>
              <a:ext uri="{FF2B5EF4-FFF2-40B4-BE49-F238E27FC236}">
                <a16:creationId xmlns:a16="http://schemas.microsoft.com/office/drawing/2014/main" xmlns="" id="{54E65C25-6CB0-4812-851A-70CDDFA08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2800350"/>
            <a:ext cx="523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vi-VN" altLang="vi-VN" sz="3000"/>
          </a:p>
        </p:txBody>
      </p:sp>
      <p:sp>
        <p:nvSpPr>
          <p:cNvPr id="9" name="Hộp Văn bản 7">
            <a:extLst>
              <a:ext uri="{FF2B5EF4-FFF2-40B4-BE49-F238E27FC236}">
                <a16:creationId xmlns:a16="http://schemas.microsoft.com/office/drawing/2014/main" xmlns="" id="{0111D67F-DE48-475B-A79B-4CFA2055C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00350"/>
            <a:ext cx="11201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6213" indent="-176213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dirty="0"/>
          </a:p>
          <a:p>
            <a:pPr marL="176213" indent="-176213">
              <a:buFontTx/>
              <a:buChar char="-"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6213" indent="-176213">
              <a:buFontTx/>
              <a:buChar char="-"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5"/>
    </mc:Choice>
    <mc:Fallback xmlns="">
      <p:transition spd="slow" advTm="10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ình Bầu dục 4">
            <a:extLst>
              <a:ext uri="{FF2B5EF4-FFF2-40B4-BE49-F238E27FC236}">
                <a16:creationId xmlns:a16="http://schemas.microsoft.com/office/drawing/2014/main" xmlns="" id="{66A2F432-1A96-4B41-8BBC-D5B87DD467AB}"/>
              </a:ext>
            </a:extLst>
          </p:cNvPr>
          <p:cNvSpPr txBox="1"/>
          <p:nvPr/>
        </p:nvSpPr>
        <p:spPr>
          <a:xfrm>
            <a:off x="1381569" y="459592"/>
            <a:ext cx="1412509" cy="559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 HÌNH THÀNH VÀ PHÁT TRIỂN CỦA XÃ HỘI PHONG KIẾN Ở CHÂU ÂU</a:t>
            </a:r>
            <a:endParaRPr lang="en-US" sz="2400" kern="1200" dirty="0">
              <a:solidFill>
                <a:srgbClr val="C00000"/>
              </a:solidFill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0049C53A-9BD1-46F2-A33F-ABD65F0C1CC0}"/>
              </a:ext>
            </a:extLst>
          </p:cNvPr>
          <p:cNvGrpSpPr/>
          <p:nvPr/>
        </p:nvGrpSpPr>
        <p:grpSpPr>
          <a:xfrm>
            <a:off x="3087445" y="515232"/>
            <a:ext cx="3091785" cy="1066802"/>
            <a:chOff x="7003080" y="0"/>
            <a:chExt cx="3581315" cy="2011734"/>
          </a:xfrm>
        </p:grpSpPr>
        <p:sp>
          <p:nvSpPr>
            <p:cNvPr id="15" name="Hình chữ nhật: Góc Tròn 14">
              <a:extLst>
                <a:ext uri="{FF2B5EF4-FFF2-40B4-BE49-F238E27FC236}">
                  <a16:creationId xmlns:a16="http://schemas.microsoft.com/office/drawing/2014/main" xmlns="" id="{AC26260A-44E4-4E6D-AB9F-E6FFC21D65F2}"/>
                </a:ext>
              </a:extLst>
            </p:cNvPr>
            <p:cNvSpPr/>
            <p:nvPr/>
          </p:nvSpPr>
          <p:spPr>
            <a:xfrm>
              <a:off x="7003080" y="0"/>
              <a:ext cx="3581315" cy="20117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6" name="Hình chữ nhật: Góc Tròn 7">
              <a:extLst>
                <a:ext uri="{FF2B5EF4-FFF2-40B4-BE49-F238E27FC236}">
                  <a16:creationId xmlns:a16="http://schemas.microsoft.com/office/drawing/2014/main" xmlns="" id="{1F77692D-60E1-4174-A697-D8DC5847B6CB}"/>
                </a:ext>
              </a:extLst>
            </p:cNvPr>
            <p:cNvSpPr txBox="1"/>
            <p:nvPr/>
          </p:nvSpPr>
          <p:spPr>
            <a:xfrm>
              <a:off x="7062002" y="58922"/>
              <a:ext cx="3463471" cy="189389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2865" tIns="62865" rIns="62865" bIns="6286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400" b="1" i="0" kern="1200" dirty="0" err="1">
                  <a:solidFill>
                    <a:srgbClr val="002060"/>
                  </a:solidFill>
                  <a:latin typeface="+mj-lt"/>
                </a:rPr>
                <a:t>Sự</a:t>
              </a:r>
              <a:r>
                <a:rPr lang="vi-VN" sz="2400" b="1" i="0" kern="1200" dirty="0">
                  <a:solidFill>
                    <a:srgbClr val="002060"/>
                  </a:solidFill>
                  <a:latin typeface="+mj-lt"/>
                </a:rPr>
                <a:t> hình thành xã hội phong kiến ở châu Âu</a:t>
              </a:r>
              <a:endParaRPr lang="en-US" sz="2400" b="1" kern="1200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1BD89656-0B89-435B-9078-B4EE6AD669A0}"/>
              </a:ext>
            </a:extLst>
          </p:cNvPr>
          <p:cNvGrpSpPr/>
          <p:nvPr/>
        </p:nvGrpSpPr>
        <p:grpSpPr>
          <a:xfrm>
            <a:off x="3269355" y="2784083"/>
            <a:ext cx="2958550" cy="720403"/>
            <a:chOff x="7193548" y="2412160"/>
            <a:chExt cx="2514668" cy="1066802"/>
          </a:xfrm>
        </p:grpSpPr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xmlns="" id="{953FBC8C-BF36-4F7B-84D3-865403E559A7}"/>
                </a:ext>
              </a:extLst>
            </p:cNvPr>
            <p:cNvSpPr/>
            <p:nvPr/>
          </p:nvSpPr>
          <p:spPr>
            <a:xfrm>
              <a:off x="7193548" y="2412160"/>
              <a:ext cx="2514668" cy="10668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4" name="Hình chữ nhật: Góc Tròn 10">
              <a:extLst>
                <a:ext uri="{FF2B5EF4-FFF2-40B4-BE49-F238E27FC236}">
                  <a16:creationId xmlns:a16="http://schemas.microsoft.com/office/drawing/2014/main" xmlns="" id="{202E5417-BCB0-4444-A4DD-FFE3B464FD16}"/>
                </a:ext>
              </a:extLst>
            </p:cNvPr>
            <p:cNvSpPr txBox="1"/>
            <p:nvPr/>
          </p:nvSpPr>
          <p:spPr>
            <a:xfrm>
              <a:off x="7224794" y="2443406"/>
              <a:ext cx="2452176" cy="10043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2865" tIns="62865" rIns="62865" bIns="6286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400" b="1" i="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Lãnh</a:t>
              </a:r>
              <a:r>
                <a:rPr lang="vi-VN" sz="2400" b="1" i="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địa phong kiến</a:t>
              </a:r>
              <a:endPara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CC3438E7-F878-4A29-BDD1-2F53A1E8B481}"/>
              </a:ext>
            </a:extLst>
          </p:cNvPr>
          <p:cNvGrpSpPr/>
          <p:nvPr/>
        </p:nvGrpSpPr>
        <p:grpSpPr>
          <a:xfrm>
            <a:off x="3087445" y="4822634"/>
            <a:ext cx="3043109" cy="1066802"/>
            <a:chOff x="5717927" y="3776119"/>
            <a:chExt cx="4571994" cy="2011734"/>
          </a:xfrm>
        </p:grpSpPr>
        <p:sp>
          <p:nvSpPr>
            <p:cNvPr id="11" name="Hình chữ nhật: Góc Tròn 10">
              <a:extLst>
                <a:ext uri="{FF2B5EF4-FFF2-40B4-BE49-F238E27FC236}">
                  <a16:creationId xmlns:a16="http://schemas.microsoft.com/office/drawing/2014/main" xmlns="" id="{4B6E4260-FC7B-43B5-BE1E-B98C968F76C3}"/>
                </a:ext>
              </a:extLst>
            </p:cNvPr>
            <p:cNvSpPr/>
            <p:nvPr/>
          </p:nvSpPr>
          <p:spPr>
            <a:xfrm>
              <a:off x="5717927" y="3776119"/>
              <a:ext cx="4571994" cy="20117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2" name="Hình chữ nhật: Góc Tròn 13">
              <a:extLst>
                <a:ext uri="{FF2B5EF4-FFF2-40B4-BE49-F238E27FC236}">
                  <a16:creationId xmlns:a16="http://schemas.microsoft.com/office/drawing/2014/main" xmlns="" id="{6552A43F-B231-4FEC-82A1-55971F99C336}"/>
                </a:ext>
              </a:extLst>
            </p:cNvPr>
            <p:cNvSpPr txBox="1"/>
            <p:nvPr/>
          </p:nvSpPr>
          <p:spPr>
            <a:xfrm>
              <a:off x="5776849" y="3835041"/>
              <a:ext cx="4454150" cy="189389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2865" tIns="62865" rIns="62865" bIns="6286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400" b="1" i="0" kern="1200" dirty="0" err="1">
                  <a:solidFill>
                    <a:srgbClr val="002060"/>
                  </a:solidFill>
                  <a:latin typeface="+mj-lt"/>
                </a:rPr>
                <a:t>Sự</a:t>
              </a:r>
              <a:r>
                <a:rPr lang="vi-VN" sz="2400" b="1" i="0" kern="1200" dirty="0">
                  <a:solidFill>
                    <a:srgbClr val="002060"/>
                  </a:solidFill>
                  <a:latin typeface="+mj-lt"/>
                </a:rPr>
                <a:t> xuất hiện của các thành thị trung </a:t>
              </a:r>
              <a:r>
                <a:rPr lang="vi-VN" sz="2400" b="1" i="0" kern="1200" dirty="0" err="1">
                  <a:solidFill>
                    <a:srgbClr val="002060"/>
                  </a:solidFill>
                  <a:latin typeface="+mj-lt"/>
                </a:rPr>
                <a:t>đại</a:t>
              </a:r>
              <a:endParaRPr lang="en-US" sz="2400" b="1" kern="1200" dirty="0">
                <a:solidFill>
                  <a:srgbClr val="002060"/>
                </a:solidFill>
                <a:latin typeface="+mj-lt"/>
              </a:endParaRPr>
            </a:p>
          </p:txBody>
        </p:sp>
      </p:grpSp>
      <p:cxnSp>
        <p:nvCxnSpPr>
          <p:cNvPr id="3" name="Đường kết nối Mũi tên Thẳng 2">
            <a:extLst>
              <a:ext uri="{FF2B5EF4-FFF2-40B4-BE49-F238E27FC236}">
                <a16:creationId xmlns:a16="http://schemas.microsoft.com/office/drawing/2014/main" xmlns="" id="{623DA516-571E-4591-AB6C-654CA23F4825}"/>
              </a:ext>
            </a:extLst>
          </p:cNvPr>
          <p:cNvCxnSpPr>
            <a:cxnSpLocks/>
          </p:cNvCxnSpPr>
          <p:nvPr/>
        </p:nvCxnSpPr>
        <p:spPr>
          <a:xfrm flipV="1">
            <a:off x="2842754" y="1613281"/>
            <a:ext cx="688866" cy="12556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xmlns="" id="{0594A33C-F29D-4561-AC01-DADAD1C9B432}"/>
              </a:ext>
            </a:extLst>
          </p:cNvPr>
          <p:cNvCxnSpPr>
            <a:cxnSpLocks/>
          </p:cNvCxnSpPr>
          <p:nvPr/>
        </p:nvCxnSpPr>
        <p:spPr>
          <a:xfrm>
            <a:off x="2794078" y="3144284"/>
            <a:ext cx="4266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xmlns="" id="{6038C67D-0518-4278-A0FD-EEB10EC815F6}"/>
              </a:ext>
            </a:extLst>
          </p:cNvPr>
          <p:cNvCxnSpPr>
            <a:cxnSpLocks/>
          </p:cNvCxnSpPr>
          <p:nvPr/>
        </p:nvCxnSpPr>
        <p:spPr>
          <a:xfrm>
            <a:off x="2876209" y="3452947"/>
            <a:ext cx="737616" cy="13212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xmlns="" id="{49FBD8C8-9931-4509-805B-E7A4CC4B649A}"/>
              </a:ext>
            </a:extLst>
          </p:cNvPr>
          <p:cNvCxnSpPr>
            <a:cxnSpLocks/>
          </p:cNvCxnSpPr>
          <p:nvPr/>
        </p:nvCxnSpPr>
        <p:spPr>
          <a:xfrm flipV="1">
            <a:off x="6314923" y="655045"/>
            <a:ext cx="1103379" cy="342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Đường kết nối Mũi tên Thẳng 26">
            <a:extLst>
              <a:ext uri="{FF2B5EF4-FFF2-40B4-BE49-F238E27FC236}">
                <a16:creationId xmlns:a16="http://schemas.microsoft.com/office/drawing/2014/main" xmlns="" id="{9A81B1C4-C8B6-425A-B820-49ADB9B16AB6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6318924" y="1083416"/>
            <a:ext cx="1133653" cy="1350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943E9DE7-652C-4C5B-B0BA-481EA036369D}"/>
              </a:ext>
            </a:extLst>
          </p:cNvPr>
          <p:cNvSpPr txBox="1"/>
          <p:nvPr/>
        </p:nvSpPr>
        <p:spPr>
          <a:xfrm>
            <a:off x="7441946" y="273378"/>
            <a:ext cx="334959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0A5AE6DC-173F-46C9-BA93-450F876B5064}"/>
              </a:ext>
            </a:extLst>
          </p:cNvPr>
          <p:cNvSpPr txBox="1"/>
          <p:nvPr/>
        </p:nvSpPr>
        <p:spPr>
          <a:xfrm>
            <a:off x="7452577" y="987657"/>
            <a:ext cx="334959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Đường kết nối Mũi tên Thẳng 31">
            <a:extLst>
              <a:ext uri="{FF2B5EF4-FFF2-40B4-BE49-F238E27FC236}">
                <a16:creationId xmlns:a16="http://schemas.microsoft.com/office/drawing/2014/main" xmlns="" id="{16C7DAC9-D32C-4682-92A1-C70544DEB051}"/>
              </a:ext>
            </a:extLst>
          </p:cNvPr>
          <p:cNvCxnSpPr>
            <a:cxnSpLocks/>
          </p:cNvCxnSpPr>
          <p:nvPr/>
        </p:nvCxnSpPr>
        <p:spPr>
          <a:xfrm>
            <a:off x="6348302" y="3288686"/>
            <a:ext cx="1021189" cy="5298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Đường kết nối Mũi tên Thẳng 32">
            <a:extLst>
              <a:ext uri="{FF2B5EF4-FFF2-40B4-BE49-F238E27FC236}">
                <a16:creationId xmlns:a16="http://schemas.microsoft.com/office/drawing/2014/main" xmlns="" id="{E0BFDA32-DED6-46A6-9052-D93F5604120E}"/>
              </a:ext>
            </a:extLst>
          </p:cNvPr>
          <p:cNvCxnSpPr>
            <a:cxnSpLocks/>
          </p:cNvCxnSpPr>
          <p:nvPr/>
        </p:nvCxnSpPr>
        <p:spPr>
          <a:xfrm flipV="1">
            <a:off x="6348302" y="2019628"/>
            <a:ext cx="998470" cy="10476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Đường kết nối Mũi tên Thẳng 33">
            <a:extLst>
              <a:ext uri="{FF2B5EF4-FFF2-40B4-BE49-F238E27FC236}">
                <a16:creationId xmlns:a16="http://schemas.microsoft.com/office/drawing/2014/main" xmlns="" id="{DF68E039-2C89-4B14-B606-7449B750AA6D}"/>
              </a:ext>
            </a:extLst>
          </p:cNvPr>
          <p:cNvCxnSpPr>
            <a:cxnSpLocks/>
          </p:cNvCxnSpPr>
          <p:nvPr/>
        </p:nvCxnSpPr>
        <p:spPr>
          <a:xfrm>
            <a:off x="6326646" y="5390507"/>
            <a:ext cx="974820" cy="7453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xmlns="" id="{FD60BCB8-93B2-49BB-8D6B-9DEB8CB4A269}"/>
              </a:ext>
            </a:extLst>
          </p:cNvPr>
          <p:cNvSpPr txBox="1"/>
          <p:nvPr/>
        </p:nvSpPr>
        <p:spPr>
          <a:xfrm>
            <a:off x="7435246" y="1720391"/>
            <a:ext cx="335037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Đường kết nối Mũi tên Thẳng 35">
            <a:extLst>
              <a:ext uri="{FF2B5EF4-FFF2-40B4-BE49-F238E27FC236}">
                <a16:creationId xmlns:a16="http://schemas.microsoft.com/office/drawing/2014/main" xmlns="" id="{F90394EE-5720-437F-A12D-40D6D7222C4B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6348302" y="3188728"/>
            <a:ext cx="1103889" cy="84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xmlns="" id="{11F24F74-986F-4027-8455-3D343B3E2C92}"/>
              </a:ext>
            </a:extLst>
          </p:cNvPr>
          <p:cNvSpPr txBox="1"/>
          <p:nvPr/>
        </p:nvSpPr>
        <p:spPr>
          <a:xfrm>
            <a:off x="7452191" y="2966366"/>
            <a:ext cx="335037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xmlns="" id="{AC014DB9-066B-490F-9C18-D551B4B80D55}"/>
              </a:ext>
            </a:extLst>
          </p:cNvPr>
          <p:cNvSpPr txBox="1"/>
          <p:nvPr/>
        </p:nvSpPr>
        <p:spPr>
          <a:xfrm>
            <a:off x="7418302" y="3668765"/>
            <a:ext cx="33842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Đường kết nối Mũi tên Thẳng 39">
            <a:extLst>
              <a:ext uri="{FF2B5EF4-FFF2-40B4-BE49-F238E27FC236}">
                <a16:creationId xmlns:a16="http://schemas.microsoft.com/office/drawing/2014/main" xmlns="" id="{21B65D3F-7A90-451B-9EB3-409116411CCD}"/>
              </a:ext>
            </a:extLst>
          </p:cNvPr>
          <p:cNvCxnSpPr>
            <a:cxnSpLocks/>
          </p:cNvCxnSpPr>
          <p:nvPr/>
        </p:nvCxnSpPr>
        <p:spPr>
          <a:xfrm>
            <a:off x="6314923" y="5332412"/>
            <a:ext cx="103184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Đường kết nối Mũi tên Thẳng 41">
            <a:extLst>
              <a:ext uri="{FF2B5EF4-FFF2-40B4-BE49-F238E27FC236}">
                <a16:creationId xmlns:a16="http://schemas.microsoft.com/office/drawing/2014/main" xmlns="" id="{0F4F8EB8-A4B5-411A-8E0F-442FA94847FF}"/>
              </a:ext>
            </a:extLst>
          </p:cNvPr>
          <p:cNvCxnSpPr>
            <a:cxnSpLocks/>
          </p:cNvCxnSpPr>
          <p:nvPr/>
        </p:nvCxnSpPr>
        <p:spPr>
          <a:xfrm flipV="1">
            <a:off x="6326646" y="4851647"/>
            <a:ext cx="974820" cy="3944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xmlns="" id="{A9A64371-E189-4C75-AC36-91A7AC71230E}"/>
              </a:ext>
            </a:extLst>
          </p:cNvPr>
          <p:cNvSpPr txBox="1"/>
          <p:nvPr/>
        </p:nvSpPr>
        <p:spPr>
          <a:xfrm>
            <a:off x="7452191" y="4620815"/>
            <a:ext cx="33842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xmlns="" id="{354E1E5C-F5BD-4284-A3D6-38481D0FCD6B}"/>
              </a:ext>
            </a:extLst>
          </p:cNvPr>
          <p:cNvSpPr txBox="1"/>
          <p:nvPr/>
        </p:nvSpPr>
        <p:spPr>
          <a:xfrm>
            <a:off x="7441948" y="5190452"/>
            <a:ext cx="33842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xmlns="" id="{F1E0D9C3-CCE7-488E-A0C4-9550A22D602F}"/>
              </a:ext>
            </a:extLst>
          </p:cNvPr>
          <p:cNvSpPr txBox="1"/>
          <p:nvPr/>
        </p:nvSpPr>
        <p:spPr>
          <a:xfrm>
            <a:off x="7441948" y="5858191"/>
            <a:ext cx="33842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xmlns="" id="{3F0B6E34-98E5-4138-AD86-4412727CED4F}"/>
              </a:ext>
            </a:extLst>
          </p:cNvPr>
          <p:cNvSpPr txBox="1"/>
          <p:nvPr/>
        </p:nvSpPr>
        <p:spPr>
          <a:xfrm>
            <a:off x="7418302" y="2343518"/>
            <a:ext cx="335037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Đường kết nối Mũi tên Thẳng 60">
            <a:extLst>
              <a:ext uri="{FF2B5EF4-FFF2-40B4-BE49-F238E27FC236}">
                <a16:creationId xmlns:a16="http://schemas.microsoft.com/office/drawing/2014/main" xmlns="" id="{6CF70606-DDAD-4EAA-8C31-6732BB4B9098}"/>
              </a:ext>
            </a:extLst>
          </p:cNvPr>
          <p:cNvCxnSpPr>
            <a:cxnSpLocks/>
            <a:endCxn id="55" idx="1"/>
          </p:cNvCxnSpPr>
          <p:nvPr/>
        </p:nvCxnSpPr>
        <p:spPr>
          <a:xfrm flipV="1">
            <a:off x="6314923" y="2574351"/>
            <a:ext cx="1103379" cy="5699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78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30"/>
    </mc:Choice>
    <mc:Fallback xmlns="">
      <p:transition spd="slow" advTm="2263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3" name="Rectangle 9">
            <a:extLst>
              <a:ext uri="{FF2B5EF4-FFF2-40B4-BE49-F238E27FC236}">
                <a16:creationId xmlns:a16="http://schemas.microsoft.com/office/drawing/2014/main" xmlns="" id="{98D6D198-A318-4064-9ABC-00496AB28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0" y="1442305"/>
            <a:ext cx="96948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3914" name="Rectangle 10">
            <a:extLst>
              <a:ext uri="{FF2B5EF4-FFF2-40B4-BE49-F238E27FC236}">
                <a16:creationId xmlns:a16="http://schemas.microsoft.com/office/drawing/2014/main" xmlns="" id="{E3143797-7291-4538-A7DF-5FE082DB2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1928080"/>
            <a:ext cx="89789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15" name="Rectangle 11">
            <a:extLst>
              <a:ext uri="{FF2B5EF4-FFF2-40B4-BE49-F238E27FC236}">
                <a16:creationId xmlns:a16="http://schemas.microsoft.com/office/drawing/2014/main" xmlns="" id="{7DF41EED-9F22-4D03-B06E-0CE80C8E5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2393218"/>
            <a:ext cx="30210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916" name="Rectangle 12">
            <a:extLst>
              <a:ext uri="{FF2B5EF4-FFF2-40B4-BE49-F238E27FC236}">
                <a16:creationId xmlns:a16="http://schemas.microsoft.com/office/drawing/2014/main" xmlns="" id="{9AD35C82-BDF7-4113-A247-2EE087AE4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2777393"/>
            <a:ext cx="57150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917" name="Rectangle 13">
            <a:extLst>
              <a:ext uri="{FF2B5EF4-FFF2-40B4-BE49-F238E27FC236}">
                <a16:creationId xmlns:a16="http://schemas.microsoft.com/office/drawing/2014/main" xmlns="" id="{29B643F6-CCFB-4CCE-8AB3-E743E7062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3194905"/>
            <a:ext cx="77549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918" name="Rectangle 14">
            <a:extLst>
              <a:ext uri="{FF2B5EF4-FFF2-40B4-BE49-F238E27FC236}">
                <a16:creationId xmlns:a16="http://schemas.microsoft.com/office/drawing/2014/main" xmlns="" id="{FABCCF75-60CA-4D40-B5E4-C7F3F7C79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63500"/>
            <a:ext cx="1142841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do:</a:t>
            </a:r>
          </a:p>
        </p:txBody>
      </p:sp>
      <p:sp>
        <p:nvSpPr>
          <p:cNvPr id="123919" name="Rectangle 15">
            <a:extLst>
              <a:ext uri="{FF2B5EF4-FFF2-40B4-BE49-F238E27FC236}">
                <a16:creationId xmlns:a16="http://schemas.microsoft.com/office/drawing/2014/main" xmlns="" id="{66C18F4D-085C-42AD-B9D0-0CFAF184F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469900"/>
            <a:ext cx="4137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 Dân số gia tăng.</a:t>
            </a:r>
          </a:p>
        </p:txBody>
      </p:sp>
      <p:sp>
        <p:nvSpPr>
          <p:cNvPr id="123920" name="Rectangle 16">
            <a:extLst>
              <a:ext uri="{FF2B5EF4-FFF2-40B4-BE49-F238E27FC236}">
                <a16:creationId xmlns:a16="http://schemas.microsoft.com/office/drawing/2014/main" xmlns="" id="{10B9E774-2FA1-47F1-BA1E-B1C600490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923925"/>
            <a:ext cx="72977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 Công cụ sản xuất được cải tiến.</a:t>
            </a:r>
          </a:p>
        </p:txBody>
      </p:sp>
      <p:sp>
        <p:nvSpPr>
          <p:cNvPr id="123921" name="Rectangle 17">
            <a:extLst>
              <a:ext uri="{FF2B5EF4-FFF2-40B4-BE49-F238E27FC236}">
                <a16:creationId xmlns:a16="http://schemas.microsoft.com/office/drawing/2014/main" xmlns="" id="{637BBDFC-8EB9-45A0-86DE-22FAEBF0A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465138"/>
            <a:ext cx="80518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c. Sự xâm nhập của người Giéc-man.</a:t>
            </a:r>
          </a:p>
        </p:txBody>
      </p:sp>
      <p:sp>
        <p:nvSpPr>
          <p:cNvPr id="123922" name="Rectangle 18">
            <a:extLst>
              <a:ext uri="{FF2B5EF4-FFF2-40B4-BE49-F238E27FC236}">
                <a16:creationId xmlns:a16="http://schemas.microsoft.com/office/drawing/2014/main" xmlns="" id="{2E98E5E0-7FBA-4075-99D1-46C2952DB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955675"/>
            <a:ext cx="6705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d. Kinh tế hàng hóa phát triển.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37386526-7E0F-4CC4-8591-A12DB0FA6C55}"/>
              </a:ext>
            </a:extLst>
          </p:cNvPr>
          <p:cNvSpPr txBox="1"/>
          <p:nvPr/>
        </p:nvSpPr>
        <p:spPr>
          <a:xfrm>
            <a:off x="248016" y="3685957"/>
            <a:ext cx="1133243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Giec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-man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châu Âu?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Tiêu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Rô-ma.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vương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92150" indent="-692150" algn="just"/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Chia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tước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Giec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-man.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xmlns="" id="{5567AE87-CF93-4F42-8D7F-90566F611C0C}"/>
              </a:ext>
            </a:extLst>
          </p:cNvPr>
          <p:cNvSpPr/>
          <p:nvPr/>
        </p:nvSpPr>
        <p:spPr>
          <a:xfrm>
            <a:off x="6095999" y="569398"/>
            <a:ext cx="468923" cy="38554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23A59F20-41C7-452E-8370-B06B07EE72CB}"/>
              </a:ext>
            </a:extLst>
          </p:cNvPr>
          <p:cNvSpPr/>
          <p:nvPr/>
        </p:nvSpPr>
        <p:spPr>
          <a:xfrm>
            <a:off x="589451" y="2490638"/>
            <a:ext cx="468923" cy="38554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xmlns="" id="{D44E63D7-E5B1-4570-B174-84033CF5BE37}"/>
              </a:ext>
            </a:extLst>
          </p:cNvPr>
          <p:cNvSpPr/>
          <p:nvPr/>
        </p:nvSpPr>
        <p:spPr>
          <a:xfrm>
            <a:off x="555626" y="5506087"/>
            <a:ext cx="468923" cy="38554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57"/>
    </mc:Choice>
    <mc:Fallback xmlns="">
      <p:transition spd="slow" advTm="52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>
            <a:extLst>
              <a:ext uri="{FF2B5EF4-FFF2-40B4-BE49-F238E27FC236}">
                <a16:creationId xmlns:a16="http://schemas.microsoft.com/office/drawing/2014/main" xmlns="" id="{5E0C3405-812D-48AF-A6B3-E7433A0B2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43025"/>
            <a:ext cx="7353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0243" name="Hộp Văn bản 8">
            <a:extLst>
              <a:ext uri="{FF2B5EF4-FFF2-40B4-BE49-F238E27FC236}">
                <a16:creationId xmlns:a16="http://schemas.microsoft.com/office/drawing/2014/main" xmlns="" id="{E12DF85F-02AF-45AF-8085-CA0F3451D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9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520EDAFE-91BE-41FB-B0D7-8DE0D4D9E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577" y="76944"/>
            <a:ext cx="141679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8275" algn="l"/>
              </a:tabLst>
            </a:pP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vi-VN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xmlns="" id="{EC2CB3D3-60C0-4CB8-A03F-CFB402234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634859"/>
              </p:ext>
            </p:extLst>
          </p:nvPr>
        </p:nvGraphicFramePr>
        <p:xfrm>
          <a:off x="398033" y="972120"/>
          <a:ext cx="11360076" cy="449256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52072">
                  <a:extLst>
                    <a:ext uri="{9D8B030D-6E8A-4147-A177-3AD203B41FA5}">
                      <a16:colId xmlns:a16="http://schemas.microsoft.com/office/drawing/2014/main" xmlns="" val="2443002463"/>
                    </a:ext>
                  </a:extLst>
                </a:gridCol>
                <a:gridCol w="4097731">
                  <a:extLst>
                    <a:ext uri="{9D8B030D-6E8A-4147-A177-3AD203B41FA5}">
                      <a16:colId xmlns:a16="http://schemas.microsoft.com/office/drawing/2014/main" xmlns="" val="3098456515"/>
                    </a:ext>
                  </a:extLst>
                </a:gridCol>
                <a:gridCol w="3810273">
                  <a:extLst>
                    <a:ext uri="{9D8B030D-6E8A-4147-A177-3AD203B41FA5}">
                      <a16:colId xmlns:a16="http://schemas.microsoft.com/office/drawing/2014/main" xmlns="" val="3779353388"/>
                    </a:ext>
                  </a:extLst>
                </a:gridCol>
              </a:tblGrid>
              <a:tr h="924225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endParaRPr lang="vi-VN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thị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1211667"/>
                  </a:ext>
                </a:extLst>
              </a:tr>
              <a:tr h="924225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xuất hiện</a:t>
                      </a:r>
                      <a:endParaRPr lang="vi-VN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vi-VN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vi-VN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15089160"/>
                  </a:ext>
                </a:extLst>
              </a:tr>
              <a:tr h="1428701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kinh tế chủ yếu</a:t>
                      </a:r>
                      <a:endParaRPr lang="vi-VN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vi-VN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vi-VN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7942005"/>
                  </a:ext>
                </a:extLst>
              </a:tr>
              <a:tr h="1215410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lang="vi-VN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vi-VN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vi-VN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71649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4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0"/>
    </mc:Choice>
    <mc:Fallback xmlns="">
      <p:transition spd="slow" advTm="759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520EDAFE-91BE-41FB-B0D7-8DE0D4D9E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577" y="76944"/>
            <a:ext cx="141679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8275" algn="l"/>
              </a:tabLst>
            </a:pP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vi-VN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xmlns="" id="{EC2CB3D3-60C0-4CB8-A03F-CFB402234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041289"/>
              </p:ext>
            </p:extLst>
          </p:nvPr>
        </p:nvGraphicFramePr>
        <p:xfrm>
          <a:off x="398033" y="972120"/>
          <a:ext cx="11360076" cy="449256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56386">
                  <a:extLst>
                    <a:ext uri="{9D8B030D-6E8A-4147-A177-3AD203B41FA5}">
                      <a16:colId xmlns:a16="http://schemas.microsoft.com/office/drawing/2014/main" xmlns="" val="2443002463"/>
                    </a:ext>
                  </a:extLst>
                </a:gridCol>
                <a:gridCol w="4193417">
                  <a:extLst>
                    <a:ext uri="{9D8B030D-6E8A-4147-A177-3AD203B41FA5}">
                      <a16:colId xmlns:a16="http://schemas.microsoft.com/office/drawing/2014/main" xmlns="" val="3098456515"/>
                    </a:ext>
                  </a:extLst>
                </a:gridCol>
                <a:gridCol w="3810273">
                  <a:extLst>
                    <a:ext uri="{9D8B030D-6E8A-4147-A177-3AD203B41FA5}">
                      <a16:colId xmlns:a16="http://schemas.microsoft.com/office/drawing/2014/main" xmlns="" val="3779353388"/>
                    </a:ext>
                  </a:extLst>
                </a:gridCol>
              </a:tblGrid>
              <a:tr h="924225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endParaRPr lang="vi-VN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thị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1211667"/>
                  </a:ext>
                </a:extLst>
              </a:tr>
              <a:tr h="924225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xuất hiện</a:t>
                      </a:r>
                      <a:endParaRPr lang="vi-VN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</a:t>
                      </a:r>
                      <a:endParaRPr lang="vi-VN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 thế kỉ XI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15089160"/>
                  </a:ext>
                </a:extLst>
              </a:tr>
              <a:tr h="1428701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kinh tế chủ yếu</a:t>
                      </a:r>
                      <a:endParaRPr lang="vi-VN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 xuất nông nghiệp tự cung tự cấp</a:t>
                      </a:r>
                      <a:endParaRPr lang="vi-VN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 xuất thủ công và buôn bán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7942005"/>
                  </a:ext>
                </a:extLst>
              </a:tr>
              <a:tr h="1215410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lang="vi-VN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</a:t>
                      </a:r>
                      <a:endParaRPr lang="vi-VN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vi-VN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71649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54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50"/>
    </mc:Choice>
    <mc:Fallback xmlns="">
      <p:transition spd="slow" advTm="3615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1EE998D-238B-47E9-BD45-5F8563C5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4" y="1981200"/>
            <a:ext cx="11201400" cy="2895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vi-VN" sz="3000" b="1" u="sng" dirty="0" err="1"/>
              <a:t>Dặn</a:t>
            </a:r>
            <a:r>
              <a:rPr lang="vi-VN" sz="3000" b="1" u="sng" dirty="0"/>
              <a:t> </a:t>
            </a:r>
            <a:r>
              <a:rPr lang="vi-VN" sz="3000" b="1" u="sng" dirty="0" err="1"/>
              <a:t>dò</a:t>
            </a:r>
            <a:r>
              <a:rPr lang="vi-VN" sz="3000" b="1" u="sng" dirty="0"/>
              <a:t>:</a:t>
            </a:r>
            <a:r>
              <a:rPr lang="vi-VN" sz="3000" b="1" dirty="0">
                <a:solidFill>
                  <a:srgbClr val="C00000"/>
                </a:solidFill>
              </a:rPr>
              <a:t/>
            </a:r>
            <a:br>
              <a:rPr lang="vi-VN" sz="3000" b="1" dirty="0">
                <a:solidFill>
                  <a:srgbClr val="C00000"/>
                </a:solidFill>
              </a:rPr>
            </a:br>
            <a:r>
              <a:rPr lang="vi-VN" sz="3000" b="1" dirty="0">
                <a:solidFill>
                  <a:srgbClr val="C00000"/>
                </a:solidFill>
              </a:rPr>
              <a:t/>
            </a:r>
            <a:br>
              <a:rPr lang="vi-VN" sz="3000" b="1" dirty="0">
                <a:solidFill>
                  <a:srgbClr val="C00000"/>
                </a:solidFill>
              </a:rPr>
            </a:br>
            <a:r>
              <a:rPr lang="vi-VN" sz="3300" b="1" dirty="0">
                <a:solidFill>
                  <a:srgbClr val="C00000"/>
                </a:solidFill>
              </a:rPr>
              <a:t>- </a:t>
            </a:r>
            <a:r>
              <a:rPr lang="vi-VN" sz="3300" b="1" dirty="0" err="1">
                <a:solidFill>
                  <a:srgbClr val="C00000"/>
                </a:solidFill>
              </a:rPr>
              <a:t>Học</a:t>
            </a:r>
            <a:r>
              <a:rPr lang="vi-VN" sz="3300" b="1" dirty="0">
                <a:solidFill>
                  <a:srgbClr val="C00000"/>
                </a:solidFill>
              </a:rPr>
              <a:t> </a:t>
            </a:r>
            <a:r>
              <a:rPr lang="vi-VN" sz="3300" b="1" dirty="0" err="1">
                <a:solidFill>
                  <a:srgbClr val="C00000"/>
                </a:solidFill>
              </a:rPr>
              <a:t>bài</a:t>
            </a:r>
            <a:r>
              <a:rPr lang="vi-VN" sz="3300" b="1" dirty="0">
                <a:solidFill>
                  <a:srgbClr val="C00000"/>
                </a:solidFill>
              </a:rPr>
              <a:t> 1: </a:t>
            </a:r>
            <a:r>
              <a:rPr lang="vi-VN" sz="3300" b="1" dirty="0" err="1">
                <a:solidFill>
                  <a:srgbClr val="C00000"/>
                </a:solidFill>
                <a:cs typeface="Calibri" panose="020F0502020204030204" pitchFamily="34" charset="0"/>
              </a:rPr>
              <a:t>S</a:t>
            </a:r>
            <a:r>
              <a:rPr lang="vi-VN" altLang="vi-VN" sz="3300" b="1" dirty="0" err="1">
                <a:solidFill>
                  <a:srgbClr val="C00000"/>
                </a:solidFill>
                <a:cs typeface="Calibri" panose="020F0502020204030204" pitchFamily="34" charset="0"/>
              </a:rPr>
              <a:t>ự</a:t>
            </a:r>
            <a:r>
              <a:rPr lang="vi-VN" altLang="vi-VN" sz="33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vi-VN" altLang="vi-VN" sz="3300" b="1" dirty="0" err="1">
                <a:solidFill>
                  <a:srgbClr val="C00000"/>
                </a:solidFill>
                <a:cs typeface="Calibri" panose="020F0502020204030204" pitchFamily="34" charset="0"/>
              </a:rPr>
              <a:t>hình</a:t>
            </a:r>
            <a:r>
              <a:rPr lang="vi-VN" altLang="vi-VN" sz="33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vi-VN" altLang="vi-VN" sz="3300" b="1" dirty="0" err="1">
                <a:solidFill>
                  <a:srgbClr val="C00000"/>
                </a:solidFill>
                <a:cs typeface="Calibri" panose="020F0502020204030204" pitchFamily="34" charset="0"/>
              </a:rPr>
              <a:t>thành</a:t>
            </a:r>
            <a:r>
              <a:rPr lang="vi-VN" altLang="vi-VN" sz="33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vi-VN" altLang="vi-VN" sz="3300" b="1" dirty="0" err="1">
                <a:solidFill>
                  <a:srgbClr val="C00000"/>
                </a:solidFill>
                <a:cs typeface="Calibri" panose="020F0502020204030204" pitchFamily="34" charset="0"/>
              </a:rPr>
              <a:t>và</a:t>
            </a:r>
            <a:r>
              <a:rPr lang="vi-VN" altLang="vi-VN" sz="33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vi-VN" altLang="vi-VN" sz="3300" b="1" dirty="0" err="1">
                <a:solidFill>
                  <a:srgbClr val="C00000"/>
                </a:solidFill>
                <a:cs typeface="Calibri" panose="020F0502020204030204" pitchFamily="34" charset="0"/>
              </a:rPr>
              <a:t>phát</a:t>
            </a:r>
            <a:r>
              <a:rPr lang="vi-VN" altLang="vi-VN" sz="33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vi-VN" altLang="vi-VN" sz="3300" b="1" dirty="0" err="1">
                <a:solidFill>
                  <a:srgbClr val="C00000"/>
                </a:solidFill>
                <a:cs typeface="Calibri" panose="020F0502020204030204" pitchFamily="34" charset="0"/>
              </a:rPr>
              <a:t>triển</a:t>
            </a:r>
            <a:r>
              <a:rPr lang="vi-VN" altLang="vi-VN" sz="33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vi-VN" altLang="vi-VN" sz="3300" b="1" dirty="0" err="1">
                <a:solidFill>
                  <a:srgbClr val="C00000"/>
                </a:solidFill>
                <a:cs typeface="Calibri" panose="020F0502020204030204" pitchFamily="34" charset="0"/>
              </a:rPr>
              <a:t>của</a:t>
            </a:r>
            <a:r>
              <a:rPr lang="vi-VN" altLang="vi-VN" sz="33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vi-VN" altLang="vi-VN" sz="3300" b="1" dirty="0" err="1">
                <a:solidFill>
                  <a:srgbClr val="C00000"/>
                </a:solidFill>
                <a:cs typeface="Calibri" panose="020F0502020204030204" pitchFamily="34" charset="0"/>
              </a:rPr>
              <a:t>xã</a:t>
            </a:r>
            <a:r>
              <a:rPr lang="vi-VN" altLang="vi-VN" sz="33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vi-VN" altLang="vi-VN" sz="3300" b="1" dirty="0" err="1">
                <a:solidFill>
                  <a:srgbClr val="C00000"/>
                </a:solidFill>
                <a:cs typeface="Calibri" panose="020F0502020204030204" pitchFamily="34" charset="0"/>
              </a:rPr>
              <a:t>hội</a:t>
            </a:r>
            <a:r>
              <a:rPr lang="vi-VN" altLang="vi-VN" sz="3300" b="1" dirty="0">
                <a:solidFill>
                  <a:srgbClr val="C00000"/>
                </a:solidFill>
                <a:cs typeface="Calibri" panose="020F0502020204030204" pitchFamily="34" charset="0"/>
              </a:rPr>
              <a:t> phong </a:t>
            </a:r>
            <a:r>
              <a:rPr lang="vi-VN" altLang="vi-VN" sz="3300" b="1" dirty="0" err="1">
                <a:solidFill>
                  <a:srgbClr val="C00000"/>
                </a:solidFill>
                <a:cs typeface="Calibri" panose="020F0502020204030204" pitchFamily="34" charset="0"/>
              </a:rPr>
              <a:t>kiến</a:t>
            </a:r>
            <a:r>
              <a:rPr lang="vi-VN" altLang="vi-VN" sz="3300" b="1" dirty="0">
                <a:solidFill>
                  <a:srgbClr val="C00000"/>
                </a:solidFill>
                <a:cs typeface="Calibri" panose="020F0502020204030204" pitchFamily="34" charset="0"/>
              </a:rPr>
              <a:t> ở châu Âu.</a:t>
            </a:r>
            <a:br>
              <a:rPr lang="vi-VN" altLang="vi-VN" sz="3300" b="1" dirty="0">
                <a:solidFill>
                  <a:srgbClr val="C00000"/>
                </a:solidFill>
                <a:cs typeface="Calibri" panose="020F0502020204030204" pitchFamily="34" charset="0"/>
              </a:rPr>
            </a:b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1.Thế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300" b="1" dirty="0">
                <a:solidFill>
                  <a:srgbClr val="C00000"/>
                </a:solidFill>
              </a:rPr>
              <a:t>- Xem </a:t>
            </a:r>
            <a:r>
              <a:rPr lang="vi-VN" sz="3300" b="1" dirty="0" err="1">
                <a:solidFill>
                  <a:srgbClr val="C00000"/>
                </a:solidFill>
              </a:rPr>
              <a:t>trước</a:t>
            </a:r>
            <a:r>
              <a:rPr lang="vi-VN" sz="3300" b="1" dirty="0">
                <a:solidFill>
                  <a:srgbClr val="C00000"/>
                </a:solidFill>
              </a:rPr>
              <a:t> </a:t>
            </a:r>
            <a:r>
              <a:rPr lang="vi-VN" sz="3300" b="1" dirty="0" err="1">
                <a:solidFill>
                  <a:srgbClr val="C00000"/>
                </a:solidFill>
              </a:rPr>
              <a:t>bài</a:t>
            </a:r>
            <a:r>
              <a:rPr lang="vi-VN" sz="3300" b="1" dirty="0">
                <a:solidFill>
                  <a:srgbClr val="C00000"/>
                </a:solidFill>
              </a:rPr>
              <a:t> 2: </a:t>
            </a:r>
            <a:r>
              <a:rPr lang="vi-VN" sz="3300" b="1" dirty="0" err="1">
                <a:solidFill>
                  <a:srgbClr val="C00000"/>
                </a:solidFill>
              </a:rPr>
              <a:t>Sự</a:t>
            </a:r>
            <a:r>
              <a:rPr lang="vi-VN" sz="3300" b="1" dirty="0">
                <a:solidFill>
                  <a:srgbClr val="C00000"/>
                </a:solidFill>
              </a:rPr>
              <a:t> suy vong </a:t>
            </a:r>
            <a:r>
              <a:rPr lang="vi-VN" sz="3300" b="1" dirty="0" err="1">
                <a:solidFill>
                  <a:srgbClr val="C00000"/>
                </a:solidFill>
              </a:rPr>
              <a:t>của</a:t>
            </a:r>
            <a:r>
              <a:rPr lang="vi-VN" sz="3300" b="1" dirty="0">
                <a:solidFill>
                  <a:srgbClr val="C00000"/>
                </a:solidFill>
              </a:rPr>
              <a:t> </a:t>
            </a:r>
            <a:r>
              <a:rPr lang="vi-VN" sz="3300" b="1" dirty="0" err="1">
                <a:solidFill>
                  <a:srgbClr val="C00000"/>
                </a:solidFill>
              </a:rPr>
              <a:t>chế</a:t>
            </a:r>
            <a:r>
              <a:rPr lang="vi-VN" sz="3300" b="1" dirty="0">
                <a:solidFill>
                  <a:srgbClr val="C00000"/>
                </a:solidFill>
              </a:rPr>
              <a:t> </a:t>
            </a:r>
            <a:r>
              <a:rPr lang="vi-VN" sz="3300" b="1" dirty="0" err="1">
                <a:solidFill>
                  <a:srgbClr val="C00000"/>
                </a:solidFill>
              </a:rPr>
              <a:t>độ</a:t>
            </a:r>
            <a:r>
              <a:rPr lang="vi-VN" sz="3300" b="1" dirty="0">
                <a:solidFill>
                  <a:srgbClr val="C00000"/>
                </a:solidFill>
              </a:rPr>
              <a:t> phong </a:t>
            </a:r>
            <a:r>
              <a:rPr lang="vi-VN" sz="3300" b="1" dirty="0" err="1">
                <a:solidFill>
                  <a:srgbClr val="C00000"/>
                </a:solidFill>
              </a:rPr>
              <a:t>kiến</a:t>
            </a:r>
            <a:r>
              <a:rPr lang="vi-VN" sz="3300" b="1" dirty="0">
                <a:solidFill>
                  <a:srgbClr val="C00000"/>
                </a:solidFill>
              </a:rPr>
              <a:t> </a:t>
            </a:r>
            <a:r>
              <a:rPr lang="vi-VN" sz="3300" b="1" dirty="0" err="1">
                <a:solidFill>
                  <a:srgbClr val="C00000"/>
                </a:solidFill>
              </a:rPr>
              <a:t>và</a:t>
            </a:r>
            <a:r>
              <a:rPr lang="vi-VN" sz="3300" b="1" dirty="0">
                <a:solidFill>
                  <a:srgbClr val="C00000"/>
                </a:solidFill>
              </a:rPr>
              <a:t> </a:t>
            </a:r>
            <a:r>
              <a:rPr lang="vi-VN" sz="3300" b="1" dirty="0" err="1">
                <a:solidFill>
                  <a:srgbClr val="C00000"/>
                </a:solidFill>
              </a:rPr>
              <a:t>sự</a:t>
            </a:r>
            <a:r>
              <a:rPr lang="vi-VN" sz="3300" b="1" dirty="0">
                <a:solidFill>
                  <a:srgbClr val="C00000"/>
                </a:solidFill>
              </a:rPr>
              <a:t> </a:t>
            </a:r>
            <a:r>
              <a:rPr lang="vi-VN" sz="3300" b="1" dirty="0" err="1">
                <a:solidFill>
                  <a:srgbClr val="C00000"/>
                </a:solidFill>
              </a:rPr>
              <a:t>hình</a:t>
            </a:r>
            <a:r>
              <a:rPr lang="vi-VN" sz="3300" b="1" dirty="0">
                <a:solidFill>
                  <a:srgbClr val="C00000"/>
                </a:solidFill>
              </a:rPr>
              <a:t> </a:t>
            </a:r>
            <a:r>
              <a:rPr lang="vi-VN" sz="3300" b="1" dirty="0" err="1">
                <a:solidFill>
                  <a:srgbClr val="C00000"/>
                </a:solidFill>
              </a:rPr>
              <a:t>thành</a:t>
            </a:r>
            <a:r>
              <a:rPr lang="vi-VN" sz="3300" b="1" dirty="0">
                <a:solidFill>
                  <a:srgbClr val="C00000"/>
                </a:solidFill>
              </a:rPr>
              <a:t> </a:t>
            </a:r>
            <a:r>
              <a:rPr lang="vi-VN" sz="3300" b="1" dirty="0" err="1">
                <a:solidFill>
                  <a:srgbClr val="C00000"/>
                </a:solidFill>
              </a:rPr>
              <a:t>chủ</a:t>
            </a:r>
            <a:r>
              <a:rPr lang="vi-VN" sz="3300" b="1" dirty="0">
                <a:solidFill>
                  <a:srgbClr val="C00000"/>
                </a:solidFill>
              </a:rPr>
              <a:t> </a:t>
            </a:r>
            <a:r>
              <a:rPr lang="vi-VN" sz="3300" b="1" dirty="0" err="1">
                <a:solidFill>
                  <a:srgbClr val="C00000"/>
                </a:solidFill>
              </a:rPr>
              <a:t>nghĩa</a:t>
            </a:r>
            <a:r>
              <a:rPr lang="vi-VN" sz="3300" b="1" dirty="0">
                <a:solidFill>
                  <a:srgbClr val="C00000"/>
                </a:solidFill>
              </a:rPr>
              <a:t> tư </a:t>
            </a:r>
            <a:r>
              <a:rPr lang="vi-VN" sz="3300" b="1" dirty="0" err="1">
                <a:solidFill>
                  <a:srgbClr val="C00000"/>
                </a:solidFill>
              </a:rPr>
              <a:t>bản</a:t>
            </a:r>
            <a:r>
              <a:rPr lang="vi-VN" sz="3300" b="1" dirty="0">
                <a:solidFill>
                  <a:srgbClr val="C00000"/>
                </a:solidFill>
              </a:rPr>
              <a:t> ở châu Âu.</a:t>
            </a:r>
            <a:br>
              <a:rPr lang="vi-VN" sz="3300" b="1" dirty="0">
                <a:solidFill>
                  <a:srgbClr val="C00000"/>
                </a:solidFill>
              </a:rPr>
            </a:b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 </a:t>
            </a:r>
            <a:r>
              <a:rPr lang="vi-VN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châu Âu.</a:t>
            </a:r>
            <a:r>
              <a:rPr lang="vi-VN" sz="3300" b="1" dirty="0">
                <a:solidFill>
                  <a:srgbClr val="C00000"/>
                </a:solidFill>
              </a:rPr>
              <a:t/>
            </a:r>
            <a:br>
              <a:rPr lang="vi-VN" sz="3300" b="1" dirty="0">
                <a:solidFill>
                  <a:srgbClr val="C00000"/>
                </a:solidFill>
              </a:rPr>
            </a:br>
            <a:r>
              <a:rPr lang="vi-VN" sz="3300" b="1" dirty="0">
                <a:solidFill>
                  <a:srgbClr val="C00000"/>
                </a:solidFill>
              </a:rPr>
              <a:t/>
            </a:r>
            <a:br>
              <a:rPr lang="vi-VN" sz="3300" b="1" dirty="0">
                <a:solidFill>
                  <a:srgbClr val="C00000"/>
                </a:solidFill>
              </a:rPr>
            </a:br>
            <a:endParaRPr lang="vi-VN" sz="33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48226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4">
            <a:extLst>
              <a:ext uri="{FF2B5EF4-FFF2-40B4-BE49-F238E27FC236}">
                <a16:creationId xmlns:a16="http://schemas.microsoft.com/office/drawing/2014/main" xmlns="" id="{20F20BC3-B5C8-46D1-9A58-BB0138EE34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609600"/>
            <a:ext cx="5029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CHÀO TẠM BIỆT</a:t>
            </a:r>
          </a:p>
        </p:txBody>
      </p:sp>
      <p:sp>
        <p:nvSpPr>
          <p:cNvPr id="40963" name="WordArt 5">
            <a:extLst>
              <a:ext uri="{FF2B5EF4-FFF2-40B4-BE49-F238E27FC236}">
                <a16:creationId xmlns:a16="http://schemas.microsoft.com/office/drawing/2014/main" xmlns="" id="{291F27D6-546D-449A-B274-D3888B17EC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7750" y="2895600"/>
            <a:ext cx="10096500" cy="304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n-lt"/>
                <a:ea typeface="+mn-lt"/>
                <a:cs typeface="+mn-lt"/>
              </a:rPr>
              <a:t>CHÚC CÁC EM HỌC TẬP THẬT TỐT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6"/>
    </mc:Choice>
    <mc:Fallback xmlns="">
      <p:transition spd="slow" advTm="841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andoxuly">
            <a:extLst>
              <a:ext uri="{FF2B5EF4-FFF2-40B4-BE49-F238E27FC236}">
                <a16:creationId xmlns:a16="http://schemas.microsoft.com/office/drawing/2014/main" xmlns="" id="{63D2DDDD-E51B-426F-BF37-F193333A2F0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875" y="57150"/>
            <a:ext cx="8766175" cy="6400800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Text Box 7">
            <a:extLst>
              <a:ext uri="{FF2B5EF4-FFF2-40B4-BE49-F238E27FC236}">
                <a16:creationId xmlns:a16="http://schemas.microsoft.com/office/drawing/2014/main" xmlns="" id="{0A6C5B72-531E-42E6-BA99-E8E0FEA20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038" y="954088"/>
            <a:ext cx="29400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BỘ TỘC NGƯỜI GIÉC-MAN</a:t>
            </a:r>
          </a:p>
        </p:txBody>
      </p:sp>
      <p:sp>
        <p:nvSpPr>
          <p:cNvPr id="11268" name="Text Box 8">
            <a:extLst>
              <a:ext uri="{FF2B5EF4-FFF2-40B4-BE49-F238E27FC236}">
                <a16:creationId xmlns:a16="http://schemas.microsoft.com/office/drawing/2014/main" xmlns="" id="{FE62D000-D44E-41A2-8147-49BB882409C6}"/>
              </a:ext>
            </a:extLst>
          </p:cNvPr>
          <p:cNvSpPr txBox="1">
            <a:spLocks noChangeArrowheads="1"/>
          </p:cNvSpPr>
          <p:nvPr/>
        </p:nvSpPr>
        <p:spPr bwMode="auto">
          <a:xfrm rot="605464">
            <a:off x="4481513" y="1857375"/>
            <a:ext cx="28844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  QUỐC RÔ-MA </a:t>
            </a:r>
          </a:p>
        </p:txBody>
      </p:sp>
      <p:sp>
        <p:nvSpPr>
          <p:cNvPr id="11269" name="Text Box 9">
            <a:extLst>
              <a:ext uri="{FF2B5EF4-FFF2-40B4-BE49-F238E27FC236}">
                <a16:creationId xmlns:a16="http://schemas.microsoft.com/office/drawing/2014/main" xmlns="" id="{32AF0889-BABA-4844-A5D8-363E57851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08100"/>
            <a:ext cx="16398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TÂY DƯƠNG</a:t>
            </a:r>
          </a:p>
        </p:txBody>
      </p:sp>
      <p:sp>
        <p:nvSpPr>
          <p:cNvPr id="11270" name="Text Box 10">
            <a:extLst>
              <a:ext uri="{FF2B5EF4-FFF2-40B4-BE49-F238E27FC236}">
                <a16:creationId xmlns:a16="http://schemas.microsoft.com/office/drawing/2014/main" xmlns="" id="{7EC8269C-11B5-498D-81C5-55333E9D9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572000"/>
            <a:ext cx="166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TRUNG HẢI</a:t>
            </a: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71" name="Text Box 11">
            <a:extLst>
              <a:ext uri="{FF2B5EF4-FFF2-40B4-BE49-F238E27FC236}">
                <a16:creationId xmlns:a16="http://schemas.microsoft.com/office/drawing/2014/main" xmlns="" id="{1FDE2F87-A7C8-430A-AF99-DB3CF0E4EB66}"/>
              </a:ext>
            </a:extLst>
          </p:cNvPr>
          <p:cNvSpPr txBox="1">
            <a:spLocks noChangeArrowheads="1"/>
          </p:cNvSpPr>
          <p:nvPr/>
        </p:nvSpPr>
        <p:spPr bwMode="auto">
          <a:xfrm rot="-2512672">
            <a:off x="9172575" y="2409825"/>
            <a:ext cx="10255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HẮC HẢI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72" name="Text Box 13">
            <a:extLst>
              <a:ext uri="{FF2B5EF4-FFF2-40B4-BE49-F238E27FC236}">
                <a16:creationId xmlns:a16="http://schemas.microsoft.com/office/drawing/2014/main" xmlns="" id="{3CD15209-913C-488F-816A-7B656C67F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6457950"/>
            <a:ext cx="3708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BẢN ĐỒ TÂY ÂU THẾ KỶ I-V</a:t>
            </a:r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xmlns="" id="{6B3180CE-ECBC-4992-9529-A13895199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438" y="995363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0" name="AutoShape 19">
            <a:extLst>
              <a:ext uri="{FF2B5EF4-FFF2-40B4-BE49-F238E27FC236}">
                <a16:creationId xmlns:a16="http://schemas.microsoft.com/office/drawing/2014/main" xmlns="" id="{EFF25EE8-90E5-4C93-BC98-220A300F44E6}"/>
              </a:ext>
            </a:extLst>
          </p:cNvPr>
          <p:cNvSpPr>
            <a:spLocks noChangeArrowheads="1"/>
          </p:cNvSpPr>
          <p:nvPr/>
        </p:nvSpPr>
        <p:spPr bwMode="auto">
          <a:xfrm rot="-1266966">
            <a:off x="7212013" y="2281238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1" name="AutoShape 20">
            <a:extLst>
              <a:ext uri="{FF2B5EF4-FFF2-40B4-BE49-F238E27FC236}">
                <a16:creationId xmlns:a16="http://schemas.microsoft.com/office/drawing/2014/main" xmlns="" id="{B1D6CE29-6D4F-47D7-B9D7-FD935165ABD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213725" y="2601913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2" name="AutoShape 23">
            <a:extLst>
              <a:ext uri="{FF2B5EF4-FFF2-40B4-BE49-F238E27FC236}">
                <a16:creationId xmlns:a16="http://schemas.microsoft.com/office/drawing/2014/main" xmlns="" id="{326CA60F-A775-47EE-B02E-7109E7D936CB}"/>
              </a:ext>
            </a:extLst>
          </p:cNvPr>
          <p:cNvSpPr>
            <a:spLocks noChangeArrowheads="1"/>
          </p:cNvSpPr>
          <p:nvPr/>
        </p:nvSpPr>
        <p:spPr bwMode="auto">
          <a:xfrm rot="-1266966">
            <a:off x="5945188" y="1509713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/>
          </a:p>
        </p:txBody>
      </p:sp>
    </p:spTree>
    <p:custDataLst>
      <p:tags r:id="rId1"/>
    </p:custDataLst>
  </p:cSld>
  <p:clrMapOvr>
    <a:masterClrMapping/>
  </p:clrMapOvr>
  <p:transition spd="slow" advTm="328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NDO TAYAU finish">
            <a:extLst>
              <a:ext uri="{FF2B5EF4-FFF2-40B4-BE49-F238E27FC236}">
                <a16:creationId xmlns:a16="http://schemas.microsoft.com/office/drawing/2014/main" xmlns="" id="{54DC21D5-8774-430E-9483-B73CF5FC98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" y="0"/>
            <a:ext cx="10591800" cy="6935788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8">
            <a:extLst>
              <a:ext uri="{FF2B5EF4-FFF2-40B4-BE49-F238E27FC236}">
                <a16:creationId xmlns:a16="http://schemas.microsoft.com/office/drawing/2014/main" xmlns="" id="{2C688E71-0066-464B-8FAA-7AD3726D4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-60325"/>
            <a:ext cx="20177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glô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2" name="Text Box 9">
            <a:extLst>
              <a:ext uri="{FF2B5EF4-FFF2-40B4-BE49-F238E27FC236}">
                <a16:creationId xmlns:a16="http://schemas.microsoft.com/office/drawing/2014/main" xmlns="" id="{E4D40F69-FE9C-42A9-8E85-2754C7248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98513"/>
            <a:ext cx="1828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Phơ-răng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3" name="Text Box 10">
            <a:extLst>
              <a:ext uri="{FF2B5EF4-FFF2-40B4-BE49-F238E27FC236}">
                <a16:creationId xmlns:a16="http://schemas.microsoft.com/office/drawing/2014/main" xmlns="" id="{D97C79AC-A8E8-4134-BDC8-F8C63B0FE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1592263"/>
            <a:ext cx="1295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Buốc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gông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4" name="Text Box 11">
            <a:extLst>
              <a:ext uri="{FF2B5EF4-FFF2-40B4-BE49-F238E27FC236}">
                <a16:creationId xmlns:a16="http://schemas.microsoft.com/office/drawing/2014/main" xmlns="" id="{F2BDDB93-0D08-459C-B47C-8858C1569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0" y="3006725"/>
            <a:ext cx="13462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Gốt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5" name="Rectangle 12">
            <a:extLst>
              <a:ext uri="{FF2B5EF4-FFF2-40B4-BE49-F238E27FC236}">
                <a16:creationId xmlns:a16="http://schemas.microsoft.com/office/drawing/2014/main" xmlns="" id="{17B08928-F0C3-4AB0-863E-34C8FB088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639888"/>
            <a:ext cx="1447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Gốt</a:t>
            </a: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6" name="Text Box 9">
            <a:extLst>
              <a:ext uri="{FF2B5EF4-FFF2-40B4-BE49-F238E27FC236}">
                <a16:creationId xmlns:a16="http://schemas.microsoft.com/office/drawing/2014/main" xmlns="" id="{237BF708-8CAF-4A9B-B422-E16C2D888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860425"/>
            <a:ext cx="16398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TÂY DƯƠNG</a:t>
            </a:r>
          </a:p>
        </p:txBody>
      </p:sp>
      <p:sp>
        <p:nvSpPr>
          <p:cNvPr id="12297" name="Text Box 11">
            <a:extLst>
              <a:ext uri="{FF2B5EF4-FFF2-40B4-BE49-F238E27FC236}">
                <a16:creationId xmlns:a16="http://schemas.microsoft.com/office/drawing/2014/main" xmlns="" id="{B1EB9620-04D7-49DC-B63B-DF0483E9B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263" y="1935163"/>
            <a:ext cx="10271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HẮC HẢI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xmlns="" id="{9CAD183C-D42F-4048-922E-E4F69F75E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572000"/>
            <a:ext cx="166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TRUNG HẢI</a:t>
            </a: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 advTm="192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4" grpId="0"/>
      <p:bldP spid="122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xmlns="" id="{CBC83892-07CF-4C35-9AC1-BB04ECAFA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43025"/>
            <a:ext cx="7353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3315" name="Hộp Văn bản 8">
            <a:extLst>
              <a:ext uri="{FF2B5EF4-FFF2-40B4-BE49-F238E27FC236}">
                <a16:creationId xmlns:a16="http://schemas.microsoft.com/office/drawing/2014/main" xmlns="" id="{B5E6D25E-0AD1-4200-B09D-EBEC7A702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17" name="Bong bóng Ý nghĩ: Hình đám mây 16">
            <a:extLst>
              <a:ext uri="{FF2B5EF4-FFF2-40B4-BE49-F238E27FC236}">
                <a16:creationId xmlns:a16="http://schemas.microsoft.com/office/drawing/2014/main" xmlns="" id="{4681044D-9250-45F5-9A7B-7DB78837F744}"/>
              </a:ext>
            </a:extLst>
          </p:cNvPr>
          <p:cNvSpPr/>
          <p:nvPr/>
        </p:nvSpPr>
        <p:spPr>
          <a:xfrm>
            <a:off x="4419600" y="1992313"/>
            <a:ext cx="5300663" cy="2951162"/>
          </a:xfrm>
          <a:prstGeom prst="cloudCallout">
            <a:avLst>
              <a:gd name="adj1" fmla="val -32335"/>
              <a:gd name="adj2" fmla="val 672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1270" name="Hộp Văn bản 19">
            <a:extLst>
              <a:ext uri="{FF2B5EF4-FFF2-40B4-BE49-F238E27FC236}">
                <a16:creationId xmlns:a16="http://schemas.microsoft.com/office/drawing/2014/main" xmlns="" id="{717551C6-7C5B-4CFD-96C1-BBF7432F5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2520950"/>
            <a:ext cx="36195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-ma,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Giéc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-man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9"/>
    </mc:Choice>
    <mc:Fallback xmlns="">
      <p:transition spd="slow" advTm="10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xmlns="" id="{63A2ACF1-CAD1-447E-9D95-89B68D46E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43025"/>
            <a:ext cx="7353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5363" name="Hộp Văn bản 8">
            <a:extLst>
              <a:ext uri="{FF2B5EF4-FFF2-40B4-BE49-F238E27FC236}">
                <a16:creationId xmlns:a16="http://schemas.microsoft.com/office/drawing/2014/main" xmlns="" id="{BE50B3EA-2192-470C-AF51-62F0D6924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42863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3873354A-3468-4965-B119-1679A4356F3C}"/>
              </a:ext>
            </a:extLst>
          </p:cNvPr>
          <p:cNvSpPr txBox="1"/>
          <p:nvPr/>
        </p:nvSpPr>
        <p:spPr>
          <a:xfrm>
            <a:off x="152400" y="3252788"/>
            <a:ext cx="444304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-ma,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-man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endParaRPr lang="en-US" alt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34A62CD7-8E57-46FB-93A7-342B64B7BFE7}"/>
              </a:ext>
            </a:extLst>
          </p:cNvPr>
          <p:cNvSpPr txBox="1"/>
          <p:nvPr/>
        </p:nvSpPr>
        <p:spPr>
          <a:xfrm>
            <a:off x="6096000" y="2174705"/>
            <a:ext cx="4615962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7E22545C-CC90-4FA1-93FC-F2889860E6A2}"/>
              </a:ext>
            </a:extLst>
          </p:cNvPr>
          <p:cNvSpPr txBox="1"/>
          <p:nvPr/>
        </p:nvSpPr>
        <p:spPr>
          <a:xfrm>
            <a:off x="6096000" y="5141893"/>
            <a:ext cx="420565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xmlns="" id="{F7C40F55-263C-4809-A68F-5142867A4D9C}"/>
              </a:ext>
            </a:extLst>
          </p:cNvPr>
          <p:cNvCxnSpPr>
            <a:cxnSpLocks/>
          </p:cNvCxnSpPr>
          <p:nvPr/>
        </p:nvCxnSpPr>
        <p:spPr>
          <a:xfrm flipV="1">
            <a:off x="4747846" y="2895600"/>
            <a:ext cx="1031631" cy="10958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xmlns="" id="{95C66C99-75CF-4843-B71A-4C341D6D5EA6}"/>
              </a:ext>
            </a:extLst>
          </p:cNvPr>
          <p:cNvCxnSpPr>
            <a:cxnSpLocks/>
          </p:cNvCxnSpPr>
          <p:nvPr/>
        </p:nvCxnSpPr>
        <p:spPr>
          <a:xfrm>
            <a:off x="4747846" y="4243754"/>
            <a:ext cx="1031631" cy="12712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8673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8"/>
    </mc:Choice>
    <mc:Fallback xmlns="">
      <p:transition spd="slow" advTm="1802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xmlns="" id="{DAC946DC-F264-4589-9255-A8891B647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43025"/>
            <a:ext cx="7353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xã hội phong kiến ở châu Âu</a:t>
            </a:r>
          </a:p>
        </p:txBody>
      </p:sp>
      <p:sp>
        <p:nvSpPr>
          <p:cNvPr id="14339" name="Hộp Văn bản 8">
            <a:extLst>
              <a:ext uri="{FF2B5EF4-FFF2-40B4-BE49-F238E27FC236}">
                <a16:creationId xmlns:a16="http://schemas.microsoft.com/office/drawing/2014/main" xmlns="" id="{C7F246FD-FB21-42FA-81E1-E1F5403A3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5313" y="0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1: SỰ HÌNH THÀNH VÀ PHÁT TRIỂN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XÃ HỘI PHONG KIẾN Ở CHÂU ÂU </a:t>
            </a:r>
            <a:b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(Thời sơ-trung kì trung đại)</a:t>
            </a:r>
            <a:endParaRPr lang="vi-VN" altLang="vi-VN" sz="2800" b="1">
              <a:solidFill>
                <a:srgbClr val="C00000"/>
              </a:solidFill>
            </a:endParaRPr>
          </a:p>
        </p:txBody>
      </p:sp>
      <p:sp>
        <p:nvSpPr>
          <p:cNvPr id="14340" name="Hộp Văn bản 3">
            <a:extLst>
              <a:ext uri="{FF2B5EF4-FFF2-40B4-BE49-F238E27FC236}">
                <a16:creationId xmlns:a16="http://schemas.microsoft.com/office/drawing/2014/main" xmlns="" id="{43FF4AF8-0697-4FF8-9B81-A615E556F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66900"/>
            <a:ext cx="11277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-man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-man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/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/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/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Hộp Văn bản 5">
            <a:extLst>
              <a:ext uri="{FF2B5EF4-FFF2-40B4-BE49-F238E27FC236}">
                <a16:creationId xmlns:a16="http://schemas.microsoft.com/office/drawing/2014/main" xmlns="" id="{B1A45BB6-8BB4-46A1-82E9-3E8BAF39C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1866900"/>
            <a:ext cx="523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vi-VN" altLang="vi-VN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80"/>
    </mc:Choice>
    <mc:Fallback xmlns="">
      <p:transition spd="slow" advTm="2228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4.4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3|3.2|2.1|2.6|3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9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7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4|1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5.7|3.5|5.1|5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5.4|4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9.1|1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7|1.8|2.2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2156</Words>
  <Application>Microsoft Office PowerPoint</Application>
  <PresentationFormat>Widescreen</PresentationFormat>
  <Paragraphs>246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微软雅黑</vt:lpstr>
      <vt:lpstr>Arial</vt:lpstr>
      <vt:lpstr>Calibri</vt:lpstr>
      <vt:lpstr>Calibri Light</vt:lpstr>
      <vt:lpstr>Times New Roman</vt:lpstr>
      <vt:lpstr>Wingdings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dò:  - Học bài 1: Sự hình thành và phát triển của xã hội phong kiến ở châu Âu. * Chú ý nội dung: Sự hình thành xã hội phong kiến ở châu Âu. * Trả lời các câu hỏi sau: 1.Thế nào là lãnh địa phong kiến? Em hãy nêu những đặc điểm chính của nến kinh tế lãnh địa ? 2. Xã hội phong kiến ở châu Âu được hình thành như thế nào?  - Xem trước bài 2: Sự suy vong của chế độ phong kiến và sự hình thành chủ nghĩa tư bản ở châu Âu. * Những cuộc phát phát kiến lớn về địa lí. * Sự hình thành chủ nghĩa tư bản ở châu Âu.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minhhiep</dc:creator>
  <cp:lastModifiedBy>AutoBVT</cp:lastModifiedBy>
  <cp:revision>17</cp:revision>
  <dcterms:created xsi:type="dcterms:W3CDTF">2021-08-22T10:28:05Z</dcterms:created>
  <dcterms:modified xsi:type="dcterms:W3CDTF">2021-09-10T08:37:34Z</dcterms:modified>
</cp:coreProperties>
</file>