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64" r:id="rId2"/>
    <p:sldId id="365" r:id="rId3"/>
    <p:sldId id="366" r:id="rId4"/>
    <p:sldId id="367" r:id="rId5"/>
    <p:sldId id="388" r:id="rId6"/>
    <p:sldId id="343" r:id="rId7"/>
    <p:sldId id="384" r:id="rId8"/>
    <p:sldId id="368" r:id="rId9"/>
    <p:sldId id="336" r:id="rId10"/>
    <p:sldId id="337" r:id="rId11"/>
    <p:sldId id="338" r:id="rId12"/>
    <p:sldId id="339" r:id="rId13"/>
    <p:sldId id="277" r:id="rId14"/>
    <p:sldId id="329" r:id="rId15"/>
    <p:sldId id="286" r:id="rId16"/>
    <p:sldId id="370" r:id="rId17"/>
    <p:sldId id="373" r:id="rId18"/>
    <p:sldId id="374" r:id="rId19"/>
    <p:sldId id="375" r:id="rId20"/>
    <p:sldId id="287" r:id="rId21"/>
    <p:sldId id="285" r:id="rId22"/>
    <p:sldId id="299" r:id="rId23"/>
    <p:sldId id="266" r:id="rId24"/>
    <p:sldId id="267" r:id="rId25"/>
    <p:sldId id="335" r:id="rId26"/>
    <p:sldId id="387" r:id="rId27"/>
    <p:sldId id="377" r:id="rId28"/>
    <p:sldId id="378" r:id="rId29"/>
    <p:sldId id="322" r:id="rId30"/>
    <p:sldId id="260" r:id="rId31"/>
    <p:sldId id="380" r:id="rId32"/>
    <p:sldId id="381" r:id="rId33"/>
    <p:sldId id="382" r:id="rId34"/>
    <p:sldId id="383" r:id="rId3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FF00"/>
    <a:srgbClr val="CCFFCC"/>
    <a:srgbClr val="0000CC"/>
    <a:srgbClr val="663300"/>
    <a:srgbClr val="A5002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0"/>
    <p:restoredTop sz="94673"/>
  </p:normalViewPr>
  <p:slideViewPr>
    <p:cSldViewPr showGuides="1">
      <p:cViewPr varScale="1">
        <p:scale>
          <a:sx n="82" d="100"/>
          <a:sy n="82" d="100"/>
        </p:scale>
        <p:origin x="12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4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7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1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7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157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7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44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9</a:t>
            </a:fld>
            <a:endParaRPr lang="en-US" altLang="en-US" sz="1200" dirty="0"/>
          </a:p>
        </p:txBody>
      </p:sp>
      <p:sp>
        <p:nvSpPr>
          <p:cNvPr id="45059" name="Rectangle 2"/>
          <p:cNvSpPr>
            <a:spLocks noGrp="1" noRot="1" noChangeAspect="1" noTextEdit="1"/>
          </p:cNvSpPr>
          <p:nvPr>
            <p:ph type="sldImg"/>
          </p:nvPr>
        </p:nvSpPr>
        <p:spPr/>
      </p:sp>
      <p:sp>
        <p:nvSpPr>
          <p:cNvPr id="45060" name="Rectangle 3"/>
          <p:cNvSpPr>
            <a:spLocks noGrp="1"/>
          </p:cNvSpPr>
          <p:nvPr>
            <p:ph type="body" idx="1"/>
          </p:nvPr>
        </p:nvSpPr>
        <p:spPr/>
        <p:txBody>
          <a:bodyPr wrap="square" lIns="91440" tIns="45720" rIns="91440" bIns="45720" anchor="t" anchorCtr="0"/>
          <a:lstStyle/>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r>
              <a:rPr lang="en-US" altLang="en-US" sz="1000" dirty="0"/>
              <a:t>Copyright (c) 2005  -  Doan Van Hung, Khoa Lich su- ĐH Quy Nhon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10</a:t>
            </a:fld>
            <a:endParaRPr lang="en-US" altLang="en-US" sz="1200" dirty="0"/>
          </a:p>
        </p:txBody>
      </p:sp>
      <p:sp>
        <p:nvSpPr>
          <p:cNvPr id="46083" name="Rectangle 2"/>
          <p:cNvSpPr>
            <a:spLocks noGrp="1" noRot="1" noChangeAspect="1" noTextEdit="1"/>
          </p:cNvSpPr>
          <p:nvPr>
            <p:ph type="sldImg"/>
          </p:nvPr>
        </p:nvSpPr>
        <p:spPr/>
      </p:sp>
      <p:sp>
        <p:nvSpPr>
          <p:cNvPr id="46084" name="Rectangle 3"/>
          <p:cNvSpPr>
            <a:spLocks noGrp="1"/>
          </p:cNvSpPr>
          <p:nvPr>
            <p:ph type="body" idx="1"/>
          </p:nvPr>
        </p:nvSpPr>
        <p:spPr/>
        <p:txBody>
          <a:bodyPr wrap="square" lIns="91440" tIns="45720" rIns="91440" bIns="45720" anchor="t" anchorCtr="0"/>
          <a:lstStyle/>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endParaRPr lang="en-US" altLang="en-US" sz="1000" dirty="0"/>
          </a:p>
          <a:p>
            <a:pPr lvl="0" eaLnBrk="1" hangingPunct="1">
              <a:lnSpc>
                <a:spcPct val="80000"/>
              </a:lnSpc>
            </a:pPr>
            <a:r>
              <a:rPr lang="en-US" altLang="en-US" sz="1000" dirty="0"/>
              <a:t>Copyright (c) 2005  -  Doan Van Hung, Khoa Lich su- ĐH Quy Nhon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11</a:t>
            </a:fld>
            <a:endParaRPr lang="en-US" altLang="en-US" sz="1200" dirty="0"/>
          </a:p>
        </p:txBody>
      </p:sp>
      <p:sp>
        <p:nvSpPr>
          <p:cNvPr id="47107" name="Rectangle 2"/>
          <p:cNvSpPr>
            <a:spLocks noGrp="1" noRot="1" noChangeAspect="1" noTextEdit="1"/>
          </p:cNvSpPr>
          <p:nvPr>
            <p:ph type="sldImg"/>
          </p:nvPr>
        </p:nvSpPr>
        <p:spPr/>
      </p:sp>
      <p:sp>
        <p:nvSpPr>
          <p:cNvPr id="47108" name="Rectangle 3"/>
          <p:cNvSpPr>
            <a:spLocks noGrp="1"/>
          </p:cNvSpPr>
          <p:nvPr>
            <p:ph type="body" idx="1"/>
          </p:nvPr>
        </p:nvSpPr>
        <p:spPr/>
        <p:txBody>
          <a:bodyPr wrap="square" lIns="91440" tIns="45720" rIns="91440" bIns="45720" anchor="t" anchorCtr="0"/>
          <a:lstStyle/>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endParaRPr lang="en-US" altLang="en-US" sz="1000" dirty="0"/>
          </a:p>
          <a:p>
            <a:pPr lvl="0" eaLnBrk="1" hangingPunct="1">
              <a:lnSpc>
                <a:spcPct val="90000"/>
              </a:lnSpc>
            </a:pPr>
            <a:r>
              <a:rPr lang="en-US" altLang="en-US" sz="1000" dirty="0"/>
              <a:t>Copyright (c) 2005  -  Doan Van Hung, Khoa Lich su- ĐH Quy Nhon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12</a:t>
            </a:fld>
            <a:endParaRPr lang="en-US" altLang="en-US" sz="1200" dirty="0"/>
          </a:p>
        </p:txBody>
      </p:sp>
      <p:sp>
        <p:nvSpPr>
          <p:cNvPr id="48131" name="Rectangle 2"/>
          <p:cNvSpPr>
            <a:spLocks noGrp="1" noRot="1" noChangeAspect="1" noTextEdit="1"/>
          </p:cNvSpPr>
          <p:nvPr>
            <p:ph type="sldImg"/>
          </p:nvPr>
        </p:nvSpPr>
        <p:spPr/>
      </p:sp>
      <p:sp>
        <p:nvSpPr>
          <p:cNvPr id="48132" name="Rectangle 3"/>
          <p:cNvSpPr>
            <a:spLocks noGrp="1"/>
          </p:cNvSpPr>
          <p:nvPr>
            <p:ph type="body" idx="1"/>
          </p:nvPr>
        </p:nvSpPr>
        <p:spPr/>
        <p:txBody>
          <a:bodyPr wrap="square" lIns="91440" tIns="45720" rIns="91440" bIns="45720" anchor="t" anchorCtr="0"/>
          <a:lstStyle/>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r>
              <a:rPr lang="en-US" altLang="en-US" dirty="0"/>
              <a:t>Copyright © 2006 Doan Van Hung- Khoa Lich Su, Dai hoc QuyNhon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22</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ChangeArrowheads="1"/>
          </p:cNvSpPr>
          <p:nvPr/>
        </p:nvSpPr>
        <p:spPr bwMode="auto">
          <a:xfrm>
            <a:off x="781426" y="981869"/>
            <a:ext cx="762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3415EB"/>
                </a:solidFill>
                <a:latin typeface="Times New Roman" panose="02020603050405020304" pitchFamily="18" charset="0"/>
                <a:cs typeface="Arial" panose="020B0604020202020204" pitchFamily="34" charset="0"/>
              </a:rPr>
              <a:t>VIDEO BÀI </a:t>
            </a:r>
            <a:r>
              <a:rPr lang="vi-VN" altLang="en-US" b="1" dirty="0">
                <a:solidFill>
                  <a:srgbClr val="2108B8"/>
                </a:solidFill>
                <a:latin typeface="Times New Roman" panose="02020603050405020304" pitchFamily="18" charset="0"/>
                <a:cs typeface="Arial" panose="020B0604020202020204" pitchFamily="34" charset="0"/>
              </a:rPr>
              <a:t>GIẢNG</a:t>
            </a:r>
            <a:r>
              <a:rPr lang="vi-VN" altLang="en-US" b="1" dirty="0">
                <a:solidFill>
                  <a:srgbClr val="3415EB"/>
                </a:solidFill>
                <a:latin typeface="Times New Roman" panose="02020603050405020304" pitchFamily="18" charset="0"/>
                <a:cs typeface="Arial" panose="020B0604020202020204" pitchFamily="34" charset="0"/>
              </a:rPr>
              <a:t> LỊCH SỬ LỚP 7</a:t>
            </a:r>
            <a:endParaRPr lang="en-US" altLang="en-US" b="1" dirty="0">
              <a:solidFill>
                <a:srgbClr val="3415EB"/>
              </a:solidFill>
              <a:ea typeface="Arial" panose="020B0604020202020204" pitchFamily="34" charset="0"/>
            </a:endParaRPr>
          </a:p>
        </p:txBody>
      </p:sp>
      <p:grpSp>
        <p:nvGrpSpPr>
          <p:cNvPr id="3075" name="Group 23"/>
          <p:cNvGrpSpPr/>
          <p:nvPr/>
        </p:nvGrpSpPr>
        <p:grpSpPr>
          <a:xfrm>
            <a:off x="533400" y="3581400"/>
            <a:ext cx="2220913" cy="3025775"/>
            <a:chOff x="4320" y="262"/>
            <a:chExt cx="1399" cy="1906"/>
          </a:xfrm>
        </p:grpSpPr>
        <p:pic>
          <p:nvPicPr>
            <p:cNvPr id="3083" name="Picture 24"/>
            <p:cNvPicPr>
              <a:picLocks noChangeAspect="1"/>
            </p:cNvPicPr>
            <p:nvPr/>
          </p:nvPicPr>
          <p:blipFill>
            <a:blip r:embed="rId2"/>
            <a:stretch>
              <a:fillRect/>
            </a:stretch>
          </p:blipFill>
          <p:spPr>
            <a:xfrm>
              <a:off x="4320" y="262"/>
              <a:ext cx="1399" cy="1659"/>
            </a:xfrm>
            <a:prstGeom prst="rect">
              <a:avLst/>
            </a:prstGeom>
            <a:noFill/>
            <a:ln w="9360" cap="sq" cmpd="sng">
              <a:solidFill>
                <a:srgbClr val="993300"/>
              </a:solidFill>
              <a:prstDash val="solid"/>
              <a:miter/>
              <a:headEnd type="none" w="med" len="med"/>
              <a:tailEnd type="none" w="med" len="med"/>
            </a:ln>
          </p:spPr>
        </p:pic>
        <p:sp>
          <p:nvSpPr>
            <p:cNvPr id="3084" name="Rectangle 25"/>
            <p:cNvSpPr/>
            <p:nvPr/>
          </p:nvSpPr>
          <p:spPr>
            <a:xfrm>
              <a:off x="4717" y="1946"/>
              <a:ext cx="659" cy="222"/>
            </a:xfrm>
            <a:prstGeom prst="rect">
              <a:avLst/>
            </a:prstGeom>
            <a:noFill/>
            <a:ln w="9525">
              <a:noFill/>
            </a:ln>
          </p:spPr>
          <p:txBody>
            <a:bodyPr wrap="none" lIns="90000" tIns="46800" rIns="90000" bIns="4680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4400">
                <a:spcBef>
                  <a:spcPct val="0"/>
                </a:spcBef>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en-US" sz="1600" b="1" dirty="0">
                  <a:solidFill>
                    <a:srgbClr val="FF0000"/>
                  </a:solidFill>
                  <a:latin typeface="Times New Roman" panose="02020603050405020304" pitchFamily="18" charset="0"/>
                  <a:ea typeface="Microsoft YaHei" panose="020B0503020204020204" pitchFamily="34" charset="-122"/>
                </a:rPr>
                <a:t>B.Đi a xơ</a:t>
              </a:r>
            </a:p>
          </p:txBody>
        </p:sp>
      </p:grpSp>
      <p:grpSp>
        <p:nvGrpSpPr>
          <p:cNvPr id="3076" name="Group 24"/>
          <p:cNvGrpSpPr/>
          <p:nvPr/>
        </p:nvGrpSpPr>
        <p:grpSpPr>
          <a:xfrm>
            <a:off x="3513138" y="3581400"/>
            <a:ext cx="2125662" cy="3019425"/>
            <a:chOff x="4464" y="288"/>
            <a:chExt cx="1339" cy="1752"/>
          </a:xfrm>
        </p:grpSpPr>
        <p:pic>
          <p:nvPicPr>
            <p:cNvPr id="3081" name="Picture 25"/>
            <p:cNvPicPr>
              <a:picLocks noChangeAspect="1"/>
            </p:cNvPicPr>
            <p:nvPr/>
          </p:nvPicPr>
          <p:blipFill>
            <a:blip r:embed="rId3"/>
            <a:stretch>
              <a:fillRect/>
            </a:stretch>
          </p:blipFill>
          <p:spPr>
            <a:xfrm>
              <a:off x="4464" y="288"/>
              <a:ext cx="1339" cy="1543"/>
            </a:xfrm>
            <a:prstGeom prst="rect">
              <a:avLst/>
            </a:prstGeom>
            <a:noFill/>
            <a:ln w="9360" cap="sq" cmpd="sng">
              <a:solidFill>
                <a:srgbClr val="CC6600"/>
              </a:solidFill>
              <a:prstDash val="solid"/>
              <a:miter/>
              <a:headEnd type="none" w="med" len="med"/>
              <a:tailEnd type="none" w="med" len="med"/>
            </a:ln>
          </p:spPr>
        </p:pic>
        <p:sp>
          <p:nvSpPr>
            <p:cNvPr id="3082" name="Rectangle 26"/>
            <p:cNvSpPr/>
            <p:nvPr/>
          </p:nvSpPr>
          <p:spPr>
            <a:xfrm>
              <a:off x="4611" y="1853"/>
              <a:ext cx="1051" cy="187"/>
            </a:xfrm>
            <a:prstGeom prst="rect">
              <a:avLst/>
            </a:prstGeom>
            <a:noFill/>
            <a:ln w="9525">
              <a:noFill/>
            </a:ln>
          </p:spPr>
          <p:txBody>
            <a:bodyPr wrap="none" lIns="90000" tIns="46800" rIns="90000" bIns="4680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4400">
                <a:spcBef>
                  <a:spcPct val="0"/>
                </a:spcBef>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en-US" sz="1600" b="1" dirty="0">
                  <a:solidFill>
                    <a:srgbClr val="FF0000"/>
                  </a:solidFill>
                  <a:latin typeface="Times New Roman" panose="02020603050405020304" pitchFamily="18" charset="0"/>
                  <a:ea typeface="Microsoft YaHei" panose="020B0503020204020204" pitchFamily="34" charset="-122"/>
                </a:rPr>
                <a:t>C. Côlômbô</a:t>
              </a:r>
            </a:p>
          </p:txBody>
        </p:sp>
      </p:grpSp>
      <p:pic>
        <p:nvPicPr>
          <p:cNvPr id="3077" name="Picture 3"/>
          <p:cNvPicPr>
            <a:picLocks noChangeAspect="1"/>
          </p:cNvPicPr>
          <p:nvPr/>
        </p:nvPicPr>
        <p:blipFill>
          <a:blip r:embed="rId4"/>
          <a:srcRect b="11261"/>
          <a:stretch>
            <a:fillRect/>
          </a:stretch>
        </p:blipFill>
        <p:spPr>
          <a:xfrm>
            <a:off x="6019800" y="3581400"/>
            <a:ext cx="2819400" cy="2659063"/>
          </a:xfrm>
          <a:prstGeom prst="rect">
            <a:avLst/>
          </a:prstGeom>
          <a:noFill/>
          <a:ln w="9525">
            <a:noFill/>
          </a:ln>
        </p:spPr>
      </p:pic>
      <p:sp>
        <p:nvSpPr>
          <p:cNvPr id="19" name="Rectangle 9"/>
          <p:cNvSpPr>
            <a:spLocks noChangeArrowheads="1"/>
          </p:cNvSpPr>
          <p:nvPr/>
        </p:nvSpPr>
        <p:spPr bwMode="auto">
          <a:xfrm>
            <a:off x="914400" y="1828800"/>
            <a:ext cx="7508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20" name="Rectangle 3"/>
          <p:cNvSpPr/>
          <p:nvPr/>
        </p:nvSpPr>
        <p:spPr>
          <a:xfrm>
            <a:off x="177397" y="228600"/>
            <a:ext cx="8828058"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0" cap="none" spc="0" normalizeH="0" baseline="0" noProof="0" dirty="0">
                <a:ln w="9525">
                  <a:solidFill>
                    <a:srgbClr val="0000CC"/>
                  </a:solidFill>
                  <a:round/>
                </a:ln>
                <a:solidFill>
                  <a:srgbClr val="FF0000"/>
                </a:solidFill>
                <a:effectLst/>
                <a:uLnTx/>
                <a:uFillTx/>
                <a:latin typeface="Times New Roman" panose="02020603050405020304"/>
                <a:ea typeface="+mn-ea"/>
                <a:cs typeface="Times New Roman" panose="02020603050405020304"/>
                <a:sym typeface="+mn-ea"/>
              </a:rPr>
              <a:t>PHÒNG GIÁO DỤC VÀ ĐÀO TẠO QUẬN GÒ VẤP</a:t>
            </a:r>
          </a:p>
        </p:txBody>
      </p:sp>
      <p:sp>
        <p:nvSpPr>
          <p:cNvPr id="3080" name="Rectangle 26"/>
          <p:cNvSpPr/>
          <p:nvPr/>
        </p:nvSpPr>
        <p:spPr>
          <a:xfrm>
            <a:off x="6596063" y="6251575"/>
            <a:ext cx="1666875" cy="322263"/>
          </a:xfrm>
          <a:prstGeom prst="rect">
            <a:avLst/>
          </a:prstGeom>
          <a:noFill/>
          <a:ln w="9525">
            <a:noFill/>
          </a:ln>
        </p:spPr>
        <p:txBody>
          <a:bodyPr wrap="none" lIns="90000" tIns="46800" rIns="90000" bIns="4680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4400">
              <a:spcBef>
                <a:spcPct val="0"/>
              </a:spcBef>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en-US" sz="1600" b="1" dirty="0">
                <a:solidFill>
                  <a:srgbClr val="FF0000"/>
                </a:solidFill>
                <a:latin typeface="Times New Roman" panose="02020603050405020304" pitchFamily="18" charset="0"/>
                <a:ea typeface="Microsoft YaHei" panose="020B0503020204020204" pitchFamily="34" charset="-122"/>
              </a:rPr>
              <a:t>Tàu ca-ra-ven</a:t>
            </a:r>
            <a:endParaRPr lang="en-US" altLang="en-US" sz="1600" b="1" dirty="0">
              <a:solidFill>
                <a:srgbClr val="FF0000"/>
              </a:solidFill>
              <a:latin typeface="Times New Roman" panose="02020603050405020304" pitchFamily="18" charset="0"/>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6654"/>
    </mc:Choice>
    <mc:Fallback xmlns="">
      <p:transition spd="slow" advTm="166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n do TG trong"/>
          <p:cNvPicPr>
            <a:picLocks noChangeAspect="1"/>
          </p:cNvPicPr>
          <p:nvPr/>
        </p:nvPicPr>
        <p:blipFill>
          <a:blip r:embed="rId4"/>
          <a:stretch>
            <a:fillRect/>
          </a:stretch>
        </p:blipFill>
        <p:spPr>
          <a:xfrm>
            <a:off x="0" y="0"/>
            <a:ext cx="9144000" cy="6878638"/>
          </a:xfrm>
          <a:prstGeom prst="rect">
            <a:avLst/>
          </a:prstGeom>
          <a:noFill/>
          <a:ln w="9525">
            <a:noFill/>
          </a:ln>
        </p:spPr>
      </p:pic>
      <p:sp>
        <p:nvSpPr>
          <p:cNvPr id="159747" name="Freeform 3"/>
          <p:cNvSpPr/>
          <p:nvPr/>
        </p:nvSpPr>
        <p:spPr>
          <a:xfrm>
            <a:off x="2286000" y="2743200"/>
            <a:ext cx="1344613" cy="104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846" h="66">
                <a:moveTo>
                  <a:pt x="0" y="66"/>
                </a:moveTo>
                <a:cubicBezTo>
                  <a:pt x="3" y="64"/>
                  <a:pt x="3" y="54"/>
                  <a:pt x="18" y="51"/>
                </a:cubicBezTo>
                <a:cubicBezTo>
                  <a:pt x="33" y="49"/>
                  <a:pt x="66" y="55"/>
                  <a:pt x="90" y="51"/>
                </a:cubicBezTo>
                <a:cubicBezTo>
                  <a:pt x="114" y="48"/>
                  <a:pt x="142" y="36"/>
                  <a:pt x="161" y="29"/>
                </a:cubicBezTo>
                <a:cubicBezTo>
                  <a:pt x="180" y="23"/>
                  <a:pt x="183" y="15"/>
                  <a:pt x="206" y="11"/>
                </a:cubicBezTo>
                <a:cubicBezTo>
                  <a:pt x="229" y="7"/>
                  <a:pt x="255" y="0"/>
                  <a:pt x="298" y="4"/>
                </a:cubicBezTo>
                <a:cubicBezTo>
                  <a:pt x="341" y="7"/>
                  <a:pt x="429" y="27"/>
                  <a:pt x="464" y="33"/>
                </a:cubicBezTo>
                <a:cubicBezTo>
                  <a:pt x="498" y="39"/>
                  <a:pt x="489" y="39"/>
                  <a:pt x="504" y="40"/>
                </a:cubicBezTo>
                <a:cubicBezTo>
                  <a:pt x="519" y="42"/>
                  <a:pt x="498" y="47"/>
                  <a:pt x="555" y="40"/>
                </a:cubicBezTo>
                <a:cubicBezTo>
                  <a:pt x="612" y="33"/>
                  <a:pt x="786" y="8"/>
                  <a:pt x="846" y="0"/>
                </a:cubicBezTo>
              </a:path>
            </a:pathLst>
          </a:custGeom>
          <a:noFill/>
          <a:ln w="57150" cap="flat" cmpd="sng">
            <a:solidFill>
              <a:srgbClr val="993300">
                <a:alpha val="100000"/>
              </a:srgbClr>
            </a:solidFill>
            <a:prstDash val="solid"/>
            <a:round/>
            <a:headEnd type="triangle" w="med" len="med"/>
            <a:tailEnd type="none" w="med" len="med"/>
          </a:ln>
        </p:spPr>
        <p:txBody>
          <a:bodyPr/>
          <a:lstStyle/>
          <a:p>
            <a:endParaRPr lang="en-GB" altLang="en-US"/>
          </a:p>
        </p:txBody>
      </p:sp>
      <p:sp>
        <p:nvSpPr>
          <p:cNvPr id="159748" name="Freeform 4"/>
          <p:cNvSpPr/>
          <p:nvPr/>
        </p:nvSpPr>
        <p:spPr>
          <a:xfrm>
            <a:off x="3733800" y="2228850"/>
            <a:ext cx="450850" cy="512763"/>
          </a:xfrm>
          <a:custGeom>
            <a:avLst/>
            <a:gdLst/>
            <a:ahLst/>
            <a:cxnLst>
              <a:cxn ang="0">
                <a:pos x="2147483647" y="0"/>
              </a:cxn>
              <a:cxn ang="0">
                <a:pos x="2147483647" y="2147483647"/>
              </a:cxn>
              <a:cxn ang="0">
                <a:pos x="2147483647" y="2147483647"/>
              </a:cxn>
              <a:cxn ang="0">
                <a:pos x="0" y="2147483647"/>
              </a:cxn>
            </a:cxnLst>
            <a:rect l="0" t="0" r="0" b="0"/>
            <a:pathLst>
              <a:path w="284" h="323">
                <a:moveTo>
                  <a:pt x="284" y="0"/>
                </a:moveTo>
                <a:cubicBezTo>
                  <a:pt x="270" y="27"/>
                  <a:pt x="237" y="114"/>
                  <a:pt x="200" y="164"/>
                </a:cubicBezTo>
                <a:cubicBezTo>
                  <a:pt x="163" y="214"/>
                  <a:pt x="93" y="277"/>
                  <a:pt x="60" y="300"/>
                </a:cubicBezTo>
                <a:cubicBezTo>
                  <a:pt x="27" y="323"/>
                  <a:pt x="15" y="312"/>
                  <a:pt x="0" y="300"/>
                </a:cubicBezTo>
              </a:path>
            </a:pathLst>
          </a:custGeom>
          <a:noFill/>
          <a:ln w="57150" cap="flat" cmpd="sng">
            <a:solidFill>
              <a:srgbClr val="993300">
                <a:alpha val="100000"/>
              </a:srgbClr>
            </a:solidFill>
            <a:prstDash val="solid"/>
            <a:round/>
            <a:headEnd type="none" w="med" len="med"/>
            <a:tailEnd type="triangle" w="med" len="med"/>
          </a:ln>
        </p:spPr>
        <p:txBody>
          <a:bodyPr/>
          <a:lstStyle/>
          <a:p>
            <a:endParaRPr lang="en-GB" altLang="en-US"/>
          </a:p>
        </p:txBody>
      </p:sp>
      <p:sp>
        <p:nvSpPr>
          <p:cNvPr id="159749" name="Rectangle 5"/>
          <p:cNvSpPr/>
          <p:nvPr/>
        </p:nvSpPr>
        <p:spPr>
          <a:xfrm>
            <a:off x="3124200" y="2590800"/>
            <a:ext cx="609600" cy="152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QĐ. Canari</a:t>
            </a:r>
          </a:p>
        </p:txBody>
      </p:sp>
      <p:sp>
        <p:nvSpPr>
          <p:cNvPr id="159750" name="Rectangle 6"/>
          <p:cNvSpPr/>
          <p:nvPr/>
        </p:nvSpPr>
        <p:spPr>
          <a:xfrm>
            <a:off x="1524000" y="2590800"/>
            <a:ext cx="914400" cy="152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Đ.Xan xanvano</a:t>
            </a:r>
          </a:p>
        </p:txBody>
      </p:sp>
      <p:sp>
        <p:nvSpPr>
          <p:cNvPr id="159751" name="Rectangle 7"/>
          <p:cNvSpPr/>
          <p:nvPr/>
        </p:nvSpPr>
        <p:spPr>
          <a:xfrm>
            <a:off x="3352800" y="2362200"/>
            <a:ext cx="609600" cy="228600"/>
          </a:xfrm>
          <a:prstGeom prst="rect">
            <a:avLst/>
          </a:prstGeom>
          <a:no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400" b="1" dirty="0">
                <a:solidFill>
                  <a:srgbClr val="800000"/>
                </a:solidFill>
                <a:latin typeface="Arial" panose="020B0604020202020204" pitchFamily="34" charset="0"/>
              </a:rPr>
              <a:t>1492</a:t>
            </a:r>
          </a:p>
        </p:txBody>
      </p:sp>
      <p:sp>
        <p:nvSpPr>
          <p:cNvPr id="13320" name="Freeform 8"/>
          <p:cNvSpPr/>
          <p:nvPr/>
        </p:nvSpPr>
        <p:spPr>
          <a:xfrm>
            <a:off x="4006850" y="1912938"/>
            <a:ext cx="385763" cy="303212"/>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43" h="191">
                <a:moveTo>
                  <a:pt x="44" y="42"/>
                </a:moveTo>
                <a:cubicBezTo>
                  <a:pt x="3" y="29"/>
                  <a:pt x="44" y="6"/>
                  <a:pt x="68" y="5"/>
                </a:cubicBezTo>
                <a:cubicBezTo>
                  <a:pt x="111" y="2"/>
                  <a:pt x="153" y="1"/>
                  <a:pt x="196" y="0"/>
                </a:cubicBezTo>
                <a:cubicBezTo>
                  <a:pt x="221" y="1"/>
                  <a:pt x="200" y="1"/>
                  <a:pt x="224" y="7"/>
                </a:cubicBezTo>
                <a:cubicBezTo>
                  <a:pt x="230" y="8"/>
                  <a:pt x="228" y="38"/>
                  <a:pt x="224" y="43"/>
                </a:cubicBezTo>
                <a:cubicBezTo>
                  <a:pt x="215" y="57"/>
                  <a:pt x="243" y="58"/>
                  <a:pt x="231" y="70"/>
                </a:cubicBezTo>
                <a:cubicBezTo>
                  <a:pt x="222" y="78"/>
                  <a:pt x="201" y="89"/>
                  <a:pt x="201" y="89"/>
                </a:cubicBezTo>
                <a:cubicBezTo>
                  <a:pt x="191" y="117"/>
                  <a:pt x="207" y="139"/>
                  <a:pt x="176" y="158"/>
                </a:cubicBezTo>
                <a:cubicBezTo>
                  <a:pt x="171" y="174"/>
                  <a:pt x="142" y="191"/>
                  <a:pt x="142" y="191"/>
                </a:cubicBezTo>
                <a:cubicBezTo>
                  <a:pt x="121" y="161"/>
                  <a:pt x="99" y="184"/>
                  <a:pt x="68" y="191"/>
                </a:cubicBezTo>
                <a:cubicBezTo>
                  <a:pt x="57" y="160"/>
                  <a:pt x="29" y="131"/>
                  <a:pt x="40" y="99"/>
                </a:cubicBezTo>
                <a:cubicBezTo>
                  <a:pt x="38" y="85"/>
                  <a:pt x="37" y="52"/>
                  <a:pt x="24" y="43"/>
                </a:cubicBezTo>
                <a:cubicBezTo>
                  <a:pt x="0" y="23"/>
                  <a:pt x="18" y="42"/>
                  <a:pt x="44" y="42"/>
                </a:cubicBezTo>
                <a:close/>
              </a:path>
            </a:pathLst>
          </a:custGeom>
          <a:solidFill>
            <a:srgbClr val="FF3300">
              <a:alpha val="100000"/>
            </a:srgbClr>
          </a:solidFill>
          <a:ln w="9525" cap="flat" cmpd="sng">
            <a:solidFill>
              <a:srgbClr val="FF3300">
                <a:alpha val="100000"/>
              </a:srgbClr>
            </a:solidFill>
            <a:prstDash val="solid"/>
            <a:round/>
            <a:headEnd type="none" w="med" len="med"/>
            <a:tailEnd type="none" w="med" len="med"/>
          </a:ln>
        </p:spPr>
        <p:txBody>
          <a:bodyPr/>
          <a:lstStyle/>
          <a:p>
            <a:endParaRPr lang="en-GB" altLang="en-US"/>
          </a:p>
        </p:txBody>
      </p:sp>
      <p:sp>
        <p:nvSpPr>
          <p:cNvPr id="13321" name="Freeform 9"/>
          <p:cNvSpPr/>
          <p:nvPr/>
        </p:nvSpPr>
        <p:spPr>
          <a:xfrm>
            <a:off x="3830638" y="1962150"/>
            <a:ext cx="307975" cy="254000"/>
          </a:xfrm>
          <a:custGeom>
            <a:avLst/>
            <a:gdLst/>
            <a:ahLst/>
            <a:cxnLst>
              <a:cxn ang="0">
                <a:pos x="2147483647" y="0"/>
              </a:cxn>
              <a:cxn ang="0">
                <a:pos x="2147483647" y="2147483647"/>
              </a:cxn>
              <a:cxn ang="0">
                <a:pos x="2147483647" y="2147483647"/>
              </a:cxn>
              <a:cxn ang="0">
                <a:pos x="2147483647" y="2147483647"/>
              </a:cxn>
              <a:cxn ang="0">
                <a:pos x="2147483647" y="0"/>
              </a:cxn>
            </a:cxnLst>
            <a:rect l="0" t="0" r="0" b="0"/>
            <a:pathLst>
              <a:path w="194" h="160">
                <a:moveTo>
                  <a:pt x="123" y="0"/>
                </a:moveTo>
                <a:cubicBezTo>
                  <a:pt x="0" y="17"/>
                  <a:pt x="72" y="56"/>
                  <a:pt x="65" y="120"/>
                </a:cubicBezTo>
                <a:cubicBezTo>
                  <a:pt x="112" y="137"/>
                  <a:pt x="100" y="150"/>
                  <a:pt x="153" y="160"/>
                </a:cubicBezTo>
                <a:cubicBezTo>
                  <a:pt x="194" y="127"/>
                  <a:pt x="125" y="88"/>
                  <a:pt x="147" y="52"/>
                </a:cubicBezTo>
                <a:cubicBezTo>
                  <a:pt x="137" y="12"/>
                  <a:pt x="192" y="18"/>
                  <a:pt x="123" y="0"/>
                </a:cubicBezTo>
                <a:close/>
              </a:path>
            </a:pathLst>
          </a:custGeom>
          <a:solidFill>
            <a:srgbClr val="99FFCC">
              <a:alpha val="100000"/>
            </a:srgbClr>
          </a:solidFill>
          <a:ln w="9525" cap="flat" cmpd="sng">
            <a:solidFill>
              <a:srgbClr val="99FFCC">
                <a:alpha val="100000"/>
              </a:srgbClr>
            </a:solidFill>
            <a:prstDash val="solid"/>
            <a:round/>
            <a:headEnd type="none" w="med" len="med"/>
            <a:tailEnd type="none" w="med" len="med"/>
          </a:ln>
        </p:spPr>
        <p:txBody>
          <a:bodyPr/>
          <a:lstStyle/>
          <a:p>
            <a:endParaRPr lang="en-GB" altLang="en-US"/>
          </a:p>
        </p:txBody>
      </p:sp>
      <p:sp>
        <p:nvSpPr>
          <p:cNvPr id="159754" name="Rectangle 10"/>
          <p:cNvSpPr/>
          <p:nvPr/>
        </p:nvSpPr>
        <p:spPr>
          <a:xfrm>
            <a:off x="3854450" y="1676400"/>
            <a:ext cx="304800"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TÂY</a:t>
            </a:r>
          </a:p>
          <a:p>
            <a:pPr marL="0" lvl="0" indent="0" algn="ctr" eaLnBrk="1" hangingPunct="1">
              <a:spcBef>
                <a:spcPct val="0"/>
              </a:spcBef>
              <a:buFontTx/>
              <a:buNone/>
            </a:pPr>
            <a:r>
              <a:rPr lang="en-US" altLang="en-US" sz="1000" b="1" dirty="0">
                <a:latin typeface="Times New Roman" panose="02020603050405020304" pitchFamily="18" charset="0"/>
              </a:rPr>
              <a:t>        BAN </a:t>
            </a:r>
          </a:p>
          <a:p>
            <a:pPr marL="0" lvl="0" indent="0" algn="ctr" eaLnBrk="1" hangingPunct="1">
              <a:spcBef>
                <a:spcPct val="0"/>
              </a:spcBef>
              <a:buFontTx/>
              <a:buNone/>
            </a:pPr>
            <a:r>
              <a:rPr lang="en-US" altLang="en-US" sz="1000" b="1" dirty="0">
                <a:latin typeface="Times New Roman" panose="02020603050405020304" pitchFamily="18" charset="0"/>
              </a:rPr>
              <a:t>               NHA</a:t>
            </a:r>
          </a:p>
        </p:txBody>
      </p:sp>
      <p:grpSp>
        <p:nvGrpSpPr>
          <p:cNvPr id="13323" name="Group 11"/>
          <p:cNvGrpSpPr/>
          <p:nvPr/>
        </p:nvGrpSpPr>
        <p:grpSpPr>
          <a:xfrm>
            <a:off x="152400" y="4572000"/>
            <a:ext cx="2057400" cy="2209800"/>
            <a:chOff x="96" y="2880"/>
            <a:chExt cx="1296" cy="1392"/>
          </a:xfrm>
        </p:grpSpPr>
        <p:sp>
          <p:nvSpPr>
            <p:cNvPr id="13331" name="Rectangle 12"/>
            <p:cNvSpPr/>
            <p:nvPr/>
          </p:nvSpPr>
          <p:spPr>
            <a:xfrm>
              <a:off x="96" y="2880"/>
              <a:ext cx="1296" cy="1392"/>
            </a:xfrm>
            <a:prstGeom prst="rect">
              <a:avLst/>
            </a:prstGeom>
            <a:solidFill>
              <a:srgbClr val="D6ECEE"/>
            </a:solid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3332" name="Rectangle 13"/>
            <p:cNvSpPr/>
            <p:nvPr/>
          </p:nvSpPr>
          <p:spPr>
            <a:xfrm>
              <a:off x="407" y="2880"/>
              <a:ext cx="363"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u="sng" dirty="0">
                  <a:latin typeface="Arial" panose="020B0604020202020204" pitchFamily="34" charset="0"/>
                </a:rPr>
                <a:t>Chú giải</a:t>
              </a:r>
            </a:p>
          </p:txBody>
        </p:sp>
        <p:sp>
          <p:nvSpPr>
            <p:cNvPr id="13333" name="Rectangle 14"/>
            <p:cNvSpPr/>
            <p:nvPr/>
          </p:nvSpPr>
          <p:spPr>
            <a:xfrm>
              <a:off x="206" y="3024"/>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Bồ Đào Nha</a:t>
              </a:r>
            </a:p>
          </p:txBody>
        </p:sp>
        <p:sp>
          <p:nvSpPr>
            <p:cNvPr id="13334" name="Line 15"/>
            <p:cNvSpPr/>
            <p:nvPr/>
          </p:nvSpPr>
          <p:spPr>
            <a:xfrm>
              <a:off x="96" y="3312"/>
              <a:ext cx="156" cy="0"/>
            </a:xfrm>
            <a:prstGeom prst="line">
              <a:avLst/>
            </a:prstGeom>
            <a:ln w="38100" cap="flat" cmpd="sng">
              <a:solidFill>
                <a:srgbClr val="333399"/>
              </a:solidFill>
              <a:prstDash val="solid"/>
              <a:headEnd type="none" w="med" len="med"/>
              <a:tailEnd type="triangle" w="med" len="med"/>
            </a:ln>
          </p:spPr>
        </p:sp>
        <p:sp>
          <p:nvSpPr>
            <p:cNvPr id="13335" name="Line 16"/>
            <p:cNvSpPr/>
            <p:nvPr/>
          </p:nvSpPr>
          <p:spPr>
            <a:xfrm>
              <a:off x="96" y="3504"/>
              <a:ext cx="156" cy="0"/>
            </a:xfrm>
            <a:prstGeom prst="line">
              <a:avLst/>
            </a:prstGeom>
            <a:ln w="38100" cap="flat" cmpd="sng">
              <a:solidFill>
                <a:srgbClr val="009900"/>
              </a:solidFill>
              <a:prstDash val="solid"/>
              <a:headEnd type="none" w="med" len="med"/>
              <a:tailEnd type="triangle" w="med" len="med"/>
            </a:ln>
          </p:spPr>
        </p:sp>
        <p:sp>
          <p:nvSpPr>
            <p:cNvPr id="13336" name="Rectangle 17"/>
            <p:cNvSpPr/>
            <p:nvPr/>
          </p:nvSpPr>
          <p:spPr>
            <a:xfrm>
              <a:off x="264" y="3264"/>
              <a:ext cx="778"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Đi a xơ</a:t>
              </a:r>
            </a:p>
          </p:txBody>
        </p:sp>
        <p:sp>
          <p:nvSpPr>
            <p:cNvPr id="13337" name="Rectangle 18"/>
            <p:cNvSpPr/>
            <p:nvPr/>
          </p:nvSpPr>
          <p:spPr>
            <a:xfrm>
              <a:off x="303" y="3456"/>
              <a:ext cx="1037"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Vaxcô đơ Gama</a:t>
              </a:r>
            </a:p>
          </p:txBody>
        </p:sp>
        <p:sp>
          <p:nvSpPr>
            <p:cNvPr id="13338" name="Rectangle 19"/>
            <p:cNvSpPr/>
            <p:nvPr/>
          </p:nvSpPr>
          <p:spPr>
            <a:xfrm>
              <a:off x="200" y="3648"/>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Tây Ban Nha</a:t>
              </a:r>
            </a:p>
          </p:txBody>
        </p:sp>
        <p:grpSp>
          <p:nvGrpSpPr>
            <p:cNvPr id="13339" name="Group 20"/>
            <p:cNvGrpSpPr/>
            <p:nvPr/>
          </p:nvGrpSpPr>
          <p:grpSpPr>
            <a:xfrm>
              <a:off x="96" y="4080"/>
              <a:ext cx="1140" cy="96"/>
              <a:chOff x="96" y="3792"/>
              <a:chExt cx="1056" cy="96"/>
            </a:xfrm>
          </p:grpSpPr>
          <p:sp>
            <p:nvSpPr>
              <p:cNvPr id="13342" name="Line 21"/>
              <p:cNvSpPr/>
              <p:nvPr/>
            </p:nvSpPr>
            <p:spPr>
              <a:xfrm>
                <a:off x="96" y="3840"/>
                <a:ext cx="144" cy="0"/>
              </a:xfrm>
              <a:prstGeom prst="line">
                <a:avLst/>
              </a:prstGeom>
              <a:ln w="38100" cap="flat" cmpd="sng">
                <a:solidFill>
                  <a:srgbClr val="CC6600"/>
                </a:solidFill>
                <a:prstDash val="solid"/>
                <a:headEnd type="none" w="med" len="med"/>
                <a:tailEnd type="triangle" w="med" len="med"/>
              </a:ln>
            </p:spPr>
          </p:sp>
          <p:sp>
            <p:nvSpPr>
              <p:cNvPr id="13343" name="Rectangle 22"/>
              <p:cNvSpPr/>
              <p:nvPr/>
            </p:nvSpPr>
            <p:spPr>
              <a:xfrm>
                <a:off x="240" y="3792"/>
                <a:ext cx="912"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F.Ma gien lan</a:t>
                </a:r>
              </a:p>
            </p:txBody>
          </p:sp>
        </p:grpSp>
        <p:sp>
          <p:nvSpPr>
            <p:cNvPr id="13340" name="Line 23"/>
            <p:cNvSpPr/>
            <p:nvPr/>
          </p:nvSpPr>
          <p:spPr>
            <a:xfrm>
              <a:off x="96" y="3936"/>
              <a:ext cx="156" cy="0"/>
            </a:xfrm>
            <a:prstGeom prst="line">
              <a:avLst/>
            </a:prstGeom>
            <a:ln w="38100" cap="flat" cmpd="sng">
              <a:solidFill>
                <a:srgbClr val="993300"/>
              </a:solidFill>
              <a:prstDash val="solid"/>
              <a:headEnd type="none" w="med" len="med"/>
              <a:tailEnd type="triangle" w="med" len="med"/>
            </a:ln>
          </p:spPr>
        </p:sp>
        <p:sp>
          <p:nvSpPr>
            <p:cNvPr id="13341" name="Rectangle 24"/>
            <p:cNvSpPr/>
            <p:nvPr/>
          </p:nvSpPr>
          <p:spPr>
            <a:xfrm>
              <a:off x="252" y="3888"/>
              <a:ext cx="984"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C.Côlômbô</a:t>
              </a:r>
            </a:p>
          </p:txBody>
        </p:sp>
      </p:grpSp>
      <p:grpSp>
        <p:nvGrpSpPr>
          <p:cNvPr id="159769" name="Group 25"/>
          <p:cNvGrpSpPr/>
          <p:nvPr/>
        </p:nvGrpSpPr>
        <p:grpSpPr>
          <a:xfrm>
            <a:off x="7086600" y="457200"/>
            <a:ext cx="1973263" cy="2495550"/>
            <a:chOff x="4464" y="288"/>
            <a:chExt cx="1243" cy="1572"/>
          </a:xfrm>
        </p:grpSpPr>
        <p:pic>
          <p:nvPicPr>
            <p:cNvPr id="13329" name="Picture 26" descr="colombo"/>
            <p:cNvPicPr>
              <a:picLocks noChangeAspect="1"/>
            </p:cNvPicPr>
            <p:nvPr/>
          </p:nvPicPr>
          <p:blipFill>
            <a:blip r:embed="rId5"/>
            <a:stretch>
              <a:fillRect/>
            </a:stretch>
          </p:blipFill>
          <p:spPr>
            <a:xfrm>
              <a:off x="4464" y="288"/>
              <a:ext cx="1243" cy="1548"/>
            </a:xfrm>
            <a:prstGeom prst="rect">
              <a:avLst/>
            </a:prstGeom>
            <a:noFill/>
            <a:ln w="9525" cap="flat" cmpd="sng">
              <a:solidFill>
                <a:srgbClr val="CC6600"/>
              </a:solidFill>
              <a:prstDash val="solid"/>
              <a:miter/>
              <a:headEnd type="none" w="med" len="med"/>
              <a:tailEnd type="none" w="med" len="med"/>
            </a:ln>
          </p:spPr>
        </p:pic>
        <p:sp>
          <p:nvSpPr>
            <p:cNvPr id="13330" name="Rectangle 27"/>
            <p:cNvSpPr/>
            <p:nvPr/>
          </p:nvSpPr>
          <p:spPr>
            <a:xfrm>
              <a:off x="4578" y="1668"/>
              <a:ext cx="1056"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600" b="1" dirty="0">
                  <a:solidFill>
                    <a:schemeClr val="bg1"/>
                  </a:solidFill>
                  <a:latin typeface="Times New Roman" panose="02020603050405020304" pitchFamily="18" charset="0"/>
                  <a:cs typeface="Times New Roman" panose="02020603050405020304" pitchFamily="18" charset="0"/>
                </a:rPr>
                <a:t>C. Côlômbô</a:t>
              </a:r>
              <a:endParaRPr lang="en-US" altLang="en-US" sz="1600" b="1" dirty="0">
                <a:solidFill>
                  <a:schemeClr val="bg1"/>
                </a:solidFill>
                <a:latin typeface="Times New Roman" panose="02020603050405020304" pitchFamily="18" charset="0"/>
                <a:ea typeface="Times New Roman" panose="02020603050405020304" pitchFamily="18" charset="0"/>
              </a:endParaRPr>
            </a:p>
          </p:txBody>
        </p:sp>
      </p:grpSp>
      <p:grpSp>
        <p:nvGrpSpPr>
          <p:cNvPr id="159772" name="Group 28"/>
          <p:cNvGrpSpPr/>
          <p:nvPr/>
        </p:nvGrpSpPr>
        <p:grpSpPr>
          <a:xfrm>
            <a:off x="4906963" y="3584575"/>
            <a:ext cx="4165600" cy="3048000"/>
            <a:chOff x="3090" y="2258"/>
            <a:chExt cx="2624" cy="1920"/>
          </a:xfrm>
        </p:grpSpPr>
        <p:sp>
          <p:nvSpPr>
            <p:cNvPr id="13327" name="AutoShape 29"/>
            <p:cNvSpPr/>
            <p:nvPr/>
          </p:nvSpPr>
          <p:spPr>
            <a:xfrm>
              <a:off x="3090" y="2258"/>
              <a:ext cx="2624" cy="1920"/>
            </a:xfrm>
            <a:prstGeom prst="wedgeRectCallout">
              <a:avLst>
                <a:gd name="adj1" fmla="val -113949"/>
                <a:gd name="adj2" fmla="val -74898"/>
              </a:avLst>
            </a:prstGeom>
            <a:solidFill>
              <a:srgbClr val="00CCFF">
                <a:alpha val="61176"/>
              </a:srgbClr>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800" dirty="0">
                <a:latin typeface="Arial" panose="020B0604020202020204" pitchFamily="34" charset="0"/>
              </a:endParaRPr>
            </a:p>
          </p:txBody>
        </p:sp>
        <p:pic>
          <p:nvPicPr>
            <p:cNvPr id="13328" name="Picture 30" descr="Columbo phat hien Chau My"/>
            <p:cNvPicPr>
              <a:picLocks noChangeAspect="1"/>
            </p:cNvPicPr>
            <p:nvPr/>
          </p:nvPicPr>
          <p:blipFill>
            <a:blip r:embed="rId6"/>
            <a:stretch>
              <a:fillRect/>
            </a:stretch>
          </p:blipFill>
          <p:spPr>
            <a:xfrm>
              <a:off x="3108" y="2280"/>
              <a:ext cx="2589" cy="1870"/>
            </a:xfrm>
            <a:prstGeom prst="rect">
              <a:avLst/>
            </a:prstGeom>
            <a:noFill/>
            <a:ln w="9525">
              <a:noFill/>
            </a:ln>
          </p:spPr>
        </p:pic>
      </p:grpSp>
      <p:sp>
        <p:nvSpPr>
          <p:cNvPr id="13326" name="Rectangle 31"/>
          <p:cNvSpPr/>
          <p:nvPr/>
        </p:nvSpPr>
        <p:spPr>
          <a:xfrm>
            <a:off x="8915400" y="6648450"/>
            <a:ext cx="228600" cy="228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99"/>
                </a:solidFill>
                <a:latin typeface="Arial" panose="020B0604020202020204" pitchFamily="34" charset="0"/>
              </a:rPr>
              <a:t>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035"/>
    </mc:Choice>
    <mc:Fallback xmlns="">
      <p:transition spd="slow" advTm="540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4"/>
                                        </p:tgtEl>
                                        <p:attrNameLst>
                                          <p:attrName>style.visibility</p:attrName>
                                        </p:attrNameLst>
                                      </p:cBhvr>
                                      <p:to>
                                        <p:strVal val="visible"/>
                                      </p:to>
                                    </p:set>
                                    <p:animEffect transition="in" filter="fade">
                                      <p:cBhvr>
                                        <p:cTn id="7" dur="1000"/>
                                        <p:tgtEl>
                                          <p:spTgt spid="159754"/>
                                        </p:tgtEl>
                                      </p:cBhvr>
                                    </p:animEffect>
                                  </p:childTnLst>
                                </p:cTn>
                              </p:par>
                              <p:par>
                                <p:cTn id="8" presetID="10" presetClass="entr" presetSubtype="0" fill="hold" nodeType="withEffect">
                                  <p:stCondLst>
                                    <p:cond delay="0"/>
                                  </p:stCondLst>
                                  <p:childTnLst>
                                    <p:set>
                                      <p:cBhvr>
                                        <p:cTn id="9" dur="1" fill="hold">
                                          <p:stCondLst>
                                            <p:cond delay="0"/>
                                          </p:stCondLst>
                                        </p:cTn>
                                        <p:tgtEl>
                                          <p:spTgt spid="159769"/>
                                        </p:tgtEl>
                                        <p:attrNameLst>
                                          <p:attrName>style.visibility</p:attrName>
                                        </p:attrNameLst>
                                      </p:cBhvr>
                                      <p:to>
                                        <p:strVal val="visible"/>
                                      </p:to>
                                    </p:set>
                                    <p:animEffect transition="in" filter="fade">
                                      <p:cBhvr>
                                        <p:cTn id="10" dur="500"/>
                                        <p:tgtEl>
                                          <p:spTgt spid="159769"/>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59748"/>
                                        </p:tgtEl>
                                        <p:attrNameLst>
                                          <p:attrName>style.visibility</p:attrName>
                                        </p:attrNameLst>
                                      </p:cBhvr>
                                      <p:to>
                                        <p:strVal val="visible"/>
                                      </p:to>
                                    </p:set>
                                    <p:animEffect transition="in" filter="wipe(right)">
                                      <p:cBhvr>
                                        <p:cTn id="14" dur="500"/>
                                        <p:tgtEl>
                                          <p:spTgt spid="159748"/>
                                        </p:tgtEl>
                                      </p:cBhvr>
                                    </p:animEffect>
                                  </p:childTnLst>
                                </p:cTn>
                              </p:par>
                              <p:par>
                                <p:cTn id="15" presetID="10" presetClass="entr" presetSubtype="0" repeatCount="3000" fill="hold" grpId="0" nodeType="withEffect">
                                  <p:stCondLst>
                                    <p:cond delay="0"/>
                                  </p:stCondLst>
                                  <p:childTnLst>
                                    <p:set>
                                      <p:cBhvr>
                                        <p:cTn id="16" dur="1" fill="hold">
                                          <p:stCondLst>
                                            <p:cond delay="0"/>
                                          </p:stCondLst>
                                        </p:cTn>
                                        <p:tgtEl>
                                          <p:spTgt spid="159751"/>
                                        </p:tgtEl>
                                        <p:attrNameLst>
                                          <p:attrName>style.visibility</p:attrName>
                                        </p:attrNameLst>
                                      </p:cBhvr>
                                      <p:to>
                                        <p:strVal val="visible"/>
                                      </p:to>
                                    </p:set>
                                    <p:animEffect transition="in" filter="fade">
                                      <p:cBhvr>
                                        <p:cTn id="17" dur="500"/>
                                        <p:tgtEl>
                                          <p:spTgt spid="159751"/>
                                        </p:tgtEl>
                                      </p:cBhvr>
                                    </p:animEffect>
                                  </p:childTnLst>
                                </p:cTn>
                              </p:par>
                            </p:childTnLst>
                          </p:cTn>
                        </p:par>
                        <p:par>
                          <p:cTn id="18" fill="hold">
                            <p:stCondLst>
                              <p:cond delay="2500"/>
                            </p:stCondLst>
                            <p:childTnLst>
                              <p:par>
                                <p:cTn id="19" presetID="10" presetClass="entr" presetSubtype="0" repeatCount="2000" fill="hold" grpId="0" nodeType="afterEffect">
                                  <p:stCondLst>
                                    <p:cond delay="0"/>
                                  </p:stCondLst>
                                  <p:childTnLst>
                                    <p:set>
                                      <p:cBhvr>
                                        <p:cTn id="20" dur="1" fill="hold">
                                          <p:stCondLst>
                                            <p:cond delay="0"/>
                                          </p:stCondLst>
                                        </p:cTn>
                                        <p:tgtEl>
                                          <p:spTgt spid="159749"/>
                                        </p:tgtEl>
                                        <p:attrNameLst>
                                          <p:attrName>style.visibility</p:attrName>
                                        </p:attrNameLst>
                                      </p:cBhvr>
                                      <p:to>
                                        <p:strVal val="visible"/>
                                      </p:to>
                                    </p:set>
                                    <p:animEffect transition="in" filter="fade">
                                      <p:cBhvr>
                                        <p:cTn id="21" dur="1000"/>
                                        <p:tgtEl>
                                          <p:spTgt spid="159749"/>
                                        </p:tgtEl>
                                      </p:cBhvr>
                                    </p:animEffect>
                                  </p:childTnLst>
                                </p:cTn>
                              </p:par>
                            </p:childTnLst>
                          </p:cTn>
                        </p:par>
                        <p:par>
                          <p:cTn id="22" fill="hold">
                            <p:stCondLst>
                              <p:cond delay="4500"/>
                            </p:stCondLst>
                            <p:childTnLst>
                              <p:par>
                                <p:cTn id="23" presetID="22" presetClass="entr" presetSubtype="2" fill="hold" nodeType="afterEffect">
                                  <p:stCondLst>
                                    <p:cond delay="0"/>
                                  </p:stCondLst>
                                  <p:childTnLst>
                                    <p:set>
                                      <p:cBhvr>
                                        <p:cTn id="24" dur="1" fill="hold">
                                          <p:stCondLst>
                                            <p:cond delay="0"/>
                                          </p:stCondLst>
                                        </p:cTn>
                                        <p:tgtEl>
                                          <p:spTgt spid="159747"/>
                                        </p:tgtEl>
                                        <p:attrNameLst>
                                          <p:attrName>style.visibility</p:attrName>
                                        </p:attrNameLst>
                                      </p:cBhvr>
                                      <p:to>
                                        <p:strVal val="visible"/>
                                      </p:to>
                                    </p:set>
                                    <p:animEffect transition="in" filter="wipe(right)">
                                      <p:cBhvr>
                                        <p:cTn id="25" dur="500"/>
                                        <p:tgtEl>
                                          <p:spTgt spid="159747"/>
                                        </p:tgtEl>
                                      </p:cBhvr>
                                    </p:animEffect>
                                  </p:childTnLst>
                                </p:cTn>
                              </p:par>
                            </p:childTnLst>
                          </p:cTn>
                        </p:par>
                        <p:par>
                          <p:cTn id="26" fill="hold">
                            <p:stCondLst>
                              <p:cond delay="5000"/>
                            </p:stCondLst>
                            <p:childTnLst>
                              <p:par>
                                <p:cTn id="27" presetID="10" presetClass="entr" presetSubtype="0" repeatCount="2000" fill="hold" grpId="0" nodeType="afterEffect">
                                  <p:stCondLst>
                                    <p:cond delay="0"/>
                                  </p:stCondLst>
                                  <p:childTnLst>
                                    <p:set>
                                      <p:cBhvr>
                                        <p:cTn id="28" dur="1" fill="hold">
                                          <p:stCondLst>
                                            <p:cond delay="0"/>
                                          </p:stCondLst>
                                        </p:cTn>
                                        <p:tgtEl>
                                          <p:spTgt spid="159750"/>
                                        </p:tgtEl>
                                        <p:attrNameLst>
                                          <p:attrName>style.visibility</p:attrName>
                                        </p:attrNameLst>
                                      </p:cBhvr>
                                      <p:to>
                                        <p:strVal val="visible"/>
                                      </p:to>
                                    </p:set>
                                    <p:animEffect transition="in" filter="fade">
                                      <p:cBhvr>
                                        <p:cTn id="29" dur="1000"/>
                                        <p:tgtEl>
                                          <p:spTgt spid="15975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9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0" grpId="0"/>
      <p:bldP spid="159751" grpId="0" animBg="1"/>
      <p:bldP spid="1597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n do TG trong"/>
          <p:cNvPicPr>
            <a:picLocks noChangeAspect="1"/>
          </p:cNvPicPr>
          <p:nvPr/>
        </p:nvPicPr>
        <p:blipFill>
          <a:blip r:embed="rId4"/>
          <a:stretch>
            <a:fillRect/>
          </a:stretch>
        </p:blipFill>
        <p:spPr>
          <a:xfrm>
            <a:off x="0" y="0"/>
            <a:ext cx="9144000" cy="6878638"/>
          </a:xfrm>
          <a:prstGeom prst="rect">
            <a:avLst/>
          </a:prstGeom>
          <a:noFill/>
          <a:ln w="9525">
            <a:noFill/>
          </a:ln>
        </p:spPr>
      </p:pic>
      <p:sp>
        <p:nvSpPr>
          <p:cNvPr id="161795" name="Freeform 3"/>
          <p:cNvSpPr/>
          <p:nvPr/>
        </p:nvSpPr>
        <p:spPr>
          <a:xfrm>
            <a:off x="4953000" y="3990975"/>
            <a:ext cx="576263" cy="10382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63" h="654">
                <a:moveTo>
                  <a:pt x="0" y="654"/>
                </a:moveTo>
                <a:cubicBezTo>
                  <a:pt x="22" y="640"/>
                  <a:pt x="110" y="592"/>
                  <a:pt x="135" y="567"/>
                </a:cubicBezTo>
                <a:cubicBezTo>
                  <a:pt x="160" y="542"/>
                  <a:pt x="141" y="519"/>
                  <a:pt x="152" y="502"/>
                </a:cubicBezTo>
                <a:cubicBezTo>
                  <a:pt x="163" y="485"/>
                  <a:pt x="184" y="491"/>
                  <a:pt x="199" y="467"/>
                </a:cubicBezTo>
                <a:cubicBezTo>
                  <a:pt x="214" y="443"/>
                  <a:pt x="229" y="386"/>
                  <a:pt x="244" y="358"/>
                </a:cubicBezTo>
                <a:cubicBezTo>
                  <a:pt x="259" y="330"/>
                  <a:pt x="278" y="326"/>
                  <a:pt x="290" y="302"/>
                </a:cubicBezTo>
                <a:cubicBezTo>
                  <a:pt x="302" y="278"/>
                  <a:pt x="309" y="236"/>
                  <a:pt x="318" y="211"/>
                </a:cubicBezTo>
                <a:cubicBezTo>
                  <a:pt x="327" y="186"/>
                  <a:pt x="337" y="189"/>
                  <a:pt x="344" y="154"/>
                </a:cubicBezTo>
                <a:cubicBezTo>
                  <a:pt x="351" y="119"/>
                  <a:pt x="359" y="32"/>
                  <a:pt x="363" y="0"/>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796" name="Freeform 4"/>
          <p:cNvSpPr/>
          <p:nvPr/>
        </p:nvSpPr>
        <p:spPr>
          <a:xfrm>
            <a:off x="5535613" y="3276600"/>
            <a:ext cx="827087" cy="6715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521" h="423">
                <a:moveTo>
                  <a:pt x="6" y="423"/>
                </a:moveTo>
                <a:cubicBezTo>
                  <a:pt x="9" y="409"/>
                  <a:pt x="0" y="374"/>
                  <a:pt x="17" y="336"/>
                </a:cubicBezTo>
                <a:cubicBezTo>
                  <a:pt x="34" y="298"/>
                  <a:pt x="58" y="234"/>
                  <a:pt x="106" y="194"/>
                </a:cubicBezTo>
                <a:cubicBezTo>
                  <a:pt x="154" y="154"/>
                  <a:pt x="256" y="120"/>
                  <a:pt x="305" y="96"/>
                </a:cubicBezTo>
                <a:cubicBezTo>
                  <a:pt x="354" y="72"/>
                  <a:pt x="365" y="64"/>
                  <a:pt x="401" y="48"/>
                </a:cubicBezTo>
                <a:cubicBezTo>
                  <a:pt x="437" y="32"/>
                  <a:pt x="496" y="10"/>
                  <a:pt x="521" y="0"/>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797" name="Freeform 5"/>
          <p:cNvSpPr/>
          <p:nvPr/>
        </p:nvSpPr>
        <p:spPr>
          <a:xfrm>
            <a:off x="5765800" y="3186113"/>
            <a:ext cx="584200" cy="185737"/>
          </a:xfrm>
          <a:custGeom>
            <a:avLst/>
            <a:gdLst/>
            <a:ahLst/>
            <a:cxnLst>
              <a:cxn ang="0">
                <a:pos x="2147483647" y="2147483647"/>
              </a:cxn>
              <a:cxn ang="0">
                <a:pos x="2147483647" y="2147483647"/>
              </a:cxn>
              <a:cxn ang="0">
                <a:pos x="2147483647" y="2147483647"/>
              </a:cxn>
              <a:cxn ang="0">
                <a:pos x="2147483647" y="2147483647"/>
              </a:cxn>
              <a:cxn ang="0">
                <a:pos x="0" y="2147483647"/>
              </a:cxn>
            </a:cxnLst>
            <a:rect l="0" t="0" r="0" b="0"/>
            <a:pathLst>
              <a:path w="368" h="117">
                <a:moveTo>
                  <a:pt x="368" y="1"/>
                </a:moveTo>
                <a:cubicBezTo>
                  <a:pt x="344" y="1"/>
                  <a:pt x="249" y="3"/>
                  <a:pt x="217" y="4"/>
                </a:cubicBezTo>
                <a:cubicBezTo>
                  <a:pt x="185" y="5"/>
                  <a:pt x="199" y="0"/>
                  <a:pt x="176" y="9"/>
                </a:cubicBezTo>
                <a:cubicBezTo>
                  <a:pt x="153" y="18"/>
                  <a:pt x="109" y="39"/>
                  <a:pt x="80" y="57"/>
                </a:cubicBezTo>
                <a:cubicBezTo>
                  <a:pt x="51" y="75"/>
                  <a:pt x="17" y="105"/>
                  <a:pt x="0" y="117"/>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798" name="Freeform 6"/>
          <p:cNvSpPr/>
          <p:nvPr/>
        </p:nvSpPr>
        <p:spPr>
          <a:xfrm>
            <a:off x="3835400" y="2222500"/>
            <a:ext cx="196850" cy="520700"/>
          </a:xfrm>
          <a:custGeom>
            <a:avLst/>
            <a:gdLst/>
            <a:ahLst/>
            <a:cxnLst>
              <a:cxn ang="0">
                <a:pos x="2147483647" y="0"/>
              </a:cxn>
              <a:cxn ang="0">
                <a:pos x="2147483647" y="2147483647"/>
              </a:cxn>
              <a:cxn ang="0">
                <a:pos x="0" y="2147483647"/>
              </a:cxn>
            </a:cxnLst>
            <a:rect l="0" t="0" r="0" b="0"/>
            <a:pathLst>
              <a:path w="124" h="328">
                <a:moveTo>
                  <a:pt x="124" y="0"/>
                </a:moveTo>
                <a:cubicBezTo>
                  <a:pt x="116" y="25"/>
                  <a:pt x="97" y="93"/>
                  <a:pt x="76" y="148"/>
                </a:cubicBezTo>
                <a:cubicBezTo>
                  <a:pt x="55" y="203"/>
                  <a:pt x="16" y="291"/>
                  <a:pt x="0" y="328"/>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799" name="Freeform 7"/>
          <p:cNvSpPr/>
          <p:nvPr/>
        </p:nvSpPr>
        <p:spPr>
          <a:xfrm>
            <a:off x="3683000" y="2743200"/>
            <a:ext cx="152400" cy="457200"/>
          </a:xfrm>
          <a:custGeom>
            <a:avLst/>
            <a:gdLst/>
            <a:ahLst/>
            <a:cxnLst>
              <a:cxn ang="0">
                <a:pos x="2147483647" y="0"/>
              </a:cxn>
              <a:cxn ang="0">
                <a:pos x="2147483647" y="2147483647"/>
              </a:cxn>
              <a:cxn ang="0">
                <a:pos x="0" y="2147483647"/>
              </a:cxn>
            </a:cxnLst>
            <a:rect l="0" t="0" r="0" b="0"/>
            <a:pathLst>
              <a:path w="96" h="288">
                <a:moveTo>
                  <a:pt x="96" y="0"/>
                </a:moveTo>
                <a:cubicBezTo>
                  <a:pt x="80" y="48"/>
                  <a:pt x="64" y="96"/>
                  <a:pt x="48" y="144"/>
                </a:cubicBezTo>
                <a:cubicBezTo>
                  <a:pt x="32" y="192"/>
                  <a:pt x="16" y="240"/>
                  <a:pt x="0" y="288"/>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800" name="Freeform 8"/>
          <p:cNvSpPr/>
          <p:nvPr/>
        </p:nvSpPr>
        <p:spPr>
          <a:xfrm>
            <a:off x="3409950" y="3219450"/>
            <a:ext cx="639763" cy="173355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02" h="1092">
                <a:moveTo>
                  <a:pt x="172" y="0"/>
                </a:moveTo>
                <a:cubicBezTo>
                  <a:pt x="173" y="17"/>
                  <a:pt x="181" y="70"/>
                  <a:pt x="180" y="100"/>
                </a:cubicBezTo>
                <a:cubicBezTo>
                  <a:pt x="179" y="130"/>
                  <a:pt x="171" y="156"/>
                  <a:pt x="164" y="180"/>
                </a:cubicBezTo>
                <a:cubicBezTo>
                  <a:pt x="157" y="204"/>
                  <a:pt x="155" y="219"/>
                  <a:pt x="140" y="244"/>
                </a:cubicBezTo>
                <a:cubicBezTo>
                  <a:pt x="125" y="269"/>
                  <a:pt x="93" y="302"/>
                  <a:pt x="74" y="331"/>
                </a:cubicBezTo>
                <a:cubicBezTo>
                  <a:pt x="55" y="360"/>
                  <a:pt x="39" y="392"/>
                  <a:pt x="28" y="422"/>
                </a:cubicBezTo>
                <a:cubicBezTo>
                  <a:pt x="17" y="452"/>
                  <a:pt x="11" y="470"/>
                  <a:pt x="10" y="514"/>
                </a:cubicBezTo>
                <a:cubicBezTo>
                  <a:pt x="9" y="558"/>
                  <a:pt x="19" y="651"/>
                  <a:pt x="19" y="687"/>
                </a:cubicBezTo>
                <a:cubicBezTo>
                  <a:pt x="19" y="723"/>
                  <a:pt x="0" y="701"/>
                  <a:pt x="10" y="733"/>
                </a:cubicBezTo>
                <a:cubicBezTo>
                  <a:pt x="20" y="765"/>
                  <a:pt x="43" y="837"/>
                  <a:pt x="76" y="881"/>
                </a:cubicBezTo>
                <a:cubicBezTo>
                  <a:pt x="109" y="925"/>
                  <a:pt x="156" y="961"/>
                  <a:pt x="210" y="996"/>
                </a:cubicBezTo>
                <a:cubicBezTo>
                  <a:pt x="264" y="1031"/>
                  <a:pt x="362" y="1072"/>
                  <a:pt x="402" y="1092"/>
                </a:cubicBezTo>
              </a:path>
            </a:pathLst>
          </a:custGeom>
          <a:noFill/>
          <a:ln w="57150" cap="flat" cmpd="sng">
            <a:solidFill>
              <a:srgbClr val="009900">
                <a:alpha val="100000"/>
              </a:srgbClr>
            </a:solidFill>
            <a:prstDash val="solid"/>
            <a:round/>
            <a:headEnd type="none" w="med" len="med"/>
            <a:tailEnd type="none" w="med" len="med"/>
          </a:ln>
        </p:spPr>
        <p:txBody>
          <a:bodyPr/>
          <a:lstStyle/>
          <a:p>
            <a:endParaRPr lang="en-GB" altLang="en-US"/>
          </a:p>
        </p:txBody>
      </p:sp>
      <p:sp>
        <p:nvSpPr>
          <p:cNvPr id="161801" name="Rectangle 9"/>
          <p:cNvSpPr/>
          <p:nvPr/>
        </p:nvSpPr>
        <p:spPr>
          <a:xfrm>
            <a:off x="4572000" y="4648200"/>
            <a:ext cx="1143000" cy="533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000" b="1" dirty="0">
              <a:latin typeface="Times New Roman" panose="02020603050405020304" pitchFamily="18" charset="0"/>
            </a:endParaRPr>
          </a:p>
          <a:p>
            <a:pPr marL="0" lvl="0" indent="0" algn="ctr" eaLnBrk="1" hangingPunct="1">
              <a:spcBef>
                <a:spcPct val="0"/>
              </a:spcBef>
              <a:buFontTx/>
              <a:buNone/>
            </a:pPr>
            <a:r>
              <a:rPr lang="en-US" altLang="en-US" sz="1000" b="1" dirty="0">
                <a:latin typeface="Times New Roman" panose="02020603050405020304" pitchFamily="18" charset="0"/>
              </a:rPr>
              <a:t>Mũi Hảo Vọng</a:t>
            </a:r>
          </a:p>
        </p:txBody>
      </p:sp>
      <p:sp>
        <p:nvSpPr>
          <p:cNvPr id="161802" name="Freeform 10"/>
          <p:cNvSpPr/>
          <p:nvPr/>
        </p:nvSpPr>
        <p:spPr>
          <a:xfrm>
            <a:off x="4038600" y="4813300"/>
            <a:ext cx="685800" cy="1587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32" h="100">
                <a:moveTo>
                  <a:pt x="0" y="88"/>
                </a:moveTo>
                <a:cubicBezTo>
                  <a:pt x="21" y="89"/>
                  <a:pt x="95" y="96"/>
                  <a:pt x="126" y="94"/>
                </a:cubicBezTo>
                <a:cubicBezTo>
                  <a:pt x="157" y="92"/>
                  <a:pt x="165" y="90"/>
                  <a:pt x="186" y="76"/>
                </a:cubicBezTo>
                <a:cubicBezTo>
                  <a:pt x="207" y="62"/>
                  <a:pt x="230" y="20"/>
                  <a:pt x="252" y="10"/>
                </a:cubicBezTo>
                <a:cubicBezTo>
                  <a:pt x="274" y="0"/>
                  <a:pt x="288" y="1"/>
                  <a:pt x="318" y="16"/>
                </a:cubicBezTo>
                <a:cubicBezTo>
                  <a:pt x="348" y="31"/>
                  <a:pt x="408" y="83"/>
                  <a:pt x="432" y="100"/>
                </a:cubicBezTo>
              </a:path>
            </a:pathLst>
          </a:custGeom>
          <a:noFill/>
          <a:ln w="57150" cap="flat" cmpd="sng">
            <a:solidFill>
              <a:srgbClr val="009900">
                <a:alpha val="100000"/>
              </a:srgbClr>
            </a:solidFill>
            <a:prstDash val="solid"/>
            <a:round/>
            <a:headEnd type="none" w="med" len="med"/>
            <a:tailEnd type="triangle" w="med" len="med"/>
          </a:ln>
        </p:spPr>
        <p:txBody>
          <a:bodyPr/>
          <a:lstStyle/>
          <a:p>
            <a:endParaRPr lang="en-GB" altLang="en-US"/>
          </a:p>
        </p:txBody>
      </p:sp>
      <p:sp>
        <p:nvSpPr>
          <p:cNvPr id="161803" name="Rectangle 11"/>
          <p:cNvSpPr/>
          <p:nvPr/>
        </p:nvSpPr>
        <p:spPr>
          <a:xfrm>
            <a:off x="3289300" y="2635250"/>
            <a:ext cx="609600" cy="228600"/>
          </a:xfrm>
          <a:prstGeom prst="rect">
            <a:avLst/>
          </a:prstGeom>
          <a:no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400" b="1" dirty="0">
                <a:solidFill>
                  <a:srgbClr val="008000"/>
                </a:solidFill>
                <a:latin typeface="Arial" panose="020B0604020202020204" pitchFamily="34" charset="0"/>
              </a:rPr>
              <a:t>1498</a:t>
            </a:r>
          </a:p>
        </p:txBody>
      </p:sp>
      <p:sp>
        <p:nvSpPr>
          <p:cNvPr id="14348" name="Freeform 12"/>
          <p:cNvSpPr/>
          <p:nvPr/>
        </p:nvSpPr>
        <p:spPr>
          <a:xfrm>
            <a:off x="4006850" y="1912938"/>
            <a:ext cx="385763" cy="303212"/>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43" h="191">
                <a:moveTo>
                  <a:pt x="44" y="42"/>
                </a:moveTo>
                <a:cubicBezTo>
                  <a:pt x="3" y="29"/>
                  <a:pt x="44" y="6"/>
                  <a:pt x="68" y="5"/>
                </a:cubicBezTo>
                <a:cubicBezTo>
                  <a:pt x="111" y="2"/>
                  <a:pt x="153" y="1"/>
                  <a:pt x="196" y="0"/>
                </a:cubicBezTo>
                <a:cubicBezTo>
                  <a:pt x="221" y="1"/>
                  <a:pt x="200" y="1"/>
                  <a:pt x="224" y="7"/>
                </a:cubicBezTo>
                <a:cubicBezTo>
                  <a:pt x="230" y="8"/>
                  <a:pt x="228" y="38"/>
                  <a:pt x="224" y="43"/>
                </a:cubicBezTo>
                <a:cubicBezTo>
                  <a:pt x="215" y="57"/>
                  <a:pt x="243" y="58"/>
                  <a:pt x="231" y="70"/>
                </a:cubicBezTo>
                <a:cubicBezTo>
                  <a:pt x="222" y="78"/>
                  <a:pt x="201" y="89"/>
                  <a:pt x="201" y="89"/>
                </a:cubicBezTo>
                <a:cubicBezTo>
                  <a:pt x="191" y="117"/>
                  <a:pt x="207" y="139"/>
                  <a:pt x="176" y="158"/>
                </a:cubicBezTo>
                <a:cubicBezTo>
                  <a:pt x="171" y="174"/>
                  <a:pt x="142" y="191"/>
                  <a:pt x="142" y="191"/>
                </a:cubicBezTo>
                <a:cubicBezTo>
                  <a:pt x="121" y="161"/>
                  <a:pt x="99" y="184"/>
                  <a:pt x="68" y="191"/>
                </a:cubicBezTo>
                <a:cubicBezTo>
                  <a:pt x="57" y="160"/>
                  <a:pt x="29" y="131"/>
                  <a:pt x="40" y="99"/>
                </a:cubicBezTo>
                <a:cubicBezTo>
                  <a:pt x="38" y="85"/>
                  <a:pt x="37" y="52"/>
                  <a:pt x="24" y="43"/>
                </a:cubicBezTo>
                <a:cubicBezTo>
                  <a:pt x="0" y="23"/>
                  <a:pt x="18" y="42"/>
                  <a:pt x="44" y="42"/>
                </a:cubicBezTo>
                <a:close/>
              </a:path>
            </a:pathLst>
          </a:custGeom>
          <a:solidFill>
            <a:srgbClr val="FF3300">
              <a:alpha val="100000"/>
            </a:srgbClr>
          </a:solidFill>
          <a:ln w="9525" cap="flat" cmpd="sng">
            <a:solidFill>
              <a:srgbClr val="FF3300">
                <a:alpha val="100000"/>
              </a:srgbClr>
            </a:solidFill>
            <a:prstDash val="solid"/>
            <a:round/>
            <a:headEnd type="none" w="med" len="med"/>
            <a:tailEnd type="none" w="med" len="med"/>
          </a:ln>
        </p:spPr>
        <p:txBody>
          <a:bodyPr/>
          <a:lstStyle/>
          <a:p>
            <a:endParaRPr lang="en-GB" altLang="en-US"/>
          </a:p>
        </p:txBody>
      </p:sp>
      <p:sp>
        <p:nvSpPr>
          <p:cNvPr id="14349" name="Freeform 13"/>
          <p:cNvSpPr/>
          <p:nvPr/>
        </p:nvSpPr>
        <p:spPr>
          <a:xfrm>
            <a:off x="3830638" y="1962150"/>
            <a:ext cx="307975" cy="254000"/>
          </a:xfrm>
          <a:custGeom>
            <a:avLst/>
            <a:gdLst/>
            <a:ahLst/>
            <a:cxnLst>
              <a:cxn ang="0">
                <a:pos x="2147483647" y="0"/>
              </a:cxn>
              <a:cxn ang="0">
                <a:pos x="2147483647" y="2147483647"/>
              </a:cxn>
              <a:cxn ang="0">
                <a:pos x="2147483647" y="2147483647"/>
              </a:cxn>
              <a:cxn ang="0">
                <a:pos x="2147483647" y="2147483647"/>
              </a:cxn>
              <a:cxn ang="0">
                <a:pos x="2147483647" y="0"/>
              </a:cxn>
            </a:cxnLst>
            <a:rect l="0" t="0" r="0" b="0"/>
            <a:pathLst>
              <a:path w="194" h="160">
                <a:moveTo>
                  <a:pt x="123" y="0"/>
                </a:moveTo>
                <a:cubicBezTo>
                  <a:pt x="0" y="17"/>
                  <a:pt x="72" y="56"/>
                  <a:pt x="65" y="120"/>
                </a:cubicBezTo>
                <a:cubicBezTo>
                  <a:pt x="112" y="137"/>
                  <a:pt x="100" y="150"/>
                  <a:pt x="153" y="160"/>
                </a:cubicBezTo>
                <a:cubicBezTo>
                  <a:pt x="194" y="127"/>
                  <a:pt x="125" y="88"/>
                  <a:pt x="147" y="52"/>
                </a:cubicBezTo>
                <a:cubicBezTo>
                  <a:pt x="137" y="12"/>
                  <a:pt x="192" y="18"/>
                  <a:pt x="123" y="0"/>
                </a:cubicBezTo>
                <a:close/>
              </a:path>
            </a:pathLst>
          </a:custGeom>
          <a:solidFill>
            <a:srgbClr val="99FFCC">
              <a:alpha val="100000"/>
            </a:srgbClr>
          </a:solidFill>
          <a:ln w="9525" cap="flat" cmpd="sng">
            <a:solidFill>
              <a:srgbClr val="99FFCC">
                <a:alpha val="100000"/>
              </a:srgbClr>
            </a:solidFill>
            <a:prstDash val="solid"/>
            <a:round/>
            <a:headEnd type="none" w="med" len="med"/>
            <a:tailEnd type="none" w="med" len="med"/>
          </a:ln>
        </p:spPr>
        <p:txBody>
          <a:bodyPr/>
          <a:lstStyle/>
          <a:p>
            <a:endParaRPr lang="en-GB" altLang="en-US"/>
          </a:p>
        </p:txBody>
      </p:sp>
      <p:sp>
        <p:nvSpPr>
          <p:cNvPr id="161806" name="Rectangle 14"/>
          <p:cNvSpPr/>
          <p:nvPr/>
        </p:nvSpPr>
        <p:spPr>
          <a:xfrm>
            <a:off x="3505200" y="1828800"/>
            <a:ext cx="609600" cy="3810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Times New Roman" panose="02020603050405020304" pitchFamily="18" charset="0"/>
              </a:rPr>
              <a:t>BỒ</a:t>
            </a:r>
          </a:p>
          <a:p>
            <a:pPr marL="0" lvl="0" indent="0" algn="ctr" eaLnBrk="1" hangingPunct="1">
              <a:spcBef>
                <a:spcPct val="0"/>
              </a:spcBef>
              <a:buFontTx/>
              <a:buNone/>
            </a:pPr>
            <a:r>
              <a:rPr lang="en-US" altLang="en-US" sz="900" b="1" dirty="0">
                <a:latin typeface="Times New Roman" panose="02020603050405020304" pitchFamily="18" charset="0"/>
              </a:rPr>
              <a:t>       ĐÀO</a:t>
            </a:r>
          </a:p>
          <a:p>
            <a:pPr marL="0" lvl="0" indent="0" algn="ctr" eaLnBrk="1" hangingPunct="1">
              <a:spcBef>
                <a:spcPct val="0"/>
              </a:spcBef>
              <a:buFontTx/>
              <a:buNone/>
            </a:pPr>
            <a:r>
              <a:rPr lang="en-US" altLang="en-US" sz="900" b="1" dirty="0">
                <a:latin typeface="Times New Roman" panose="02020603050405020304" pitchFamily="18" charset="0"/>
              </a:rPr>
              <a:t>            NHA</a:t>
            </a:r>
          </a:p>
        </p:txBody>
      </p:sp>
      <p:grpSp>
        <p:nvGrpSpPr>
          <p:cNvPr id="14351" name="Group 15"/>
          <p:cNvGrpSpPr/>
          <p:nvPr/>
        </p:nvGrpSpPr>
        <p:grpSpPr>
          <a:xfrm>
            <a:off x="152400" y="4572000"/>
            <a:ext cx="2057400" cy="2209800"/>
            <a:chOff x="96" y="2880"/>
            <a:chExt cx="1296" cy="1392"/>
          </a:xfrm>
        </p:grpSpPr>
        <p:sp>
          <p:nvSpPr>
            <p:cNvPr id="14356" name="Rectangle 16"/>
            <p:cNvSpPr/>
            <p:nvPr/>
          </p:nvSpPr>
          <p:spPr>
            <a:xfrm>
              <a:off x="96" y="2880"/>
              <a:ext cx="1296" cy="1392"/>
            </a:xfrm>
            <a:prstGeom prst="rect">
              <a:avLst/>
            </a:prstGeom>
            <a:solidFill>
              <a:srgbClr val="D6ECEE"/>
            </a:solid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4357" name="Rectangle 17"/>
            <p:cNvSpPr/>
            <p:nvPr/>
          </p:nvSpPr>
          <p:spPr>
            <a:xfrm>
              <a:off x="407" y="2880"/>
              <a:ext cx="363"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u="sng" dirty="0">
                  <a:latin typeface="Arial" panose="020B0604020202020204" pitchFamily="34" charset="0"/>
                </a:rPr>
                <a:t>Chú giải</a:t>
              </a:r>
            </a:p>
          </p:txBody>
        </p:sp>
        <p:sp>
          <p:nvSpPr>
            <p:cNvPr id="14358" name="Rectangle 18"/>
            <p:cNvSpPr/>
            <p:nvPr/>
          </p:nvSpPr>
          <p:spPr>
            <a:xfrm>
              <a:off x="206" y="3024"/>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Bồ Đào Nha</a:t>
              </a:r>
            </a:p>
          </p:txBody>
        </p:sp>
        <p:sp>
          <p:nvSpPr>
            <p:cNvPr id="14359" name="Line 19"/>
            <p:cNvSpPr/>
            <p:nvPr/>
          </p:nvSpPr>
          <p:spPr>
            <a:xfrm>
              <a:off x="96" y="3312"/>
              <a:ext cx="156" cy="0"/>
            </a:xfrm>
            <a:prstGeom prst="line">
              <a:avLst/>
            </a:prstGeom>
            <a:ln w="38100" cap="flat" cmpd="sng">
              <a:solidFill>
                <a:srgbClr val="333399"/>
              </a:solidFill>
              <a:prstDash val="solid"/>
              <a:headEnd type="none" w="med" len="med"/>
              <a:tailEnd type="triangle" w="med" len="med"/>
            </a:ln>
          </p:spPr>
        </p:sp>
        <p:sp>
          <p:nvSpPr>
            <p:cNvPr id="14360" name="Line 20"/>
            <p:cNvSpPr/>
            <p:nvPr/>
          </p:nvSpPr>
          <p:spPr>
            <a:xfrm>
              <a:off x="96" y="3504"/>
              <a:ext cx="156" cy="0"/>
            </a:xfrm>
            <a:prstGeom prst="line">
              <a:avLst/>
            </a:prstGeom>
            <a:ln w="38100" cap="flat" cmpd="sng">
              <a:solidFill>
                <a:srgbClr val="009900"/>
              </a:solidFill>
              <a:prstDash val="solid"/>
              <a:headEnd type="none" w="med" len="med"/>
              <a:tailEnd type="triangle" w="med" len="med"/>
            </a:ln>
          </p:spPr>
        </p:sp>
        <p:sp>
          <p:nvSpPr>
            <p:cNvPr id="14361" name="Rectangle 21"/>
            <p:cNvSpPr/>
            <p:nvPr/>
          </p:nvSpPr>
          <p:spPr>
            <a:xfrm>
              <a:off x="264" y="3264"/>
              <a:ext cx="778"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Đi a xơ</a:t>
              </a:r>
            </a:p>
          </p:txBody>
        </p:sp>
        <p:sp>
          <p:nvSpPr>
            <p:cNvPr id="14362" name="Rectangle 22"/>
            <p:cNvSpPr/>
            <p:nvPr/>
          </p:nvSpPr>
          <p:spPr>
            <a:xfrm>
              <a:off x="303" y="3456"/>
              <a:ext cx="1037"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Vaxcô đơ Gama</a:t>
              </a:r>
            </a:p>
          </p:txBody>
        </p:sp>
        <p:sp>
          <p:nvSpPr>
            <p:cNvPr id="14363" name="Rectangle 23"/>
            <p:cNvSpPr/>
            <p:nvPr/>
          </p:nvSpPr>
          <p:spPr>
            <a:xfrm>
              <a:off x="200" y="3648"/>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Tây Ban Nha</a:t>
              </a:r>
            </a:p>
          </p:txBody>
        </p:sp>
        <p:grpSp>
          <p:nvGrpSpPr>
            <p:cNvPr id="14364" name="Group 24"/>
            <p:cNvGrpSpPr/>
            <p:nvPr/>
          </p:nvGrpSpPr>
          <p:grpSpPr>
            <a:xfrm>
              <a:off x="96" y="4080"/>
              <a:ext cx="1140" cy="96"/>
              <a:chOff x="96" y="3792"/>
              <a:chExt cx="1056" cy="96"/>
            </a:xfrm>
          </p:grpSpPr>
          <p:sp>
            <p:nvSpPr>
              <p:cNvPr id="14367" name="Line 25"/>
              <p:cNvSpPr/>
              <p:nvPr/>
            </p:nvSpPr>
            <p:spPr>
              <a:xfrm>
                <a:off x="96" y="3840"/>
                <a:ext cx="144" cy="0"/>
              </a:xfrm>
              <a:prstGeom prst="line">
                <a:avLst/>
              </a:prstGeom>
              <a:ln w="38100" cap="flat" cmpd="sng">
                <a:solidFill>
                  <a:srgbClr val="CC6600"/>
                </a:solidFill>
                <a:prstDash val="solid"/>
                <a:headEnd type="none" w="med" len="med"/>
                <a:tailEnd type="triangle" w="med" len="med"/>
              </a:ln>
            </p:spPr>
          </p:sp>
          <p:sp>
            <p:nvSpPr>
              <p:cNvPr id="14368" name="Rectangle 26"/>
              <p:cNvSpPr/>
              <p:nvPr/>
            </p:nvSpPr>
            <p:spPr>
              <a:xfrm>
                <a:off x="240" y="3792"/>
                <a:ext cx="912"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F.Ma gien lan</a:t>
                </a:r>
              </a:p>
            </p:txBody>
          </p:sp>
        </p:grpSp>
        <p:sp>
          <p:nvSpPr>
            <p:cNvPr id="14365" name="Line 27"/>
            <p:cNvSpPr/>
            <p:nvPr/>
          </p:nvSpPr>
          <p:spPr>
            <a:xfrm>
              <a:off x="96" y="3936"/>
              <a:ext cx="156" cy="0"/>
            </a:xfrm>
            <a:prstGeom prst="line">
              <a:avLst/>
            </a:prstGeom>
            <a:ln w="38100" cap="flat" cmpd="sng">
              <a:solidFill>
                <a:srgbClr val="993300"/>
              </a:solidFill>
              <a:prstDash val="solid"/>
              <a:headEnd type="none" w="med" len="med"/>
              <a:tailEnd type="triangle" w="med" len="med"/>
            </a:ln>
          </p:spPr>
        </p:sp>
        <p:sp>
          <p:nvSpPr>
            <p:cNvPr id="14366" name="Rectangle 28"/>
            <p:cNvSpPr/>
            <p:nvPr/>
          </p:nvSpPr>
          <p:spPr>
            <a:xfrm>
              <a:off x="252" y="3888"/>
              <a:ext cx="984"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C.Côlômbô</a:t>
              </a:r>
            </a:p>
          </p:txBody>
        </p:sp>
      </p:grpSp>
      <p:sp>
        <p:nvSpPr>
          <p:cNvPr id="14352" name="Rectangle 29"/>
          <p:cNvSpPr/>
          <p:nvPr/>
        </p:nvSpPr>
        <p:spPr>
          <a:xfrm>
            <a:off x="8915400" y="6648450"/>
            <a:ext cx="228600" cy="228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99"/>
                </a:solidFill>
                <a:latin typeface="Arial" panose="020B0604020202020204" pitchFamily="34" charset="0"/>
              </a:rPr>
              <a:t>5</a:t>
            </a:r>
          </a:p>
        </p:txBody>
      </p:sp>
      <p:grpSp>
        <p:nvGrpSpPr>
          <p:cNvPr id="161822" name="Group 30"/>
          <p:cNvGrpSpPr/>
          <p:nvPr/>
        </p:nvGrpSpPr>
        <p:grpSpPr>
          <a:xfrm>
            <a:off x="6983413" y="441325"/>
            <a:ext cx="2133600" cy="2635250"/>
            <a:chOff x="4370" y="260"/>
            <a:chExt cx="1390" cy="1728"/>
          </a:xfrm>
        </p:grpSpPr>
        <p:pic>
          <p:nvPicPr>
            <p:cNvPr id="14354" name="Picture 31"/>
            <p:cNvPicPr>
              <a:picLocks noChangeAspect="1"/>
            </p:cNvPicPr>
            <p:nvPr/>
          </p:nvPicPr>
          <p:blipFill>
            <a:blip r:embed="rId5">
              <a:lum bright="12000" contrast="12000"/>
            </a:blip>
            <a:stretch>
              <a:fillRect/>
            </a:stretch>
          </p:blipFill>
          <p:spPr>
            <a:xfrm>
              <a:off x="4370" y="260"/>
              <a:ext cx="1371" cy="1708"/>
            </a:xfrm>
            <a:prstGeom prst="rect">
              <a:avLst/>
            </a:prstGeom>
            <a:noFill/>
            <a:ln w="9525" cap="flat" cmpd="sng">
              <a:solidFill>
                <a:srgbClr val="993300"/>
              </a:solidFill>
              <a:prstDash val="solid"/>
              <a:miter/>
              <a:headEnd type="none" w="med" len="med"/>
              <a:tailEnd type="none" w="med" len="med"/>
            </a:ln>
          </p:spPr>
        </p:pic>
        <p:sp>
          <p:nvSpPr>
            <p:cNvPr id="14355" name="Rectangle 32"/>
            <p:cNvSpPr/>
            <p:nvPr/>
          </p:nvSpPr>
          <p:spPr>
            <a:xfrm>
              <a:off x="4411" y="1812"/>
              <a:ext cx="1349" cy="17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600" b="1" dirty="0">
                  <a:solidFill>
                    <a:srgbClr val="FFFF00"/>
                  </a:solidFill>
                  <a:latin typeface="Arial" panose="020B0604020202020204" pitchFamily="34" charset="0"/>
                </a:rPr>
                <a:t>Vaxcô Đơ Gama</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018"/>
    </mc:Choice>
    <mc:Fallback xmlns="">
      <p:transition spd="slow" advTm="29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806"/>
                                        </p:tgtEl>
                                        <p:attrNameLst>
                                          <p:attrName>style.visibility</p:attrName>
                                        </p:attrNameLst>
                                      </p:cBhvr>
                                      <p:to>
                                        <p:strVal val="visible"/>
                                      </p:to>
                                    </p:set>
                                    <p:animEffect transition="in" filter="fade">
                                      <p:cBhvr>
                                        <p:cTn id="7" dur="1000"/>
                                        <p:tgtEl>
                                          <p:spTgt spid="161806"/>
                                        </p:tgtEl>
                                      </p:cBhvr>
                                    </p:animEffect>
                                  </p:childTnLst>
                                </p:cTn>
                              </p:par>
                              <p:par>
                                <p:cTn id="8" presetID="10" presetClass="entr" presetSubtype="0" fill="hold" nodeType="withEffect">
                                  <p:stCondLst>
                                    <p:cond delay="0"/>
                                  </p:stCondLst>
                                  <p:childTnLst>
                                    <p:set>
                                      <p:cBhvr>
                                        <p:cTn id="9" dur="1" fill="hold">
                                          <p:stCondLst>
                                            <p:cond delay="0"/>
                                          </p:stCondLst>
                                        </p:cTn>
                                        <p:tgtEl>
                                          <p:spTgt spid="161822"/>
                                        </p:tgtEl>
                                        <p:attrNameLst>
                                          <p:attrName>style.visibility</p:attrName>
                                        </p:attrNameLst>
                                      </p:cBhvr>
                                      <p:to>
                                        <p:strVal val="visible"/>
                                      </p:to>
                                    </p:set>
                                    <p:animEffect transition="in" filter="fade">
                                      <p:cBhvr>
                                        <p:cTn id="10" dur="500"/>
                                        <p:tgtEl>
                                          <p:spTgt spid="16182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61798"/>
                                        </p:tgtEl>
                                        <p:attrNameLst>
                                          <p:attrName>style.visibility</p:attrName>
                                        </p:attrNameLst>
                                      </p:cBhvr>
                                      <p:to>
                                        <p:strVal val="visible"/>
                                      </p:to>
                                    </p:set>
                                    <p:animEffect transition="in" filter="wipe(up)">
                                      <p:cBhvr>
                                        <p:cTn id="14" dur="1000"/>
                                        <p:tgtEl>
                                          <p:spTgt spid="161798"/>
                                        </p:tgtEl>
                                      </p:cBhvr>
                                    </p:animEffect>
                                  </p:childTnLst>
                                </p:cTn>
                              </p:par>
                              <p:par>
                                <p:cTn id="15" presetID="10" presetClass="entr" presetSubtype="0" repeatCount="3000" fill="hold" grpId="0" nodeType="withEffect">
                                  <p:stCondLst>
                                    <p:cond delay="0"/>
                                  </p:stCondLst>
                                  <p:childTnLst>
                                    <p:set>
                                      <p:cBhvr>
                                        <p:cTn id="16" dur="1" fill="hold">
                                          <p:stCondLst>
                                            <p:cond delay="0"/>
                                          </p:stCondLst>
                                        </p:cTn>
                                        <p:tgtEl>
                                          <p:spTgt spid="161803"/>
                                        </p:tgtEl>
                                        <p:attrNameLst>
                                          <p:attrName>style.visibility</p:attrName>
                                        </p:attrNameLst>
                                      </p:cBhvr>
                                      <p:to>
                                        <p:strVal val="visible"/>
                                      </p:to>
                                    </p:set>
                                    <p:animEffect transition="in" filter="fade">
                                      <p:cBhvr>
                                        <p:cTn id="17" dur="500"/>
                                        <p:tgtEl>
                                          <p:spTgt spid="161803"/>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161799"/>
                                        </p:tgtEl>
                                        <p:attrNameLst>
                                          <p:attrName>style.visibility</p:attrName>
                                        </p:attrNameLst>
                                      </p:cBhvr>
                                      <p:to>
                                        <p:strVal val="visible"/>
                                      </p:to>
                                    </p:set>
                                    <p:animEffect transition="in" filter="wipe(up)">
                                      <p:cBhvr>
                                        <p:cTn id="21" dur="500"/>
                                        <p:tgtEl>
                                          <p:spTgt spid="161799"/>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161800"/>
                                        </p:tgtEl>
                                        <p:attrNameLst>
                                          <p:attrName>style.visibility</p:attrName>
                                        </p:attrNameLst>
                                      </p:cBhvr>
                                      <p:to>
                                        <p:strVal val="visible"/>
                                      </p:to>
                                    </p:set>
                                    <p:animEffect transition="in" filter="wipe(up)">
                                      <p:cBhvr>
                                        <p:cTn id="25" dur="1000"/>
                                        <p:tgtEl>
                                          <p:spTgt spid="161800"/>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61802"/>
                                        </p:tgtEl>
                                        <p:attrNameLst>
                                          <p:attrName>style.visibility</p:attrName>
                                        </p:attrNameLst>
                                      </p:cBhvr>
                                      <p:to>
                                        <p:strVal val="visible"/>
                                      </p:to>
                                    </p:set>
                                    <p:animEffect transition="in" filter="wipe(left)">
                                      <p:cBhvr>
                                        <p:cTn id="29" dur="1000"/>
                                        <p:tgtEl>
                                          <p:spTgt spid="161802"/>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61801">
                                            <p:txEl>
                                              <p:pRg st="1" end="1"/>
                                            </p:txEl>
                                          </p:spTgt>
                                        </p:tgtEl>
                                        <p:attrNameLst>
                                          <p:attrName>style.visibility</p:attrName>
                                        </p:attrNameLst>
                                      </p:cBhvr>
                                      <p:to>
                                        <p:strVal val="visible"/>
                                      </p:to>
                                    </p:set>
                                    <p:animEffect transition="in" filter="fade">
                                      <p:cBhvr>
                                        <p:cTn id="33" dur="1000"/>
                                        <p:tgtEl>
                                          <p:spTgt spid="161801">
                                            <p:txEl>
                                              <p:pRg st="1" end="1"/>
                                            </p:txEl>
                                          </p:spTgt>
                                        </p:tgtEl>
                                      </p:cBhvr>
                                    </p:animEffect>
                                  </p:childTnLst>
                                </p:cTn>
                              </p:par>
                            </p:childTnLst>
                          </p:cTn>
                        </p:par>
                        <p:par>
                          <p:cTn id="34" fill="hold">
                            <p:stCondLst>
                              <p:cond delay="6000"/>
                            </p:stCondLst>
                            <p:childTnLst>
                              <p:par>
                                <p:cTn id="35" presetID="22" presetClass="entr" presetSubtype="4" fill="hold" nodeType="afterEffect">
                                  <p:stCondLst>
                                    <p:cond delay="0"/>
                                  </p:stCondLst>
                                  <p:childTnLst>
                                    <p:set>
                                      <p:cBhvr>
                                        <p:cTn id="36" dur="1" fill="hold">
                                          <p:stCondLst>
                                            <p:cond delay="0"/>
                                          </p:stCondLst>
                                        </p:cTn>
                                        <p:tgtEl>
                                          <p:spTgt spid="161795"/>
                                        </p:tgtEl>
                                        <p:attrNameLst>
                                          <p:attrName>style.visibility</p:attrName>
                                        </p:attrNameLst>
                                      </p:cBhvr>
                                      <p:to>
                                        <p:strVal val="visible"/>
                                      </p:to>
                                    </p:set>
                                    <p:animEffect transition="in" filter="wipe(down)">
                                      <p:cBhvr>
                                        <p:cTn id="37" dur="1000"/>
                                        <p:tgtEl>
                                          <p:spTgt spid="161795"/>
                                        </p:tgtEl>
                                      </p:cBhvr>
                                    </p:animEffect>
                                  </p:childTnLst>
                                </p:cTn>
                              </p:par>
                            </p:childTnLst>
                          </p:cTn>
                        </p:par>
                        <p:par>
                          <p:cTn id="38" fill="hold">
                            <p:stCondLst>
                              <p:cond delay="7000"/>
                            </p:stCondLst>
                            <p:childTnLst>
                              <p:par>
                                <p:cTn id="39" presetID="22" presetClass="entr" presetSubtype="8" fill="hold" nodeType="afterEffect">
                                  <p:stCondLst>
                                    <p:cond delay="0"/>
                                  </p:stCondLst>
                                  <p:childTnLst>
                                    <p:set>
                                      <p:cBhvr>
                                        <p:cTn id="40" dur="1" fill="hold">
                                          <p:stCondLst>
                                            <p:cond delay="0"/>
                                          </p:stCondLst>
                                        </p:cTn>
                                        <p:tgtEl>
                                          <p:spTgt spid="161796"/>
                                        </p:tgtEl>
                                        <p:attrNameLst>
                                          <p:attrName>style.visibility</p:attrName>
                                        </p:attrNameLst>
                                      </p:cBhvr>
                                      <p:to>
                                        <p:strVal val="visible"/>
                                      </p:to>
                                    </p:set>
                                    <p:animEffect transition="in" filter="wipe(left)">
                                      <p:cBhvr>
                                        <p:cTn id="41" dur="1000"/>
                                        <p:tgtEl>
                                          <p:spTgt spid="161796"/>
                                        </p:tgtEl>
                                      </p:cBhvr>
                                    </p:animEffect>
                                  </p:childTnLst>
                                </p:cTn>
                              </p:par>
                            </p:childTnLst>
                          </p:cTn>
                        </p:par>
                        <p:par>
                          <p:cTn id="42" fill="hold">
                            <p:stCondLst>
                              <p:cond delay="8000"/>
                            </p:stCondLst>
                            <p:childTnLst>
                              <p:par>
                                <p:cTn id="43" presetID="22" presetClass="entr" presetSubtype="2" fill="hold" nodeType="afterEffect">
                                  <p:stCondLst>
                                    <p:cond delay="0"/>
                                  </p:stCondLst>
                                  <p:childTnLst>
                                    <p:set>
                                      <p:cBhvr>
                                        <p:cTn id="44" dur="1" fill="hold">
                                          <p:stCondLst>
                                            <p:cond delay="0"/>
                                          </p:stCondLst>
                                        </p:cTn>
                                        <p:tgtEl>
                                          <p:spTgt spid="161797"/>
                                        </p:tgtEl>
                                        <p:attrNameLst>
                                          <p:attrName>style.visibility</p:attrName>
                                        </p:attrNameLst>
                                      </p:cBhvr>
                                      <p:to>
                                        <p:strVal val="visible"/>
                                      </p:to>
                                    </p:set>
                                    <p:animEffect transition="in" filter="wipe(right)">
                                      <p:cBhvr>
                                        <p:cTn id="45" dur="10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3" grpId="0" animBg="1"/>
      <p:bldP spid="1618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n do TG trong"/>
          <p:cNvPicPr>
            <a:picLocks noChangeAspect="1"/>
          </p:cNvPicPr>
          <p:nvPr/>
        </p:nvPicPr>
        <p:blipFill>
          <a:blip r:embed="rId4"/>
          <a:stretch>
            <a:fillRect/>
          </a:stretch>
        </p:blipFill>
        <p:spPr>
          <a:xfrm>
            <a:off x="0" y="-20638"/>
            <a:ext cx="9144000" cy="6878638"/>
          </a:xfrm>
          <a:prstGeom prst="rect">
            <a:avLst/>
          </a:prstGeom>
          <a:noFill/>
          <a:ln w="9525">
            <a:noFill/>
          </a:ln>
        </p:spPr>
      </p:pic>
      <p:sp>
        <p:nvSpPr>
          <p:cNvPr id="163843" name="Freeform 3"/>
          <p:cNvSpPr/>
          <p:nvPr/>
        </p:nvSpPr>
        <p:spPr>
          <a:xfrm>
            <a:off x="3689350" y="2222500"/>
            <a:ext cx="501650" cy="488950"/>
          </a:xfrm>
          <a:custGeom>
            <a:avLst/>
            <a:gdLst/>
            <a:ahLst/>
            <a:cxnLst>
              <a:cxn ang="0">
                <a:pos x="2147483647" y="0"/>
              </a:cxn>
              <a:cxn ang="0">
                <a:pos x="2147483647" y="2147483647"/>
              </a:cxn>
              <a:cxn ang="0">
                <a:pos x="2147483647" y="2147483647"/>
              </a:cxn>
              <a:cxn ang="0">
                <a:pos x="2147483647" y="2147483647"/>
              </a:cxn>
              <a:cxn ang="0">
                <a:pos x="0" y="2147483647"/>
              </a:cxn>
            </a:cxnLst>
            <a:rect l="0" t="0" r="0" b="0"/>
            <a:pathLst>
              <a:path w="316" h="308">
                <a:moveTo>
                  <a:pt x="316" y="0"/>
                </a:moveTo>
                <a:cubicBezTo>
                  <a:pt x="299" y="7"/>
                  <a:pt x="239" y="26"/>
                  <a:pt x="208" y="44"/>
                </a:cubicBezTo>
                <a:cubicBezTo>
                  <a:pt x="177" y="62"/>
                  <a:pt x="155" y="76"/>
                  <a:pt x="132" y="108"/>
                </a:cubicBezTo>
                <a:cubicBezTo>
                  <a:pt x="109" y="140"/>
                  <a:pt x="90" y="203"/>
                  <a:pt x="68" y="236"/>
                </a:cubicBezTo>
                <a:cubicBezTo>
                  <a:pt x="46" y="269"/>
                  <a:pt x="14" y="293"/>
                  <a:pt x="0" y="308"/>
                </a:cubicBezTo>
              </a:path>
            </a:pathLst>
          </a:custGeom>
          <a:noFill/>
          <a:ln w="57150" cap="flat" cmpd="sng">
            <a:solidFill>
              <a:srgbClr val="CC6600">
                <a:alpha val="100000"/>
              </a:srgbClr>
            </a:solidFill>
            <a:prstDash val="solid"/>
            <a:round/>
            <a:headEnd type="none" w="med" len="med"/>
            <a:tailEnd type="triangle" w="med" len="med"/>
          </a:ln>
        </p:spPr>
        <p:txBody>
          <a:bodyPr/>
          <a:lstStyle/>
          <a:p>
            <a:endParaRPr lang="en-GB" altLang="en-US"/>
          </a:p>
        </p:txBody>
      </p:sp>
      <p:sp>
        <p:nvSpPr>
          <p:cNvPr id="163844" name="Freeform 4"/>
          <p:cNvSpPr/>
          <p:nvPr/>
        </p:nvSpPr>
        <p:spPr>
          <a:xfrm>
            <a:off x="3365500" y="2743200"/>
            <a:ext cx="292100" cy="755650"/>
          </a:xfrm>
          <a:custGeom>
            <a:avLst/>
            <a:gdLst/>
            <a:ahLst/>
            <a:cxnLst>
              <a:cxn ang="0">
                <a:pos x="2147483647" y="0"/>
              </a:cxn>
              <a:cxn ang="0">
                <a:pos x="2147483647" y="2147483647"/>
              </a:cxn>
              <a:cxn ang="0">
                <a:pos x="0" y="2147483647"/>
              </a:cxn>
            </a:cxnLst>
            <a:rect l="0" t="0" r="0" b="0"/>
            <a:pathLst>
              <a:path w="184" h="476">
                <a:moveTo>
                  <a:pt x="184" y="0"/>
                </a:moveTo>
                <a:cubicBezTo>
                  <a:pt x="163" y="29"/>
                  <a:pt x="91" y="97"/>
                  <a:pt x="60" y="176"/>
                </a:cubicBezTo>
                <a:cubicBezTo>
                  <a:pt x="29" y="255"/>
                  <a:pt x="12" y="414"/>
                  <a:pt x="0" y="476"/>
                </a:cubicBezTo>
              </a:path>
            </a:pathLst>
          </a:custGeom>
          <a:noFill/>
          <a:ln w="57150" cap="flat" cmpd="sng">
            <a:solidFill>
              <a:srgbClr val="CC6600">
                <a:alpha val="100000"/>
              </a:srgbClr>
            </a:solidFill>
            <a:prstDash val="solid"/>
            <a:round/>
            <a:headEnd type="none" w="med" len="med"/>
            <a:tailEnd type="triangle" w="med" len="med"/>
          </a:ln>
        </p:spPr>
        <p:txBody>
          <a:bodyPr/>
          <a:lstStyle/>
          <a:p>
            <a:endParaRPr lang="en-GB" altLang="en-US"/>
          </a:p>
        </p:txBody>
      </p:sp>
      <p:sp>
        <p:nvSpPr>
          <p:cNvPr id="163845" name="Freeform 5"/>
          <p:cNvSpPr/>
          <p:nvPr/>
        </p:nvSpPr>
        <p:spPr>
          <a:xfrm>
            <a:off x="2755900" y="4191000"/>
            <a:ext cx="652463" cy="152400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10" h="960">
                <a:moveTo>
                  <a:pt x="384" y="0"/>
                </a:moveTo>
                <a:cubicBezTo>
                  <a:pt x="396" y="46"/>
                  <a:pt x="410" y="95"/>
                  <a:pt x="384" y="152"/>
                </a:cubicBezTo>
                <a:cubicBezTo>
                  <a:pt x="358" y="209"/>
                  <a:pt x="268" y="277"/>
                  <a:pt x="228" y="344"/>
                </a:cubicBezTo>
                <a:cubicBezTo>
                  <a:pt x="188" y="411"/>
                  <a:pt x="161" y="515"/>
                  <a:pt x="144" y="556"/>
                </a:cubicBezTo>
                <a:cubicBezTo>
                  <a:pt x="127" y="597"/>
                  <a:pt x="131" y="575"/>
                  <a:pt x="124" y="588"/>
                </a:cubicBezTo>
                <a:cubicBezTo>
                  <a:pt x="117" y="601"/>
                  <a:pt x="111" y="615"/>
                  <a:pt x="104" y="636"/>
                </a:cubicBezTo>
                <a:cubicBezTo>
                  <a:pt x="97" y="657"/>
                  <a:pt x="89" y="683"/>
                  <a:pt x="80" y="712"/>
                </a:cubicBezTo>
                <a:cubicBezTo>
                  <a:pt x="71" y="741"/>
                  <a:pt x="65" y="771"/>
                  <a:pt x="52" y="812"/>
                </a:cubicBezTo>
                <a:cubicBezTo>
                  <a:pt x="39" y="853"/>
                  <a:pt x="11" y="929"/>
                  <a:pt x="0" y="960"/>
                </a:cubicBezTo>
              </a:path>
            </a:pathLst>
          </a:custGeom>
          <a:noFill/>
          <a:ln w="57150" cap="flat" cmpd="sng">
            <a:solidFill>
              <a:srgbClr val="CC6600">
                <a:alpha val="100000"/>
              </a:srgbClr>
            </a:solidFill>
            <a:prstDash val="solid"/>
            <a:round/>
            <a:headEnd type="none" w="med" len="med"/>
            <a:tailEnd type="triangle" w="med" len="med"/>
          </a:ln>
        </p:spPr>
        <p:txBody>
          <a:bodyPr/>
          <a:lstStyle/>
          <a:p>
            <a:endParaRPr lang="en-GB" altLang="en-US"/>
          </a:p>
        </p:txBody>
      </p:sp>
      <p:sp>
        <p:nvSpPr>
          <p:cNvPr id="163846" name="Freeform 6"/>
          <p:cNvSpPr/>
          <p:nvPr/>
        </p:nvSpPr>
        <p:spPr>
          <a:xfrm>
            <a:off x="2006600" y="4489450"/>
            <a:ext cx="654050" cy="1257300"/>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12" h="792">
                <a:moveTo>
                  <a:pt x="0" y="0"/>
                </a:moveTo>
                <a:cubicBezTo>
                  <a:pt x="29" y="28"/>
                  <a:pt x="142" y="101"/>
                  <a:pt x="180" y="168"/>
                </a:cubicBezTo>
                <a:cubicBezTo>
                  <a:pt x="218" y="235"/>
                  <a:pt x="220" y="338"/>
                  <a:pt x="228" y="400"/>
                </a:cubicBezTo>
                <a:cubicBezTo>
                  <a:pt x="236" y="462"/>
                  <a:pt x="225" y="498"/>
                  <a:pt x="228" y="540"/>
                </a:cubicBezTo>
                <a:cubicBezTo>
                  <a:pt x="231" y="582"/>
                  <a:pt x="232" y="623"/>
                  <a:pt x="245" y="654"/>
                </a:cubicBezTo>
                <a:cubicBezTo>
                  <a:pt x="258" y="685"/>
                  <a:pt x="293" y="710"/>
                  <a:pt x="308" y="728"/>
                </a:cubicBezTo>
                <a:cubicBezTo>
                  <a:pt x="323" y="746"/>
                  <a:pt x="315" y="749"/>
                  <a:pt x="332" y="760"/>
                </a:cubicBezTo>
                <a:cubicBezTo>
                  <a:pt x="349" y="771"/>
                  <a:pt x="395" y="785"/>
                  <a:pt x="412" y="792"/>
                </a:cubicBezTo>
              </a:path>
            </a:pathLst>
          </a:custGeom>
          <a:noFill/>
          <a:ln w="57150" cap="flat" cmpd="sng">
            <a:solidFill>
              <a:srgbClr val="CC6600">
                <a:alpha val="100000"/>
              </a:srgbClr>
            </a:solidFill>
            <a:prstDash val="solid"/>
            <a:round/>
            <a:headEnd type="triangle" w="med" len="med"/>
            <a:tailEnd type="none" w="med" len="med"/>
          </a:ln>
        </p:spPr>
        <p:txBody>
          <a:bodyPr/>
          <a:lstStyle/>
          <a:p>
            <a:endParaRPr lang="en-GB" altLang="en-US"/>
          </a:p>
        </p:txBody>
      </p:sp>
      <p:sp>
        <p:nvSpPr>
          <p:cNvPr id="163847" name="Freeform 7"/>
          <p:cNvSpPr/>
          <p:nvPr/>
        </p:nvSpPr>
        <p:spPr>
          <a:xfrm>
            <a:off x="3352800" y="3543300"/>
            <a:ext cx="77788" cy="571500"/>
          </a:xfrm>
          <a:custGeom>
            <a:avLst/>
            <a:gdLst/>
            <a:ahLst/>
            <a:cxnLst>
              <a:cxn ang="0">
                <a:pos x="2147483647" y="0"/>
              </a:cxn>
              <a:cxn ang="0">
                <a:pos x="2147483647" y="2147483647"/>
              </a:cxn>
              <a:cxn ang="0">
                <a:pos x="0" y="2147483647"/>
              </a:cxn>
            </a:cxnLst>
            <a:rect l="0" t="0" r="0" b="0"/>
            <a:pathLst>
              <a:path w="49" h="360">
                <a:moveTo>
                  <a:pt x="8" y="0"/>
                </a:moveTo>
                <a:cubicBezTo>
                  <a:pt x="13" y="28"/>
                  <a:pt x="49" y="108"/>
                  <a:pt x="48" y="168"/>
                </a:cubicBezTo>
                <a:cubicBezTo>
                  <a:pt x="47" y="228"/>
                  <a:pt x="20" y="296"/>
                  <a:pt x="0" y="360"/>
                </a:cubicBezTo>
              </a:path>
            </a:pathLst>
          </a:custGeom>
          <a:noFill/>
          <a:ln w="57150" cap="flat" cmpd="sng">
            <a:solidFill>
              <a:srgbClr val="CC6600">
                <a:alpha val="100000"/>
              </a:srgbClr>
            </a:solidFill>
            <a:prstDash val="solid"/>
            <a:round/>
            <a:headEnd type="none" w="med" len="med"/>
            <a:tailEnd type="triangle" w="med" len="med"/>
          </a:ln>
        </p:spPr>
        <p:txBody>
          <a:bodyPr/>
          <a:lstStyle/>
          <a:p>
            <a:endParaRPr lang="en-GB" altLang="en-US"/>
          </a:p>
        </p:txBody>
      </p:sp>
      <p:sp>
        <p:nvSpPr>
          <p:cNvPr id="163848" name="Rectangle 8"/>
          <p:cNvSpPr/>
          <p:nvPr/>
        </p:nvSpPr>
        <p:spPr>
          <a:xfrm>
            <a:off x="2743200" y="5715000"/>
            <a:ext cx="533400" cy="152400"/>
          </a:xfrm>
          <a:prstGeom prst="rect">
            <a:avLst/>
          </a:prstGeom>
          <a:solidFill>
            <a:srgbClr val="D6ECEE"/>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200" b="1" dirty="0">
                <a:solidFill>
                  <a:srgbClr val="000099"/>
                </a:solidFill>
                <a:latin typeface="Times New Roman" panose="02020603050405020304" pitchFamily="18" charset="0"/>
              </a:rPr>
              <a:t>11-1519</a:t>
            </a:r>
          </a:p>
        </p:txBody>
      </p:sp>
      <p:sp>
        <p:nvSpPr>
          <p:cNvPr id="163849" name="Freeform 9"/>
          <p:cNvSpPr/>
          <p:nvPr/>
        </p:nvSpPr>
        <p:spPr>
          <a:xfrm>
            <a:off x="7708900" y="3060700"/>
            <a:ext cx="1358900" cy="596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856" h="376">
                <a:moveTo>
                  <a:pt x="856" y="376"/>
                </a:moveTo>
                <a:cubicBezTo>
                  <a:pt x="836" y="372"/>
                  <a:pt x="816" y="368"/>
                  <a:pt x="760" y="328"/>
                </a:cubicBezTo>
                <a:cubicBezTo>
                  <a:pt x="704" y="288"/>
                  <a:pt x="583" y="179"/>
                  <a:pt x="520" y="136"/>
                </a:cubicBezTo>
                <a:cubicBezTo>
                  <a:pt x="457" y="93"/>
                  <a:pt x="437" y="86"/>
                  <a:pt x="380" y="68"/>
                </a:cubicBezTo>
                <a:cubicBezTo>
                  <a:pt x="323" y="50"/>
                  <a:pt x="243" y="39"/>
                  <a:pt x="180" y="28"/>
                </a:cubicBezTo>
                <a:cubicBezTo>
                  <a:pt x="117" y="17"/>
                  <a:pt x="37" y="6"/>
                  <a:pt x="0" y="0"/>
                </a:cubicBezTo>
              </a:path>
            </a:pathLst>
          </a:custGeom>
          <a:noFill/>
          <a:ln w="57150" cap="flat" cmpd="sng">
            <a:solidFill>
              <a:srgbClr val="CC6600">
                <a:alpha val="100000"/>
              </a:srgbClr>
            </a:solidFill>
            <a:prstDash val="solid"/>
            <a:round/>
            <a:headEnd type="none" w="med" len="med"/>
            <a:tailEnd type="triangle" w="med" len="med"/>
          </a:ln>
        </p:spPr>
        <p:txBody>
          <a:bodyPr/>
          <a:lstStyle/>
          <a:p>
            <a:endParaRPr lang="en-GB" altLang="en-US"/>
          </a:p>
        </p:txBody>
      </p:sp>
      <p:sp>
        <p:nvSpPr>
          <p:cNvPr id="163850" name="Freeform 10"/>
          <p:cNvSpPr/>
          <p:nvPr/>
        </p:nvSpPr>
        <p:spPr>
          <a:xfrm>
            <a:off x="4457700" y="3924300"/>
            <a:ext cx="374650" cy="1054100"/>
          </a:xfrm>
          <a:custGeom>
            <a:avLst/>
            <a:gdLst/>
            <a:ahLst/>
            <a:cxnLst>
              <a:cxn ang="0">
                <a:pos x="0" y="0"/>
              </a:cxn>
              <a:cxn ang="0">
                <a:pos x="2147483647" y="2147483647"/>
              </a:cxn>
              <a:cxn ang="0">
                <a:pos x="2147483647" y="2147483647"/>
              </a:cxn>
              <a:cxn ang="0">
                <a:pos x="2147483647" y="2147483647"/>
              </a:cxn>
            </a:cxnLst>
            <a:rect l="0" t="0" r="0" b="0"/>
            <a:pathLst>
              <a:path w="236" h="664">
                <a:moveTo>
                  <a:pt x="0" y="0"/>
                </a:moveTo>
                <a:cubicBezTo>
                  <a:pt x="5" y="13"/>
                  <a:pt x="24" y="21"/>
                  <a:pt x="32" y="76"/>
                </a:cubicBezTo>
                <a:cubicBezTo>
                  <a:pt x="40" y="131"/>
                  <a:pt x="14" y="230"/>
                  <a:pt x="48" y="328"/>
                </a:cubicBezTo>
                <a:cubicBezTo>
                  <a:pt x="82" y="426"/>
                  <a:pt x="197" y="594"/>
                  <a:pt x="236" y="664"/>
                </a:cubicBezTo>
              </a:path>
            </a:pathLst>
          </a:custGeom>
          <a:noFill/>
          <a:ln w="57150" cap="flat" cmpd="sng">
            <a:solidFill>
              <a:srgbClr val="CC6600">
                <a:alpha val="100000"/>
              </a:srgbClr>
            </a:solidFill>
            <a:prstDash val="solid"/>
            <a:round/>
            <a:headEnd type="triangle" w="med" len="med"/>
            <a:tailEnd type="none" w="med" len="med"/>
          </a:ln>
        </p:spPr>
        <p:txBody>
          <a:bodyPr/>
          <a:lstStyle/>
          <a:p>
            <a:endParaRPr lang="en-GB" altLang="en-US"/>
          </a:p>
        </p:txBody>
      </p:sp>
      <p:sp>
        <p:nvSpPr>
          <p:cNvPr id="163851" name="Freeform 11"/>
          <p:cNvSpPr/>
          <p:nvPr/>
        </p:nvSpPr>
        <p:spPr>
          <a:xfrm>
            <a:off x="4921250" y="4978400"/>
            <a:ext cx="1441450" cy="279400"/>
          </a:xfrm>
          <a:custGeom>
            <a:avLst/>
            <a:gdLst/>
            <a:ahLst/>
            <a:cxnLst>
              <a:cxn ang="0">
                <a:pos x="0" y="0"/>
              </a:cxn>
              <a:cxn ang="0">
                <a:pos x="2147483647" y="2147483647"/>
              </a:cxn>
              <a:cxn ang="0">
                <a:pos x="2147483647" y="2147483647"/>
              </a:cxn>
              <a:cxn ang="0">
                <a:pos x="2147483647" y="2147483647"/>
              </a:cxn>
              <a:cxn ang="0">
                <a:pos x="2147483647" y="2147483647"/>
              </a:cxn>
            </a:cxnLst>
            <a:rect l="0" t="0" r="0" b="0"/>
            <a:pathLst>
              <a:path w="908" h="176">
                <a:moveTo>
                  <a:pt x="0" y="0"/>
                </a:moveTo>
                <a:cubicBezTo>
                  <a:pt x="43" y="19"/>
                  <a:pt x="193" y="85"/>
                  <a:pt x="260" y="112"/>
                </a:cubicBezTo>
                <a:cubicBezTo>
                  <a:pt x="327" y="139"/>
                  <a:pt x="332" y="152"/>
                  <a:pt x="404" y="160"/>
                </a:cubicBezTo>
                <a:cubicBezTo>
                  <a:pt x="476" y="168"/>
                  <a:pt x="608" y="176"/>
                  <a:pt x="692" y="160"/>
                </a:cubicBezTo>
                <a:cubicBezTo>
                  <a:pt x="776" y="144"/>
                  <a:pt x="863" y="84"/>
                  <a:pt x="908" y="64"/>
                </a:cubicBezTo>
              </a:path>
            </a:pathLst>
          </a:custGeom>
          <a:noFill/>
          <a:ln w="57150" cap="flat" cmpd="sng">
            <a:solidFill>
              <a:srgbClr val="CC6600">
                <a:alpha val="100000"/>
              </a:srgbClr>
            </a:solidFill>
            <a:prstDash val="solid"/>
            <a:round/>
            <a:headEnd type="triangle" w="med" len="med"/>
            <a:tailEnd type="none" w="med" len="med"/>
          </a:ln>
        </p:spPr>
        <p:txBody>
          <a:bodyPr/>
          <a:lstStyle/>
          <a:p>
            <a:endParaRPr lang="en-GB" altLang="en-US"/>
          </a:p>
        </p:txBody>
      </p:sp>
      <p:sp>
        <p:nvSpPr>
          <p:cNvPr id="163852" name="Freeform 12"/>
          <p:cNvSpPr/>
          <p:nvPr/>
        </p:nvSpPr>
        <p:spPr>
          <a:xfrm>
            <a:off x="6324600" y="2965450"/>
            <a:ext cx="1322388" cy="21399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33" h="1348">
                <a:moveTo>
                  <a:pt x="0" y="1348"/>
                </a:moveTo>
                <a:cubicBezTo>
                  <a:pt x="12" y="1332"/>
                  <a:pt x="24" y="1316"/>
                  <a:pt x="96" y="1252"/>
                </a:cubicBezTo>
                <a:cubicBezTo>
                  <a:pt x="168" y="1188"/>
                  <a:pt x="320" y="1068"/>
                  <a:pt x="432" y="964"/>
                </a:cubicBezTo>
                <a:cubicBezTo>
                  <a:pt x="544" y="860"/>
                  <a:pt x="703" y="774"/>
                  <a:pt x="768" y="628"/>
                </a:cubicBezTo>
                <a:cubicBezTo>
                  <a:pt x="833" y="482"/>
                  <a:pt x="815" y="176"/>
                  <a:pt x="824" y="88"/>
                </a:cubicBezTo>
                <a:cubicBezTo>
                  <a:pt x="833" y="0"/>
                  <a:pt x="824" y="98"/>
                  <a:pt x="824" y="100"/>
                </a:cubicBezTo>
              </a:path>
            </a:pathLst>
          </a:custGeom>
          <a:noFill/>
          <a:ln w="57150" cap="flat" cmpd="sng">
            <a:solidFill>
              <a:srgbClr val="CC6600">
                <a:alpha val="100000"/>
              </a:srgbClr>
            </a:solidFill>
            <a:prstDash val="solid"/>
            <a:round/>
            <a:headEnd type="none" w="med" len="med"/>
            <a:tailEnd type="none" w="med" len="med"/>
          </a:ln>
        </p:spPr>
        <p:txBody>
          <a:bodyPr/>
          <a:lstStyle/>
          <a:p>
            <a:endParaRPr lang="en-GB" altLang="en-US" dirty="0"/>
          </a:p>
        </p:txBody>
      </p:sp>
      <p:sp>
        <p:nvSpPr>
          <p:cNvPr id="163853" name="Rectangle 13"/>
          <p:cNvSpPr/>
          <p:nvPr/>
        </p:nvSpPr>
        <p:spPr>
          <a:xfrm>
            <a:off x="7162800" y="2895600"/>
            <a:ext cx="990600" cy="152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PHILIPPIN</a:t>
            </a:r>
          </a:p>
        </p:txBody>
      </p:sp>
      <p:sp>
        <p:nvSpPr>
          <p:cNvPr id="163854" name="Rectangle 14"/>
          <p:cNvSpPr/>
          <p:nvPr/>
        </p:nvSpPr>
        <p:spPr>
          <a:xfrm>
            <a:off x="3124200" y="4038600"/>
            <a:ext cx="533400" cy="152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BRAXIN</a:t>
            </a:r>
          </a:p>
        </p:txBody>
      </p:sp>
      <p:sp>
        <p:nvSpPr>
          <p:cNvPr id="163855" name="Freeform 15"/>
          <p:cNvSpPr/>
          <p:nvPr/>
        </p:nvSpPr>
        <p:spPr>
          <a:xfrm>
            <a:off x="0" y="3886200"/>
            <a:ext cx="1962150" cy="590550"/>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36" h="372">
                <a:moveTo>
                  <a:pt x="0" y="0"/>
                </a:moveTo>
                <a:cubicBezTo>
                  <a:pt x="48" y="22"/>
                  <a:pt x="96" y="44"/>
                  <a:pt x="144" y="65"/>
                </a:cubicBezTo>
                <a:cubicBezTo>
                  <a:pt x="192" y="87"/>
                  <a:pt x="194" y="98"/>
                  <a:pt x="288" y="131"/>
                </a:cubicBezTo>
                <a:cubicBezTo>
                  <a:pt x="382" y="164"/>
                  <a:pt x="610" y="233"/>
                  <a:pt x="708" y="260"/>
                </a:cubicBezTo>
                <a:cubicBezTo>
                  <a:pt x="806" y="287"/>
                  <a:pt x="811" y="280"/>
                  <a:pt x="876" y="292"/>
                </a:cubicBezTo>
                <a:cubicBezTo>
                  <a:pt x="941" y="304"/>
                  <a:pt x="1040" y="319"/>
                  <a:pt x="1100" y="332"/>
                </a:cubicBezTo>
                <a:cubicBezTo>
                  <a:pt x="1160" y="345"/>
                  <a:pt x="1208" y="364"/>
                  <a:pt x="1236" y="372"/>
                </a:cubicBezTo>
              </a:path>
            </a:pathLst>
          </a:custGeom>
          <a:noFill/>
          <a:ln w="57150" cap="flat" cmpd="sng">
            <a:solidFill>
              <a:srgbClr val="CC6600">
                <a:alpha val="100000"/>
              </a:srgbClr>
            </a:solidFill>
            <a:prstDash val="solid"/>
            <a:round/>
            <a:headEnd type="triangle" w="med" len="med"/>
            <a:tailEnd type="none" w="med" len="med"/>
          </a:ln>
        </p:spPr>
        <p:txBody>
          <a:bodyPr/>
          <a:lstStyle/>
          <a:p>
            <a:endParaRPr lang="en-GB" altLang="en-US"/>
          </a:p>
        </p:txBody>
      </p:sp>
      <p:sp>
        <p:nvSpPr>
          <p:cNvPr id="163856" name="Freeform 16"/>
          <p:cNvSpPr/>
          <p:nvPr/>
        </p:nvSpPr>
        <p:spPr>
          <a:xfrm>
            <a:off x="3741738" y="2279650"/>
            <a:ext cx="696912" cy="1619250"/>
          </a:xfrm>
          <a:custGeom>
            <a:avLst/>
            <a:gdLst/>
            <a:ahLst/>
            <a:cxnLst>
              <a:cxn ang="0">
                <a:pos x="2147483647" y="0"/>
              </a:cxn>
              <a:cxn ang="0">
                <a:pos x="2147483647" y="2147483647"/>
              </a:cxn>
              <a:cxn ang="0">
                <a:pos x="2147483647" y="2147483647"/>
              </a:cxn>
              <a:cxn ang="0">
                <a:pos x="2147483647" y="2147483647"/>
              </a:cxn>
              <a:cxn ang="0">
                <a:pos x="2147483647" y="2147483647"/>
              </a:cxn>
            </a:cxnLst>
            <a:rect l="0" t="0" r="0" b="0"/>
            <a:pathLst>
              <a:path w="439" h="1020">
                <a:moveTo>
                  <a:pt x="279" y="0"/>
                </a:moveTo>
                <a:cubicBezTo>
                  <a:pt x="259" y="27"/>
                  <a:pt x="196" y="105"/>
                  <a:pt x="159" y="168"/>
                </a:cubicBezTo>
                <a:cubicBezTo>
                  <a:pt x="122" y="231"/>
                  <a:pt x="75" y="289"/>
                  <a:pt x="59" y="376"/>
                </a:cubicBezTo>
                <a:cubicBezTo>
                  <a:pt x="43" y="463"/>
                  <a:pt x="0" y="585"/>
                  <a:pt x="63" y="692"/>
                </a:cubicBezTo>
                <a:cubicBezTo>
                  <a:pt x="126" y="799"/>
                  <a:pt x="361" y="952"/>
                  <a:pt x="439" y="1020"/>
                </a:cubicBezTo>
              </a:path>
            </a:pathLst>
          </a:custGeom>
          <a:noFill/>
          <a:ln w="57150" cap="flat" cmpd="sng">
            <a:solidFill>
              <a:srgbClr val="CC6600">
                <a:alpha val="100000"/>
              </a:srgbClr>
            </a:solidFill>
            <a:prstDash val="solid"/>
            <a:round/>
            <a:headEnd type="triangle" w="med" len="med"/>
            <a:tailEnd type="none" w="med" len="med"/>
          </a:ln>
        </p:spPr>
        <p:txBody>
          <a:bodyPr/>
          <a:lstStyle/>
          <a:p>
            <a:endParaRPr lang="en-GB" altLang="en-US"/>
          </a:p>
        </p:txBody>
      </p:sp>
      <p:grpSp>
        <p:nvGrpSpPr>
          <p:cNvPr id="15377" name="Group 17"/>
          <p:cNvGrpSpPr/>
          <p:nvPr/>
        </p:nvGrpSpPr>
        <p:grpSpPr>
          <a:xfrm>
            <a:off x="152400" y="4572000"/>
            <a:ext cx="2057400" cy="2209800"/>
            <a:chOff x="96" y="2880"/>
            <a:chExt cx="1296" cy="1392"/>
          </a:xfrm>
        </p:grpSpPr>
        <p:sp>
          <p:nvSpPr>
            <p:cNvPr id="15389" name="Rectangle 18"/>
            <p:cNvSpPr/>
            <p:nvPr/>
          </p:nvSpPr>
          <p:spPr>
            <a:xfrm>
              <a:off x="96" y="2880"/>
              <a:ext cx="1296" cy="1392"/>
            </a:xfrm>
            <a:prstGeom prst="rect">
              <a:avLst/>
            </a:prstGeom>
            <a:solidFill>
              <a:srgbClr val="D6ECEE"/>
            </a:solid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5390" name="Rectangle 19"/>
            <p:cNvSpPr/>
            <p:nvPr/>
          </p:nvSpPr>
          <p:spPr>
            <a:xfrm>
              <a:off x="407" y="2880"/>
              <a:ext cx="363"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u="sng" dirty="0">
                  <a:latin typeface="Arial" panose="020B0604020202020204" pitchFamily="34" charset="0"/>
                </a:rPr>
                <a:t>Chú giải</a:t>
              </a:r>
            </a:p>
          </p:txBody>
        </p:sp>
        <p:sp>
          <p:nvSpPr>
            <p:cNvPr id="15391" name="Rectangle 20"/>
            <p:cNvSpPr/>
            <p:nvPr/>
          </p:nvSpPr>
          <p:spPr>
            <a:xfrm>
              <a:off x="206" y="3024"/>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Bồ Đào Nha</a:t>
              </a:r>
            </a:p>
          </p:txBody>
        </p:sp>
        <p:sp>
          <p:nvSpPr>
            <p:cNvPr id="15392" name="Line 21"/>
            <p:cNvSpPr/>
            <p:nvPr/>
          </p:nvSpPr>
          <p:spPr>
            <a:xfrm>
              <a:off x="96" y="3312"/>
              <a:ext cx="156" cy="0"/>
            </a:xfrm>
            <a:prstGeom prst="line">
              <a:avLst/>
            </a:prstGeom>
            <a:ln w="38100" cap="flat" cmpd="sng">
              <a:solidFill>
                <a:srgbClr val="333399"/>
              </a:solidFill>
              <a:prstDash val="solid"/>
              <a:headEnd type="none" w="med" len="med"/>
              <a:tailEnd type="triangle" w="med" len="med"/>
            </a:ln>
          </p:spPr>
        </p:sp>
        <p:sp>
          <p:nvSpPr>
            <p:cNvPr id="15393" name="Line 22"/>
            <p:cNvSpPr/>
            <p:nvPr/>
          </p:nvSpPr>
          <p:spPr>
            <a:xfrm>
              <a:off x="96" y="3504"/>
              <a:ext cx="156" cy="0"/>
            </a:xfrm>
            <a:prstGeom prst="line">
              <a:avLst/>
            </a:prstGeom>
            <a:ln w="38100" cap="flat" cmpd="sng">
              <a:solidFill>
                <a:srgbClr val="009900"/>
              </a:solidFill>
              <a:prstDash val="solid"/>
              <a:headEnd type="none" w="med" len="med"/>
              <a:tailEnd type="triangle" w="med" len="med"/>
            </a:ln>
          </p:spPr>
        </p:sp>
        <p:sp>
          <p:nvSpPr>
            <p:cNvPr id="15394" name="Rectangle 23"/>
            <p:cNvSpPr/>
            <p:nvPr/>
          </p:nvSpPr>
          <p:spPr>
            <a:xfrm>
              <a:off x="264" y="3264"/>
              <a:ext cx="778"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Đi a xơ</a:t>
              </a:r>
            </a:p>
          </p:txBody>
        </p:sp>
        <p:sp>
          <p:nvSpPr>
            <p:cNvPr id="15395" name="Rectangle 24"/>
            <p:cNvSpPr/>
            <p:nvPr/>
          </p:nvSpPr>
          <p:spPr>
            <a:xfrm>
              <a:off x="303" y="3456"/>
              <a:ext cx="1037"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Vaxcô đơ Gama</a:t>
              </a:r>
            </a:p>
          </p:txBody>
        </p:sp>
        <p:sp>
          <p:nvSpPr>
            <p:cNvPr id="15396" name="Rectangle 25"/>
            <p:cNvSpPr/>
            <p:nvPr/>
          </p:nvSpPr>
          <p:spPr>
            <a:xfrm>
              <a:off x="200" y="3648"/>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Tây Ban Nha</a:t>
              </a:r>
            </a:p>
          </p:txBody>
        </p:sp>
        <p:grpSp>
          <p:nvGrpSpPr>
            <p:cNvPr id="15397" name="Group 26"/>
            <p:cNvGrpSpPr/>
            <p:nvPr/>
          </p:nvGrpSpPr>
          <p:grpSpPr>
            <a:xfrm>
              <a:off x="96" y="4080"/>
              <a:ext cx="1140" cy="96"/>
              <a:chOff x="96" y="3792"/>
              <a:chExt cx="1056" cy="96"/>
            </a:xfrm>
          </p:grpSpPr>
          <p:sp>
            <p:nvSpPr>
              <p:cNvPr id="15400" name="Line 27"/>
              <p:cNvSpPr/>
              <p:nvPr/>
            </p:nvSpPr>
            <p:spPr>
              <a:xfrm>
                <a:off x="96" y="3840"/>
                <a:ext cx="144" cy="0"/>
              </a:xfrm>
              <a:prstGeom prst="line">
                <a:avLst/>
              </a:prstGeom>
              <a:ln w="38100" cap="flat" cmpd="sng">
                <a:solidFill>
                  <a:srgbClr val="CC6600"/>
                </a:solidFill>
                <a:prstDash val="solid"/>
                <a:headEnd type="none" w="med" len="med"/>
                <a:tailEnd type="triangle" w="med" len="med"/>
              </a:ln>
            </p:spPr>
          </p:sp>
          <p:sp>
            <p:nvSpPr>
              <p:cNvPr id="15401" name="Rectangle 28"/>
              <p:cNvSpPr/>
              <p:nvPr/>
            </p:nvSpPr>
            <p:spPr>
              <a:xfrm>
                <a:off x="240" y="3792"/>
                <a:ext cx="912"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F.Ma gien lan</a:t>
                </a:r>
              </a:p>
            </p:txBody>
          </p:sp>
        </p:grpSp>
        <p:sp>
          <p:nvSpPr>
            <p:cNvPr id="15398" name="Line 29"/>
            <p:cNvSpPr/>
            <p:nvPr/>
          </p:nvSpPr>
          <p:spPr>
            <a:xfrm>
              <a:off x="96" y="3936"/>
              <a:ext cx="156" cy="0"/>
            </a:xfrm>
            <a:prstGeom prst="line">
              <a:avLst/>
            </a:prstGeom>
            <a:ln w="38100" cap="flat" cmpd="sng">
              <a:solidFill>
                <a:srgbClr val="993300"/>
              </a:solidFill>
              <a:prstDash val="solid"/>
              <a:headEnd type="none" w="med" len="med"/>
              <a:tailEnd type="triangle" w="med" len="med"/>
            </a:ln>
          </p:spPr>
        </p:sp>
        <p:sp>
          <p:nvSpPr>
            <p:cNvPr id="15399" name="Rectangle 30"/>
            <p:cNvSpPr/>
            <p:nvPr/>
          </p:nvSpPr>
          <p:spPr>
            <a:xfrm>
              <a:off x="252" y="3888"/>
              <a:ext cx="984"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C.Côlômbô</a:t>
              </a:r>
            </a:p>
          </p:txBody>
        </p:sp>
      </p:grpSp>
      <p:sp>
        <p:nvSpPr>
          <p:cNvPr id="163871" name="Rectangle 31"/>
          <p:cNvSpPr/>
          <p:nvPr/>
        </p:nvSpPr>
        <p:spPr>
          <a:xfrm>
            <a:off x="3314700" y="2228850"/>
            <a:ext cx="609600" cy="228600"/>
          </a:xfrm>
          <a:prstGeom prst="rect">
            <a:avLst/>
          </a:prstGeom>
          <a:no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400" b="1" dirty="0">
                <a:solidFill>
                  <a:srgbClr val="CC6600"/>
                </a:solidFill>
                <a:latin typeface="Arial" panose="020B0604020202020204" pitchFamily="34" charset="0"/>
              </a:rPr>
              <a:t>1519</a:t>
            </a:r>
          </a:p>
        </p:txBody>
      </p:sp>
      <p:sp>
        <p:nvSpPr>
          <p:cNvPr id="15379" name="Freeform 32"/>
          <p:cNvSpPr/>
          <p:nvPr/>
        </p:nvSpPr>
        <p:spPr>
          <a:xfrm>
            <a:off x="4006850" y="1912938"/>
            <a:ext cx="385763" cy="303212"/>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43" h="191">
                <a:moveTo>
                  <a:pt x="44" y="42"/>
                </a:moveTo>
                <a:cubicBezTo>
                  <a:pt x="3" y="29"/>
                  <a:pt x="44" y="6"/>
                  <a:pt x="68" y="5"/>
                </a:cubicBezTo>
                <a:cubicBezTo>
                  <a:pt x="111" y="2"/>
                  <a:pt x="153" y="1"/>
                  <a:pt x="196" y="0"/>
                </a:cubicBezTo>
                <a:cubicBezTo>
                  <a:pt x="221" y="1"/>
                  <a:pt x="200" y="1"/>
                  <a:pt x="224" y="7"/>
                </a:cubicBezTo>
                <a:cubicBezTo>
                  <a:pt x="230" y="8"/>
                  <a:pt x="228" y="38"/>
                  <a:pt x="224" y="43"/>
                </a:cubicBezTo>
                <a:cubicBezTo>
                  <a:pt x="215" y="57"/>
                  <a:pt x="243" y="58"/>
                  <a:pt x="231" y="70"/>
                </a:cubicBezTo>
                <a:cubicBezTo>
                  <a:pt x="222" y="78"/>
                  <a:pt x="201" y="89"/>
                  <a:pt x="201" y="89"/>
                </a:cubicBezTo>
                <a:cubicBezTo>
                  <a:pt x="191" y="117"/>
                  <a:pt x="207" y="139"/>
                  <a:pt x="176" y="158"/>
                </a:cubicBezTo>
                <a:cubicBezTo>
                  <a:pt x="171" y="174"/>
                  <a:pt x="142" y="191"/>
                  <a:pt x="142" y="191"/>
                </a:cubicBezTo>
                <a:cubicBezTo>
                  <a:pt x="121" y="161"/>
                  <a:pt x="99" y="184"/>
                  <a:pt x="68" y="191"/>
                </a:cubicBezTo>
                <a:cubicBezTo>
                  <a:pt x="57" y="160"/>
                  <a:pt x="29" y="131"/>
                  <a:pt x="40" y="99"/>
                </a:cubicBezTo>
                <a:cubicBezTo>
                  <a:pt x="38" y="85"/>
                  <a:pt x="37" y="52"/>
                  <a:pt x="24" y="43"/>
                </a:cubicBezTo>
                <a:cubicBezTo>
                  <a:pt x="0" y="23"/>
                  <a:pt x="18" y="42"/>
                  <a:pt x="44" y="42"/>
                </a:cubicBezTo>
                <a:close/>
              </a:path>
            </a:pathLst>
          </a:custGeom>
          <a:solidFill>
            <a:srgbClr val="FF3300">
              <a:alpha val="100000"/>
            </a:srgbClr>
          </a:solidFill>
          <a:ln w="9525" cap="flat" cmpd="sng">
            <a:solidFill>
              <a:srgbClr val="FF3300">
                <a:alpha val="100000"/>
              </a:srgbClr>
            </a:solidFill>
            <a:prstDash val="solid"/>
            <a:round/>
            <a:headEnd type="none" w="med" len="med"/>
            <a:tailEnd type="none" w="med" len="med"/>
          </a:ln>
        </p:spPr>
        <p:txBody>
          <a:bodyPr/>
          <a:lstStyle/>
          <a:p>
            <a:endParaRPr lang="en-GB" altLang="en-US"/>
          </a:p>
        </p:txBody>
      </p:sp>
      <p:sp>
        <p:nvSpPr>
          <p:cNvPr id="15380" name="Freeform 33"/>
          <p:cNvSpPr/>
          <p:nvPr/>
        </p:nvSpPr>
        <p:spPr>
          <a:xfrm>
            <a:off x="3830638" y="1962150"/>
            <a:ext cx="307975" cy="254000"/>
          </a:xfrm>
          <a:custGeom>
            <a:avLst/>
            <a:gdLst/>
            <a:ahLst/>
            <a:cxnLst>
              <a:cxn ang="0">
                <a:pos x="2147483647" y="0"/>
              </a:cxn>
              <a:cxn ang="0">
                <a:pos x="2147483647" y="2147483647"/>
              </a:cxn>
              <a:cxn ang="0">
                <a:pos x="2147483647" y="2147483647"/>
              </a:cxn>
              <a:cxn ang="0">
                <a:pos x="2147483647" y="2147483647"/>
              </a:cxn>
              <a:cxn ang="0">
                <a:pos x="2147483647" y="0"/>
              </a:cxn>
            </a:cxnLst>
            <a:rect l="0" t="0" r="0" b="0"/>
            <a:pathLst>
              <a:path w="194" h="160">
                <a:moveTo>
                  <a:pt x="123" y="0"/>
                </a:moveTo>
                <a:cubicBezTo>
                  <a:pt x="0" y="17"/>
                  <a:pt x="72" y="56"/>
                  <a:pt x="65" y="120"/>
                </a:cubicBezTo>
                <a:cubicBezTo>
                  <a:pt x="112" y="137"/>
                  <a:pt x="100" y="150"/>
                  <a:pt x="153" y="160"/>
                </a:cubicBezTo>
                <a:cubicBezTo>
                  <a:pt x="194" y="127"/>
                  <a:pt x="125" y="88"/>
                  <a:pt x="147" y="52"/>
                </a:cubicBezTo>
                <a:cubicBezTo>
                  <a:pt x="137" y="12"/>
                  <a:pt x="192" y="18"/>
                  <a:pt x="123" y="0"/>
                </a:cubicBezTo>
                <a:close/>
              </a:path>
            </a:pathLst>
          </a:custGeom>
          <a:solidFill>
            <a:srgbClr val="99FFCC">
              <a:alpha val="100000"/>
            </a:srgbClr>
          </a:solidFill>
          <a:ln w="9525" cap="flat" cmpd="sng">
            <a:solidFill>
              <a:srgbClr val="99FFCC">
                <a:alpha val="100000"/>
              </a:srgbClr>
            </a:solidFill>
            <a:prstDash val="solid"/>
            <a:round/>
            <a:headEnd type="none" w="med" len="med"/>
            <a:tailEnd type="none" w="med" len="med"/>
          </a:ln>
        </p:spPr>
        <p:txBody>
          <a:bodyPr/>
          <a:lstStyle/>
          <a:p>
            <a:endParaRPr lang="en-GB" altLang="en-US"/>
          </a:p>
        </p:txBody>
      </p:sp>
      <p:sp>
        <p:nvSpPr>
          <p:cNvPr id="163874" name="Rectangle 34"/>
          <p:cNvSpPr/>
          <p:nvPr/>
        </p:nvSpPr>
        <p:spPr>
          <a:xfrm>
            <a:off x="3854450" y="1676400"/>
            <a:ext cx="304800"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TÂY</a:t>
            </a:r>
          </a:p>
          <a:p>
            <a:pPr marL="0" lvl="0" indent="0" algn="ctr" eaLnBrk="1" hangingPunct="1">
              <a:spcBef>
                <a:spcPct val="0"/>
              </a:spcBef>
              <a:buFontTx/>
              <a:buNone/>
            </a:pPr>
            <a:r>
              <a:rPr lang="en-US" altLang="en-US" sz="1000" b="1" dirty="0">
                <a:latin typeface="Times New Roman" panose="02020603050405020304" pitchFamily="18" charset="0"/>
              </a:rPr>
              <a:t>        BAN </a:t>
            </a:r>
          </a:p>
          <a:p>
            <a:pPr marL="0" lvl="0" indent="0" algn="ctr" eaLnBrk="1" hangingPunct="1">
              <a:spcBef>
                <a:spcPct val="0"/>
              </a:spcBef>
              <a:buFontTx/>
              <a:buNone/>
            </a:pPr>
            <a:r>
              <a:rPr lang="en-US" altLang="en-US" sz="1000" b="1" dirty="0">
                <a:latin typeface="Times New Roman" panose="02020603050405020304" pitchFamily="18" charset="0"/>
              </a:rPr>
              <a:t>               NHA</a:t>
            </a:r>
          </a:p>
        </p:txBody>
      </p:sp>
      <p:sp>
        <p:nvSpPr>
          <p:cNvPr id="163875" name="Rectangle 35"/>
          <p:cNvSpPr/>
          <p:nvPr/>
        </p:nvSpPr>
        <p:spPr>
          <a:xfrm>
            <a:off x="4267200" y="5029200"/>
            <a:ext cx="685800" cy="152400"/>
          </a:xfrm>
          <a:prstGeom prst="rect">
            <a:avLst/>
          </a:prstGeom>
          <a:solidFill>
            <a:srgbClr val="D6ECEE"/>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200" b="1" dirty="0">
                <a:solidFill>
                  <a:srgbClr val="000099"/>
                </a:solidFill>
                <a:latin typeface="Times New Roman" panose="02020603050405020304" pitchFamily="18" charset="0"/>
              </a:rPr>
              <a:t>13-2-1522</a:t>
            </a:r>
          </a:p>
        </p:txBody>
      </p:sp>
      <p:sp>
        <p:nvSpPr>
          <p:cNvPr id="163876" name="Rectangle 36"/>
          <p:cNvSpPr/>
          <p:nvPr/>
        </p:nvSpPr>
        <p:spPr>
          <a:xfrm>
            <a:off x="8020050" y="2819400"/>
            <a:ext cx="762000" cy="228600"/>
          </a:xfrm>
          <a:prstGeom prst="rect">
            <a:avLst/>
          </a:prstGeom>
          <a:solidFill>
            <a:srgbClr val="D6ECEE"/>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200" b="1" dirty="0">
                <a:solidFill>
                  <a:srgbClr val="000099"/>
                </a:solidFill>
                <a:latin typeface="Times New Roman" panose="02020603050405020304" pitchFamily="18" charset="0"/>
              </a:rPr>
              <a:t>06-3-1521</a:t>
            </a:r>
          </a:p>
        </p:txBody>
      </p:sp>
      <p:sp>
        <p:nvSpPr>
          <p:cNvPr id="163877" name="Rectangle 37"/>
          <p:cNvSpPr/>
          <p:nvPr/>
        </p:nvSpPr>
        <p:spPr>
          <a:xfrm>
            <a:off x="4495800" y="4419600"/>
            <a:ext cx="838200" cy="533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400" b="1" dirty="0">
              <a:latin typeface="Times New Roman" panose="02020603050405020304" pitchFamily="18" charset="0"/>
            </a:endParaRPr>
          </a:p>
          <a:p>
            <a:pPr marL="0" lvl="0" indent="0" algn="ctr" eaLnBrk="1" hangingPunct="1">
              <a:spcBef>
                <a:spcPct val="0"/>
              </a:spcBef>
              <a:buFontTx/>
              <a:buNone/>
            </a:pPr>
            <a:r>
              <a:rPr lang="en-US" altLang="en-US" sz="1000" b="1" dirty="0">
                <a:latin typeface="Times New Roman" panose="02020603050405020304" pitchFamily="18" charset="0"/>
              </a:rPr>
              <a:t>Mũi </a:t>
            </a:r>
          </a:p>
          <a:p>
            <a:pPr marL="0" lvl="0" indent="0" algn="ctr" eaLnBrk="1" hangingPunct="1">
              <a:spcBef>
                <a:spcPct val="0"/>
              </a:spcBef>
              <a:buFontTx/>
              <a:buNone/>
            </a:pPr>
            <a:r>
              <a:rPr lang="en-US" altLang="en-US" sz="1000" b="1" dirty="0">
                <a:latin typeface="Times New Roman" panose="02020603050405020304" pitchFamily="18" charset="0"/>
              </a:rPr>
              <a:t>Hảo Vọng</a:t>
            </a:r>
          </a:p>
        </p:txBody>
      </p:sp>
      <p:grpSp>
        <p:nvGrpSpPr>
          <p:cNvPr id="163878" name="Group 38"/>
          <p:cNvGrpSpPr/>
          <p:nvPr/>
        </p:nvGrpSpPr>
        <p:grpSpPr>
          <a:xfrm>
            <a:off x="7062788" y="423863"/>
            <a:ext cx="2012950" cy="2319337"/>
            <a:chOff x="4449" y="267"/>
            <a:chExt cx="1268" cy="1461"/>
          </a:xfrm>
        </p:grpSpPr>
        <p:pic>
          <p:nvPicPr>
            <p:cNvPr id="15387" name="Picture 39" descr="Magenlan"/>
            <p:cNvPicPr>
              <a:picLocks noChangeAspect="1"/>
            </p:cNvPicPr>
            <p:nvPr/>
          </p:nvPicPr>
          <p:blipFill>
            <a:blip r:embed="rId5"/>
            <a:stretch>
              <a:fillRect/>
            </a:stretch>
          </p:blipFill>
          <p:spPr>
            <a:xfrm>
              <a:off x="4449" y="267"/>
              <a:ext cx="1266" cy="1440"/>
            </a:xfrm>
            <a:prstGeom prst="rect">
              <a:avLst/>
            </a:prstGeom>
            <a:noFill/>
            <a:ln w="9525" cap="flat" cmpd="sng">
              <a:solidFill>
                <a:srgbClr val="CC6600"/>
              </a:solidFill>
              <a:prstDash val="solid"/>
              <a:miter/>
              <a:headEnd type="none" w="med" len="med"/>
              <a:tailEnd type="none" w="med" len="med"/>
            </a:ln>
          </p:spPr>
        </p:pic>
        <p:sp>
          <p:nvSpPr>
            <p:cNvPr id="15388" name="Rectangle 40"/>
            <p:cNvSpPr/>
            <p:nvPr/>
          </p:nvSpPr>
          <p:spPr>
            <a:xfrm>
              <a:off x="4560" y="1552"/>
              <a:ext cx="1157" cy="17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600" b="1" dirty="0">
                  <a:solidFill>
                    <a:schemeClr val="bg1"/>
                  </a:solidFill>
                  <a:latin typeface="Times New Roman" panose="02020603050405020304" pitchFamily="18" charset="0"/>
                  <a:cs typeface="Times New Roman" panose="02020603050405020304" pitchFamily="18" charset="0"/>
                </a:rPr>
                <a:t>F. Ma gien lan</a:t>
              </a:r>
              <a:endParaRPr lang="en-US" altLang="en-US" sz="1600" b="1" dirty="0">
                <a:solidFill>
                  <a:schemeClr val="bg1"/>
                </a:solidFill>
                <a:latin typeface="Times New Roman" panose="02020603050405020304" pitchFamily="18" charset="0"/>
                <a:ea typeface="Times New Roman" panose="02020603050405020304" pitchFamily="18" charset="0"/>
              </a:endParaRPr>
            </a:p>
          </p:txBody>
        </p:sp>
      </p:grpSp>
      <p:sp>
        <p:nvSpPr>
          <p:cNvPr id="15386" name="Rectangle 41"/>
          <p:cNvSpPr/>
          <p:nvPr/>
        </p:nvSpPr>
        <p:spPr>
          <a:xfrm>
            <a:off x="8915400" y="6648450"/>
            <a:ext cx="228600" cy="228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99"/>
                </a:solidFill>
                <a:latin typeface="Arial" panose="020B0604020202020204" pitchFamily="34" charset="0"/>
              </a:rPr>
              <a:t>6</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0156"/>
    </mc:Choice>
    <mc:Fallback xmlns="">
      <p:transition spd="slow" advTm="120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163874"/>
                                        </p:tgtEl>
                                        <p:attrNameLst>
                                          <p:attrName>style.visibility</p:attrName>
                                        </p:attrNameLst>
                                      </p:cBhvr>
                                      <p:to>
                                        <p:strVal val="visible"/>
                                      </p:to>
                                    </p:set>
                                    <p:animEffect transition="in" filter="fade">
                                      <p:cBhvr>
                                        <p:cTn id="7" dur="1000"/>
                                        <p:tgtEl>
                                          <p:spTgt spid="163874"/>
                                        </p:tgtEl>
                                      </p:cBhvr>
                                    </p:animEffect>
                                  </p:childTnLst>
                                </p:cTn>
                              </p:par>
                              <p:par>
                                <p:cTn id="8" presetID="10" presetClass="entr" presetSubtype="0" fill="hold" nodeType="withEffect">
                                  <p:stCondLst>
                                    <p:cond delay="0"/>
                                  </p:stCondLst>
                                  <p:childTnLst>
                                    <p:set>
                                      <p:cBhvr>
                                        <p:cTn id="9" dur="1" fill="hold">
                                          <p:stCondLst>
                                            <p:cond delay="0"/>
                                          </p:stCondLst>
                                        </p:cTn>
                                        <p:tgtEl>
                                          <p:spTgt spid="163878"/>
                                        </p:tgtEl>
                                        <p:attrNameLst>
                                          <p:attrName>style.visibility</p:attrName>
                                        </p:attrNameLst>
                                      </p:cBhvr>
                                      <p:to>
                                        <p:strVal val="visible"/>
                                      </p:to>
                                    </p:set>
                                    <p:animEffect transition="in" filter="fade">
                                      <p:cBhvr>
                                        <p:cTn id="10" dur="500"/>
                                        <p:tgtEl>
                                          <p:spTgt spid="163878"/>
                                        </p:tgtEl>
                                      </p:cBhvr>
                                    </p:animEffect>
                                  </p:childTnLst>
                                </p:cTn>
                              </p:par>
                              <p:par>
                                <p:cTn id="11" presetID="22" presetClass="entr" presetSubtype="2" repeatCount="2000" fill="hold" nodeType="withEffect">
                                  <p:stCondLst>
                                    <p:cond delay="2000"/>
                                  </p:stCondLst>
                                  <p:childTnLst>
                                    <p:set>
                                      <p:cBhvr>
                                        <p:cTn id="12" dur="1" fill="hold">
                                          <p:stCondLst>
                                            <p:cond delay="0"/>
                                          </p:stCondLst>
                                        </p:cTn>
                                        <p:tgtEl>
                                          <p:spTgt spid="163843"/>
                                        </p:tgtEl>
                                        <p:attrNameLst>
                                          <p:attrName>style.visibility</p:attrName>
                                        </p:attrNameLst>
                                      </p:cBhvr>
                                      <p:to>
                                        <p:strVal val="visible"/>
                                      </p:to>
                                    </p:set>
                                    <p:animEffect transition="in" filter="wipe(right)">
                                      <p:cBhvr>
                                        <p:cTn id="13" dur="1000"/>
                                        <p:tgtEl>
                                          <p:spTgt spid="163843"/>
                                        </p:tgtEl>
                                      </p:cBhvr>
                                    </p:animEffect>
                                  </p:childTnLst>
                                </p:cTn>
                              </p:par>
                              <p:par>
                                <p:cTn id="14" presetID="10" presetClass="entr" presetSubtype="0" repeatCount="3000" fill="hold" grpId="0" nodeType="withEffect">
                                  <p:stCondLst>
                                    <p:cond delay="2000"/>
                                  </p:stCondLst>
                                  <p:childTnLst>
                                    <p:set>
                                      <p:cBhvr>
                                        <p:cTn id="15" dur="1" fill="hold">
                                          <p:stCondLst>
                                            <p:cond delay="0"/>
                                          </p:stCondLst>
                                        </p:cTn>
                                        <p:tgtEl>
                                          <p:spTgt spid="163871"/>
                                        </p:tgtEl>
                                        <p:attrNameLst>
                                          <p:attrName>style.visibility</p:attrName>
                                        </p:attrNameLst>
                                      </p:cBhvr>
                                      <p:to>
                                        <p:strVal val="visible"/>
                                      </p:to>
                                    </p:set>
                                    <p:animEffect transition="in" filter="fade">
                                      <p:cBhvr>
                                        <p:cTn id="16" dur="500"/>
                                        <p:tgtEl>
                                          <p:spTgt spid="163871"/>
                                        </p:tgtEl>
                                      </p:cBhvr>
                                    </p:animEffect>
                                  </p:childTnLst>
                                </p:cTn>
                              </p:par>
                            </p:childTnLst>
                          </p:cTn>
                        </p:par>
                        <p:par>
                          <p:cTn id="17" fill="hold">
                            <p:stCondLst>
                              <p:cond delay="4000"/>
                            </p:stCondLst>
                            <p:childTnLst>
                              <p:par>
                                <p:cTn id="18" presetID="22" presetClass="entr" presetSubtype="1" fill="hold" nodeType="afterEffect">
                                  <p:stCondLst>
                                    <p:cond delay="2000"/>
                                  </p:stCondLst>
                                  <p:childTnLst>
                                    <p:set>
                                      <p:cBhvr>
                                        <p:cTn id="19" dur="1" fill="hold">
                                          <p:stCondLst>
                                            <p:cond delay="0"/>
                                          </p:stCondLst>
                                        </p:cTn>
                                        <p:tgtEl>
                                          <p:spTgt spid="163844"/>
                                        </p:tgtEl>
                                        <p:attrNameLst>
                                          <p:attrName>style.visibility</p:attrName>
                                        </p:attrNameLst>
                                      </p:cBhvr>
                                      <p:to>
                                        <p:strVal val="visible"/>
                                      </p:to>
                                    </p:set>
                                    <p:animEffect transition="in" filter="wipe(up)">
                                      <p:cBhvr>
                                        <p:cTn id="20" dur="1000"/>
                                        <p:tgtEl>
                                          <p:spTgt spid="163844"/>
                                        </p:tgtEl>
                                      </p:cBhvr>
                                    </p:animEffect>
                                  </p:childTnLst>
                                </p:cTn>
                              </p:par>
                            </p:childTnLst>
                          </p:cTn>
                        </p:par>
                        <p:par>
                          <p:cTn id="21" fill="hold">
                            <p:stCondLst>
                              <p:cond delay="7000"/>
                            </p:stCondLst>
                            <p:childTnLst>
                              <p:par>
                                <p:cTn id="22" presetID="22" presetClass="entr" presetSubtype="1" fill="hold" nodeType="afterEffect">
                                  <p:stCondLst>
                                    <p:cond delay="2000"/>
                                  </p:stCondLst>
                                  <p:childTnLst>
                                    <p:set>
                                      <p:cBhvr>
                                        <p:cTn id="23" dur="1" fill="hold">
                                          <p:stCondLst>
                                            <p:cond delay="0"/>
                                          </p:stCondLst>
                                        </p:cTn>
                                        <p:tgtEl>
                                          <p:spTgt spid="163847"/>
                                        </p:tgtEl>
                                        <p:attrNameLst>
                                          <p:attrName>style.visibility</p:attrName>
                                        </p:attrNameLst>
                                      </p:cBhvr>
                                      <p:to>
                                        <p:strVal val="visible"/>
                                      </p:to>
                                    </p:set>
                                    <p:animEffect transition="in" filter="wipe(up)">
                                      <p:cBhvr>
                                        <p:cTn id="24" dur="1000"/>
                                        <p:tgtEl>
                                          <p:spTgt spid="163847"/>
                                        </p:tgtEl>
                                      </p:cBhvr>
                                    </p:animEffect>
                                  </p:childTnLst>
                                </p:cTn>
                              </p:par>
                            </p:childTnLst>
                          </p:cTn>
                        </p:par>
                        <p:par>
                          <p:cTn id="25" fill="hold">
                            <p:stCondLst>
                              <p:cond delay="10000"/>
                            </p:stCondLst>
                            <p:childTnLst>
                              <p:par>
                                <p:cTn id="26" presetID="10" presetClass="entr" presetSubtype="0" repeatCount="2000" fill="hold" grpId="0" nodeType="afterEffect">
                                  <p:stCondLst>
                                    <p:cond delay="2000"/>
                                  </p:stCondLst>
                                  <p:childTnLst>
                                    <p:set>
                                      <p:cBhvr>
                                        <p:cTn id="27" dur="1" fill="hold">
                                          <p:stCondLst>
                                            <p:cond delay="0"/>
                                          </p:stCondLst>
                                        </p:cTn>
                                        <p:tgtEl>
                                          <p:spTgt spid="163854"/>
                                        </p:tgtEl>
                                        <p:attrNameLst>
                                          <p:attrName>style.visibility</p:attrName>
                                        </p:attrNameLst>
                                      </p:cBhvr>
                                      <p:to>
                                        <p:strVal val="visible"/>
                                      </p:to>
                                    </p:set>
                                    <p:animEffect transition="in" filter="fade">
                                      <p:cBhvr>
                                        <p:cTn id="28" dur="1000"/>
                                        <p:tgtEl>
                                          <p:spTgt spid="163854"/>
                                        </p:tgtEl>
                                      </p:cBhvr>
                                    </p:animEffect>
                                  </p:childTnLst>
                                </p:cTn>
                              </p:par>
                            </p:childTnLst>
                          </p:cTn>
                        </p:par>
                        <p:par>
                          <p:cTn id="29" fill="hold">
                            <p:stCondLst>
                              <p:cond delay="14000"/>
                            </p:stCondLst>
                            <p:childTnLst>
                              <p:par>
                                <p:cTn id="30" presetID="22" presetClass="entr" presetSubtype="1" fill="hold" nodeType="afterEffect">
                                  <p:stCondLst>
                                    <p:cond delay="2000"/>
                                  </p:stCondLst>
                                  <p:childTnLst>
                                    <p:set>
                                      <p:cBhvr>
                                        <p:cTn id="31" dur="1" fill="hold">
                                          <p:stCondLst>
                                            <p:cond delay="0"/>
                                          </p:stCondLst>
                                        </p:cTn>
                                        <p:tgtEl>
                                          <p:spTgt spid="163845"/>
                                        </p:tgtEl>
                                        <p:attrNameLst>
                                          <p:attrName>style.visibility</p:attrName>
                                        </p:attrNameLst>
                                      </p:cBhvr>
                                      <p:to>
                                        <p:strVal val="visible"/>
                                      </p:to>
                                    </p:set>
                                    <p:animEffect transition="in" filter="wipe(up)">
                                      <p:cBhvr>
                                        <p:cTn id="32" dur="1000"/>
                                        <p:tgtEl>
                                          <p:spTgt spid="163845"/>
                                        </p:tgtEl>
                                      </p:cBhvr>
                                    </p:animEffect>
                                  </p:childTnLst>
                                </p:cTn>
                              </p:par>
                            </p:childTnLst>
                          </p:cTn>
                        </p:par>
                        <p:par>
                          <p:cTn id="33" fill="hold">
                            <p:stCondLst>
                              <p:cond delay="17000"/>
                            </p:stCondLst>
                            <p:childTnLst>
                              <p:par>
                                <p:cTn id="34" presetID="10" presetClass="entr" presetSubtype="0" fill="hold" grpId="0" nodeType="afterEffect">
                                  <p:stCondLst>
                                    <p:cond delay="2000"/>
                                  </p:stCondLst>
                                  <p:childTnLst>
                                    <p:set>
                                      <p:cBhvr>
                                        <p:cTn id="35" dur="1" fill="hold">
                                          <p:stCondLst>
                                            <p:cond delay="0"/>
                                          </p:stCondLst>
                                        </p:cTn>
                                        <p:tgtEl>
                                          <p:spTgt spid="163848"/>
                                        </p:tgtEl>
                                        <p:attrNameLst>
                                          <p:attrName>style.visibility</p:attrName>
                                        </p:attrNameLst>
                                      </p:cBhvr>
                                      <p:to>
                                        <p:strVal val="visible"/>
                                      </p:to>
                                    </p:set>
                                    <p:animEffect transition="in" filter="fade">
                                      <p:cBhvr>
                                        <p:cTn id="36" dur="1000"/>
                                        <p:tgtEl>
                                          <p:spTgt spid="163848"/>
                                        </p:tgtEl>
                                      </p:cBhvr>
                                    </p:animEffect>
                                  </p:childTnLst>
                                </p:cTn>
                              </p:par>
                            </p:childTnLst>
                          </p:cTn>
                        </p:par>
                        <p:par>
                          <p:cTn id="37" fill="hold">
                            <p:stCondLst>
                              <p:cond delay="20000"/>
                            </p:stCondLst>
                            <p:childTnLst>
                              <p:par>
                                <p:cTn id="38" presetID="22" presetClass="entr" presetSubtype="4" fill="hold" nodeType="afterEffect">
                                  <p:stCondLst>
                                    <p:cond delay="2000"/>
                                  </p:stCondLst>
                                  <p:childTnLst>
                                    <p:set>
                                      <p:cBhvr>
                                        <p:cTn id="39" dur="1" fill="hold">
                                          <p:stCondLst>
                                            <p:cond delay="0"/>
                                          </p:stCondLst>
                                        </p:cTn>
                                        <p:tgtEl>
                                          <p:spTgt spid="163846"/>
                                        </p:tgtEl>
                                        <p:attrNameLst>
                                          <p:attrName>style.visibility</p:attrName>
                                        </p:attrNameLst>
                                      </p:cBhvr>
                                      <p:to>
                                        <p:strVal val="visible"/>
                                      </p:to>
                                    </p:set>
                                    <p:animEffect transition="in" filter="wipe(down)">
                                      <p:cBhvr>
                                        <p:cTn id="40" dur="1000"/>
                                        <p:tgtEl>
                                          <p:spTgt spid="163846"/>
                                        </p:tgtEl>
                                      </p:cBhvr>
                                    </p:animEffect>
                                  </p:childTnLst>
                                </p:cTn>
                              </p:par>
                            </p:childTnLst>
                          </p:cTn>
                        </p:par>
                        <p:par>
                          <p:cTn id="41" fill="hold">
                            <p:stCondLst>
                              <p:cond delay="23000"/>
                            </p:stCondLst>
                            <p:childTnLst>
                              <p:par>
                                <p:cTn id="42" presetID="22" presetClass="entr" presetSubtype="4" fill="hold" nodeType="afterEffect">
                                  <p:stCondLst>
                                    <p:cond delay="4000"/>
                                  </p:stCondLst>
                                  <p:childTnLst>
                                    <p:set>
                                      <p:cBhvr>
                                        <p:cTn id="43" dur="1" fill="hold">
                                          <p:stCondLst>
                                            <p:cond delay="0"/>
                                          </p:stCondLst>
                                        </p:cTn>
                                        <p:tgtEl>
                                          <p:spTgt spid="163855"/>
                                        </p:tgtEl>
                                        <p:attrNameLst>
                                          <p:attrName>style.visibility</p:attrName>
                                        </p:attrNameLst>
                                      </p:cBhvr>
                                      <p:to>
                                        <p:strVal val="visible"/>
                                      </p:to>
                                    </p:set>
                                    <p:animEffect transition="in" filter="wipe(down)">
                                      <p:cBhvr>
                                        <p:cTn id="44" dur="4000"/>
                                        <p:tgtEl>
                                          <p:spTgt spid="163855"/>
                                        </p:tgtEl>
                                      </p:cBhvr>
                                    </p:animEffect>
                                  </p:childTnLst>
                                </p:cTn>
                              </p:par>
                            </p:childTnLst>
                          </p:cTn>
                        </p:par>
                        <p:par>
                          <p:cTn id="45" fill="hold">
                            <p:stCondLst>
                              <p:cond delay="31000"/>
                            </p:stCondLst>
                            <p:childTnLst>
                              <p:par>
                                <p:cTn id="46" presetID="22" presetClass="entr" presetSubtype="2" fill="hold" nodeType="afterEffect">
                                  <p:stCondLst>
                                    <p:cond delay="4000"/>
                                  </p:stCondLst>
                                  <p:childTnLst>
                                    <p:set>
                                      <p:cBhvr>
                                        <p:cTn id="47" dur="1" fill="hold">
                                          <p:stCondLst>
                                            <p:cond delay="0"/>
                                          </p:stCondLst>
                                        </p:cTn>
                                        <p:tgtEl>
                                          <p:spTgt spid="163849"/>
                                        </p:tgtEl>
                                        <p:attrNameLst>
                                          <p:attrName>style.visibility</p:attrName>
                                        </p:attrNameLst>
                                      </p:cBhvr>
                                      <p:to>
                                        <p:strVal val="visible"/>
                                      </p:to>
                                    </p:set>
                                    <p:animEffect transition="in" filter="wipe(right)">
                                      <p:cBhvr>
                                        <p:cTn id="48" dur="4000"/>
                                        <p:tgtEl>
                                          <p:spTgt spid="163849"/>
                                        </p:tgtEl>
                                      </p:cBhvr>
                                    </p:animEffect>
                                  </p:childTnLst>
                                </p:cTn>
                              </p:par>
                            </p:childTnLst>
                          </p:cTn>
                        </p:par>
                        <p:par>
                          <p:cTn id="49" fill="hold">
                            <p:stCondLst>
                              <p:cond delay="39000"/>
                            </p:stCondLst>
                            <p:childTnLst>
                              <p:par>
                                <p:cTn id="50" presetID="10" presetClass="entr" presetSubtype="0" fill="hold" grpId="0" nodeType="afterEffect">
                                  <p:stCondLst>
                                    <p:cond delay="2000"/>
                                  </p:stCondLst>
                                  <p:childTnLst>
                                    <p:set>
                                      <p:cBhvr>
                                        <p:cTn id="51" dur="1" fill="hold">
                                          <p:stCondLst>
                                            <p:cond delay="0"/>
                                          </p:stCondLst>
                                        </p:cTn>
                                        <p:tgtEl>
                                          <p:spTgt spid="163853"/>
                                        </p:tgtEl>
                                        <p:attrNameLst>
                                          <p:attrName>style.visibility</p:attrName>
                                        </p:attrNameLst>
                                      </p:cBhvr>
                                      <p:to>
                                        <p:strVal val="visible"/>
                                      </p:to>
                                    </p:set>
                                    <p:animEffect transition="in" filter="fade">
                                      <p:cBhvr>
                                        <p:cTn id="52" dur="1000"/>
                                        <p:tgtEl>
                                          <p:spTgt spid="163853"/>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163876"/>
                                        </p:tgtEl>
                                        <p:attrNameLst>
                                          <p:attrName>style.visibility</p:attrName>
                                        </p:attrNameLst>
                                      </p:cBhvr>
                                      <p:to>
                                        <p:strVal val="visible"/>
                                      </p:to>
                                    </p:set>
                                    <p:animEffect transition="in" filter="fade">
                                      <p:cBhvr>
                                        <p:cTn id="55" dur="1000"/>
                                        <p:tgtEl>
                                          <p:spTgt spid="163876"/>
                                        </p:tgtEl>
                                      </p:cBhvr>
                                    </p:animEffect>
                                  </p:childTnLst>
                                </p:cTn>
                              </p:par>
                            </p:childTnLst>
                          </p:cTn>
                        </p:par>
                        <p:par>
                          <p:cTn id="56" fill="hold">
                            <p:stCondLst>
                              <p:cond delay="42000"/>
                            </p:stCondLst>
                            <p:childTnLst>
                              <p:par>
                                <p:cTn id="57" presetID="22" presetClass="entr" presetSubtype="1" fill="hold" nodeType="afterEffect">
                                  <p:stCondLst>
                                    <p:cond delay="5250"/>
                                  </p:stCondLst>
                                  <p:childTnLst>
                                    <p:set>
                                      <p:cBhvr>
                                        <p:cTn id="58" dur="1" fill="hold">
                                          <p:stCondLst>
                                            <p:cond delay="0"/>
                                          </p:stCondLst>
                                        </p:cTn>
                                        <p:tgtEl>
                                          <p:spTgt spid="163852"/>
                                        </p:tgtEl>
                                        <p:attrNameLst>
                                          <p:attrName>style.visibility</p:attrName>
                                        </p:attrNameLst>
                                      </p:cBhvr>
                                      <p:to>
                                        <p:strVal val="visible"/>
                                      </p:to>
                                    </p:set>
                                    <p:animEffect transition="in" filter="wipe(up)">
                                      <p:cBhvr>
                                        <p:cTn id="59" dur="5500"/>
                                        <p:tgtEl>
                                          <p:spTgt spid="163852"/>
                                        </p:tgtEl>
                                      </p:cBhvr>
                                    </p:animEffect>
                                  </p:childTnLst>
                                </p:cTn>
                              </p:par>
                            </p:childTnLst>
                          </p:cTn>
                        </p:par>
                        <p:par>
                          <p:cTn id="60" fill="hold">
                            <p:stCondLst>
                              <p:cond delay="52750"/>
                            </p:stCondLst>
                            <p:childTnLst>
                              <p:par>
                                <p:cTn id="61" presetID="22" presetClass="entr" presetSubtype="2" fill="hold" nodeType="afterEffect">
                                  <p:stCondLst>
                                    <p:cond delay="2000"/>
                                  </p:stCondLst>
                                  <p:childTnLst>
                                    <p:set>
                                      <p:cBhvr>
                                        <p:cTn id="62" dur="1" fill="hold">
                                          <p:stCondLst>
                                            <p:cond delay="0"/>
                                          </p:stCondLst>
                                        </p:cTn>
                                        <p:tgtEl>
                                          <p:spTgt spid="163851"/>
                                        </p:tgtEl>
                                        <p:attrNameLst>
                                          <p:attrName>style.visibility</p:attrName>
                                        </p:attrNameLst>
                                      </p:cBhvr>
                                      <p:to>
                                        <p:strVal val="visible"/>
                                      </p:to>
                                    </p:set>
                                    <p:animEffect transition="in" filter="wipe(right)">
                                      <p:cBhvr>
                                        <p:cTn id="63" dur="3000"/>
                                        <p:tgtEl>
                                          <p:spTgt spid="163851"/>
                                        </p:tgtEl>
                                      </p:cBhvr>
                                    </p:animEffect>
                                  </p:childTnLst>
                                </p:cTn>
                              </p:par>
                            </p:childTnLst>
                          </p:cTn>
                        </p:par>
                        <p:par>
                          <p:cTn id="64" fill="hold">
                            <p:stCondLst>
                              <p:cond delay="57750"/>
                            </p:stCondLst>
                            <p:childTnLst>
                              <p:par>
                                <p:cTn id="65" presetID="10" presetClass="entr" presetSubtype="0" fill="hold" nodeType="afterEffect">
                                  <p:stCondLst>
                                    <p:cond delay="2000"/>
                                  </p:stCondLst>
                                  <p:childTnLst>
                                    <p:set>
                                      <p:cBhvr>
                                        <p:cTn id="66" dur="1" fill="hold">
                                          <p:stCondLst>
                                            <p:cond delay="0"/>
                                          </p:stCondLst>
                                        </p:cTn>
                                        <p:tgtEl>
                                          <p:spTgt spid="163877">
                                            <p:txEl>
                                              <p:pRg st="1" end="1"/>
                                            </p:txEl>
                                          </p:spTgt>
                                        </p:tgtEl>
                                        <p:attrNameLst>
                                          <p:attrName>style.visibility</p:attrName>
                                        </p:attrNameLst>
                                      </p:cBhvr>
                                      <p:to>
                                        <p:strVal val="visible"/>
                                      </p:to>
                                    </p:set>
                                    <p:animEffect transition="in" filter="fade">
                                      <p:cBhvr>
                                        <p:cTn id="67" dur="1000"/>
                                        <p:tgtEl>
                                          <p:spTgt spid="163877">
                                            <p:txEl>
                                              <p:pRg st="1" end="1"/>
                                            </p:txEl>
                                          </p:spTgt>
                                        </p:tgtEl>
                                      </p:cBhvr>
                                    </p:animEffect>
                                  </p:childTnLst>
                                </p:cTn>
                              </p:par>
                              <p:par>
                                <p:cTn id="68" presetID="10" presetClass="entr" presetSubtype="0" fill="hold" nodeType="withEffect">
                                  <p:stCondLst>
                                    <p:cond delay="2000"/>
                                  </p:stCondLst>
                                  <p:childTnLst>
                                    <p:set>
                                      <p:cBhvr>
                                        <p:cTn id="69" dur="1" fill="hold">
                                          <p:stCondLst>
                                            <p:cond delay="0"/>
                                          </p:stCondLst>
                                        </p:cTn>
                                        <p:tgtEl>
                                          <p:spTgt spid="163877">
                                            <p:txEl>
                                              <p:pRg st="2" end="2"/>
                                            </p:txEl>
                                          </p:spTgt>
                                        </p:tgtEl>
                                        <p:attrNameLst>
                                          <p:attrName>style.visibility</p:attrName>
                                        </p:attrNameLst>
                                      </p:cBhvr>
                                      <p:to>
                                        <p:strVal val="visible"/>
                                      </p:to>
                                    </p:set>
                                    <p:animEffect transition="in" filter="fade">
                                      <p:cBhvr>
                                        <p:cTn id="70" dur="1000"/>
                                        <p:tgtEl>
                                          <p:spTgt spid="163877">
                                            <p:txEl>
                                              <p:pRg st="2" end="2"/>
                                            </p:txEl>
                                          </p:spTgt>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163875"/>
                                        </p:tgtEl>
                                        <p:attrNameLst>
                                          <p:attrName>style.visibility</p:attrName>
                                        </p:attrNameLst>
                                      </p:cBhvr>
                                      <p:to>
                                        <p:strVal val="visible"/>
                                      </p:to>
                                    </p:set>
                                    <p:animEffect transition="in" filter="fade">
                                      <p:cBhvr>
                                        <p:cTn id="73" dur="1000"/>
                                        <p:tgtEl>
                                          <p:spTgt spid="163875"/>
                                        </p:tgtEl>
                                      </p:cBhvr>
                                    </p:animEffect>
                                  </p:childTnLst>
                                </p:cTn>
                              </p:par>
                            </p:childTnLst>
                          </p:cTn>
                        </p:par>
                        <p:par>
                          <p:cTn id="74" fill="hold">
                            <p:stCondLst>
                              <p:cond delay="60750"/>
                            </p:stCondLst>
                            <p:childTnLst>
                              <p:par>
                                <p:cTn id="75" presetID="22" presetClass="entr" presetSubtype="4" fill="hold" nodeType="afterEffect">
                                  <p:stCondLst>
                                    <p:cond delay="2000"/>
                                  </p:stCondLst>
                                  <p:childTnLst>
                                    <p:set>
                                      <p:cBhvr>
                                        <p:cTn id="76" dur="1" fill="hold">
                                          <p:stCondLst>
                                            <p:cond delay="0"/>
                                          </p:stCondLst>
                                        </p:cTn>
                                        <p:tgtEl>
                                          <p:spTgt spid="163850"/>
                                        </p:tgtEl>
                                        <p:attrNameLst>
                                          <p:attrName>style.visibility</p:attrName>
                                        </p:attrNameLst>
                                      </p:cBhvr>
                                      <p:to>
                                        <p:strVal val="visible"/>
                                      </p:to>
                                    </p:set>
                                    <p:animEffect transition="in" filter="wipe(down)">
                                      <p:cBhvr>
                                        <p:cTn id="77" dur="2500"/>
                                        <p:tgtEl>
                                          <p:spTgt spid="163850"/>
                                        </p:tgtEl>
                                      </p:cBhvr>
                                    </p:animEffect>
                                  </p:childTnLst>
                                </p:cTn>
                              </p:par>
                            </p:childTnLst>
                          </p:cTn>
                        </p:par>
                        <p:par>
                          <p:cTn id="78" fill="hold">
                            <p:stCondLst>
                              <p:cond delay="65250"/>
                            </p:stCondLst>
                            <p:childTnLst>
                              <p:par>
                                <p:cTn id="79" presetID="22" presetClass="entr" presetSubtype="4" fill="hold" nodeType="afterEffect">
                                  <p:stCondLst>
                                    <p:cond delay="3250"/>
                                  </p:stCondLst>
                                  <p:childTnLst>
                                    <p:set>
                                      <p:cBhvr>
                                        <p:cTn id="80" dur="1" fill="hold">
                                          <p:stCondLst>
                                            <p:cond delay="0"/>
                                          </p:stCondLst>
                                        </p:cTn>
                                        <p:tgtEl>
                                          <p:spTgt spid="163856"/>
                                        </p:tgtEl>
                                        <p:attrNameLst>
                                          <p:attrName>style.visibility</p:attrName>
                                        </p:attrNameLst>
                                      </p:cBhvr>
                                      <p:to>
                                        <p:strVal val="visible"/>
                                      </p:to>
                                    </p:set>
                                    <p:animEffect transition="in" filter="wipe(down)">
                                      <p:cBhvr>
                                        <p:cTn id="81" dur="4000"/>
                                        <p:tgtEl>
                                          <p:spTgt spid="163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animBg="1"/>
      <p:bldP spid="163853" grpId="0"/>
      <p:bldP spid="163854" grpId="0"/>
      <p:bldP spid="163871" grpId="0" animBg="1"/>
      <p:bldP spid="163874" grpId="0"/>
      <p:bldP spid="163875" grpId="0" animBg="1"/>
      <p:bldP spid="1638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Grp="1" noChangeAspect="1"/>
          </p:cNvPicPr>
          <p:nvPr>
            <p:ph idx="1"/>
          </p:nvPr>
        </p:nvPicPr>
        <p:blipFill>
          <a:blip r:embed="rId3"/>
          <a:srcRect/>
          <a:stretch>
            <a:fillRect/>
          </a:stretch>
        </p:blipFill>
        <p:spPr>
          <a:xfrm>
            <a:off x="4494213" y="36513"/>
            <a:ext cx="4497387" cy="3371850"/>
          </a:xfrm>
        </p:spPr>
      </p:pic>
      <p:pic>
        <p:nvPicPr>
          <p:cNvPr id="39941" name="Picture 5"/>
          <p:cNvPicPr>
            <a:picLocks noChangeAspect="1"/>
          </p:cNvPicPr>
          <p:nvPr/>
        </p:nvPicPr>
        <p:blipFill>
          <a:blip r:embed="rId4"/>
          <a:stretch>
            <a:fillRect/>
          </a:stretch>
        </p:blipFill>
        <p:spPr>
          <a:xfrm>
            <a:off x="4446588" y="3505200"/>
            <a:ext cx="4629150" cy="3352800"/>
          </a:xfrm>
          <a:prstGeom prst="rect">
            <a:avLst/>
          </a:prstGeom>
          <a:noFill/>
          <a:ln w="9525">
            <a:noFill/>
          </a:ln>
        </p:spPr>
      </p:pic>
      <p:pic>
        <p:nvPicPr>
          <p:cNvPr id="39942" name="Picture 6" descr="christophercolumbus"/>
          <p:cNvPicPr>
            <a:picLocks noChangeAspect="1"/>
          </p:cNvPicPr>
          <p:nvPr/>
        </p:nvPicPr>
        <p:blipFill>
          <a:blip r:embed="rId5"/>
          <a:stretch>
            <a:fillRect/>
          </a:stretch>
        </p:blipFill>
        <p:spPr>
          <a:xfrm>
            <a:off x="73025" y="3505200"/>
            <a:ext cx="4346575" cy="3429000"/>
          </a:xfrm>
          <a:prstGeom prst="rect">
            <a:avLst/>
          </a:prstGeom>
          <a:noFill/>
          <a:ln w="9525">
            <a:noFill/>
          </a:ln>
        </p:spPr>
      </p:pic>
      <p:sp>
        <p:nvSpPr>
          <p:cNvPr id="39943" name="Text Box 7"/>
          <p:cNvSpPr txBox="1"/>
          <p:nvPr/>
        </p:nvSpPr>
        <p:spPr>
          <a:xfrm>
            <a:off x="6766079" y="3048000"/>
            <a:ext cx="2159000" cy="40011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2000" b="1" dirty="0">
                <a:solidFill>
                  <a:srgbClr val="CC3300"/>
                </a:solidFill>
                <a:latin typeface="Times New Roman" panose="02020603050405020304" pitchFamily="18" charset="0"/>
                <a:cs typeface="Times New Roman" panose="02020603050405020304" pitchFamily="18" charset="0"/>
              </a:rPr>
              <a:t>Va-x</a:t>
            </a:r>
            <a:r>
              <a:rPr lang="vi-VN" altLang="en-US" sz="2000" b="1" dirty="0">
                <a:solidFill>
                  <a:srgbClr val="CC3300"/>
                </a:solidFill>
                <a:latin typeface="Times New Roman" panose="02020603050405020304" pitchFamily="18" charset="0"/>
                <a:cs typeface="Times New Roman" panose="02020603050405020304" pitchFamily="18" charset="0"/>
              </a:rPr>
              <a:t>cô đơ  G</a:t>
            </a:r>
            <a:r>
              <a:rPr lang="en-US" altLang="en-US" sz="2000" b="1" dirty="0">
                <a:solidFill>
                  <a:srgbClr val="CC3300"/>
                </a:solidFill>
                <a:latin typeface="Times New Roman" panose="02020603050405020304" pitchFamily="18" charset="0"/>
                <a:cs typeface="Times New Roman" panose="02020603050405020304" pitchFamily="18" charset="0"/>
              </a:rPr>
              <a:t>a-ma</a:t>
            </a:r>
            <a:endParaRPr lang="en-US" altLang="en-US" sz="2000" b="1" dirty="0">
              <a:solidFill>
                <a:srgbClr val="CC3300"/>
              </a:solidFill>
              <a:latin typeface="Times New Roman" panose="02020603050405020304" pitchFamily="18" charset="0"/>
              <a:ea typeface="Times New Roman" panose="02020603050405020304" pitchFamily="18" charset="0"/>
            </a:endParaRPr>
          </a:p>
        </p:txBody>
      </p:sp>
      <p:sp>
        <p:nvSpPr>
          <p:cNvPr id="39944" name="Text Box 8"/>
          <p:cNvSpPr txBox="1"/>
          <p:nvPr/>
        </p:nvSpPr>
        <p:spPr>
          <a:xfrm>
            <a:off x="1303338" y="6491288"/>
            <a:ext cx="2667000" cy="366712"/>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vi-VN" altLang="en-US" sz="1800" b="1" dirty="0">
                <a:solidFill>
                  <a:srgbClr val="FFFF66"/>
                </a:solidFill>
                <a:latin typeface="Times New Roman" panose="02020603050405020304" pitchFamily="18" charset="0"/>
                <a:cs typeface="Times New Roman" panose="02020603050405020304" pitchFamily="18" charset="0"/>
              </a:rPr>
              <a:t>C.Cô-lôm-bô</a:t>
            </a:r>
            <a:endParaRPr lang="en-US" altLang="en-US" sz="1800" b="1" dirty="0">
              <a:solidFill>
                <a:srgbClr val="FFFF66"/>
              </a:solidFill>
              <a:latin typeface="Times New Roman" panose="02020603050405020304" pitchFamily="18" charset="0"/>
              <a:ea typeface="Times New Roman" panose="02020603050405020304" pitchFamily="18" charset="0"/>
            </a:endParaRPr>
          </a:p>
        </p:txBody>
      </p:sp>
      <p:sp>
        <p:nvSpPr>
          <p:cNvPr id="39945" name="Text Box 9"/>
          <p:cNvSpPr txBox="1"/>
          <p:nvPr/>
        </p:nvSpPr>
        <p:spPr>
          <a:xfrm>
            <a:off x="6934200" y="6467475"/>
            <a:ext cx="2141538" cy="366713"/>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Ph. Ma-gien-lan</a:t>
            </a:r>
            <a:endParaRPr lang="en-US" altLang="en-US" sz="1800" b="1" dirty="0">
              <a:solidFill>
                <a:srgbClr val="FF0000"/>
              </a:solidFill>
              <a:latin typeface="Times New Roman" panose="02020603050405020304" pitchFamily="18" charset="0"/>
              <a:ea typeface="Times New Roman" panose="02020603050405020304" pitchFamily="18" charset="0"/>
            </a:endParaRPr>
          </a:p>
        </p:txBody>
      </p:sp>
      <p:grpSp>
        <p:nvGrpSpPr>
          <p:cNvPr id="8" name="Group 24"/>
          <p:cNvGrpSpPr/>
          <p:nvPr/>
        </p:nvGrpSpPr>
        <p:grpSpPr>
          <a:xfrm>
            <a:off x="71438" y="19050"/>
            <a:ext cx="4346575" cy="3406775"/>
            <a:chOff x="4296" y="294"/>
            <a:chExt cx="1452" cy="1767"/>
          </a:xfrm>
        </p:grpSpPr>
        <p:pic>
          <p:nvPicPr>
            <p:cNvPr id="16393" name="Picture 25" descr="Di a xo"/>
            <p:cNvPicPr>
              <a:picLocks noChangeAspect="1"/>
            </p:cNvPicPr>
            <p:nvPr/>
          </p:nvPicPr>
          <p:blipFill>
            <a:blip r:embed="rId6"/>
            <a:stretch>
              <a:fillRect/>
            </a:stretch>
          </p:blipFill>
          <p:spPr>
            <a:xfrm>
              <a:off x="4296" y="294"/>
              <a:ext cx="1452" cy="1754"/>
            </a:xfrm>
            <a:prstGeom prst="rect">
              <a:avLst/>
            </a:prstGeom>
            <a:noFill/>
            <a:ln w="9525" cap="flat" cmpd="sng">
              <a:solidFill>
                <a:srgbClr val="993300"/>
              </a:solidFill>
              <a:prstDash val="solid"/>
              <a:miter/>
              <a:headEnd type="none" w="med" len="med"/>
              <a:tailEnd type="none" w="med" len="med"/>
            </a:ln>
          </p:spPr>
        </p:pic>
        <p:sp>
          <p:nvSpPr>
            <p:cNvPr id="16394" name="Rectangle 26"/>
            <p:cNvSpPr/>
            <p:nvPr/>
          </p:nvSpPr>
          <p:spPr>
            <a:xfrm>
              <a:off x="4683" y="1821"/>
              <a:ext cx="576" cy="24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600" b="1" dirty="0">
                  <a:solidFill>
                    <a:srgbClr val="FFFF00"/>
                  </a:solidFill>
                  <a:latin typeface="Times New Roman" panose="02020603050405020304" pitchFamily="18" charset="0"/>
                  <a:cs typeface="Times New Roman" panose="02020603050405020304" pitchFamily="18" charset="0"/>
                </a:rPr>
                <a:t>B.Đi a xơ</a:t>
              </a:r>
              <a:endParaRPr lang="en-US" altLang="en-US" sz="1600" b="1" dirty="0">
                <a:solidFill>
                  <a:srgbClr val="FFFF00"/>
                </a:solidFill>
                <a:latin typeface="Times New Roman" panose="02020603050405020304" pitchFamily="18" charset="0"/>
                <a:ea typeface="Times New Roman" panose="02020603050405020304" pitchFamily="18"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98"/>
    </mc:Choice>
    <mc:Fallback xmlns="">
      <p:transition spd="slow" advTm="110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ircle(in)">
                                      <p:cBhvr>
                                        <p:cTn id="7" dur="2000"/>
                                        <p:tgtEl>
                                          <p:spTgt spid="39940"/>
                                        </p:tgtEl>
                                      </p:cBhvr>
                                    </p:animEffect>
                                  </p:childTnLst>
                                </p:cTn>
                              </p:par>
                              <p:par>
                                <p:cTn id="8" presetID="6" presetClass="entr" presetSubtype="16" fill="hold"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circle(in)">
                                      <p:cBhvr>
                                        <p:cTn id="10" dur="2000"/>
                                        <p:tgtEl>
                                          <p:spTgt spid="39941"/>
                                        </p:tgtEl>
                                      </p:cBhvr>
                                    </p:animEffect>
                                  </p:childTnLst>
                                </p:cTn>
                              </p:par>
                              <p:par>
                                <p:cTn id="11" presetID="6" presetClass="entr" presetSubtype="16" fill="hold" nodeType="withEffect">
                                  <p:stCondLst>
                                    <p:cond delay="0"/>
                                  </p:stCondLst>
                                  <p:childTnLst>
                                    <p:set>
                                      <p:cBhvr>
                                        <p:cTn id="12" dur="1" fill="hold">
                                          <p:stCondLst>
                                            <p:cond delay="0"/>
                                          </p:stCondLst>
                                        </p:cTn>
                                        <p:tgtEl>
                                          <p:spTgt spid="39942"/>
                                        </p:tgtEl>
                                        <p:attrNameLst>
                                          <p:attrName>style.visibility</p:attrName>
                                        </p:attrNameLst>
                                      </p:cBhvr>
                                      <p:to>
                                        <p:strVal val="visible"/>
                                      </p:to>
                                    </p:set>
                                    <p:animEffect transition="in" filter="circle(in)">
                                      <p:cBhvr>
                                        <p:cTn id="13" dur="2000"/>
                                        <p:tgtEl>
                                          <p:spTgt spid="3994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9943"/>
                                        </p:tgtEl>
                                        <p:attrNameLst>
                                          <p:attrName>style.visibility</p:attrName>
                                        </p:attrNameLst>
                                      </p:cBhvr>
                                      <p:to>
                                        <p:strVal val="visible"/>
                                      </p:to>
                                    </p:set>
                                    <p:animEffect transition="in" filter="circle(in)">
                                      <p:cBhvr>
                                        <p:cTn id="16" dur="2000"/>
                                        <p:tgtEl>
                                          <p:spTgt spid="3994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9944"/>
                                        </p:tgtEl>
                                        <p:attrNameLst>
                                          <p:attrName>style.visibility</p:attrName>
                                        </p:attrNameLst>
                                      </p:cBhvr>
                                      <p:to>
                                        <p:strVal val="visible"/>
                                      </p:to>
                                    </p:set>
                                    <p:animEffect transition="in" filter="circle(in)">
                                      <p:cBhvr>
                                        <p:cTn id="19" dur="2000"/>
                                        <p:tgtEl>
                                          <p:spTgt spid="3994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9945"/>
                                        </p:tgtEl>
                                        <p:attrNameLst>
                                          <p:attrName>style.visibility</p:attrName>
                                        </p:attrNameLst>
                                      </p:cBhvr>
                                      <p:to>
                                        <p:strVal val="visible"/>
                                      </p:to>
                                    </p:set>
                                    <p:animEffect transition="in" filter="circle(in)">
                                      <p:cBhvr>
                                        <p:cTn id="22" dur="2000"/>
                                        <p:tgtEl>
                                          <p:spTgt spid="39945"/>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399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9"/>
          <p:cNvPicPr>
            <a:picLocks noChangeAspect="1"/>
          </p:cNvPicPr>
          <p:nvPr/>
        </p:nvPicPr>
        <p:blipFill>
          <a:blip r:embed="rId3"/>
          <a:stretch>
            <a:fillRect/>
          </a:stretch>
        </p:blipFill>
        <p:spPr>
          <a:xfrm>
            <a:off x="134938" y="152400"/>
            <a:ext cx="8932862" cy="6553200"/>
          </a:xfrm>
          <a:prstGeom prst="rect">
            <a:avLst/>
          </a:prstGeom>
          <a:noFill/>
          <a:ln w="9525">
            <a:noFill/>
          </a:ln>
        </p:spPr>
      </p:pic>
      <p:sp>
        <p:nvSpPr>
          <p:cNvPr id="144389" name="Text Box 5"/>
          <p:cNvSpPr txBox="1"/>
          <p:nvPr/>
        </p:nvSpPr>
        <p:spPr>
          <a:xfrm>
            <a:off x="1981200" y="5975350"/>
            <a:ext cx="4495800" cy="830263"/>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C. C</a:t>
            </a:r>
            <a:r>
              <a:rPr lang="vi-VN" altLang="en-US" sz="2400" b="1" dirty="0">
                <a:solidFill>
                  <a:srgbClr val="0000FF"/>
                </a:solidFill>
                <a:latin typeface="Times New Roman" panose="02020603050405020304" pitchFamily="18" charset="0"/>
                <a:cs typeface="Times New Roman" panose="02020603050405020304" pitchFamily="18" charset="0"/>
              </a:rPr>
              <a:t>ô-lôm-bô tiếp xúc với thổ dân da đỏ ở châu </a:t>
            </a:r>
            <a:r>
              <a:rPr lang="en-US" altLang="en-US" sz="2400" b="1" dirty="0" err="1">
                <a:solidFill>
                  <a:srgbClr val="0000FF"/>
                </a:solidFill>
                <a:latin typeface="Times New Roman" panose="02020603050405020304" pitchFamily="18" charset="0"/>
                <a:cs typeface="Times New Roman" panose="02020603050405020304" pitchFamily="18" charset="0"/>
              </a:rPr>
              <a:t>Mĩ</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537"/>
    </mc:Choice>
    <mc:Fallback xmlns="">
      <p:transition spd="slow" advTm="7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wheel(4)">
                                      <p:cBhvr>
                                        <p:cTn id="7" dur="1000"/>
                                        <p:tgtEl>
                                          <p:spTgt spid="14438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44389"/>
                                        </p:tgtEl>
                                        <p:attrNameLst>
                                          <p:attrName>style.visibility</p:attrName>
                                        </p:attrNameLst>
                                      </p:cBhvr>
                                      <p:to>
                                        <p:strVal val="visible"/>
                                      </p:to>
                                    </p:set>
                                    <p:animEffect transition="in" filter="randombar(horizontal)">
                                      <p:cBhvr>
                                        <p:cTn id="11"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3"/>
          <a:stretch>
            <a:fillRect/>
          </a:stretch>
        </p:blipFill>
        <p:spPr>
          <a:xfrm>
            <a:off x="76200" y="152400"/>
            <a:ext cx="8991600" cy="6648450"/>
          </a:xfrm>
          <a:prstGeom prst="rect">
            <a:avLst/>
          </a:prstGeom>
          <a:noFill/>
          <a:ln w="9525">
            <a:noFill/>
          </a:ln>
        </p:spPr>
      </p:pic>
      <p:sp>
        <p:nvSpPr>
          <p:cNvPr id="52227" name="Rectangle 3"/>
          <p:cNvSpPr/>
          <p:nvPr/>
        </p:nvSpPr>
        <p:spPr>
          <a:xfrm>
            <a:off x="2790825" y="5697538"/>
            <a:ext cx="6146800" cy="1169987"/>
          </a:xfrm>
          <a:prstGeom prst="rect">
            <a:avLst/>
          </a:prstGeom>
          <a:noFill/>
          <a:ln w="12700">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en-US" altLang="en-US" sz="2800" b="1" dirty="0">
                <a:solidFill>
                  <a:srgbClr val="FFFF66"/>
                </a:solidFill>
                <a:latin typeface="Times New Roman" panose="02020603050405020304" pitchFamily="18" charset="0"/>
                <a:cs typeface="Times New Roman" panose="02020603050405020304" pitchFamily="18" charset="0"/>
              </a:rPr>
              <a:t>N</a:t>
            </a:r>
            <a:r>
              <a:rPr lang="vi-VN" altLang="en-US" sz="2800" b="1" dirty="0">
                <a:solidFill>
                  <a:srgbClr val="FFFF66"/>
                </a:solidFill>
                <a:latin typeface="Times New Roman" panose="02020603050405020304" pitchFamily="18" charset="0"/>
                <a:cs typeface="Times New Roman" panose="02020603050405020304" pitchFamily="18" charset="0"/>
              </a:rPr>
              <a:t>ữ ho</a:t>
            </a:r>
            <a:r>
              <a:rPr lang="vi-VN" altLang="en-US" sz="2800" b="1" dirty="0">
                <a:solidFill>
                  <a:srgbClr val="FFFF66"/>
                </a:solidFill>
                <a:latin typeface="Times New Roman" panose="02020603050405020304" pitchFamily="18" charset="0"/>
                <a:ea typeface="Times New Roman" panose="02020603050405020304" pitchFamily="18" charset="0"/>
              </a:rPr>
              <a:t>à</a:t>
            </a:r>
            <a:r>
              <a:rPr lang="vi-VN" altLang="en-US" sz="2800" b="1" dirty="0">
                <a:solidFill>
                  <a:srgbClr val="FFFF66"/>
                </a:solidFill>
                <a:latin typeface="Times New Roman" panose="02020603050405020304" pitchFamily="18" charset="0"/>
                <a:cs typeface="Times New Roman" panose="02020603050405020304" pitchFamily="18" charset="0"/>
              </a:rPr>
              <a:t>ng</a:t>
            </a:r>
            <a:r>
              <a:rPr lang="en-US" altLang="en-US" sz="2800" b="1" dirty="0">
                <a:solidFill>
                  <a:srgbClr val="FFFF66"/>
                </a:solidFill>
                <a:latin typeface="Times New Roman" panose="02020603050405020304" pitchFamily="18" charset="0"/>
                <a:cs typeface="Times New Roman" panose="02020603050405020304" pitchFamily="18" charset="0"/>
              </a:rPr>
              <a:t> Isabel ra t</a:t>
            </a:r>
            <a:r>
              <a:rPr lang="vi-VN" altLang="en-US" sz="2800" b="1" dirty="0">
                <a:solidFill>
                  <a:srgbClr val="FFFF66"/>
                </a:solidFill>
                <a:latin typeface="Times New Roman" panose="02020603050405020304" pitchFamily="18" charset="0"/>
                <a:cs typeface="Times New Roman" panose="02020603050405020304" pitchFamily="18" charset="0"/>
              </a:rPr>
              <a:t>ận cảng</a:t>
            </a:r>
            <a:endParaRPr lang="en-US" altLang="en-US" sz="2800" b="1" dirty="0">
              <a:solidFill>
                <a:srgbClr val="FFFF66"/>
              </a:solidFill>
              <a:latin typeface="Times New Roman" panose="02020603050405020304" pitchFamily="18" charset="0"/>
              <a:cs typeface="Times New Roman" panose="02020603050405020304" pitchFamily="18" charset="0"/>
            </a:endParaRPr>
          </a:p>
          <a:p>
            <a:pPr marL="0" lvl="0" indent="0" algn="ctr">
              <a:spcBef>
                <a:spcPct val="50000"/>
              </a:spcBef>
              <a:buFontTx/>
              <a:buNone/>
            </a:pPr>
            <a:r>
              <a:rPr lang="en-US" altLang="en-US" sz="2800" b="1" dirty="0">
                <a:solidFill>
                  <a:srgbClr val="FFFF66"/>
                </a:solidFill>
                <a:latin typeface="Times New Roman" panose="02020603050405020304" pitchFamily="18" charset="0"/>
                <a:cs typeface="Times New Roman" panose="02020603050405020304" pitchFamily="18" charset="0"/>
              </a:rPr>
              <a:t> </a:t>
            </a:r>
            <a:r>
              <a:rPr lang="vi-VN" altLang="en-US" sz="2800" b="1" dirty="0">
                <a:solidFill>
                  <a:srgbClr val="FFFF66"/>
                </a:solidFill>
                <a:latin typeface="Times New Roman" panose="02020603050405020304" pitchFamily="18" charset="0"/>
                <a:cs typeface="Times New Roman" panose="02020603050405020304" pitchFamily="18" charset="0"/>
              </a:rPr>
              <a:t>đón đo</a:t>
            </a:r>
            <a:r>
              <a:rPr lang="vi-VN" altLang="en-US" sz="2800" b="1" dirty="0">
                <a:solidFill>
                  <a:srgbClr val="FFFF66"/>
                </a:solidFill>
                <a:latin typeface="Times New Roman" panose="02020603050405020304" pitchFamily="18" charset="0"/>
                <a:ea typeface="Times New Roman" panose="02020603050405020304" pitchFamily="18" charset="0"/>
              </a:rPr>
              <a:t>à</a:t>
            </a:r>
            <a:r>
              <a:rPr lang="vi-VN" altLang="en-US" sz="2800" b="1" dirty="0">
                <a:solidFill>
                  <a:srgbClr val="FFFF66"/>
                </a:solidFill>
                <a:latin typeface="Times New Roman" panose="02020603050405020304" pitchFamily="18" charset="0"/>
                <a:cs typeface="Times New Roman" panose="02020603050405020304" pitchFamily="18" charset="0"/>
              </a:rPr>
              <a:t>n thám hiểm của</a:t>
            </a:r>
            <a:r>
              <a:rPr lang="en-US" altLang="en-US" sz="2800" b="1" dirty="0">
                <a:solidFill>
                  <a:srgbClr val="FFFF66"/>
                </a:solidFill>
                <a:latin typeface="Times New Roman" panose="02020603050405020304" pitchFamily="18" charset="0"/>
                <a:cs typeface="Times New Roman" panose="02020603050405020304" pitchFamily="18" charset="0"/>
              </a:rPr>
              <a:t> C.C</a:t>
            </a:r>
            <a:r>
              <a:rPr lang="vi-VN" altLang="en-US" sz="2800" b="1" dirty="0">
                <a:solidFill>
                  <a:srgbClr val="FFFF66"/>
                </a:solidFill>
                <a:latin typeface="Times New Roman" panose="02020603050405020304" pitchFamily="18" charset="0"/>
                <a:cs typeface="Times New Roman" panose="02020603050405020304" pitchFamily="18" charset="0"/>
              </a:rPr>
              <a:t>ô-lôm-bô</a:t>
            </a:r>
            <a:endParaRPr lang="en-US" altLang="en-US" sz="2800" b="1" dirty="0">
              <a:solidFill>
                <a:srgbClr val="FFFF66"/>
              </a:solidFill>
              <a:latin typeface="Times New Roman" panose="02020603050405020304" pitchFamily="18" charset="0"/>
              <a:ea typeface="Times New Roman" panose="02020603050405020304" pitchFamily="18" charset="0"/>
            </a:endParaRPr>
          </a:p>
        </p:txBody>
      </p:sp>
    </p:spTree>
  </p:cSld>
  <p:clrMapOvr>
    <a:masterClrMapping/>
  </p:clrMapOvr>
  <p:transition advClick="0" advTm="9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strips(downRight)">
                                      <p:cBhvr>
                                        <p:cTn id="7" dur="500"/>
                                        <p:tgtEl>
                                          <p:spTgt spid="5222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randombar(horizontal)">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19459" name="TextBox 1"/>
          <p:cNvSpPr txBox="1"/>
          <p:nvPr/>
        </p:nvSpPr>
        <p:spPr>
          <a:xfrm>
            <a:off x="71438" y="1066800"/>
            <a:ext cx="6069012"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19460" name="Rectangle 2"/>
          <p:cNvSpPr/>
          <p:nvPr/>
        </p:nvSpPr>
        <p:spPr>
          <a:xfrm>
            <a:off x="174625" y="1824038"/>
            <a:ext cx="4281488"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19461" name="Rectangle 2"/>
          <p:cNvSpPr/>
          <p:nvPr/>
        </p:nvSpPr>
        <p:spPr>
          <a:xfrm>
            <a:off x="142875" y="2468563"/>
            <a:ext cx="6946900" cy="636587"/>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b.</a:t>
            </a:r>
            <a:r>
              <a:rPr lang="en-US" altLang="en-US" b="1" dirty="0">
                <a:solidFill>
                  <a:srgbClr val="0000CC"/>
                </a:solidFill>
                <a:latin typeface="Times New Roman" panose="02020603050405020304" pitchFamily="18" charset="0"/>
                <a:ea typeface="Microsoft YaHei" panose="020B0503020204020204" pitchFamily="34" charset="-122"/>
              </a:rPr>
              <a:t> </a:t>
            </a:r>
            <a:r>
              <a:rPr lang="vi-VN" altLang="en-US" b="1" dirty="0">
                <a:solidFill>
                  <a:srgbClr val="0000CC"/>
                </a:solidFill>
                <a:latin typeface="Times New Roman" panose="02020603050405020304" pitchFamily="18" charset="0"/>
                <a:ea typeface="Microsoft YaHei" panose="020B0503020204020204" pitchFamily="34" charset="-122"/>
              </a:rPr>
              <a:t>Các cuộc phát kiến </a:t>
            </a:r>
            <a:r>
              <a:rPr lang="vi-VN" altLang="en-US" b="1">
                <a:solidFill>
                  <a:srgbClr val="0000CC"/>
                </a:solidFill>
                <a:latin typeface="Times New Roman" panose="02020603050405020304" pitchFamily="18" charset="0"/>
                <a:ea typeface="Microsoft YaHei" panose="020B0503020204020204" pitchFamily="34" charset="-122"/>
              </a:rPr>
              <a:t>địa lí</a:t>
            </a:r>
            <a:endParaRPr lang="en-US" altLang="en-US" b="1" dirty="0">
              <a:solidFill>
                <a:srgbClr val="0000CC"/>
              </a:solidFill>
              <a:latin typeface="Times New Roman" panose="02020603050405020304" pitchFamily="18" charset="0"/>
              <a:ea typeface="Microsoft YaHei" panose="020B0503020204020204" pitchFamily="34" charset="-122"/>
            </a:endParaRPr>
          </a:p>
        </p:txBody>
      </p:sp>
      <p:pic>
        <p:nvPicPr>
          <p:cNvPr id="6" name="Picture 5" descr="cach-cam-but-viet-dung-c.jpg"/>
          <p:cNvPicPr>
            <a:picLocks noChangeAspect="1"/>
          </p:cNvPicPr>
          <p:nvPr/>
        </p:nvPicPr>
        <p:blipFill>
          <a:blip r:embed="rId3"/>
          <a:stretch>
            <a:fillRect/>
          </a:stretch>
        </p:blipFill>
        <p:spPr>
          <a:xfrm>
            <a:off x="5272088" y="2506663"/>
            <a:ext cx="730250" cy="365125"/>
          </a:xfrm>
          <a:prstGeom prst="rect">
            <a:avLst/>
          </a:prstGeom>
          <a:noFill/>
          <a:ln w="9525">
            <a:noFill/>
          </a:ln>
        </p:spPr>
      </p:pic>
      <p:sp>
        <p:nvSpPr>
          <p:cNvPr id="11" name="Text Box 5"/>
          <p:cNvSpPr txBox="1">
            <a:spLocks noChangeArrowheads="1"/>
          </p:cNvSpPr>
          <p:nvPr/>
        </p:nvSpPr>
        <p:spPr bwMode="auto">
          <a:xfrm>
            <a:off x="169863" y="3127375"/>
            <a:ext cx="8839200" cy="3033713"/>
          </a:xfrm>
          <a:prstGeom prst="rect">
            <a:avLst/>
          </a:prstGeom>
          <a:solidFill>
            <a:schemeClr val="bg1"/>
          </a:solidFill>
          <a:ln w="9525">
            <a:noFill/>
            <a:round/>
          </a:ln>
        </p:spPr>
        <p:txBody>
          <a:bodyPr lIns="90000" tIns="45000" rIns="90000" bIns="45000"/>
          <a:lstStyle/>
          <a:p>
            <a:pPr defTabSz="9144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000" b="1">
                <a:solidFill>
                  <a:srgbClr val="262626"/>
                </a:solidFill>
                <a:latin typeface="Times New Roman" panose="02020603050405020304" pitchFamily="18" charset="0"/>
                <a:ea typeface="Microsoft YaHei" panose="020B0503020204020204" pitchFamily="34" charset="-122"/>
              </a:rPr>
              <a:t>- </a:t>
            </a:r>
            <a:r>
              <a:rPr lang="vi-VN" altLang="x-none" sz="3000" b="1" dirty="0">
                <a:solidFill>
                  <a:srgbClr val="262626"/>
                </a:solidFill>
                <a:latin typeface="Times New Roman" panose="02020603050405020304" pitchFamily="18" charset="0"/>
                <a:ea typeface="Microsoft YaHei" panose="020B0503020204020204" pitchFamily="34" charset="-122"/>
              </a:rPr>
              <a:t>Năm 1487, B. Đi-a-xơ đến cực Nam </a:t>
            </a:r>
            <a:r>
              <a:rPr lang="vi-VN" altLang="x-none" sz="3000" b="1">
                <a:solidFill>
                  <a:srgbClr val="262626"/>
                </a:solidFill>
                <a:latin typeface="Times New Roman" panose="02020603050405020304" pitchFamily="18" charset="0"/>
                <a:ea typeface="Microsoft YaHei" panose="020B0503020204020204" pitchFamily="34" charset="-122"/>
              </a:rPr>
              <a:t>châu Phi</a:t>
            </a:r>
          </a:p>
          <a:p>
            <a:pP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000" b="1">
                <a:solidFill>
                  <a:srgbClr val="262626"/>
                </a:solidFill>
                <a:latin typeface="Times New Roman" panose="02020603050405020304" pitchFamily="18" charset="0"/>
                <a:ea typeface="Microsoft YaHei" panose="020B0503020204020204" pitchFamily="34" charset="-122"/>
              </a:rPr>
              <a:t>- Năm 1492, C. Cô-lôm-bô tìm ra châu Mĩ</a:t>
            </a:r>
            <a:endParaRPr lang="vi-VN" altLang="x-none" sz="3000" b="1" dirty="0">
              <a:solidFill>
                <a:srgbClr val="262626"/>
              </a:solidFill>
              <a:latin typeface="Times New Roman" panose="02020603050405020304" pitchFamily="18" charset="0"/>
              <a:ea typeface="Microsoft YaHei" panose="020B0503020204020204" pitchFamily="34" charset="-122"/>
            </a:endParaRPr>
          </a:p>
          <a:p>
            <a:pPr defTabSz="9144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000" b="1">
                <a:solidFill>
                  <a:srgbClr val="262626"/>
                </a:solidFill>
                <a:latin typeface="Times New Roman" panose="02020603050405020304" pitchFamily="18" charset="0"/>
                <a:ea typeface="Microsoft YaHei" panose="020B0503020204020204" pitchFamily="34" charset="-122"/>
              </a:rPr>
              <a:t>- </a:t>
            </a:r>
            <a:r>
              <a:rPr lang="vi-VN" altLang="x-none" sz="3000" b="1" dirty="0">
                <a:solidFill>
                  <a:srgbClr val="262626"/>
                </a:solidFill>
                <a:latin typeface="Times New Roman" panose="02020603050405020304" pitchFamily="18" charset="0"/>
                <a:ea typeface="Microsoft YaHei" panose="020B0503020204020204" pitchFamily="34" charset="-122"/>
              </a:rPr>
              <a:t>Năm 1498, Va-xcô đơ Ga-ma đến Tây Nam </a:t>
            </a:r>
            <a:r>
              <a:rPr lang="vi-VN" altLang="x-none" sz="3000" b="1">
                <a:solidFill>
                  <a:srgbClr val="262626"/>
                </a:solidFill>
                <a:latin typeface="Times New Roman" panose="02020603050405020304" pitchFamily="18" charset="0"/>
                <a:ea typeface="Microsoft YaHei" panose="020B0503020204020204" pitchFamily="34" charset="-122"/>
              </a:rPr>
              <a:t>Ấn Độ</a:t>
            </a:r>
            <a:endParaRPr lang="vi-VN" altLang="x-none" sz="3000" b="1" dirty="0">
              <a:solidFill>
                <a:srgbClr val="262626"/>
              </a:solidFill>
              <a:latin typeface="Times New Roman" panose="02020603050405020304" pitchFamily="18" charset="0"/>
              <a:ea typeface="Microsoft YaHei" panose="020B0503020204020204" pitchFamily="34" charset="-122"/>
            </a:endParaRPr>
          </a:p>
          <a:p>
            <a:pPr defTabSz="9144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000" b="1">
                <a:solidFill>
                  <a:srgbClr val="262626"/>
                </a:solidFill>
                <a:latin typeface="Times New Roman" panose="02020603050405020304" pitchFamily="18" charset="0"/>
                <a:ea typeface="Microsoft YaHei" panose="020B0503020204020204" pitchFamily="34" charset="-122"/>
              </a:rPr>
              <a:t>- </a:t>
            </a:r>
            <a:r>
              <a:rPr lang="vi-VN" altLang="x-none" sz="3000" b="1" dirty="0">
                <a:solidFill>
                  <a:srgbClr val="262626"/>
                </a:solidFill>
                <a:latin typeface="Times New Roman" panose="02020603050405020304" pitchFamily="18" charset="0"/>
                <a:ea typeface="Microsoft YaHei" panose="020B0503020204020204" pitchFamily="34" charset="-122"/>
              </a:rPr>
              <a:t>1519 – 1522, Ph. Ma-gien-lan đi vòng quanh Trái Đất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153"/>
    </mc:Choice>
    <mc:Fallback xmlns="">
      <p:transition spd="slow" advTm="41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additive="repl">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1">
                                            <p:txEl>
                                              <p:pRg st="1" end="1"/>
                                            </p:txEl>
                                          </p:spTgt>
                                        </p:tgtEl>
                                        <p:attrNameLst>
                                          <p:attrName>style.visibility</p:attrName>
                                        </p:attrNameLst>
                                      </p:cBhvr>
                                      <p:to>
                                        <p:strVal val="visible"/>
                                      </p:to>
                                    </p:set>
                                    <p:animEffect transition="in" filter="checkerboard(across)">
                                      <p:cBhvr additive="repl">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11">
                                            <p:txEl>
                                              <p:pRg st="2" end="2"/>
                                            </p:txEl>
                                          </p:spTgt>
                                        </p:tgtEl>
                                        <p:attrNameLst>
                                          <p:attrName>style.visibility</p:attrName>
                                        </p:attrNameLst>
                                      </p:cBhvr>
                                      <p:to>
                                        <p:strVal val="visible"/>
                                      </p:to>
                                    </p:set>
                                    <p:animEffect transition="in" filter="checkerboard(across)">
                                      <p:cBhvr additive="repl">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11">
                                            <p:txEl>
                                              <p:pRg st="3" end="3"/>
                                            </p:txEl>
                                          </p:spTgt>
                                        </p:tgtEl>
                                        <p:attrNameLst>
                                          <p:attrName>style.visibility</p:attrName>
                                        </p:attrNameLst>
                                      </p:cBhvr>
                                      <p:to>
                                        <p:strVal val="visible"/>
                                      </p:to>
                                    </p:set>
                                    <p:animEffect transition="in" filter="checkerboard(across)">
                                      <p:cBhvr additive="repl">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23555" name="TextBox 1"/>
          <p:cNvSpPr txBox="1"/>
          <p:nvPr/>
        </p:nvSpPr>
        <p:spPr>
          <a:xfrm>
            <a:off x="69850" y="99060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23556" name="Rectangle 2"/>
          <p:cNvSpPr/>
          <p:nvPr/>
        </p:nvSpPr>
        <p:spPr>
          <a:xfrm>
            <a:off x="120650" y="1735138"/>
            <a:ext cx="4281488"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23557" name="Rectangle 2"/>
          <p:cNvSpPr/>
          <p:nvPr/>
        </p:nvSpPr>
        <p:spPr>
          <a:xfrm>
            <a:off x="120650" y="2373313"/>
            <a:ext cx="6948488"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b.</a:t>
            </a:r>
            <a:r>
              <a:rPr lang="en-US" altLang="en-US" b="1" dirty="0">
                <a:solidFill>
                  <a:srgbClr val="0000CC"/>
                </a:solidFill>
                <a:latin typeface="Times New Roman" panose="02020603050405020304" pitchFamily="18" charset="0"/>
                <a:ea typeface="Microsoft YaHei" panose="020B0503020204020204" pitchFamily="34" charset="-122"/>
              </a:rPr>
              <a:t> </a:t>
            </a:r>
            <a:r>
              <a:rPr lang="vi-VN" altLang="en-US" b="1" dirty="0">
                <a:solidFill>
                  <a:srgbClr val="0000CC"/>
                </a:solidFill>
                <a:latin typeface="Times New Roman" panose="02020603050405020304" pitchFamily="18" charset="0"/>
                <a:ea typeface="Microsoft YaHei" panose="020B0503020204020204" pitchFamily="34" charset="-122"/>
              </a:rPr>
              <a:t>Các cuộc phát kiến </a:t>
            </a:r>
            <a:r>
              <a:rPr lang="vi-VN" altLang="en-US" b="1">
                <a:solidFill>
                  <a:srgbClr val="0000CC"/>
                </a:solidFill>
                <a:latin typeface="Times New Roman" panose="02020603050405020304" pitchFamily="18" charset="0"/>
                <a:ea typeface="Microsoft YaHei" panose="020B0503020204020204" pitchFamily="34" charset="-122"/>
              </a:rPr>
              <a:t>địa lí</a:t>
            </a:r>
            <a:endParaRPr lang="en-US" altLang="en-US" b="1" dirty="0">
              <a:solidFill>
                <a:srgbClr val="0000CC"/>
              </a:solidFill>
              <a:latin typeface="Times New Roman" panose="02020603050405020304" pitchFamily="18" charset="0"/>
              <a:ea typeface="Microsoft YaHei" panose="020B0503020204020204" pitchFamily="34" charset="-122"/>
            </a:endParaRPr>
          </a:p>
        </p:txBody>
      </p:sp>
      <p:pic>
        <p:nvPicPr>
          <p:cNvPr id="11" name="Picture 10" descr="cach-cam-but-viet-dung-c.jpg"/>
          <p:cNvPicPr>
            <a:picLocks noChangeAspect="1"/>
          </p:cNvPicPr>
          <p:nvPr/>
        </p:nvPicPr>
        <p:blipFill>
          <a:blip r:embed="rId3"/>
          <a:stretch>
            <a:fillRect/>
          </a:stretch>
        </p:blipFill>
        <p:spPr>
          <a:xfrm>
            <a:off x="2466686" y="3241530"/>
            <a:ext cx="731837" cy="366712"/>
          </a:xfrm>
          <a:prstGeom prst="rect">
            <a:avLst/>
          </a:prstGeom>
          <a:noFill/>
          <a:ln w="9525">
            <a:noFill/>
          </a:ln>
        </p:spPr>
      </p:pic>
      <p:sp>
        <p:nvSpPr>
          <p:cNvPr id="23560" name="Rectangle 2"/>
          <p:cNvSpPr/>
          <p:nvPr/>
        </p:nvSpPr>
        <p:spPr>
          <a:xfrm>
            <a:off x="120650" y="3106592"/>
            <a:ext cx="2311400" cy="636588"/>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c</a:t>
            </a:r>
            <a:r>
              <a:rPr lang="vi-VN" altLang="en-US" b="1">
                <a:solidFill>
                  <a:srgbClr val="0000CC"/>
                </a:solidFill>
                <a:latin typeface="Times New Roman" panose="02020603050405020304" pitchFamily="18" charset="0"/>
                <a:ea typeface="Microsoft YaHei" panose="020B0503020204020204" pitchFamily="34" charset="-122"/>
              </a:rPr>
              <a:t>. </a:t>
            </a:r>
            <a:r>
              <a:rPr lang="vi-VN" altLang="en-US" b="1" dirty="0">
                <a:solidFill>
                  <a:srgbClr val="0000CC"/>
                </a:solidFill>
                <a:latin typeface="Times New Roman" panose="02020603050405020304" pitchFamily="18" charset="0"/>
                <a:ea typeface="Microsoft YaHei" panose="020B0503020204020204" pitchFamily="34" charset="-122"/>
              </a:rPr>
              <a:t>Ý nghĩa</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4" name="TextBox 3"/>
          <p:cNvSpPr txBox="1"/>
          <p:nvPr/>
        </p:nvSpPr>
        <p:spPr>
          <a:xfrm>
            <a:off x="235527" y="3806103"/>
            <a:ext cx="8763000" cy="95410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vi-VN" altLang="en-US" sz="2800" b="1">
                <a:latin typeface="Times New Roman" panose="02020603050405020304" pitchFamily="18" charset="0"/>
                <a:cs typeface="Times New Roman" panose="02020603050405020304" pitchFamily="18" charset="0"/>
              </a:rPr>
              <a:t>Thúc đẩy thương nghiệp phát triển, đem lại nguồn lợi khổng lồ cho giai cấp tư sản châu Âu.</a:t>
            </a:r>
            <a:endParaRPr lang="en-US" altLang="en-US" sz="2800" b="1"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719"/>
    </mc:Choice>
    <mc:Fallback xmlns="">
      <p:transition spd="slow" advTm="37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24579" name="TextBox 1"/>
          <p:cNvSpPr txBox="1"/>
          <p:nvPr/>
        </p:nvSpPr>
        <p:spPr>
          <a:xfrm>
            <a:off x="98425" y="1119188"/>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10" name="Rectangle 2"/>
          <p:cNvSpPr/>
          <p:nvPr/>
        </p:nvSpPr>
        <p:spPr>
          <a:xfrm>
            <a:off x="63500" y="1952625"/>
            <a:ext cx="8318500"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a:t>
            </a:r>
            <a:r>
              <a:rPr lang="vi-VN" altLang="en-US" b="1">
                <a:solidFill>
                  <a:srgbClr val="0000CC"/>
                </a:solidFill>
                <a:latin typeface="Times New Roman" panose="02020603050405020304" pitchFamily="18" charset="0"/>
                <a:ea typeface="Microsoft YaHei" panose="020B0503020204020204" pitchFamily="34" charset="-122"/>
              </a:rPr>
              <a:t>châu Âu</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2" name="TextBox 1"/>
          <p:cNvSpPr txBox="1"/>
          <p:nvPr/>
        </p:nvSpPr>
        <p:spPr>
          <a:xfrm>
            <a:off x="741363" y="2624138"/>
            <a:ext cx="7696200" cy="954088"/>
          </a:xfrm>
          <a:prstGeom prst="rect">
            <a:avLst/>
          </a:prstGeom>
          <a:noFill/>
        </p:spPr>
        <p:txBody>
          <a:bodyPr>
            <a:spAutoFit/>
          </a:bodyPr>
          <a:lstStyle/>
          <a:p>
            <a:pPr algn="ctr">
              <a:buNone/>
            </a:pPr>
            <a:r>
              <a:rPr lang="vi-VN" altLang="x-none" sz="2800" b="1" dirty="0">
                <a:solidFill>
                  <a:srgbClr val="FF0000"/>
                </a:solidFill>
                <a:latin typeface="Times New Roman" panose="02020603050405020304" pitchFamily="18" charset="0"/>
              </a:rPr>
              <a:t>Quý tộc và thương nhân châu Âu đã làm gì để có nguồn vốn ban đầu và đội ngũ nhân công?</a:t>
            </a:r>
            <a:endParaRPr sz="2800" b="1" dirty="0">
              <a:solidFill>
                <a:srgbClr val="FF0000"/>
              </a:solidFill>
              <a:latin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152"/>
    </mc:Choice>
    <mc:Fallback xmlns="">
      <p:transition spd="slow" advTm="221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25603" name="TextBox 1"/>
          <p:cNvSpPr txBox="1"/>
          <p:nvPr/>
        </p:nvSpPr>
        <p:spPr>
          <a:xfrm>
            <a:off x="79375" y="99060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25604" name="Rectangle 2"/>
          <p:cNvSpPr/>
          <p:nvPr/>
        </p:nvSpPr>
        <p:spPr>
          <a:xfrm>
            <a:off x="79375" y="1733550"/>
            <a:ext cx="8318500" cy="636588"/>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châu Âu</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2" name="TextBox 1"/>
          <p:cNvSpPr txBox="1"/>
          <p:nvPr/>
        </p:nvSpPr>
        <p:spPr>
          <a:xfrm>
            <a:off x="300038" y="2365375"/>
            <a:ext cx="8534400" cy="1385888"/>
          </a:xfrm>
          <a:prstGeom prst="rect">
            <a:avLst/>
          </a:prstGeom>
          <a:noFill/>
        </p:spPr>
        <p:txBody>
          <a:bodyPr>
            <a:spAutoFit/>
          </a:bodyPr>
          <a:lstStyle/>
          <a:p>
            <a:pPr>
              <a:buNone/>
            </a:pPr>
            <a:r>
              <a:rPr lang="vi-VN" altLang="x-none" sz="2800" b="1" dirty="0">
                <a:latin typeface="Times New Roman" panose="02020603050405020304" pitchFamily="18" charset="0"/>
              </a:rPr>
              <a:t>- Cướp bóc của cải, tài nguyên của các nước thuộc địa</a:t>
            </a:r>
          </a:p>
          <a:p>
            <a:pPr>
              <a:buNone/>
            </a:pPr>
            <a:r>
              <a:rPr lang="vi-VN" altLang="x-none" sz="2800" b="1" dirty="0">
                <a:latin typeface="Times New Roman" panose="02020603050405020304" pitchFamily="18" charset="0"/>
              </a:rPr>
              <a:t>- Buôn bán nô lệ da đen</a:t>
            </a:r>
          </a:p>
          <a:p>
            <a:pPr>
              <a:buNone/>
            </a:pPr>
            <a:r>
              <a:rPr lang="vi-VN" altLang="x-none" sz="2800" b="1" dirty="0">
                <a:latin typeface="Times New Roman" panose="02020603050405020304" pitchFamily="18" charset="0"/>
              </a:rPr>
              <a:t>- Rào đất cướp ruộng</a:t>
            </a:r>
          </a:p>
        </p:txBody>
      </p:sp>
      <p:sp>
        <p:nvSpPr>
          <p:cNvPr id="12" name="TextBox 11"/>
          <p:cNvSpPr txBox="1"/>
          <p:nvPr/>
        </p:nvSpPr>
        <p:spPr>
          <a:xfrm>
            <a:off x="312738" y="3751263"/>
            <a:ext cx="8610600"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en-US" sz="2800" b="1" dirty="0">
                <a:latin typeface="Times New Roman" panose="02020603050405020304" pitchFamily="18" charset="0"/>
                <a:cs typeface="Times New Roman" panose="02020603050405020304" pitchFamily="18" charset="0"/>
              </a:rPr>
              <a:t>=&gt; Tư sản có được ngồn vốn ban đầu v</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đội ngũ nhân công đông đảo. </a:t>
            </a:r>
            <a:endParaRPr lang="vi-VN" altLang="en-US" sz="2800" b="1"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529"/>
    </mc:Choice>
    <mc:Fallback xmlns="">
      <p:transition spd="slow" advTm="35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p:nvPr/>
        </p:nvSpPr>
        <p:spPr>
          <a:xfrm>
            <a:off x="231775" y="2493963"/>
            <a:ext cx="8610600"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FF"/>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FF"/>
              </a:solidFill>
              <a:latin typeface="Times New Roman" panose="02020603050405020304" pitchFamily="18" charset="0"/>
              <a:ea typeface="Times New Roman" panose="02020603050405020304" pitchFamily="18" charset="0"/>
            </a:endParaRPr>
          </a:p>
        </p:txBody>
      </p:sp>
      <p:sp>
        <p:nvSpPr>
          <p:cNvPr id="10" name="Rectangle 9"/>
          <p:cNvSpPr>
            <a:spLocks noChangeArrowheads="1"/>
          </p:cNvSpPr>
          <p:nvPr/>
        </p:nvSpPr>
        <p:spPr bwMode="auto">
          <a:xfrm>
            <a:off x="914400" y="533400"/>
            <a:ext cx="7391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 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2" name="Rectangle 1"/>
          <p:cNvSpPr/>
          <p:nvPr/>
        </p:nvSpPr>
        <p:spPr>
          <a:xfrm>
            <a:off x="269875" y="3429000"/>
            <a:ext cx="8534400" cy="74251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FF"/>
                </a:solidFill>
                <a:latin typeface="Times New Roman" panose="02020603050405020304" pitchFamily="18" charset="0"/>
                <a:cs typeface="Times New Roman" panose="02020603050405020304" pitchFamily="18" charset="0"/>
              </a:rPr>
              <a:t>2. Sự hình th</a:t>
            </a:r>
            <a:r>
              <a:rPr lang="vi-VN" altLang="en-US" b="1" dirty="0">
                <a:solidFill>
                  <a:srgbClr val="0000FF"/>
                </a:solidFill>
                <a:latin typeface="Times New Roman" panose="02020603050405020304" pitchFamily="18" charset="0"/>
                <a:ea typeface="Times New Roman" panose="02020603050405020304" pitchFamily="18" charset="0"/>
              </a:rPr>
              <a:t>à</a:t>
            </a:r>
            <a:r>
              <a:rPr lang="vi-VN" altLang="en-US" b="1" dirty="0">
                <a:solidFill>
                  <a:srgbClr val="0000FF"/>
                </a:solidFill>
                <a:latin typeface="Times New Roman" panose="02020603050405020304" pitchFamily="18" charset="0"/>
                <a:cs typeface="Times New Roman" panose="02020603050405020304" pitchFamily="18" charset="0"/>
              </a:rPr>
              <a:t>nh chủ nghĩa tư bản ở châu Âu</a:t>
            </a:r>
            <a:endParaRPr lang="vi-VN" altLang="en-US" b="1" dirty="0">
              <a:solidFill>
                <a:srgbClr val="0000FF"/>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063"/>
    </mc:Choice>
    <mc:Fallback xmlns="">
      <p:transition spd="slow" advTm="220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p:cNvPicPr>
          <p:nvPr/>
        </p:nvPicPr>
        <p:blipFill>
          <a:blip r:embed="rId3"/>
          <a:stretch>
            <a:fillRect/>
          </a:stretch>
        </p:blipFill>
        <p:spPr>
          <a:xfrm>
            <a:off x="76200" y="1588"/>
            <a:ext cx="8839200" cy="6683375"/>
          </a:xfrm>
          <a:prstGeom prst="rect">
            <a:avLst/>
          </a:prstGeom>
          <a:noFill/>
          <a:ln w="9525">
            <a:noFill/>
          </a:ln>
        </p:spPr>
      </p:pic>
      <p:sp>
        <p:nvSpPr>
          <p:cNvPr id="26627" name="Text Box 4"/>
          <p:cNvSpPr txBox="1"/>
          <p:nvPr/>
        </p:nvSpPr>
        <p:spPr>
          <a:xfrm>
            <a:off x="2544763" y="6100763"/>
            <a:ext cx="6629400" cy="58420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en-US" dirty="0">
                <a:solidFill>
                  <a:srgbClr val="FFFF00"/>
                </a:solidFill>
                <a:latin typeface="Times New Roman" panose="02020603050405020304" pitchFamily="18" charset="0"/>
                <a:cs typeface="Times New Roman" panose="02020603050405020304" pitchFamily="18" charset="0"/>
              </a:rPr>
              <a:t>Hạm t</a:t>
            </a:r>
            <a:r>
              <a:rPr lang="vi-VN" altLang="en-US" dirty="0">
                <a:solidFill>
                  <a:srgbClr val="FFFF00"/>
                </a:solidFill>
                <a:latin typeface="Times New Roman" panose="02020603050405020304" pitchFamily="18" charset="0"/>
                <a:ea typeface="Times New Roman" panose="02020603050405020304" pitchFamily="18" charset="0"/>
              </a:rPr>
              <a:t>à</a:t>
            </a:r>
            <a:r>
              <a:rPr lang="vi-VN" altLang="en-US" dirty="0">
                <a:solidFill>
                  <a:srgbClr val="FFFF00"/>
                </a:solidFill>
                <a:latin typeface="Times New Roman" panose="02020603050405020304" pitchFamily="18" charset="0"/>
                <a:cs typeface="Times New Roman" panose="02020603050405020304" pitchFamily="18" charset="0"/>
              </a:rPr>
              <a:t>u cướp biển của Tây Ban Nha</a:t>
            </a:r>
            <a:endParaRPr lang="en-US" altLang="en-US"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advClick="0" advTm="70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53250"/>
                                        </p:tgtEl>
                                        <p:attrNameLst>
                                          <p:attrName>style.visibility</p:attrName>
                                        </p:attrNameLst>
                                      </p:cBhvr>
                                      <p:to>
                                        <p:strVal val="visible"/>
                                      </p:to>
                                    </p:set>
                                    <p:animEffect transition="in" filter="strips(downRight)">
                                      <p:cBhvr>
                                        <p:cTn id="7" dur="500"/>
                                        <p:tgtEl>
                                          <p:spTgt spid="53250"/>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p:cNvPicPr>
          <p:nvPr/>
        </p:nvPicPr>
        <p:blipFill>
          <a:blip r:embed="rId3"/>
          <a:stretch>
            <a:fillRect/>
          </a:stretch>
        </p:blipFill>
        <p:spPr>
          <a:xfrm>
            <a:off x="76200" y="36871"/>
            <a:ext cx="8915400" cy="66294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advTm="3183"/>
    </mc:Choice>
    <mc:Fallback xmlns="">
      <p:transition spd="slow" advTm="3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500"/>
                                  </p:stCondLst>
                                  <p:childTnLst>
                                    <p:set>
                                      <p:cBhvr>
                                        <p:cTn id="6" dur="1" fill="hold">
                                          <p:stCondLst>
                                            <p:cond delay="0"/>
                                          </p:stCondLst>
                                        </p:cTn>
                                        <p:tgtEl>
                                          <p:spTgt spid="51204"/>
                                        </p:tgtEl>
                                        <p:attrNameLst>
                                          <p:attrName>style.visibility</p:attrName>
                                        </p:attrNameLst>
                                      </p:cBhvr>
                                      <p:to>
                                        <p:strVal val="visible"/>
                                      </p:to>
                                    </p:set>
                                    <p:animEffect transition="in" filter="barn(outHorizontal)">
                                      <p:cBhvr>
                                        <p:cTn id="7" dur="500"/>
                                        <p:tgtEl>
                                          <p:spTgt spid="51204"/>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1870SlaveTradeC"/>
          <p:cNvPicPr>
            <a:picLocks noChangeAspect="1"/>
          </p:cNvPicPr>
          <p:nvPr/>
        </p:nvPicPr>
        <p:blipFill>
          <a:blip r:embed="rId4"/>
          <a:srcRect l="5673" r="3546"/>
          <a:stretch>
            <a:fillRect/>
          </a:stretch>
        </p:blipFill>
        <p:spPr>
          <a:xfrm>
            <a:off x="152400" y="152400"/>
            <a:ext cx="8839200" cy="65532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advTm="6068"/>
    </mc:Choice>
    <mc:Fallback xmlns="">
      <p:transition spd="slow" advTm="6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fltVal val="0"/>
                                          </p:val>
                                        </p:tav>
                                        <p:tav tm="100000">
                                          <p:val>
                                            <p:strVal val="#ppt_w"/>
                                          </p:val>
                                        </p:tav>
                                      </p:tavLst>
                                    </p:anim>
                                    <p:anim calcmode="lin" valueType="num">
                                      <p:cBhvr>
                                        <p:cTn id="8" dur="1000" fill="hold"/>
                                        <p:tgtEl>
                                          <p:spTgt spid="68612"/>
                                        </p:tgtEl>
                                        <p:attrNameLst>
                                          <p:attrName>ppt_h</p:attrName>
                                        </p:attrNameLst>
                                      </p:cBhvr>
                                      <p:tavLst>
                                        <p:tav tm="0">
                                          <p:val>
                                            <p:fltVal val="0"/>
                                          </p:val>
                                        </p:tav>
                                        <p:tav tm="100000">
                                          <p:val>
                                            <p:strVal val="#ppt_h"/>
                                          </p:val>
                                        </p:tav>
                                      </p:tavLst>
                                    </p:anim>
                                    <p:anim calcmode="lin" valueType="num">
                                      <p:cBhvr>
                                        <p:cTn id="9" dur="1000" fill="hold"/>
                                        <p:tgtEl>
                                          <p:spTgt spid="68612"/>
                                        </p:tgtEl>
                                        <p:attrNameLst>
                                          <p:attrName>style.rotation</p:attrName>
                                        </p:attrNameLst>
                                      </p:cBhvr>
                                      <p:tavLst>
                                        <p:tav tm="0">
                                          <p:val>
                                            <p:fltVal val="90"/>
                                          </p:val>
                                        </p:tav>
                                        <p:tav tm="100000">
                                          <p:val>
                                            <p:fltVal val="0"/>
                                          </p:val>
                                        </p:tav>
                                      </p:tavLst>
                                    </p:anim>
                                    <p:animEffect transition="in" filter="fade">
                                      <p:cBhvr>
                                        <p:cTn id="10" dur="1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uonban no le"/>
          <p:cNvPicPr>
            <a:picLocks noChangeAspect="1"/>
          </p:cNvPicPr>
          <p:nvPr/>
        </p:nvPicPr>
        <p:blipFill>
          <a:blip r:embed="rId3"/>
          <a:srcRect t="10802" b="4181"/>
          <a:stretch>
            <a:fillRect/>
          </a:stretch>
        </p:blipFill>
        <p:spPr>
          <a:xfrm>
            <a:off x="152400" y="152400"/>
            <a:ext cx="8839200" cy="6553200"/>
          </a:xfrm>
          <a:prstGeom prst="rect">
            <a:avLst/>
          </a:prstGeom>
          <a:noFill/>
          <a:ln w="9525">
            <a:noFill/>
          </a:ln>
        </p:spPr>
      </p:pic>
    </p:spTree>
  </p:cSld>
  <p:clrMapOvr>
    <a:masterClrMapping/>
  </p:clrMapOvr>
  <p:transition advTm="78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SAH003-H"/>
          <p:cNvPicPr>
            <a:picLocks noChangeAspect="1"/>
          </p:cNvPicPr>
          <p:nvPr/>
        </p:nvPicPr>
        <p:blipFill>
          <a:blip r:embed="rId3"/>
          <a:stretch>
            <a:fillRect/>
          </a:stretch>
        </p:blipFill>
        <p:spPr>
          <a:xfrm>
            <a:off x="158750" y="152400"/>
            <a:ext cx="8832850" cy="6602413"/>
          </a:xfrm>
          <a:prstGeom prst="rect">
            <a:avLst/>
          </a:prstGeom>
          <a:noFill/>
          <a:ln w="9525">
            <a:noFill/>
          </a:ln>
        </p:spPr>
      </p:pic>
      <p:sp>
        <p:nvSpPr>
          <p:cNvPr id="12291" name="Text Box 3"/>
          <p:cNvSpPr txBox="1"/>
          <p:nvPr/>
        </p:nvSpPr>
        <p:spPr>
          <a:xfrm>
            <a:off x="2597150" y="6137275"/>
            <a:ext cx="4191000" cy="58420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Buôn bán nô lệ da đen</a:t>
            </a:r>
            <a:endParaRPr lang="en-US" altLang="en-US"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advTm="96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trips(downRight)">
                                      <p:cBhvr>
                                        <p:cTn id="7" dur="5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12" presetClass="entr" presetSubtype="4" fill="hold" grpId="0" nodeType="withEffect">
                                  <p:stCondLst>
                                    <p:cond delay="500"/>
                                  </p:stCondLst>
                                  <p:childTnLst>
                                    <p:set>
                                      <p:cBhvr>
                                        <p:cTn id="9" dur="1" fill="hold">
                                          <p:stCondLst>
                                            <p:cond delay="0"/>
                                          </p:stCondLst>
                                        </p:cTn>
                                        <p:tgtEl>
                                          <p:spTgt spid="12291"/>
                                        </p:tgtEl>
                                        <p:attrNameLst>
                                          <p:attrName>style.visibility</p:attrName>
                                        </p:attrNameLst>
                                      </p:cBhvr>
                                      <p:to>
                                        <p:strVal val="visible"/>
                                      </p:to>
                                    </p:set>
                                    <p:animEffect transition="in" filter="slide(fromBottom)">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p:cNvSpPr>
          <p:nvPr>
            <p:ph type="title"/>
          </p:nvPr>
        </p:nvSpPr>
        <p:spPr>
          <a:xfrm>
            <a:off x="457200" y="277813"/>
            <a:ext cx="8229600" cy="5894387"/>
          </a:xfrm>
          <a:ln w="28575">
            <a:solidFill>
              <a:srgbClr val="A50021">
                <a:alpha val="100000"/>
              </a:srgbClr>
            </a:solidFill>
            <a:miter lim="800000"/>
          </a:ln>
        </p:spPr>
        <p:txBody>
          <a:bodyPr vert="horz" wrap="square" lIns="91440" tIns="45720" rIns="91440" bIns="45720" anchor="ctr" anchorCtr="0"/>
          <a:lstStyle/>
          <a:p>
            <a:pPr eaLnBrk="1" hangingPunct="1"/>
            <a:r>
              <a:rPr lang="vi-VN" altLang="en-US" sz="2800" dirty="0">
                <a:solidFill>
                  <a:srgbClr val="A50021"/>
                </a:solidFill>
                <a:latin typeface="Times New Roman" panose="02020603050405020304" pitchFamily="18" charset="0"/>
                <a:cs typeface="Times New Roman" panose="02020603050405020304" pitchFamily="18" charset="0"/>
              </a:rPr>
              <a:t>C.Mác nhận xét</a:t>
            </a:r>
            <a:r>
              <a:rPr lang="en-US" altLang="en-US" sz="2800" dirty="0">
                <a:solidFill>
                  <a:srgbClr val="A50021"/>
                </a:solidFill>
                <a:latin typeface="Times New Roman" panose="02020603050405020304" pitchFamily="18" charset="0"/>
                <a:cs typeface="Times New Roman" panose="02020603050405020304" pitchFamily="18" charset="0"/>
              </a:rPr>
              <a:t>:</a:t>
            </a:r>
            <a:br>
              <a:rPr lang="en-US" altLang="en-US" sz="2800" dirty="0">
                <a:solidFill>
                  <a:srgbClr val="A50021"/>
                </a:solidFill>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a:t>
            </a:r>
            <a:r>
              <a:rPr lang="vi-VN" altLang="en-US" sz="2800" dirty="0">
                <a:solidFill>
                  <a:srgbClr val="0000FF"/>
                </a:solidFill>
                <a:latin typeface="Times New Roman" panose="02020603050405020304" pitchFamily="18" charset="0"/>
                <a:cs typeface="Times New Roman" panose="02020603050405020304" pitchFamily="18" charset="0"/>
              </a:rPr>
              <a:t>Việc tìm thấy những vùng mỏ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ng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bạc ở châu Mỹ, việc biến người bản xứ th</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nh nô lệ, việc chôn vùi họ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o các hầm mỏ hoặc tuyệt diệt họ đi, những buổi đầu của cuộc chinh phục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cướp bóc ở Đông Ấn, việc biến châu Phi th</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nh một vùng đất cấm thương mại d</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nh riêng cho việc săn bắt người da đen, đấy l</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những biện pháp </a:t>
            </a:r>
            <a:r>
              <a:rPr lang="vi-VN" altLang="en-US" sz="2800" dirty="0">
                <a:solidFill>
                  <a:srgbClr val="FF0000"/>
                </a:solidFill>
                <a:latin typeface="Times New Roman" panose="02020603050405020304" pitchFamily="18" charset="0"/>
                <a:cs typeface="Times New Roman" panose="02020603050405020304" pitchFamily="18" charset="0"/>
              </a:rPr>
              <a:t>tích lũy ban đầu </a:t>
            </a:r>
            <a:r>
              <a:rPr lang="vi-VN" altLang="en-US" sz="2800" dirty="0">
                <a:solidFill>
                  <a:srgbClr val="0000CC"/>
                </a:solidFill>
                <a:latin typeface="Times New Roman" panose="02020603050405020304" pitchFamily="18" charset="0"/>
                <a:cs typeface="Times New Roman" panose="02020603050405020304" pitchFamily="18" charset="0"/>
              </a:rPr>
              <a:t>có tính chất tình ca, báo hiệu buổi bình minh của thời </a:t>
            </a:r>
            <a:r>
              <a:rPr lang="vi-VN" altLang="en-US" sz="2800" dirty="0">
                <a:solidFill>
                  <a:srgbClr val="FF0000"/>
                </a:solidFill>
                <a:latin typeface="Times New Roman" panose="02020603050405020304" pitchFamily="18" charset="0"/>
                <a:cs typeface="Times New Roman" panose="02020603050405020304" pitchFamily="18" charset="0"/>
              </a:rPr>
              <a:t>Tư bản chủ nghĩa</a:t>
            </a:r>
            <a:r>
              <a:rPr lang="en-US" altLang="en-US" sz="2800" dirty="0">
                <a:solidFill>
                  <a:srgbClr val="0000FF"/>
                </a:solidFill>
                <a:latin typeface="Times New Roman" panose="02020603050405020304" pitchFamily="18" charset="0"/>
                <a:cs typeface="Times New Roman" panose="02020603050405020304" pitchFamily="18" charset="0"/>
              </a:rPr>
              <a:t>”.</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i="1" dirty="0">
                <a:solidFill>
                  <a:srgbClr val="0000FF"/>
                </a:solidFill>
                <a:latin typeface="Times New Roman" panose="02020603050405020304" pitchFamily="18" charset="0"/>
                <a:cs typeface="Times New Roman" panose="02020603050405020304" pitchFamily="18" charset="0"/>
              </a:rPr>
              <a:t>B</a:t>
            </a:r>
            <a:r>
              <a:rPr lang="vi-VN" altLang="en-US" sz="2800" i="1" dirty="0">
                <a:solidFill>
                  <a:srgbClr val="0000FF"/>
                </a:solidFill>
                <a:latin typeface="Times New Roman" panose="02020603050405020304" pitchFamily="18" charset="0"/>
                <a:cs typeface="Times New Roman" panose="02020603050405020304" pitchFamily="18" charset="0"/>
              </a:rPr>
              <a:t>ộ Tư bản</a:t>
            </a:r>
            <a:r>
              <a:rPr lang="en-US" altLang="en-US" sz="2800" i="1" dirty="0">
                <a:solidFill>
                  <a:srgbClr val="0000FF"/>
                </a:solidFill>
                <a:latin typeface="Times New Roman" panose="02020603050405020304" pitchFamily="18" charset="0"/>
                <a:cs typeface="Times New Roman" panose="02020603050405020304" pitchFamily="18" charset="0"/>
              </a:rPr>
              <a:t>)</a:t>
            </a:r>
            <a:br>
              <a:rPr lang="en-US" altLang="en-US" sz="2800" dirty="0">
                <a:solidFill>
                  <a:srgbClr val="0000FF"/>
                </a:solidFill>
                <a:latin typeface="Times New Roman" panose="02020603050405020304" pitchFamily="18" charset="0"/>
                <a:cs typeface="Times New Roman" panose="02020603050405020304" pitchFamily="18" charset="0"/>
              </a:rPr>
            </a:b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446"/>
    </mc:Choice>
    <mc:Fallback xmlns="">
      <p:transition spd="slow" advTm="334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4628"/>
                                        </p:tgtEl>
                                        <p:attrNameLst>
                                          <p:attrName>style.visibility</p:attrName>
                                        </p:attrNameLst>
                                      </p:cBhvr>
                                      <p:to>
                                        <p:strVal val="visible"/>
                                      </p:to>
                                    </p:set>
                                    <p:anim calcmode="discrete" valueType="clr">
                                      <p:cBhvr override="childStyle">
                                        <p:cTn id="7" dur="80"/>
                                        <p:tgtEl>
                                          <p:spTgt spid="154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gtEl>
                                        <p:attrNameLst>
                                          <p:attrName>fillcolor</p:attrName>
                                        </p:attrNameLst>
                                      </p:cBhvr>
                                      <p:tavLst>
                                        <p:tav tm="0">
                                          <p:val>
                                            <p:clrVal>
                                              <a:schemeClr val="accent2"/>
                                            </p:clrVal>
                                          </p:val>
                                        </p:tav>
                                        <p:tav tm="50000">
                                          <p:val>
                                            <p:clrVal>
                                              <a:schemeClr val="hlink"/>
                                            </p:clrVal>
                                          </p:val>
                                        </p:tav>
                                      </p:tavLst>
                                    </p:anim>
                                    <p:set>
                                      <p:cBhvr>
                                        <p:cTn id="9" dur="80"/>
                                        <p:tgtEl>
                                          <p:spTgt spid="154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31747" name="TextBox 1"/>
          <p:cNvSpPr txBox="1">
            <a:spLocks noChangeArrowheads="1"/>
          </p:cNvSpPr>
          <p:nvPr/>
        </p:nvSpPr>
        <p:spPr bwMode="auto">
          <a:xfrm>
            <a:off x="63500" y="990600"/>
            <a:ext cx="606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31748" name="Rectangle 2"/>
          <p:cNvSpPr>
            <a:spLocks noChangeArrowheads="1"/>
          </p:cNvSpPr>
          <p:nvPr/>
        </p:nvSpPr>
        <p:spPr bwMode="auto">
          <a:xfrm>
            <a:off x="63500" y="1733550"/>
            <a:ext cx="83185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châu Âu</a:t>
            </a:r>
            <a:endParaRPr lang="en-US" altLang="en-US" b="1" dirty="0">
              <a:solidFill>
                <a:srgbClr val="0000CC"/>
              </a:solidFill>
              <a:ea typeface="Microsoft YaHei" panose="020B0503020204020204" pitchFamily="34" charset="-122"/>
            </a:endParaRPr>
          </a:p>
        </p:txBody>
      </p:sp>
      <p:sp>
        <p:nvSpPr>
          <p:cNvPr id="12" name="TextBox 11"/>
          <p:cNvSpPr txBox="1"/>
          <p:nvPr/>
        </p:nvSpPr>
        <p:spPr>
          <a:xfrm>
            <a:off x="193675" y="2408238"/>
            <a:ext cx="8928100" cy="1077913"/>
          </a:xfrm>
          <a:prstGeom prst="rect">
            <a:avLst/>
          </a:prstGeom>
          <a:noFill/>
        </p:spPr>
        <p:txBody>
          <a:bodyPr>
            <a:spAutoFit/>
          </a:bodyPr>
          <a:lstStyle/>
          <a:p>
            <a:pPr algn="ctr">
              <a:buNone/>
            </a:pPr>
            <a:r>
              <a:rPr lang="vi-VN" altLang="x-none" sz="3200" dirty="0">
                <a:solidFill>
                  <a:srgbClr val="FF0000"/>
                </a:solidFill>
                <a:latin typeface="Times New Roman" panose="02020603050405020304" pitchFamily="18" charset="0"/>
              </a:rPr>
              <a:t>Với nguồn vốn và nhân công có được, các nhà tư sản châu Âu đã làm gì?</a:t>
            </a:r>
            <a:endParaRPr sz="3200" dirty="0">
              <a:solidFill>
                <a:srgbClr val="FF0000"/>
              </a:solidFill>
              <a:latin typeface="Calibri" panose="020F0502020204030204" pitchFamily="34" charset="0"/>
            </a:endParaRPr>
          </a:p>
        </p:txBody>
      </p:sp>
      <p:sp>
        <p:nvSpPr>
          <p:cNvPr id="9" name="TextBox 8"/>
          <p:cNvSpPr txBox="1">
            <a:spLocks noChangeArrowheads="1"/>
          </p:cNvSpPr>
          <p:nvPr/>
        </p:nvSpPr>
        <p:spPr bwMode="auto">
          <a:xfrm>
            <a:off x="519113" y="4175125"/>
            <a:ext cx="2209800" cy="1384300"/>
          </a:xfrm>
          <a:prstGeom prst="rect">
            <a:avLst/>
          </a:prstGeom>
          <a:solidFill>
            <a:srgbClr val="FFFF00"/>
          </a:solid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2800" b="1" dirty="0">
                <a:latin typeface="Times New Roman" panose="02020603050405020304" pitchFamily="18" charset="0"/>
                <a:cs typeface="Times New Roman" panose="02020603050405020304" pitchFamily="18" charset="0"/>
              </a:rPr>
              <a:t>Ra sức mở rộng kinh doanh</a:t>
            </a:r>
            <a:endParaRPr lang="vi-VN" altLang="en-US" sz="2800" b="1" dirty="0">
              <a:latin typeface="Times New Roman" panose="02020603050405020304" pitchFamily="18" charset="0"/>
              <a:ea typeface="Times New Roman" panose="02020603050405020304" pitchFamily="18" charset="0"/>
            </a:endParaRPr>
          </a:p>
        </p:txBody>
      </p:sp>
      <p:cxnSp>
        <p:nvCxnSpPr>
          <p:cNvPr id="3" name="Straight Arrow Connector 2"/>
          <p:cNvCxnSpPr>
            <a:stCxn id="9" idx="3"/>
            <a:endCxn id="4" idx="1"/>
          </p:cNvCxnSpPr>
          <p:nvPr/>
        </p:nvCxnSpPr>
        <p:spPr>
          <a:xfrm flipV="1">
            <a:off x="2728913" y="4067175"/>
            <a:ext cx="1690688"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19600" y="3589338"/>
            <a:ext cx="4495800" cy="954088"/>
          </a:xfrm>
          <a:prstGeom prst="rect">
            <a:avLst/>
          </a:prstGeom>
          <a:solidFill>
            <a:srgbClr val="FFFF00"/>
          </a:solidFill>
        </p:spPr>
        <p:txBody>
          <a:bodyPr>
            <a:spAutoFit/>
          </a:bodyPr>
          <a:lstStyle/>
          <a:p>
            <a:pPr>
              <a:buNone/>
            </a:pPr>
            <a:r>
              <a:rPr lang="vi-VN" altLang="x-none" sz="2800" dirty="0">
                <a:latin typeface="Times New Roman" panose="02020603050405020304" pitchFamily="18" charset="0"/>
              </a:rPr>
              <a:t>Lập xưởng sản xuất quy mô lớn (Công trường thủ công)</a:t>
            </a:r>
            <a:endParaRPr sz="2800" dirty="0">
              <a:latin typeface="Calibri" panose="020F0502020204030204" pitchFamily="34" charset="0"/>
            </a:endParaRPr>
          </a:p>
        </p:txBody>
      </p:sp>
      <p:sp>
        <p:nvSpPr>
          <p:cNvPr id="5" name="TextBox 4"/>
          <p:cNvSpPr txBox="1"/>
          <p:nvPr/>
        </p:nvSpPr>
        <p:spPr>
          <a:xfrm>
            <a:off x="4448175" y="4625975"/>
            <a:ext cx="4495800" cy="522288"/>
          </a:xfrm>
          <a:prstGeom prst="rect">
            <a:avLst/>
          </a:prstGeom>
          <a:solidFill>
            <a:srgbClr val="FFFF00"/>
          </a:solidFill>
        </p:spPr>
        <p:txBody>
          <a:bodyPr>
            <a:spAutoFit/>
          </a:bodyPr>
          <a:lstStyle/>
          <a:p>
            <a:pPr>
              <a:buNone/>
            </a:pPr>
            <a:r>
              <a:rPr lang="vi-VN" altLang="x-none" sz="2800" dirty="0">
                <a:latin typeface="Times New Roman" panose="02020603050405020304" pitchFamily="18" charset="0"/>
              </a:rPr>
              <a:t>Lập công ti thương mại</a:t>
            </a:r>
            <a:endParaRPr sz="2800" dirty="0">
              <a:latin typeface="Calibri" panose="020F0502020204030204" pitchFamily="34" charset="0"/>
            </a:endParaRPr>
          </a:p>
        </p:txBody>
      </p:sp>
      <p:cxnSp>
        <p:nvCxnSpPr>
          <p:cNvPr id="7" name="Straight Arrow Connector 6"/>
          <p:cNvCxnSpPr>
            <a:endCxn id="5" idx="1"/>
          </p:cNvCxnSpPr>
          <p:nvPr/>
        </p:nvCxnSpPr>
        <p:spPr>
          <a:xfrm>
            <a:off x="2728913" y="4887913"/>
            <a:ext cx="1719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8175" y="5343525"/>
            <a:ext cx="4495800" cy="523875"/>
          </a:xfrm>
          <a:prstGeom prst="rect">
            <a:avLst/>
          </a:prstGeom>
          <a:solidFill>
            <a:srgbClr val="FFFF00"/>
          </a:solidFill>
        </p:spPr>
        <p:txBody>
          <a:bodyPr>
            <a:spAutoFit/>
          </a:bodyPr>
          <a:lstStyle/>
          <a:p>
            <a:pPr>
              <a:buNone/>
            </a:pPr>
            <a:r>
              <a:rPr lang="vi-VN" altLang="x-none" sz="2800" dirty="0">
                <a:latin typeface="Times New Roman" panose="02020603050405020304" pitchFamily="18" charset="0"/>
              </a:rPr>
              <a:t>Lập đồn điền rộng lớn</a:t>
            </a:r>
            <a:endParaRPr sz="2800" dirty="0">
              <a:latin typeface="Calibri" panose="020F0502020204030204" pitchFamily="34" charset="0"/>
            </a:endParaRPr>
          </a:p>
        </p:txBody>
      </p:sp>
      <p:cxnSp>
        <p:nvCxnSpPr>
          <p:cNvPr id="13" name="Straight Arrow Connector 12"/>
          <p:cNvCxnSpPr>
            <a:stCxn id="9" idx="3"/>
            <a:endCxn id="10" idx="1"/>
          </p:cNvCxnSpPr>
          <p:nvPr/>
        </p:nvCxnSpPr>
        <p:spPr>
          <a:xfrm>
            <a:off x="2728913" y="4867275"/>
            <a:ext cx="1719263" cy="738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4313" y="5891213"/>
            <a:ext cx="8748712"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en-US" sz="2800" b="1" dirty="0">
                <a:latin typeface="Times New Roman" panose="02020603050405020304" pitchFamily="18" charset="0"/>
                <a:cs typeface="Times New Roman" panose="02020603050405020304" pitchFamily="18" charset="0"/>
              </a:rPr>
              <a:t>=&gt; Về kinh tế: Hình thức kinh doanh tư bản ra đời – đó l</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công trường thủ công</a:t>
            </a:r>
            <a:endParaRPr lang="en-US" altLang="en-US" sz="2800" dirty="0">
              <a:latin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058"/>
    </mc:Choice>
    <mc:Fallback xmlns="">
      <p:transition spd="slow" advTm="610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circle(in)">
                                      <p:cBhvr>
                                        <p:cTn id="47"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4" grpId="0" animBg="1"/>
      <p:bldP spid="5"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33795" name="TextBox 1"/>
          <p:cNvSpPr txBox="1"/>
          <p:nvPr/>
        </p:nvSpPr>
        <p:spPr>
          <a:xfrm>
            <a:off x="63500" y="99060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33796" name="Rectangle 2"/>
          <p:cNvSpPr/>
          <p:nvPr/>
        </p:nvSpPr>
        <p:spPr>
          <a:xfrm>
            <a:off x="63500" y="1733550"/>
            <a:ext cx="8318500"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châu Âu</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12" name="TextBox 11"/>
          <p:cNvSpPr txBox="1"/>
          <p:nvPr/>
        </p:nvSpPr>
        <p:spPr>
          <a:xfrm>
            <a:off x="193675" y="2408238"/>
            <a:ext cx="8928100" cy="1077913"/>
          </a:xfrm>
          <a:prstGeom prst="rect">
            <a:avLst/>
          </a:prstGeom>
          <a:noFill/>
        </p:spPr>
        <p:txBody>
          <a:bodyPr>
            <a:spAutoFit/>
          </a:bodyPr>
          <a:lstStyle/>
          <a:p>
            <a:pPr algn="ctr">
              <a:buNone/>
            </a:pPr>
            <a:r>
              <a:rPr lang="vi-VN" altLang="x-none" sz="3200" dirty="0">
                <a:solidFill>
                  <a:srgbClr val="FF0000"/>
                </a:solidFill>
                <a:latin typeface="Times New Roman" panose="02020603050405020304" pitchFamily="18" charset="0"/>
              </a:rPr>
              <a:t>Sự ra đời của hình thức kinh doanh tư bản đã tác động đến xã hội phong kiến châu Âu như thế nào ?</a:t>
            </a:r>
            <a:endParaRPr sz="3200" dirty="0">
              <a:solidFill>
                <a:srgbClr val="FF0000"/>
              </a:solidFill>
              <a:latin typeface="Calibri" panose="020F0502020204030204" pitchFamily="34" charset="0"/>
            </a:endParaRPr>
          </a:p>
        </p:txBody>
      </p:sp>
      <p:sp>
        <p:nvSpPr>
          <p:cNvPr id="9" name="TextBox 8"/>
          <p:cNvSpPr txBox="1"/>
          <p:nvPr/>
        </p:nvSpPr>
        <p:spPr>
          <a:xfrm>
            <a:off x="533400" y="3913188"/>
            <a:ext cx="8229600"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2800" b="1" dirty="0">
                <a:latin typeface="Times New Roman" panose="02020603050405020304" pitchFamily="18" charset="0"/>
                <a:cs typeface="Times New Roman" panose="02020603050405020304" pitchFamily="18" charset="0"/>
              </a:rPr>
              <a:t>Xã hội Châu Âu hình th</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nh những giai cấp mới: tư sản v</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vô sản.</a:t>
            </a:r>
            <a:endParaRPr lang="vi-VN" altLang="en-US" sz="2800" b="1"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908"/>
    </mc:Choice>
    <mc:Fallback xmlns="">
      <p:transition spd="slow" advTm="15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0" y="53975"/>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34819" name="TextBox 1"/>
          <p:cNvSpPr txBox="1"/>
          <p:nvPr/>
        </p:nvSpPr>
        <p:spPr>
          <a:xfrm>
            <a:off x="73025" y="91440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34820" name="Rectangle 2"/>
          <p:cNvSpPr/>
          <p:nvPr/>
        </p:nvSpPr>
        <p:spPr>
          <a:xfrm>
            <a:off x="69850" y="1747838"/>
            <a:ext cx="8318500"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châu Âu</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9" name="TextBox 8"/>
          <p:cNvSpPr txBox="1"/>
          <p:nvPr/>
        </p:nvSpPr>
        <p:spPr>
          <a:xfrm>
            <a:off x="76200" y="2590800"/>
            <a:ext cx="9080500" cy="1077913"/>
          </a:xfrm>
          <a:prstGeom prst="rect">
            <a:avLst/>
          </a:prstGeom>
          <a:noFill/>
        </p:spPr>
        <p:txBody>
          <a:bodyPr>
            <a:spAutoFit/>
          </a:bodyPr>
          <a:lstStyle/>
          <a:p>
            <a:pPr algn="ctr">
              <a:buNone/>
            </a:pPr>
            <a:r>
              <a:rPr lang="vi-VN" altLang="x-none" sz="3200" dirty="0">
                <a:solidFill>
                  <a:srgbClr val="FF0000"/>
                </a:solidFill>
                <a:latin typeface="Times New Roman" panose="02020603050405020304" pitchFamily="18" charset="0"/>
              </a:rPr>
              <a:t>Giai cấp tư sản và vô sản đã được hình thành từ những tầng lớp nào trong xã hội phong kiến châu Âu ?</a:t>
            </a:r>
            <a:endParaRPr sz="3200" dirty="0">
              <a:solidFill>
                <a:srgbClr val="FF0000"/>
              </a:solidFill>
              <a:latin typeface="Calibri" panose="020F0502020204030204" pitchFamily="34" charset="0"/>
            </a:endParaRPr>
          </a:p>
        </p:txBody>
      </p:sp>
      <p:sp>
        <p:nvSpPr>
          <p:cNvPr id="10" name="TextBox 9"/>
          <p:cNvSpPr txBox="1"/>
          <p:nvPr/>
        </p:nvSpPr>
        <p:spPr>
          <a:xfrm>
            <a:off x="227013" y="3692525"/>
            <a:ext cx="8766175" cy="1384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2800" b="1" dirty="0">
                <a:latin typeface="Times New Roman" panose="02020603050405020304" pitchFamily="18" charset="0"/>
                <a:cs typeface="Times New Roman" panose="02020603050405020304" pitchFamily="18" charset="0"/>
              </a:rPr>
              <a:t>- Giai cấp tư sản: Quý tộc, chủ xưởng, chủ đồn điền, thương nhân</a:t>
            </a:r>
          </a:p>
          <a:p>
            <a:pPr marL="0" lvl="0" indent="0" algn="just">
              <a:spcBef>
                <a:spcPct val="0"/>
              </a:spcBef>
              <a:buFontTx/>
              <a:buNone/>
            </a:pPr>
            <a:r>
              <a:rPr lang="vi-VN" altLang="en-US" sz="2800" b="1" dirty="0">
                <a:latin typeface="Times New Roman" panose="02020603050405020304" pitchFamily="18" charset="0"/>
                <a:cs typeface="Times New Roman" panose="02020603050405020304" pitchFamily="18" charset="0"/>
              </a:rPr>
              <a:t>- Giai cấp vô sản: Nông nô, thợ thủ công, nô lệ da đen</a:t>
            </a:r>
            <a:endParaRPr lang="vi-VN" altLang="en-US" sz="2800" b="1"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7272"/>
    </mc:Choice>
    <mc:Fallback xmlns="">
      <p:transition spd="slow" advTm="57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152400" y="1600200"/>
            <a:ext cx="2667000" cy="1524000"/>
          </a:xfrm>
          <a:solidFill>
            <a:srgbClr val="CCFFCC"/>
          </a:solidFill>
          <a:ln>
            <a:solidFill>
              <a:srgbClr val="0000FF"/>
            </a:solidFill>
            <a:miter lim="800000"/>
          </a:ln>
        </p:spPr>
        <p:txBody>
          <a:bodyPr vert="horz" wrap="square" lIns="91440" tIns="45720" rIns="91440" bIns="45720" numCol="1" rtlCol="0" anchor="t" anchorCtr="0" compatLnSpc="1"/>
          <a:lstStyle/>
          <a:p>
            <a:pPr algn="ctr" eaLnBrk="1" hangingPunct="1">
              <a:lnSpc>
                <a:spcPct val="70000"/>
              </a:lnSpc>
              <a:buFont typeface="Wingdings" panose="05000000000000000000" pitchFamily="2" charset="2"/>
              <a:buNone/>
            </a:pPr>
            <a:r>
              <a:rPr lang="vi-VN" altLang="en-US" sz="3000" b="1" dirty="0">
                <a:solidFill>
                  <a:srgbClr val="FF0000"/>
                </a:solidFill>
                <a:latin typeface="Times New Roman" panose="02020603050405020304" pitchFamily="18" charset="0"/>
                <a:cs typeface="Times New Roman" panose="02020603050405020304" pitchFamily="18" charset="0"/>
              </a:rPr>
              <a:t>Chủ xưởng, </a:t>
            </a:r>
          </a:p>
          <a:p>
            <a:pPr algn="ctr" eaLnBrk="1" hangingPunct="1">
              <a:lnSpc>
                <a:spcPct val="70000"/>
              </a:lnSpc>
              <a:buFont typeface="Wingdings" panose="05000000000000000000" pitchFamily="2" charset="2"/>
              <a:buNone/>
            </a:pPr>
            <a:r>
              <a:rPr lang="vi-VN" altLang="en-US" sz="3000" b="1" dirty="0">
                <a:solidFill>
                  <a:srgbClr val="FF0000"/>
                </a:solidFill>
                <a:latin typeface="Times New Roman" panose="02020603050405020304" pitchFamily="18" charset="0"/>
                <a:cs typeface="Times New Roman" panose="02020603050405020304" pitchFamily="18" charset="0"/>
              </a:rPr>
              <a:t>chủ đồn điền, </a:t>
            </a:r>
          </a:p>
          <a:p>
            <a:pPr algn="ctr" eaLnBrk="1" hangingPunct="1">
              <a:lnSpc>
                <a:spcPct val="70000"/>
              </a:lnSpc>
              <a:buFont typeface="Wingdings" panose="05000000000000000000" pitchFamily="2" charset="2"/>
              <a:buNone/>
            </a:pPr>
            <a:r>
              <a:rPr lang="vi-VN" altLang="en-US" sz="3000" b="1" dirty="0">
                <a:solidFill>
                  <a:srgbClr val="FF0000"/>
                </a:solidFill>
                <a:latin typeface="Times New Roman" panose="02020603050405020304" pitchFamily="18" charset="0"/>
                <a:cs typeface="Times New Roman" panose="02020603050405020304" pitchFamily="18" charset="0"/>
              </a:rPr>
              <a:t>thương nhân</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sp>
        <p:nvSpPr>
          <p:cNvPr id="133124" name="Line 4"/>
          <p:cNvSpPr/>
          <p:nvPr/>
        </p:nvSpPr>
        <p:spPr>
          <a:xfrm flipV="1">
            <a:off x="2857500" y="2349500"/>
            <a:ext cx="2895600" cy="0"/>
          </a:xfrm>
          <a:prstGeom prst="line">
            <a:avLst/>
          </a:prstGeom>
          <a:ln w="38100" cap="sq" cmpd="sng">
            <a:solidFill>
              <a:schemeClr val="tx1"/>
            </a:solidFill>
            <a:prstDash val="solid"/>
            <a:headEnd type="none" w="sm" len="sm"/>
            <a:tailEnd type="triangle" w="med" len="med"/>
          </a:ln>
        </p:spPr>
      </p:sp>
      <p:sp>
        <p:nvSpPr>
          <p:cNvPr id="133125" name="Text Box 5"/>
          <p:cNvSpPr txBox="1"/>
          <p:nvPr/>
        </p:nvSpPr>
        <p:spPr>
          <a:xfrm>
            <a:off x="3048000" y="1752600"/>
            <a:ext cx="2590800" cy="45720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en-US" sz="2400" dirty="0">
                <a:solidFill>
                  <a:srgbClr val="0000FF"/>
                </a:solidFill>
                <a:latin typeface="Times New Roman" panose="02020603050405020304" pitchFamily="18" charset="0"/>
                <a:cs typeface="Times New Roman" panose="02020603050405020304" pitchFamily="18" charset="0"/>
              </a:rPr>
              <a:t>Vốn + Công nhân</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133126" name="Text Box 6"/>
          <p:cNvSpPr txBox="1"/>
          <p:nvPr/>
        </p:nvSpPr>
        <p:spPr>
          <a:xfrm>
            <a:off x="2743200" y="2328449"/>
            <a:ext cx="3048000" cy="1200329"/>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en-US" altLang="en-US" sz="2400" b="1" dirty="0">
                <a:solidFill>
                  <a:srgbClr val="990000"/>
                </a:solidFill>
                <a:latin typeface="Times New Roman" panose="02020603050405020304" pitchFamily="18" charset="0"/>
                <a:cs typeface="Times New Roman" panose="02020603050405020304" pitchFamily="18" charset="0"/>
              </a:rPr>
              <a:t>M</a:t>
            </a:r>
            <a:r>
              <a:rPr lang="vi-VN" altLang="en-US" sz="2400" b="1" dirty="0">
                <a:solidFill>
                  <a:srgbClr val="990000"/>
                </a:solidFill>
                <a:latin typeface="Times New Roman" panose="02020603050405020304" pitchFamily="18" charset="0"/>
                <a:cs typeface="Times New Roman" panose="02020603050405020304" pitchFamily="18" charset="0"/>
              </a:rPr>
              <a:t>ở rộng</a:t>
            </a:r>
            <a:r>
              <a:rPr lang="en-US" altLang="en-US" sz="2400" b="1" dirty="0">
                <a:solidFill>
                  <a:srgbClr val="990000"/>
                </a:solidFill>
                <a:latin typeface="Times New Roman" panose="02020603050405020304" pitchFamily="18" charset="0"/>
                <a:cs typeface="Times New Roman" panose="02020603050405020304" pitchFamily="18" charset="0"/>
              </a:rPr>
              <a:t> kinh doanh (</a:t>
            </a:r>
            <a:r>
              <a:rPr lang="vi-VN" altLang="en-US" sz="2400" b="1" dirty="0">
                <a:solidFill>
                  <a:srgbClr val="990000"/>
                </a:solidFill>
                <a:latin typeface="Times New Roman" panose="02020603050405020304" pitchFamily="18" charset="0"/>
                <a:cs typeface="Times New Roman" panose="02020603050405020304" pitchFamily="18" charset="0"/>
              </a:rPr>
              <a:t>Lập xưởng, đồn điền</a:t>
            </a:r>
            <a:r>
              <a:rPr lang="en-US" altLang="en-US" sz="2400" b="1" dirty="0">
                <a:solidFill>
                  <a:srgbClr val="990000"/>
                </a:solidFill>
                <a:latin typeface="Times New Roman" panose="02020603050405020304" pitchFamily="18" charset="0"/>
                <a:ea typeface="Times New Roman" panose="02020603050405020304" pitchFamily="18" charset="0"/>
              </a:rPr>
              <a:t>…</a:t>
            </a:r>
            <a:r>
              <a:rPr lang="en-US" altLang="en-US" sz="2400" b="1" dirty="0">
                <a:solidFill>
                  <a:srgbClr val="990000"/>
                </a:solidFill>
                <a:latin typeface="Times New Roman" panose="02020603050405020304" pitchFamily="18" charset="0"/>
                <a:cs typeface="Times New Roman" panose="02020603050405020304" pitchFamily="18" charset="0"/>
              </a:rPr>
              <a:t>)</a:t>
            </a:r>
            <a:endParaRPr lang="en-US" altLang="en-US" sz="2400" b="1" dirty="0">
              <a:solidFill>
                <a:srgbClr val="990000"/>
              </a:solidFill>
              <a:latin typeface="Times New Roman" panose="02020603050405020304" pitchFamily="18" charset="0"/>
              <a:ea typeface="Times New Roman" panose="02020603050405020304" pitchFamily="18" charset="0"/>
            </a:endParaRPr>
          </a:p>
        </p:txBody>
      </p:sp>
      <p:sp>
        <p:nvSpPr>
          <p:cNvPr id="133127" name="Rectangle 7"/>
          <p:cNvSpPr/>
          <p:nvPr/>
        </p:nvSpPr>
        <p:spPr>
          <a:xfrm>
            <a:off x="5734050" y="1513609"/>
            <a:ext cx="3009900" cy="1648691"/>
          </a:xfrm>
          <a:prstGeom prst="rect">
            <a:avLst/>
          </a:prstGeom>
          <a:solidFill>
            <a:srgbClr val="CCFFCC"/>
          </a:solidFill>
          <a:ln w="9525" cap="flat" cmpd="sng">
            <a:solidFill>
              <a:srgbClr val="00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ctr" eaLnBrk="1" hangingPunct="1">
              <a:buClr>
                <a:schemeClr val="hlink"/>
              </a:buClr>
              <a:buSzPct val="60000"/>
              <a:buFont typeface="Wingdings" panose="05000000000000000000" pitchFamily="2" charset="2"/>
              <a:buNone/>
            </a:pPr>
            <a:r>
              <a:rPr lang="en-US" altLang="en-US" b="1" dirty="0" err="1">
                <a:solidFill>
                  <a:srgbClr val="FF0000"/>
                </a:solidFill>
                <a:latin typeface="Times New Roman" panose="02020603050405020304" pitchFamily="18" charset="0"/>
                <a:ea typeface="Times New Roman" panose="02020603050405020304" pitchFamily="18" charset="0"/>
              </a:rPr>
              <a:t>Giai</a:t>
            </a:r>
            <a:r>
              <a:rPr lang="en-US" altLang="en-US" b="1" dirty="0">
                <a:solidFill>
                  <a:srgbClr val="FF0000"/>
                </a:solidFill>
                <a:latin typeface="Times New Roman" panose="02020603050405020304" pitchFamily="18" charset="0"/>
                <a:ea typeface="Times New Roman" panose="02020603050405020304" pitchFamily="18" charset="0"/>
              </a:rPr>
              <a:t> </a:t>
            </a:r>
            <a:r>
              <a:rPr lang="en-US" altLang="en-US" b="1" dirty="0" err="1">
                <a:solidFill>
                  <a:srgbClr val="FF0000"/>
                </a:solidFill>
                <a:latin typeface="Times New Roman" panose="02020603050405020304" pitchFamily="18" charset="0"/>
                <a:ea typeface="Times New Roman" panose="02020603050405020304" pitchFamily="18" charset="0"/>
              </a:rPr>
              <a:t>cấp</a:t>
            </a:r>
            <a:r>
              <a:rPr lang="en-US" altLang="en-US" b="1" dirty="0">
                <a:solidFill>
                  <a:srgbClr val="FF0000"/>
                </a:solidFill>
                <a:latin typeface="Times New Roman" panose="02020603050405020304" pitchFamily="18" charset="0"/>
                <a:ea typeface="Times New Roman" panose="02020603050405020304" pitchFamily="18" charset="0"/>
              </a:rPr>
              <a:t> </a:t>
            </a:r>
            <a:r>
              <a:rPr lang="en-US" altLang="en-US" b="1" dirty="0" err="1">
                <a:solidFill>
                  <a:srgbClr val="FF0000"/>
                </a:solidFill>
                <a:latin typeface="Times New Roman" panose="02020603050405020304" pitchFamily="18" charset="0"/>
                <a:ea typeface="Times New Roman" panose="02020603050405020304" pitchFamily="18" charset="0"/>
              </a:rPr>
              <a:t>tư</a:t>
            </a:r>
            <a:r>
              <a:rPr lang="en-US" altLang="en-US" b="1" dirty="0">
                <a:solidFill>
                  <a:srgbClr val="FF0000"/>
                </a:solidFill>
                <a:latin typeface="Times New Roman" panose="02020603050405020304" pitchFamily="18" charset="0"/>
                <a:ea typeface="Times New Roman" panose="02020603050405020304" pitchFamily="18" charset="0"/>
              </a:rPr>
              <a:t> </a:t>
            </a:r>
            <a:r>
              <a:rPr lang="en-US" altLang="en-US" b="1" dirty="0" err="1">
                <a:solidFill>
                  <a:srgbClr val="FF0000"/>
                </a:solidFill>
                <a:latin typeface="Times New Roman" panose="02020603050405020304" pitchFamily="18" charset="0"/>
                <a:ea typeface="Times New Roman" panose="02020603050405020304" pitchFamily="18" charset="0"/>
              </a:rPr>
              <a:t>sản</a:t>
            </a:r>
            <a:r>
              <a:rPr lang="en-US" altLang="en-US" b="1" dirty="0">
                <a:solidFill>
                  <a:srgbClr val="FF0000"/>
                </a:solidFill>
                <a:latin typeface="Times New Roman" panose="02020603050405020304" pitchFamily="18" charset="0"/>
                <a:ea typeface="Times New Roman" panose="02020603050405020304" pitchFamily="18" charset="0"/>
              </a:rPr>
              <a:t> (</a:t>
            </a:r>
            <a:r>
              <a:rPr lang="en-US" altLang="en-US" b="1" dirty="0" err="1">
                <a:solidFill>
                  <a:srgbClr val="FF0000"/>
                </a:solidFill>
                <a:latin typeface="Times New Roman" panose="02020603050405020304" pitchFamily="18" charset="0"/>
                <a:ea typeface="Times New Roman" panose="02020603050405020304" pitchFamily="18" charset="0"/>
              </a:rPr>
              <a:t>bóc</a:t>
            </a:r>
            <a:r>
              <a:rPr lang="en-US" altLang="en-US" b="1" dirty="0">
                <a:solidFill>
                  <a:srgbClr val="FF0000"/>
                </a:solidFill>
                <a:latin typeface="Times New Roman" panose="02020603050405020304" pitchFamily="18" charset="0"/>
                <a:ea typeface="Times New Roman" panose="02020603050405020304" pitchFamily="18" charset="0"/>
              </a:rPr>
              <a:t> </a:t>
            </a:r>
            <a:r>
              <a:rPr lang="en-US" altLang="en-US" b="1" dirty="0" err="1">
                <a:solidFill>
                  <a:srgbClr val="FF0000"/>
                </a:solidFill>
                <a:latin typeface="Times New Roman" panose="02020603050405020304" pitchFamily="18" charset="0"/>
                <a:ea typeface="Times New Roman" panose="02020603050405020304" pitchFamily="18" charset="0"/>
              </a:rPr>
              <a:t>lột</a:t>
            </a:r>
            <a:r>
              <a:rPr lang="en-US" altLang="en-US" b="1" dirty="0">
                <a:solidFill>
                  <a:srgbClr val="FF0000"/>
                </a:solidFill>
                <a:latin typeface="Times New Roman" panose="02020603050405020304" pitchFamily="18" charset="0"/>
                <a:ea typeface="Times New Roman" panose="02020603050405020304" pitchFamily="18" charset="0"/>
              </a:rPr>
              <a:t>)</a:t>
            </a:r>
          </a:p>
        </p:txBody>
      </p:sp>
      <p:sp>
        <p:nvSpPr>
          <p:cNvPr id="133128" name="Rectangle 8"/>
          <p:cNvSpPr/>
          <p:nvPr/>
        </p:nvSpPr>
        <p:spPr>
          <a:xfrm>
            <a:off x="76200" y="4953000"/>
            <a:ext cx="2743200" cy="1752600"/>
          </a:xfrm>
          <a:prstGeom prst="rect">
            <a:avLst/>
          </a:prstGeom>
          <a:solidFill>
            <a:srgbClr val="CCFFCC"/>
          </a:solidFill>
          <a:ln w="9525" cap="flat" cmpd="sng">
            <a:solidFill>
              <a:srgbClr val="00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buClr>
                <a:schemeClr val="hlink"/>
              </a:buClr>
              <a:buSzPct val="60000"/>
              <a:buFont typeface="Wingdings" panose="05000000000000000000" pitchFamily="2" charset="2"/>
              <a:buNone/>
            </a:pPr>
            <a:r>
              <a:rPr lang="vi-VN" altLang="en-US" b="1" dirty="0">
                <a:solidFill>
                  <a:srgbClr val="FF0000"/>
                </a:solidFill>
                <a:latin typeface="Times New Roman" panose="02020603050405020304" pitchFamily="18" charset="0"/>
                <a:cs typeface="Times New Roman" panose="02020603050405020304" pitchFamily="18" charset="0"/>
              </a:rPr>
              <a:t>Nông nô, thợ thủ công</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nô lệ da đen</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33129" name="Line 9"/>
          <p:cNvSpPr/>
          <p:nvPr/>
        </p:nvSpPr>
        <p:spPr>
          <a:xfrm flipV="1">
            <a:off x="2819400" y="5881688"/>
            <a:ext cx="2895600" cy="0"/>
          </a:xfrm>
          <a:prstGeom prst="line">
            <a:avLst/>
          </a:prstGeom>
          <a:ln w="38100" cap="sq" cmpd="sng">
            <a:solidFill>
              <a:schemeClr val="tx1"/>
            </a:solidFill>
            <a:prstDash val="solid"/>
            <a:headEnd type="none" w="sm" len="sm"/>
            <a:tailEnd type="triangle" w="med" len="med"/>
          </a:ln>
        </p:spPr>
      </p:sp>
      <p:sp>
        <p:nvSpPr>
          <p:cNvPr id="133130" name="Text Box 10"/>
          <p:cNvSpPr txBox="1"/>
          <p:nvPr/>
        </p:nvSpPr>
        <p:spPr>
          <a:xfrm>
            <a:off x="2857500" y="4894263"/>
            <a:ext cx="2971800" cy="83185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en-US" sz="2400" dirty="0">
                <a:solidFill>
                  <a:srgbClr val="0000FF"/>
                </a:solidFill>
                <a:latin typeface="Times New Roman" panose="02020603050405020304" pitchFamily="18" charset="0"/>
                <a:cs typeface="Times New Roman" panose="02020603050405020304" pitchFamily="18" charset="0"/>
              </a:rPr>
              <a:t>Bị cướp đoạt tư liệu sản xuất, bị cưỡng bức</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133131" name="Text Box 11"/>
          <p:cNvSpPr txBox="1"/>
          <p:nvPr/>
        </p:nvSpPr>
        <p:spPr>
          <a:xfrm>
            <a:off x="2819400" y="6096000"/>
            <a:ext cx="2667000" cy="461665"/>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en-US" sz="2400" b="1" dirty="0">
                <a:solidFill>
                  <a:srgbClr val="990000"/>
                </a:solidFill>
                <a:latin typeface="Times New Roman" panose="02020603050405020304" pitchFamily="18" charset="0"/>
                <a:cs typeface="Times New Roman" panose="02020603050405020304" pitchFamily="18" charset="0"/>
              </a:rPr>
              <a:t>Bị bóc lột kiệt quệ</a:t>
            </a:r>
            <a:endParaRPr lang="en-US" altLang="en-US" sz="2400" b="1" dirty="0">
              <a:solidFill>
                <a:srgbClr val="990000"/>
              </a:solidFill>
              <a:latin typeface="Times New Roman" panose="02020603050405020304" pitchFamily="18" charset="0"/>
              <a:ea typeface="Times New Roman" panose="02020603050405020304" pitchFamily="18" charset="0"/>
            </a:endParaRPr>
          </a:p>
        </p:txBody>
      </p:sp>
      <p:sp>
        <p:nvSpPr>
          <p:cNvPr id="133132" name="Rectangle 12"/>
          <p:cNvSpPr/>
          <p:nvPr/>
        </p:nvSpPr>
        <p:spPr>
          <a:xfrm>
            <a:off x="5715000" y="5105400"/>
            <a:ext cx="3028950" cy="1600200"/>
          </a:xfrm>
          <a:prstGeom prst="rect">
            <a:avLst/>
          </a:prstGeom>
          <a:solidFill>
            <a:srgbClr val="CCFFCC"/>
          </a:solidFill>
          <a:ln w="9525" cap="flat" cmpd="sng">
            <a:solidFill>
              <a:srgbClr val="00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eaLnBrk="1" hangingPunct="1">
              <a:buClr>
                <a:schemeClr val="hlink"/>
              </a:buClr>
              <a:buSzPct val="60000"/>
              <a:buFont typeface="Wingdings" panose="05000000000000000000" pitchFamily="2" charset="2"/>
              <a:buNone/>
            </a:pPr>
            <a:r>
              <a:rPr lang="vi-VN" altLang="en-US" b="1" dirty="0">
                <a:solidFill>
                  <a:srgbClr val="FF0000"/>
                </a:solidFill>
                <a:latin typeface="Times New Roman" panose="02020603050405020304" pitchFamily="18" charset="0"/>
                <a:cs typeface="Times New Roman" panose="02020603050405020304" pitchFamily="18" charset="0"/>
              </a:rPr>
              <a:t>Giai cấp vô sản</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bị b</a:t>
            </a:r>
            <a:r>
              <a:rPr lang="en-US" altLang="en-US" b="1" dirty="0" err="1">
                <a:solidFill>
                  <a:srgbClr val="FF0000"/>
                </a:solidFill>
                <a:latin typeface="Times New Roman" panose="02020603050405020304" pitchFamily="18" charset="0"/>
                <a:cs typeface="Times New Roman" panose="02020603050405020304" pitchFamily="18" charset="0"/>
              </a:rPr>
              <a:t>óc</a:t>
            </a:r>
            <a:r>
              <a:rPr lang="vi-VN" altLang="en-US" b="1" dirty="0">
                <a:solidFill>
                  <a:srgbClr val="FF0000"/>
                </a:solidFill>
                <a:latin typeface="Times New Roman" panose="02020603050405020304" pitchFamily="18" charset="0"/>
                <a:cs typeface="Times New Roman" panose="02020603050405020304" pitchFamily="18" charset="0"/>
              </a:rPr>
              <a:t> lột</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33133" name="AutoShape 13"/>
          <p:cNvSpPr/>
          <p:nvPr/>
        </p:nvSpPr>
        <p:spPr>
          <a:xfrm>
            <a:off x="6324600" y="3429000"/>
            <a:ext cx="533400" cy="1371600"/>
          </a:xfrm>
          <a:prstGeom prst="upDownArrow">
            <a:avLst>
              <a:gd name="adj1" fmla="val 50000"/>
              <a:gd name="adj2" fmla="val 51428"/>
            </a:avLst>
          </a:prstGeom>
          <a:solidFill>
            <a:srgbClr val="FFFF00"/>
          </a:solidFill>
          <a:ln w="12700" cap="sq"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33134" name="Text Box 14"/>
          <p:cNvSpPr txBox="1"/>
          <p:nvPr/>
        </p:nvSpPr>
        <p:spPr>
          <a:xfrm>
            <a:off x="7086600" y="3429000"/>
            <a:ext cx="2057400" cy="138430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en-US" sz="2800" dirty="0">
                <a:solidFill>
                  <a:srgbClr val="0000FF"/>
                </a:solidFill>
                <a:latin typeface="Times New Roman" panose="02020603050405020304" pitchFamily="18" charset="0"/>
                <a:cs typeface="Times New Roman" panose="02020603050405020304" pitchFamily="18" charset="0"/>
              </a:rPr>
              <a:t>Quan hệ sản xuất</a:t>
            </a:r>
            <a:r>
              <a:rPr lang="en-US" altLang="en-US" sz="2800" dirty="0">
                <a:solidFill>
                  <a:srgbClr val="0000FF"/>
                </a:solidFill>
                <a:latin typeface="Times New Roman" panose="02020603050405020304" pitchFamily="18" charset="0"/>
                <a:cs typeface="Times New Roman" panose="02020603050405020304" pitchFamily="18" charset="0"/>
              </a:rPr>
              <a:t> TBCN hình th</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nh</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33135" name="Rectangle 15"/>
          <p:cNvSpPr/>
          <p:nvPr/>
        </p:nvSpPr>
        <p:spPr>
          <a:xfrm>
            <a:off x="297873" y="65809"/>
            <a:ext cx="86868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0000FF"/>
                </a:solidFill>
                <a:latin typeface="Times New Roman" panose="02020603050405020304" pitchFamily="18" charset="0"/>
                <a:cs typeface="Times New Roman" panose="02020603050405020304" pitchFamily="18" charset="0"/>
              </a:rPr>
              <a:t>Sự hình th</a:t>
            </a:r>
            <a:r>
              <a:rPr lang="vi-VN" altLang="en-US" b="1" dirty="0">
                <a:solidFill>
                  <a:srgbClr val="0000FF"/>
                </a:solidFill>
                <a:latin typeface="Times New Roman" panose="02020603050405020304" pitchFamily="18" charset="0"/>
                <a:ea typeface="Times New Roman" panose="02020603050405020304" pitchFamily="18" charset="0"/>
              </a:rPr>
              <a:t>à</a:t>
            </a:r>
            <a:r>
              <a:rPr lang="vi-VN" altLang="en-US" b="1" dirty="0">
                <a:solidFill>
                  <a:srgbClr val="0000FF"/>
                </a:solidFill>
                <a:latin typeface="Times New Roman" panose="02020603050405020304" pitchFamily="18" charset="0"/>
                <a:cs typeface="Times New Roman" panose="02020603050405020304" pitchFamily="18" charset="0"/>
              </a:rPr>
              <a:t>nh quan hệ sản xuất tư bản chủ nghĩa ở châu Âu:</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33136" name="AutoShape 16"/>
          <p:cNvSpPr/>
          <p:nvPr/>
        </p:nvSpPr>
        <p:spPr>
          <a:xfrm>
            <a:off x="5486400" y="4191000"/>
            <a:ext cx="1143000" cy="838200"/>
          </a:xfrm>
          <a:prstGeom prst="irregularSeal1">
            <a:avLst/>
          </a:prstGeom>
          <a:solidFill>
            <a:srgbClr val="FFFF00"/>
          </a:solidFill>
          <a:ln w="12700" cap="sq" cmpd="sng">
            <a:solidFill>
              <a:schemeClr val="hlink"/>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33137" name="AutoShape 17"/>
          <p:cNvSpPr/>
          <p:nvPr/>
        </p:nvSpPr>
        <p:spPr>
          <a:xfrm>
            <a:off x="6172200" y="3200400"/>
            <a:ext cx="1066800" cy="609600"/>
          </a:xfrm>
          <a:prstGeom prst="irregularSeal1">
            <a:avLst/>
          </a:prstGeom>
          <a:solidFill>
            <a:srgbClr val="FFFF00"/>
          </a:solidFill>
          <a:ln w="12700" cap="sq" cmpd="sng">
            <a:solidFill>
              <a:schemeClr val="hlink"/>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33138" name="AutoShape 18"/>
          <p:cNvSpPr/>
          <p:nvPr/>
        </p:nvSpPr>
        <p:spPr>
          <a:xfrm>
            <a:off x="5638800" y="3733800"/>
            <a:ext cx="762000" cy="381000"/>
          </a:xfrm>
          <a:prstGeom prst="irregularSeal1">
            <a:avLst/>
          </a:prstGeom>
          <a:solidFill>
            <a:srgbClr val="FFFF00"/>
          </a:solidFill>
          <a:ln w="12700" cap="sq" cmpd="sng">
            <a:solidFill>
              <a:schemeClr val="hlink"/>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637"/>
    </mc:Choice>
    <mc:Fallback xmlns="">
      <p:transition spd="slow" advTm="65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33135"/>
                                        </p:tgtEl>
                                        <p:attrNameLst>
                                          <p:attrName>style.visibility</p:attrName>
                                        </p:attrNameLst>
                                      </p:cBhvr>
                                      <p:to>
                                        <p:strVal val="visible"/>
                                      </p:to>
                                    </p:set>
                                    <p:anim calcmode="lin" valueType="num">
                                      <p:cBhvr>
                                        <p:cTn id="7" dur="500" fill="hold"/>
                                        <p:tgtEl>
                                          <p:spTgt spid="133135"/>
                                        </p:tgtEl>
                                        <p:attrNameLst>
                                          <p:attrName>ppt_w</p:attrName>
                                        </p:attrNameLst>
                                      </p:cBhvr>
                                      <p:tavLst>
                                        <p:tav tm="0">
                                          <p:val>
                                            <p:fltVal val="0"/>
                                          </p:val>
                                        </p:tav>
                                        <p:tav tm="100000">
                                          <p:val>
                                            <p:strVal val="#ppt_w"/>
                                          </p:val>
                                        </p:tav>
                                      </p:tavLst>
                                    </p:anim>
                                    <p:anim calcmode="lin" valueType="num">
                                      <p:cBhvr>
                                        <p:cTn id="8" dur="500" fill="hold"/>
                                        <p:tgtEl>
                                          <p:spTgt spid="133135"/>
                                        </p:tgtEl>
                                        <p:attrNameLst>
                                          <p:attrName>ppt_h</p:attrName>
                                        </p:attrNameLst>
                                      </p:cBhvr>
                                      <p:tavLst>
                                        <p:tav tm="0">
                                          <p:val>
                                            <p:fltVal val="0"/>
                                          </p:val>
                                        </p:tav>
                                        <p:tav tm="100000">
                                          <p:val>
                                            <p:strVal val="#ppt_h"/>
                                          </p:val>
                                        </p:tav>
                                      </p:tavLst>
                                    </p:anim>
                                    <p:animEffect transition="in" filter="fade">
                                      <p:cBhvr>
                                        <p:cTn id="9" dur="500"/>
                                        <p:tgtEl>
                                          <p:spTgt spid="1331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3123">
                                            <p:bg/>
                                          </p:spTgt>
                                        </p:tgtEl>
                                        <p:attrNameLst>
                                          <p:attrName>style.visibility</p:attrName>
                                        </p:attrNameLst>
                                      </p:cBhvr>
                                      <p:to>
                                        <p:strVal val="visible"/>
                                      </p:to>
                                    </p:set>
                                    <p:anim calcmode="lin" valueType="num">
                                      <p:cBhvr>
                                        <p:cTn id="14" dur="500" fill="hold"/>
                                        <p:tgtEl>
                                          <p:spTgt spid="133123">
                                            <p:bg/>
                                          </p:spTgt>
                                        </p:tgtEl>
                                        <p:attrNameLst>
                                          <p:attrName>ppt_w</p:attrName>
                                        </p:attrNameLst>
                                      </p:cBhvr>
                                      <p:tavLst>
                                        <p:tav tm="0">
                                          <p:val>
                                            <p:fltVal val="0"/>
                                          </p:val>
                                        </p:tav>
                                        <p:tav tm="100000">
                                          <p:val>
                                            <p:strVal val="#ppt_w"/>
                                          </p:val>
                                        </p:tav>
                                      </p:tavLst>
                                    </p:anim>
                                    <p:anim calcmode="lin" valueType="num">
                                      <p:cBhvr>
                                        <p:cTn id="15" dur="500" fill="hold"/>
                                        <p:tgtEl>
                                          <p:spTgt spid="133123">
                                            <p:bg/>
                                          </p:spTgt>
                                        </p:tgtEl>
                                        <p:attrNameLst>
                                          <p:attrName>ppt_h</p:attrName>
                                        </p:attrNameLst>
                                      </p:cBhvr>
                                      <p:tavLst>
                                        <p:tav tm="0">
                                          <p:val>
                                            <p:fltVal val="0"/>
                                          </p:val>
                                        </p:tav>
                                        <p:tav tm="100000">
                                          <p:val>
                                            <p:strVal val="#ppt_h"/>
                                          </p:val>
                                        </p:tav>
                                      </p:tavLst>
                                    </p:anim>
                                    <p:animEffect transition="in" filter="fade">
                                      <p:cBhvr>
                                        <p:cTn id="16" dur="500"/>
                                        <p:tgtEl>
                                          <p:spTgt spid="13312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3123">
                                            <p:txEl>
                                              <p:pRg st="0" end="0"/>
                                            </p:txEl>
                                          </p:spTgt>
                                        </p:tgtEl>
                                        <p:attrNameLst>
                                          <p:attrName>style.visibility</p:attrName>
                                        </p:attrNameLst>
                                      </p:cBhvr>
                                      <p:to>
                                        <p:strVal val="visible"/>
                                      </p:to>
                                    </p:set>
                                    <p:anim calcmode="lin" valueType="num">
                                      <p:cBhvr>
                                        <p:cTn id="21"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312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31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3123">
                                            <p:txEl>
                                              <p:pRg st="1" end="1"/>
                                            </p:txEl>
                                          </p:spTgt>
                                        </p:tgtEl>
                                        <p:attrNameLst>
                                          <p:attrName>style.visibility</p:attrName>
                                        </p:attrNameLst>
                                      </p:cBhvr>
                                      <p:to>
                                        <p:strVal val="visible"/>
                                      </p:to>
                                    </p:set>
                                    <p:anim calcmode="lin" valueType="num">
                                      <p:cBhvr>
                                        <p:cTn id="28" dur="500" fill="hold"/>
                                        <p:tgtEl>
                                          <p:spTgt spid="13312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3312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331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3123">
                                            <p:txEl>
                                              <p:pRg st="2" end="2"/>
                                            </p:txEl>
                                          </p:spTgt>
                                        </p:tgtEl>
                                        <p:attrNameLst>
                                          <p:attrName>style.visibility</p:attrName>
                                        </p:attrNameLst>
                                      </p:cBhvr>
                                      <p:to>
                                        <p:strVal val="visible"/>
                                      </p:to>
                                    </p:set>
                                    <p:anim calcmode="lin" valueType="num">
                                      <p:cBhvr>
                                        <p:cTn id="35" dur="500" fill="hold"/>
                                        <p:tgtEl>
                                          <p:spTgt spid="13312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3312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133123">
                                            <p:txEl>
                                              <p:pRg st="2" end="2"/>
                                            </p:txEl>
                                          </p:spTgt>
                                        </p:tgtEl>
                                      </p:cBhvr>
                                    </p:animEffect>
                                  </p:childTnLst>
                                </p:cTn>
                              </p:par>
                            </p:childTnLst>
                          </p:cTn>
                        </p:par>
                        <p:par>
                          <p:cTn id="38" fill="hold">
                            <p:stCondLst>
                              <p:cond delay="500"/>
                            </p:stCondLst>
                            <p:childTnLst>
                              <p:par>
                                <p:cTn id="39" presetID="18" presetClass="entr" presetSubtype="6" fill="hold" nodeType="afterEffect">
                                  <p:stCondLst>
                                    <p:cond delay="0"/>
                                  </p:stCondLst>
                                  <p:childTnLst>
                                    <p:set>
                                      <p:cBhvr>
                                        <p:cTn id="40" dur="1" fill="hold">
                                          <p:stCondLst>
                                            <p:cond delay="0"/>
                                          </p:stCondLst>
                                        </p:cTn>
                                        <p:tgtEl>
                                          <p:spTgt spid="133124"/>
                                        </p:tgtEl>
                                        <p:attrNameLst>
                                          <p:attrName>style.visibility</p:attrName>
                                        </p:attrNameLst>
                                      </p:cBhvr>
                                      <p:to>
                                        <p:strVal val="visible"/>
                                      </p:to>
                                    </p:set>
                                    <p:animEffect transition="in" filter="strips(downRight)">
                                      <p:cBhvr>
                                        <p:cTn id="41" dur="500"/>
                                        <p:tgtEl>
                                          <p:spTgt spid="133124"/>
                                        </p:tgtEl>
                                      </p:cBhvr>
                                    </p:animEffect>
                                  </p:childTnLst>
                                </p:cTn>
                              </p:par>
                              <p:par>
                                <p:cTn id="42" presetID="9" presetClass="entr" presetSubtype="0" fill="hold" grpId="0" nodeType="withEffect">
                                  <p:stCondLst>
                                    <p:cond delay="500"/>
                                  </p:stCondLst>
                                  <p:childTnLst>
                                    <p:set>
                                      <p:cBhvr>
                                        <p:cTn id="43" dur="1" fill="hold">
                                          <p:stCondLst>
                                            <p:cond delay="0"/>
                                          </p:stCondLst>
                                        </p:cTn>
                                        <p:tgtEl>
                                          <p:spTgt spid="133125"/>
                                        </p:tgtEl>
                                        <p:attrNameLst>
                                          <p:attrName>style.visibility</p:attrName>
                                        </p:attrNameLst>
                                      </p:cBhvr>
                                      <p:to>
                                        <p:strVal val="visible"/>
                                      </p:to>
                                    </p:set>
                                    <p:animEffect transition="in" filter="dissolve">
                                      <p:cBhvr>
                                        <p:cTn id="44" dur="500"/>
                                        <p:tgtEl>
                                          <p:spTgt spid="13312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3126"/>
                                        </p:tgtEl>
                                        <p:attrNameLst>
                                          <p:attrName>style.visibility</p:attrName>
                                        </p:attrNameLst>
                                      </p:cBhvr>
                                      <p:to>
                                        <p:strVal val="visible"/>
                                      </p:to>
                                    </p:set>
                                    <p:animEffect transition="in" filter="dissolve">
                                      <p:cBhvr>
                                        <p:cTn id="49" dur="500"/>
                                        <p:tgtEl>
                                          <p:spTgt spid="1331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3127"/>
                                        </p:tgtEl>
                                        <p:attrNameLst>
                                          <p:attrName>style.visibility</p:attrName>
                                        </p:attrNameLst>
                                      </p:cBhvr>
                                      <p:to>
                                        <p:strVal val="visible"/>
                                      </p:to>
                                    </p:set>
                                    <p:anim calcmode="lin" valueType="num">
                                      <p:cBhvr>
                                        <p:cTn id="54" dur="500" fill="hold"/>
                                        <p:tgtEl>
                                          <p:spTgt spid="133127"/>
                                        </p:tgtEl>
                                        <p:attrNameLst>
                                          <p:attrName>ppt_w</p:attrName>
                                        </p:attrNameLst>
                                      </p:cBhvr>
                                      <p:tavLst>
                                        <p:tav tm="0">
                                          <p:val>
                                            <p:fltVal val="0"/>
                                          </p:val>
                                        </p:tav>
                                        <p:tav tm="100000">
                                          <p:val>
                                            <p:strVal val="#ppt_w"/>
                                          </p:val>
                                        </p:tav>
                                      </p:tavLst>
                                    </p:anim>
                                    <p:anim calcmode="lin" valueType="num">
                                      <p:cBhvr>
                                        <p:cTn id="55" dur="500" fill="hold"/>
                                        <p:tgtEl>
                                          <p:spTgt spid="133127"/>
                                        </p:tgtEl>
                                        <p:attrNameLst>
                                          <p:attrName>ppt_h</p:attrName>
                                        </p:attrNameLst>
                                      </p:cBhvr>
                                      <p:tavLst>
                                        <p:tav tm="0">
                                          <p:val>
                                            <p:fltVal val="0"/>
                                          </p:val>
                                        </p:tav>
                                        <p:tav tm="100000">
                                          <p:val>
                                            <p:strVal val="#ppt_h"/>
                                          </p:val>
                                        </p:tav>
                                      </p:tavLst>
                                    </p:anim>
                                    <p:animEffect transition="in" filter="fade">
                                      <p:cBhvr>
                                        <p:cTn id="56" dur="500"/>
                                        <p:tgtEl>
                                          <p:spTgt spid="13312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3128"/>
                                        </p:tgtEl>
                                        <p:attrNameLst>
                                          <p:attrName>style.visibility</p:attrName>
                                        </p:attrNameLst>
                                      </p:cBhvr>
                                      <p:to>
                                        <p:strVal val="visible"/>
                                      </p:to>
                                    </p:set>
                                    <p:anim calcmode="lin" valueType="num">
                                      <p:cBhvr>
                                        <p:cTn id="61" dur="500" fill="hold"/>
                                        <p:tgtEl>
                                          <p:spTgt spid="133128"/>
                                        </p:tgtEl>
                                        <p:attrNameLst>
                                          <p:attrName>ppt_w</p:attrName>
                                        </p:attrNameLst>
                                      </p:cBhvr>
                                      <p:tavLst>
                                        <p:tav tm="0">
                                          <p:val>
                                            <p:fltVal val="0"/>
                                          </p:val>
                                        </p:tav>
                                        <p:tav tm="100000">
                                          <p:val>
                                            <p:strVal val="#ppt_w"/>
                                          </p:val>
                                        </p:tav>
                                      </p:tavLst>
                                    </p:anim>
                                    <p:anim calcmode="lin" valueType="num">
                                      <p:cBhvr>
                                        <p:cTn id="62" dur="500" fill="hold"/>
                                        <p:tgtEl>
                                          <p:spTgt spid="133128"/>
                                        </p:tgtEl>
                                        <p:attrNameLst>
                                          <p:attrName>ppt_h</p:attrName>
                                        </p:attrNameLst>
                                      </p:cBhvr>
                                      <p:tavLst>
                                        <p:tav tm="0">
                                          <p:val>
                                            <p:fltVal val="0"/>
                                          </p:val>
                                        </p:tav>
                                        <p:tav tm="100000">
                                          <p:val>
                                            <p:strVal val="#ppt_h"/>
                                          </p:val>
                                        </p:tav>
                                      </p:tavLst>
                                    </p:anim>
                                    <p:animEffect transition="in" filter="fade">
                                      <p:cBhvr>
                                        <p:cTn id="63" dur="500"/>
                                        <p:tgtEl>
                                          <p:spTgt spid="133128"/>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nodeType="clickEffect">
                                  <p:stCondLst>
                                    <p:cond delay="0"/>
                                  </p:stCondLst>
                                  <p:childTnLst>
                                    <p:set>
                                      <p:cBhvr>
                                        <p:cTn id="67" dur="1" fill="hold">
                                          <p:stCondLst>
                                            <p:cond delay="0"/>
                                          </p:stCondLst>
                                        </p:cTn>
                                        <p:tgtEl>
                                          <p:spTgt spid="133129"/>
                                        </p:tgtEl>
                                        <p:attrNameLst>
                                          <p:attrName>style.visibility</p:attrName>
                                        </p:attrNameLst>
                                      </p:cBhvr>
                                      <p:to>
                                        <p:strVal val="visible"/>
                                      </p:to>
                                    </p:set>
                                    <p:animEffect transition="in" filter="strips(downRight)">
                                      <p:cBhvr>
                                        <p:cTn id="68" dur="500"/>
                                        <p:tgtEl>
                                          <p:spTgt spid="133129"/>
                                        </p:tgtEl>
                                      </p:cBhvr>
                                    </p:animEffect>
                                  </p:childTnLst>
                                </p:cTn>
                              </p:par>
                              <p:par>
                                <p:cTn id="69" presetID="39" presetClass="entr" presetSubtype="0" accel="100000" fill="hold" grpId="0" nodeType="withEffect">
                                  <p:stCondLst>
                                    <p:cond delay="500"/>
                                  </p:stCondLst>
                                  <p:childTnLst>
                                    <p:set>
                                      <p:cBhvr>
                                        <p:cTn id="70" dur="1" fill="hold">
                                          <p:stCondLst>
                                            <p:cond delay="0"/>
                                          </p:stCondLst>
                                        </p:cTn>
                                        <p:tgtEl>
                                          <p:spTgt spid="133130"/>
                                        </p:tgtEl>
                                        <p:attrNameLst>
                                          <p:attrName>style.visibility</p:attrName>
                                        </p:attrNameLst>
                                      </p:cBhvr>
                                      <p:to>
                                        <p:strVal val="visible"/>
                                      </p:to>
                                    </p:set>
                                    <p:anim calcmode="lin" valueType="num">
                                      <p:cBhvr>
                                        <p:cTn id="71" dur="500" fill="hold"/>
                                        <p:tgtEl>
                                          <p:spTgt spid="133130"/>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33130"/>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33130"/>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33130"/>
                                        </p:tgtEl>
                                        <p:attrNameLst>
                                          <p:attrName>ppt_y</p:attrName>
                                        </p:attrNameLst>
                                      </p:cBhvr>
                                      <p:tavLst>
                                        <p:tav tm="0">
                                          <p:val>
                                            <p:strVal val="#ppt_y"/>
                                          </p:val>
                                        </p:tav>
                                        <p:tav tm="100000">
                                          <p:val>
                                            <p:strVal val="#ppt_y"/>
                                          </p:val>
                                        </p:tav>
                                      </p:tavLst>
                                    </p:anim>
                                  </p:childTnLst>
                                </p:cTn>
                              </p:par>
                              <p:par>
                                <p:cTn id="75" presetID="39" presetClass="entr" presetSubtype="0" accel="100000" fill="hold" grpId="0" nodeType="withEffect">
                                  <p:stCondLst>
                                    <p:cond delay="500"/>
                                  </p:stCondLst>
                                  <p:childTnLst>
                                    <p:set>
                                      <p:cBhvr>
                                        <p:cTn id="76" dur="1" fill="hold">
                                          <p:stCondLst>
                                            <p:cond delay="0"/>
                                          </p:stCondLst>
                                        </p:cTn>
                                        <p:tgtEl>
                                          <p:spTgt spid="133131"/>
                                        </p:tgtEl>
                                        <p:attrNameLst>
                                          <p:attrName>style.visibility</p:attrName>
                                        </p:attrNameLst>
                                      </p:cBhvr>
                                      <p:to>
                                        <p:strVal val="visible"/>
                                      </p:to>
                                    </p:set>
                                    <p:anim calcmode="lin" valueType="num">
                                      <p:cBhvr>
                                        <p:cTn id="77" dur="500" fill="hold"/>
                                        <p:tgtEl>
                                          <p:spTgt spid="133131"/>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133131"/>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133131"/>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13313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33132"/>
                                        </p:tgtEl>
                                        <p:attrNameLst>
                                          <p:attrName>style.visibility</p:attrName>
                                        </p:attrNameLst>
                                      </p:cBhvr>
                                      <p:to>
                                        <p:strVal val="visible"/>
                                      </p:to>
                                    </p:set>
                                    <p:anim calcmode="lin" valueType="num">
                                      <p:cBhvr>
                                        <p:cTn id="85" dur="500" fill="hold"/>
                                        <p:tgtEl>
                                          <p:spTgt spid="133132"/>
                                        </p:tgtEl>
                                        <p:attrNameLst>
                                          <p:attrName>ppt_w</p:attrName>
                                        </p:attrNameLst>
                                      </p:cBhvr>
                                      <p:tavLst>
                                        <p:tav tm="0">
                                          <p:val>
                                            <p:fltVal val="0"/>
                                          </p:val>
                                        </p:tav>
                                        <p:tav tm="100000">
                                          <p:val>
                                            <p:strVal val="#ppt_w"/>
                                          </p:val>
                                        </p:tav>
                                      </p:tavLst>
                                    </p:anim>
                                    <p:anim calcmode="lin" valueType="num">
                                      <p:cBhvr>
                                        <p:cTn id="86" dur="500" fill="hold"/>
                                        <p:tgtEl>
                                          <p:spTgt spid="133132"/>
                                        </p:tgtEl>
                                        <p:attrNameLst>
                                          <p:attrName>ppt_h</p:attrName>
                                        </p:attrNameLst>
                                      </p:cBhvr>
                                      <p:tavLst>
                                        <p:tav tm="0">
                                          <p:val>
                                            <p:fltVal val="0"/>
                                          </p:val>
                                        </p:tav>
                                        <p:tav tm="100000">
                                          <p:val>
                                            <p:strVal val="#ppt_h"/>
                                          </p:val>
                                        </p:tav>
                                      </p:tavLst>
                                    </p:anim>
                                    <p:animEffect transition="in" filter="fade">
                                      <p:cBhvr>
                                        <p:cTn id="87" dur="500"/>
                                        <p:tgtEl>
                                          <p:spTgt spid="133132"/>
                                        </p:tgtEl>
                                      </p:cBhvr>
                                    </p:animEffec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133133"/>
                                        </p:tgtEl>
                                        <p:attrNameLst>
                                          <p:attrName>style.visibility</p:attrName>
                                        </p:attrNameLst>
                                      </p:cBhvr>
                                      <p:to>
                                        <p:strVal val="visible"/>
                                      </p:to>
                                    </p:set>
                                    <p:anim calcmode="lin" valueType="num">
                                      <p:cBhvr>
                                        <p:cTn id="92" dur="500" fill="hold"/>
                                        <p:tgtEl>
                                          <p:spTgt spid="133133"/>
                                        </p:tgtEl>
                                        <p:attrNameLst>
                                          <p:attrName>ppt_w</p:attrName>
                                        </p:attrNameLst>
                                      </p:cBhvr>
                                      <p:tavLst>
                                        <p:tav tm="0">
                                          <p:val>
                                            <p:fltVal val="0"/>
                                          </p:val>
                                        </p:tav>
                                        <p:tav tm="100000">
                                          <p:val>
                                            <p:strVal val="#ppt_w"/>
                                          </p:val>
                                        </p:tav>
                                      </p:tavLst>
                                    </p:anim>
                                    <p:anim calcmode="lin" valueType="num">
                                      <p:cBhvr>
                                        <p:cTn id="93" dur="500" fill="hold"/>
                                        <p:tgtEl>
                                          <p:spTgt spid="133133"/>
                                        </p:tgtEl>
                                        <p:attrNameLst>
                                          <p:attrName>ppt_h</p:attrName>
                                        </p:attrNameLst>
                                      </p:cBhvr>
                                      <p:tavLst>
                                        <p:tav tm="0">
                                          <p:val>
                                            <p:fltVal val="0"/>
                                          </p:val>
                                        </p:tav>
                                        <p:tav tm="100000">
                                          <p:val>
                                            <p:strVal val="#ppt_h"/>
                                          </p:val>
                                        </p:tav>
                                      </p:tavLst>
                                    </p:anim>
                                  </p:childTnLst>
                                </p:cTn>
                              </p:par>
                              <p:par>
                                <p:cTn id="94" presetID="31" presetClass="entr" presetSubtype="0" fill="hold" grpId="0" nodeType="withEffect">
                                  <p:stCondLst>
                                    <p:cond delay="0"/>
                                  </p:stCondLst>
                                  <p:iterate type="lt">
                                    <p:tmPct val="5000"/>
                                  </p:iterate>
                                  <p:childTnLst>
                                    <p:set>
                                      <p:cBhvr>
                                        <p:cTn id="95" dur="1" fill="hold">
                                          <p:stCondLst>
                                            <p:cond delay="0"/>
                                          </p:stCondLst>
                                        </p:cTn>
                                        <p:tgtEl>
                                          <p:spTgt spid="133134"/>
                                        </p:tgtEl>
                                        <p:attrNameLst>
                                          <p:attrName>style.visibility</p:attrName>
                                        </p:attrNameLst>
                                      </p:cBhvr>
                                      <p:to>
                                        <p:strVal val="visible"/>
                                      </p:to>
                                    </p:set>
                                    <p:anim calcmode="lin" valueType="num">
                                      <p:cBhvr>
                                        <p:cTn id="96" dur="1000" fill="hold"/>
                                        <p:tgtEl>
                                          <p:spTgt spid="133134"/>
                                        </p:tgtEl>
                                        <p:attrNameLst>
                                          <p:attrName>ppt_w</p:attrName>
                                        </p:attrNameLst>
                                      </p:cBhvr>
                                      <p:tavLst>
                                        <p:tav tm="0">
                                          <p:val>
                                            <p:fltVal val="0"/>
                                          </p:val>
                                        </p:tav>
                                        <p:tav tm="100000">
                                          <p:val>
                                            <p:strVal val="#ppt_w"/>
                                          </p:val>
                                        </p:tav>
                                      </p:tavLst>
                                    </p:anim>
                                    <p:anim calcmode="lin" valueType="num">
                                      <p:cBhvr>
                                        <p:cTn id="97" dur="1000" fill="hold"/>
                                        <p:tgtEl>
                                          <p:spTgt spid="133134"/>
                                        </p:tgtEl>
                                        <p:attrNameLst>
                                          <p:attrName>ppt_h</p:attrName>
                                        </p:attrNameLst>
                                      </p:cBhvr>
                                      <p:tavLst>
                                        <p:tav tm="0">
                                          <p:val>
                                            <p:fltVal val="0"/>
                                          </p:val>
                                        </p:tav>
                                        <p:tav tm="100000">
                                          <p:val>
                                            <p:strVal val="#ppt_h"/>
                                          </p:val>
                                        </p:tav>
                                      </p:tavLst>
                                    </p:anim>
                                    <p:anim calcmode="lin" valueType="num">
                                      <p:cBhvr>
                                        <p:cTn id="98" dur="1000" fill="hold"/>
                                        <p:tgtEl>
                                          <p:spTgt spid="133134"/>
                                        </p:tgtEl>
                                        <p:attrNameLst>
                                          <p:attrName>style.rotation</p:attrName>
                                        </p:attrNameLst>
                                      </p:cBhvr>
                                      <p:tavLst>
                                        <p:tav tm="0">
                                          <p:val>
                                            <p:fltVal val="90"/>
                                          </p:val>
                                        </p:tav>
                                        <p:tav tm="100000">
                                          <p:val>
                                            <p:fltVal val="0"/>
                                          </p:val>
                                        </p:tav>
                                      </p:tavLst>
                                    </p:anim>
                                    <p:animEffect transition="in" filter="fade">
                                      <p:cBhvr>
                                        <p:cTn id="99" dur="1000"/>
                                        <p:tgtEl>
                                          <p:spTgt spid="133134"/>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repeatCount="3000" fill="hold" grpId="0" nodeType="clickEffect">
                                  <p:stCondLst>
                                    <p:cond delay="0"/>
                                  </p:stCondLst>
                                  <p:childTnLst>
                                    <p:set>
                                      <p:cBhvr>
                                        <p:cTn id="103" dur="1" fill="hold">
                                          <p:stCondLst>
                                            <p:cond delay="0"/>
                                          </p:stCondLst>
                                        </p:cTn>
                                        <p:tgtEl>
                                          <p:spTgt spid="133137"/>
                                        </p:tgtEl>
                                        <p:attrNameLst>
                                          <p:attrName>style.visibility</p:attrName>
                                        </p:attrNameLst>
                                      </p:cBhvr>
                                      <p:to>
                                        <p:strVal val="visible"/>
                                      </p:to>
                                    </p:set>
                                    <p:anim calcmode="lin" valueType="num">
                                      <p:cBhvr>
                                        <p:cTn id="104" dur="500" fill="hold"/>
                                        <p:tgtEl>
                                          <p:spTgt spid="133137"/>
                                        </p:tgtEl>
                                        <p:attrNameLst>
                                          <p:attrName>ppt_w</p:attrName>
                                        </p:attrNameLst>
                                      </p:cBhvr>
                                      <p:tavLst>
                                        <p:tav tm="0">
                                          <p:val>
                                            <p:fltVal val="0"/>
                                          </p:val>
                                        </p:tav>
                                        <p:tav tm="100000">
                                          <p:val>
                                            <p:strVal val="#ppt_w"/>
                                          </p:val>
                                        </p:tav>
                                      </p:tavLst>
                                    </p:anim>
                                    <p:anim calcmode="lin" valueType="num">
                                      <p:cBhvr>
                                        <p:cTn id="105" dur="500" fill="hold"/>
                                        <p:tgtEl>
                                          <p:spTgt spid="133137"/>
                                        </p:tgtEl>
                                        <p:attrNameLst>
                                          <p:attrName>ppt_h</p:attrName>
                                        </p:attrNameLst>
                                      </p:cBhvr>
                                      <p:tavLst>
                                        <p:tav tm="0">
                                          <p:val>
                                            <p:fltVal val="0"/>
                                          </p:val>
                                        </p:tav>
                                        <p:tav tm="100000">
                                          <p:val>
                                            <p:strVal val="#ppt_h"/>
                                          </p:val>
                                        </p:tav>
                                      </p:tavLst>
                                    </p:anim>
                                    <p:animEffect transition="in" filter="fade">
                                      <p:cBhvr>
                                        <p:cTn id="106" dur="500"/>
                                        <p:tgtEl>
                                          <p:spTgt spid="133137"/>
                                        </p:tgtEl>
                                      </p:cBhvr>
                                    </p:animEffect>
                                  </p:childTnLst>
                                  <p:subTnLst>
                                    <p:audio>
                                      <p:cMediaNode>
                                        <p:cTn display="0" masterRel="sameClick">
                                          <p:stCondLst>
                                            <p:cond evt="begin" delay="0">
                                              <p:tn val="102"/>
                                            </p:cond>
                                          </p:stCondLst>
                                          <p:endCondLst>
                                            <p:cond evt="onStopAudio" delay="0">
                                              <p:tgtEl>
                                                <p:sldTgt/>
                                              </p:tgtEl>
                                            </p:cond>
                                          </p:endCondLst>
                                        </p:cTn>
                                        <p:tgtEl>
                                          <p:sndTgt r:embed="rId3" name="bomb.wav"/>
                                        </p:tgtEl>
                                      </p:cMediaNode>
                                    </p:audio>
                                  </p:subTnLst>
                                </p:cTn>
                              </p:par>
                              <p:par>
                                <p:cTn id="107" presetID="53" presetClass="entr" presetSubtype="16" repeatCount="3000" fill="hold" grpId="0" nodeType="withEffect">
                                  <p:stCondLst>
                                    <p:cond delay="0"/>
                                  </p:stCondLst>
                                  <p:childTnLst>
                                    <p:set>
                                      <p:cBhvr>
                                        <p:cTn id="108" dur="1" fill="hold">
                                          <p:stCondLst>
                                            <p:cond delay="0"/>
                                          </p:stCondLst>
                                        </p:cTn>
                                        <p:tgtEl>
                                          <p:spTgt spid="133138"/>
                                        </p:tgtEl>
                                        <p:attrNameLst>
                                          <p:attrName>style.visibility</p:attrName>
                                        </p:attrNameLst>
                                      </p:cBhvr>
                                      <p:to>
                                        <p:strVal val="visible"/>
                                      </p:to>
                                    </p:set>
                                    <p:anim calcmode="lin" valueType="num">
                                      <p:cBhvr>
                                        <p:cTn id="109" dur="500" fill="hold"/>
                                        <p:tgtEl>
                                          <p:spTgt spid="133138"/>
                                        </p:tgtEl>
                                        <p:attrNameLst>
                                          <p:attrName>ppt_w</p:attrName>
                                        </p:attrNameLst>
                                      </p:cBhvr>
                                      <p:tavLst>
                                        <p:tav tm="0">
                                          <p:val>
                                            <p:fltVal val="0"/>
                                          </p:val>
                                        </p:tav>
                                        <p:tav tm="100000">
                                          <p:val>
                                            <p:strVal val="#ppt_w"/>
                                          </p:val>
                                        </p:tav>
                                      </p:tavLst>
                                    </p:anim>
                                    <p:anim calcmode="lin" valueType="num">
                                      <p:cBhvr>
                                        <p:cTn id="110" dur="500" fill="hold"/>
                                        <p:tgtEl>
                                          <p:spTgt spid="133138"/>
                                        </p:tgtEl>
                                        <p:attrNameLst>
                                          <p:attrName>ppt_h</p:attrName>
                                        </p:attrNameLst>
                                      </p:cBhvr>
                                      <p:tavLst>
                                        <p:tav tm="0">
                                          <p:val>
                                            <p:fltVal val="0"/>
                                          </p:val>
                                        </p:tav>
                                        <p:tav tm="100000">
                                          <p:val>
                                            <p:strVal val="#ppt_h"/>
                                          </p:val>
                                        </p:tav>
                                      </p:tavLst>
                                    </p:anim>
                                    <p:animEffect transition="in" filter="fade">
                                      <p:cBhvr>
                                        <p:cTn id="111" dur="500"/>
                                        <p:tgtEl>
                                          <p:spTgt spid="133138"/>
                                        </p:tgtEl>
                                      </p:cBhvr>
                                    </p:animEffect>
                                  </p:childTnLst>
                                  <p:subTnLst>
                                    <p:audio>
                                      <p:cMediaNode>
                                        <p:cTn display="0" masterRel="sameClick">
                                          <p:stCondLst>
                                            <p:cond evt="begin" delay="0">
                                              <p:tn val="107"/>
                                            </p:cond>
                                          </p:stCondLst>
                                          <p:endCondLst>
                                            <p:cond evt="onStopAudio" delay="0">
                                              <p:tgtEl>
                                                <p:sldTgt/>
                                              </p:tgtEl>
                                            </p:cond>
                                          </p:endCondLst>
                                        </p:cTn>
                                        <p:tgtEl>
                                          <p:sndTgt r:embed="rId3" name="bomb.wav"/>
                                        </p:tgtEl>
                                      </p:cMediaNode>
                                    </p:audio>
                                  </p:subTnLst>
                                </p:cTn>
                              </p:par>
                              <p:par>
                                <p:cTn id="112" presetID="53" presetClass="entr" presetSubtype="16" repeatCount="3000" fill="hold" grpId="0" nodeType="withEffect">
                                  <p:stCondLst>
                                    <p:cond delay="0"/>
                                  </p:stCondLst>
                                  <p:childTnLst>
                                    <p:set>
                                      <p:cBhvr>
                                        <p:cTn id="113" dur="1" fill="hold">
                                          <p:stCondLst>
                                            <p:cond delay="0"/>
                                          </p:stCondLst>
                                        </p:cTn>
                                        <p:tgtEl>
                                          <p:spTgt spid="133136"/>
                                        </p:tgtEl>
                                        <p:attrNameLst>
                                          <p:attrName>style.visibility</p:attrName>
                                        </p:attrNameLst>
                                      </p:cBhvr>
                                      <p:to>
                                        <p:strVal val="visible"/>
                                      </p:to>
                                    </p:set>
                                    <p:anim calcmode="lin" valueType="num">
                                      <p:cBhvr>
                                        <p:cTn id="114" dur="500" fill="hold"/>
                                        <p:tgtEl>
                                          <p:spTgt spid="133136"/>
                                        </p:tgtEl>
                                        <p:attrNameLst>
                                          <p:attrName>ppt_w</p:attrName>
                                        </p:attrNameLst>
                                      </p:cBhvr>
                                      <p:tavLst>
                                        <p:tav tm="0">
                                          <p:val>
                                            <p:fltVal val="0"/>
                                          </p:val>
                                        </p:tav>
                                        <p:tav tm="100000">
                                          <p:val>
                                            <p:strVal val="#ppt_w"/>
                                          </p:val>
                                        </p:tav>
                                      </p:tavLst>
                                    </p:anim>
                                    <p:anim calcmode="lin" valueType="num">
                                      <p:cBhvr>
                                        <p:cTn id="115" dur="500" fill="hold"/>
                                        <p:tgtEl>
                                          <p:spTgt spid="133136"/>
                                        </p:tgtEl>
                                        <p:attrNameLst>
                                          <p:attrName>ppt_h</p:attrName>
                                        </p:attrNameLst>
                                      </p:cBhvr>
                                      <p:tavLst>
                                        <p:tav tm="0">
                                          <p:val>
                                            <p:fltVal val="0"/>
                                          </p:val>
                                        </p:tav>
                                        <p:tav tm="100000">
                                          <p:val>
                                            <p:strVal val="#ppt_h"/>
                                          </p:val>
                                        </p:tav>
                                      </p:tavLst>
                                    </p:anim>
                                    <p:animEffect transition="in" filter="fade">
                                      <p:cBhvr>
                                        <p:cTn id="116" dur="500"/>
                                        <p:tgtEl>
                                          <p:spTgt spid="133136"/>
                                        </p:tgtEl>
                                      </p:cBhvr>
                                    </p:animEffect>
                                  </p:childTnLst>
                                  <p:subTnLst>
                                    <p:audio>
                                      <p:cMediaNode>
                                        <p:cTn display="0" masterRel="sameClick">
                                          <p:stCondLst>
                                            <p:cond evt="begin" delay="0">
                                              <p:tn val="11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P spid="133125" grpId="0"/>
      <p:bldP spid="133126" grpId="0"/>
      <p:bldP spid="133127" grpId="0" animBg="1"/>
      <p:bldP spid="133128" grpId="0" animBg="1"/>
      <p:bldP spid="133130" grpId="0"/>
      <p:bldP spid="133131" grpId="0"/>
      <p:bldP spid="133132" grpId="0" animBg="1"/>
      <p:bldP spid="133133" grpId="0" animBg="1"/>
      <p:bldP spid="133134" grpId="0"/>
      <p:bldP spid="133135" grpId="0"/>
      <p:bldP spid="133136" grpId="0" animBg="1"/>
      <p:bldP spid="133137" grpId="0" animBg="1"/>
      <p:bldP spid="1331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9" name="TextBox 1"/>
          <p:cNvSpPr txBox="1"/>
          <p:nvPr/>
        </p:nvSpPr>
        <p:spPr>
          <a:xfrm>
            <a:off x="63500" y="116205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10" name="Rectangle 2"/>
          <p:cNvSpPr/>
          <p:nvPr/>
        </p:nvSpPr>
        <p:spPr>
          <a:xfrm>
            <a:off x="63500" y="1905000"/>
            <a:ext cx="4281488" cy="636588"/>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a:t>
            </a:r>
            <a:r>
              <a:rPr lang="en-US"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12" name="Rectangle 4"/>
          <p:cNvSpPr txBox="1">
            <a:spLocks noChangeArrowheads="1"/>
          </p:cNvSpPr>
          <p:nvPr/>
        </p:nvSpPr>
        <p:spPr>
          <a:xfrm>
            <a:off x="457200" y="2630488"/>
            <a:ext cx="8382000" cy="798513"/>
          </a:xfrm>
          <a:prstGeom prst="rect">
            <a:avLst/>
          </a:prstGeom>
        </p:spPr>
        <p:txBody>
          <a:bodyPr anchor="ctr"/>
          <a:lstStyle/>
          <a:p>
            <a:pPr algn="ctr" eaLnBrk="1" hangingPunct="1">
              <a:buNone/>
            </a:pPr>
            <a:r>
              <a:rPr lang="vi-VN" altLang="en-US" sz="2900" b="1" dirty="0">
                <a:solidFill>
                  <a:srgbClr val="FF0000"/>
                </a:solidFill>
                <a:latin typeface="Times New Roman" panose="02020603050405020304" pitchFamily="18" charset="0"/>
                <a:cs typeface="Times New Roman" panose="02020603050405020304" pitchFamily="18" charset="0"/>
              </a:rPr>
              <a:t>Nguyên nhân n</a:t>
            </a:r>
            <a:r>
              <a:rPr lang="vi-VN" altLang="en-US" sz="2900" b="1" dirty="0">
                <a:solidFill>
                  <a:srgbClr val="FF0000"/>
                </a:solidFill>
                <a:latin typeface="Times New Roman" panose="02020603050405020304" pitchFamily="18" charset="0"/>
                <a:ea typeface="Times New Roman" panose="02020603050405020304" pitchFamily="18" charset="0"/>
              </a:rPr>
              <a:t>à</a:t>
            </a:r>
            <a:r>
              <a:rPr lang="vi-VN" altLang="en-US" sz="2900" b="1" dirty="0">
                <a:solidFill>
                  <a:srgbClr val="FF0000"/>
                </a:solidFill>
                <a:latin typeface="Times New Roman" panose="02020603050405020304" pitchFamily="18" charset="0"/>
                <a:cs typeface="Times New Roman" panose="02020603050405020304" pitchFamily="18" charset="0"/>
              </a:rPr>
              <a:t>o dẫn đến các cuộc phát kiến địa lí</a:t>
            </a:r>
            <a:r>
              <a:rPr lang="en-US" altLang="en-US" sz="2900" b="1" dirty="0">
                <a:solidFill>
                  <a:srgbClr val="FF0000"/>
                </a:solidFill>
                <a:latin typeface="Times New Roman" panose="02020603050405020304" pitchFamily="18" charset="0"/>
                <a:cs typeface="Times New Roman" panose="02020603050405020304" pitchFamily="18" charset="0"/>
              </a:rPr>
              <a:t>?</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13" name="AutoShape 28"/>
          <p:cNvSpPr/>
          <p:nvPr/>
        </p:nvSpPr>
        <p:spPr>
          <a:xfrm>
            <a:off x="2476500" y="3709988"/>
            <a:ext cx="4343400" cy="1098550"/>
          </a:xfrm>
          <a:prstGeom prst="roundRect">
            <a:avLst>
              <a:gd name="adj" fmla="val 16667"/>
            </a:avLst>
          </a:prstGeom>
          <a:solidFill>
            <a:srgbClr val="FFFF00"/>
          </a:solidFill>
          <a:ln w="12700" cap="sq" cmpd="sng">
            <a:solidFill>
              <a:schemeClr val="tx1"/>
            </a:solidFill>
            <a:prstDash val="solid"/>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600" b="1" dirty="0">
                <a:latin typeface="Times New Roman" panose="02020603050405020304" pitchFamily="18" charset="0"/>
                <a:cs typeface="Times New Roman" panose="02020603050405020304" pitchFamily="18" charset="0"/>
              </a:rPr>
              <a:t>Phát triển sản xuất</a:t>
            </a:r>
          </a:p>
        </p:txBody>
      </p:sp>
      <p:sp>
        <p:nvSpPr>
          <p:cNvPr id="14" name="AutoShape 29"/>
          <p:cNvSpPr/>
          <p:nvPr/>
        </p:nvSpPr>
        <p:spPr>
          <a:xfrm>
            <a:off x="3352800" y="5673212"/>
            <a:ext cx="2438400" cy="879987"/>
          </a:xfrm>
          <a:prstGeom prst="roundRect">
            <a:avLst>
              <a:gd name="adj" fmla="val 16667"/>
            </a:avLst>
          </a:prstGeom>
          <a:solidFill>
            <a:srgbClr val="FFFF00"/>
          </a:solidFill>
          <a:ln w="12700" cap="sq" cmpd="sng">
            <a:solidFill>
              <a:schemeClr val="tx1"/>
            </a:solidFill>
            <a:prstDash val="solid"/>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3600" b="1" dirty="0">
              <a:solidFill>
                <a:srgbClr val="0000FF"/>
              </a:solidFill>
              <a:latin typeface=".VnTime" pitchFamily="34" charset="0"/>
            </a:endParaRPr>
          </a:p>
          <a:p>
            <a:pPr marL="0" lvl="0" indent="0" algn="ctr">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Nguyên liệu</a:t>
            </a:r>
            <a:endParaRPr lang="en-US" altLang="en-US" sz="3600" b="1" dirty="0">
              <a:solidFill>
                <a:srgbClr val="0000FF"/>
              </a:solidFill>
              <a:latin typeface=".VnTime" pitchFamily="34" charset="0"/>
            </a:endParaRPr>
          </a:p>
          <a:p>
            <a:pPr marL="0" lvl="0" indent="0" algn="ctr">
              <a:spcBef>
                <a:spcPct val="0"/>
              </a:spcBef>
              <a:buFontTx/>
              <a:buNone/>
            </a:pPr>
            <a:endParaRPr lang="en-US" altLang="en-US" sz="3600" dirty="0">
              <a:latin typeface=".VnTime" pitchFamily="34" charset="0"/>
            </a:endParaRPr>
          </a:p>
        </p:txBody>
      </p:sp>
      <p:sp>
        <p:nvSpPr>
          <p:cNvPr id="15" name="AutoShape 30"/>
          <p:cNvSpPr/>
          <p:nvPr/>
        </p:nvSpPr>
        <p:spPr>
          <a:xfrm>
            <a:off x="423863" y="5638800"/>
            <a:ext cx="2438400" cy="914400"/>
          </a:xfrm>
          <a:prstGeom prst="roundRect">
            <a:avLst>
              <a:gd name="adj" fmla="val 16667"/>
            </a:avLst>
          </a:prstGeom>
          <a:solidFill>
            <a:srgbClr val="FFFF00"/>
          </a:solidFill>
          <a:ln w="12700" cap="sq" cmpd="sng">
            <a:solidFill>
              <a:schemeClr val="tx1"/>
            </a:solidFill>
            <a:prstDash val="solid"/>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Vốn</a:t>
            </a:r>
          </a:p>
        </p:txBody>
      </p:sp>
      <p:sp>
        <p:nvSpPr>
          <p:cNvPr id="16" name="AutoShape 31"/>
          <p:cNvSpPr/>
          <p:nvPr/>
        </p:nvSpPr>
        <p:spPr>
          <a:xfrm>
            <a:off x="6400800" y="5638800"/>
            <a:ext cx="2438400" cy="914400"/>
          </a:xfrm>
          <a:prstGeom prst="roundRect">
            <a:avLst>
              <a:gd name="adj" fmla="val 16667"/>
            </a:avLst>
          </a:prstGeom>
          <a:solidFill>
            <a:srgbClr val="FFFF00"/>
          </a:solidFill>
          <a:ln w="12700" cap="sq" cmpd="sng">
            <a:solidFill>
              <a:schemeClr val="tx1"/>
            </a:solidFill>
            <a:prstDash val="solid"/>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3600" b="1" dirty="0">
              <a:solidFill>
                <a:srgbClr val="0000FF"/>
              </a:solidFill>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Thị trường</a:t>
            </a:r>
          </a:p>
          <a:p>
            <a:pPr marL="0" lvl="0" indent="0" algn="ctr">
              <a:spcBef>
                <a:spcPct val="0"/>
              </a:spcBef>
              <a:buFontTx/>
              <a:buNone/>
            </a:pPr>
            <a:endParaRPr lang="en-US" alt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Line 36"/>
          <p:cNvSpPr/>
          <p:nvPr/>
        </p:nvSpPr>
        <p:spPr>
          <a:xfrm>
            <a:off x="4495800" y="4953000"/>
            <a:ext cx="0" cy="685800"/>
          </a:xfrm>
          <a:prstGeom prst="line">
            <a:avLst/>
          </a:prstGeom>
          <a:ln w="76200" cap="sq" cmpd="sng">
            <a:solidFill>
              <a:schemeClr val="tx1"/>
            </a:solidFill>
            <a:prstDash val="solid"/>
            <a:headEnd type="none" w="sm" len="sm"/>
            <a:tailEnd type="triangle" w="sm" len="sm"/>
          </a:ln>
        </p:spPr>
      </p:sp>
      <p:sp>
        <p:nvSpPr>
          <p:cNvPr id="18" name="Line 37"/>
          <p:cNvSpPr/>
          <p:nvPr/>
        </p:nvSpPr>
        <p:spPr>
          <a:xfrm flipH="1">
            <a:off x="1828800" y="4953000"/>
            <a:ext cx="1905000" cy="639763"/>
          </a:xfrm>
          <a:prstGeom prst="line">
            <a:avLst/>
          </a:prstGeom>
          <a:ln w="76200" cap="sq" cmpd="sng">
            <a:solidFill>
              <a:schemeClr val="tx1"/>
            </a:solidFill>
            <a:prstDash val="solid"/>
            <a:headEnd type="none" w="sm" len="sm"/>
            <a:tailEnd type="triangle" w="sm" len="sm"/>
          </a:ln>
        </p:spPr>
      </p:sp>
      <p:sp>
        <p:nvSpPr>
          <p:cNvPr id="19" name="Line 38"/>
          <p:cNvSpPr/>
          <p:nvPr/>
        </p:nvSpPr>
        <p:spPr>
          <a:xfrm>
            <a:off x="5105400" y="4953000"/>
            <a:ext cx="2514600" cy="685800"/>
          </a:xfrm>
          <a:prstGeom prst="line">
            <a:avLst/>
          </a:prstGeom>
          <a:ln w="76200" cap="sq" cmpd="sng">
            <a:solidFill>
              <a:schemeClr val="tx1"/>
            </a:solidFill>
            <a:prstDash val="solid"/>
            <a:headEnd type="none" w="sm" len="sm"/>
            <a:tailEnd type="triangle" w="sm" len="sm"/>
          </a:ln>
        </p:spPr>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5902"/>
    </mc:Choice>
    <mc:Fallback xmlns="">
      <p:transition spd="slow" advTm="125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bldLvl="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3"/>
          <a:stretch>
            <a:fillRect/>
          </a:stretch>
        </p:blipFill>
        <p:spPr>
          <a:xfrm>
            <a:off x="0" y="0"/>
            <a:ext cx="9144000" cy="6858000"/>
          </a:xfrm>
          <a:prstGeom prst="rect">
            <a:avLst/>
          </a:prstGeom>
          <a:noFill/>
          <a:ln w="9525">
            <a:noFill/>
          </a:ln>
        </p:spPr>
      </p:pic>
      <p:sp>
        <p:nvSpPr>
          <p:cNvPr id="6147" name="Oval 3"/>
          <p:cNvSpPr/>
          <p:nvPr/>
        </p:nvSpPr>
        <p:spPr>
          <a:xfrm>
            <a:off x="3124200" y="838200"/>
            <a:ext cx="3810000" cy="3657600"/>
          </a:xfrm>
          <a:prstGeom prst="ellipse">
            <a:avLst/>
          </a:prstGeom>
          <a:noFill/>
          <a:ln w="19050"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6148" name="Rectangle 4"/>
          <p:cNvSpPr/>
          <p:nvPr/>
        </p:nvSpPr>
        <p:spPr>
          <a:xfrm>
            <a:off x="0" y="4343400"/>
            <a:ext cx="3216275" cy="1783715"/>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2200" dirty="0">
                <a:solidFill>
                  <a:srgbClr val="FF0000"/>
                </a:solidFill>
                <a:latin typeface="VNI-Times" pitchFamily="2" charset="0"/>
              </a:rPr>
              <a:t> </a:t>
            </a:r>
            <a:r>
              <a:rPr lang="en-US" altLang="en-US" sz="2200" dirty="0">
                <a:solidFill>
                  <a:srgbClr val="FF0000"/>
                </a:solidFill>
                <a:latin typeface="Times New Roman" panose="02020603050405020304" pitchFamily="18" charset="0"/>
                <a:cs typeface="Times New Roman" panose="02020603050405020304" pitchFamily="18" charset="0"/>
              </a:rPr>
              <a:t>Quan </a:t>
            </a:r>
            <a:r>
              <a:rPr lang="vi-VN" altLang="en-US" sz="2200" dirty="0">
                <a:solidFill>
                  <a:srgbClr val="FF0000"/>
                </a:solidFill>
                <a:latin typeface="Times New Roman" panose="02020603050405020304" pitchFamily="18" charset="0"/>
                <a:cs typeface="Times New Roman" panose="02020603050405020304" pitchFamily="18" charset="0"/>
              </a:rPr>
              <a:t>hệ sản xuất tư bản chủ nghĩa ra đời sớm nhất tại các quốc gia th</a:t>
            </a:r>
            <a:r>
              <a:rPr lang="vi-VN" altLang="en-US" sz="2200" dirty="0">
                <a:solidFill>
                  <a:srgbClr val="FF0000"/>
                </a:solidFill>
                <a:latin typeface="Times New Roman" panose="02020603050405020304" pitchFamily="18" charset="0"/>
                <a:ea typeface="Times New Roman" panose="02020603050405020304" pitchFamily="18" charset="0"/>
              </a:rPr>
              <a:t>à</a:t>
            </a:r>
            <a:r>
              <a:rPr lang="vi-VN" altLang="en-US" sz="2200" dirty="0">
                <a:solidFill>
                  <a:srgbClr val="FF0000"/>
                </a:solidFill>
                <a:latin typeface="Times New Roman" panose="02020603050405020304" pitchFamily="18" charset="0"/>
                <a:cs typeface="Times New Roman" panose="02020603050405020304" pitchFamily="18" charset="0"/>
              </a:rPr>
              <a:t>nh thị trung đại: Phirenxia, Venêxia, Giênôva...</a:t>
            </a:r>
            <a:endParaRPr lang="en-US" altLang="en-US" sz="2200" dirty="0">
              <a:solidFill>
                <a:srgbClr val="FF0000"/>
              </a:solidFill>
              <a:latin typeface="VNI-Times" pitchFamily="2" charset="0"/>
            </a:endParaRPr>
          </a:p>
        </p:txBody>
      </p:sp>
    </p:spTree>
  </p:cSld>
  <p:clrMapOvr>
    <a:masterClrMapping/>
  </p:clrMapOvr>
  <p:transition advTm="15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ppt_w</p:attrName>
                                        </p:attrNameLst>
                                      </p:cBhvr>
                                      <p:tavLst>
                                        <p:tav tm="0">
                                          <p:val>
                                            <p:fltVal val="0"/>
                                          </p:val>
                                        </p:tav>
                                        <p:tav tm="100000">
                                          <p:val>
                                            <p:strVal val="#ppt_w"/>
                                          </p:val>
                                        </p:tav>
                                      </p:tavLst>
                                    </p:anim>
                                    <p:anim calcmode="lin" valueType="num">
                                      <p:cBhvr>
                                        <p:cTn id="12" dur="500" fill="hold"/>
                                        <p:tgtEl>
                                          <p:spTgt spid="6147"/>
                                        </p:tgtEl>
                                        <p:attrNameLst>
                                          <p:attrName>ppt_h</p:attrName>
                                        </p:attrNameLst>
                                      </p:cBhvr>
                                      <p:tavLst>
                                        <p:tav tm="0">
                                          <p:val>
                                            <p:fltVal val="0"/>
                                          </p:val>
                                        </p:tav>
                                        <p:tav tm="100000">
                                          <p:val>
                                            <p:strVal val="#ppt_h"/>
                                          </p:val>
                                        </p:tav>
                                      </p:tavLst>
                                    </p:anim>
                                    <p:animEffect transition="in" filter="fade">
                                      <p:cBhvr>
                                        <p:cTn id="13" dur="500"/>
                                        <p:tgtEl>
                                          <p:spTgt spid="614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148">
                                            <p:txEl>
                                              <p:pRg st="0" end="0"/>
                                            </p:txEl>
                                          </p:spTgt>
                                        </p:tgtEl>
                                        <p:attrNameLst>
                                          <p:attrName>style.visibility</p:attrName>
                                        </p:attrNameLst>
                                      </p:cBhvr>
                                      <p:to>
                                        <p:strVal val="visible"/>
                                      </p:to>
                                    </p:set>
                                    <p:anim calcmode="lin" valueType="num">
                                      <p:cBhvr>
                                        <p:cTn id="17" dur="500" fill="hold"/>
                                        <p:tgtEl>
                                          <p:spTgt spid="614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14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0" y="53975"/>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37891" name="TextBox 1"/>
          <p:cNvSpPr txBox="1"/>
          <p:nvPr/>
        </p:nvSpPr>
        <p:spPr>
          <a:xfrm>
            <a:off x="63500" y="83820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37892" name="Rectangle 2"/>
          <p:cNvSpPr/>
          <p:nvPr/>
        </p:nvSpPr>
        <p:spPr>
          <a:xfrm>
            <a:off x="38100" y="1647825"/>
            <a:ext cx="8318500"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2. Sự hình thành chủ nghĩa tư bản ở châu Âu</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34821" name="Rectangle 1"/>
          <p:cNvSpPr/>
          <p:nvPr/>
        </p:nvSpPr>
        <p:spPr>
          <a:xfrm>
            <a:off x="9525" y="2286000"/>
            <a:ext cx="9118600" cy="35401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fr-FR"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G</a:t>
            </a:r>
            <a:r>
              <a:rPr lang="fr-FR" altLang="en-US" sz="2800" b="1" dirty="0">
                <a:latin typeface="Times New Roman" panose="02020603050405020304" pitchFamily="18" charset="0"/>
                <a:cs typeface="Times New Roman" panose="02020603050405020304" pitchFamily="18" charset="0"/>
              </a:rPr>
              <a:t>iai cấp tư sản : Quý tộc, thương nhân trở lên gi</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u có nhờ cướp bóc của cải v</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 t</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i nguyên ở các nước thuộc địa. Họ mở rộng sản xuất, kinh doanh, lập đồn điền, bóc lột sức lao động người l</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m thuê, giai cấp tư sản ra đời.</a:t>
            </a:r>
            <a:endParaRPr lang="en-US" altLang="en-US" sz="2800" b="1" dirty="0">
              <a:latin typeface="Times New Roman" panose="02020603050405020304" pitchFamily="18" charset="0"/>
              <a:cs typeface="Times New Roman" panose="02020603050405020304" pitchFamily="18" charset="0"/>
            </a:endParaRPr>
          </a:p>
          <a:p>
            <a:pPr marL="0" lvl="0" indent="0" algn="just">
              <a:spcBef>
                <a:spcPct val="0"/>
              </a:spcBef>
              <a:buFontTx/>
              <a:buNone/>
            </a:pPr>
            <a:r>
              <a:rPr lang="fr-FR" altLang="en-US" sz="2800" b="1" dirty="0">
                <a:latin typeface="Times New Roman" panose="02020603050405020304" pitchFamily="18" charset="0"/>
                <a:cs typeface="Times New Roman" panose="02020603050405020304" pitchFamily="18" charset="0"/>
              </a:rPr>
              <a:t>- Giai cấp vô sản</a:t>
            </a:r>
            <a:r>
              <a:rPr lang="vi-VN" altLang="en-US" sz="2800" b="1" dirty="0">
                <a:latin typeface="Times New Roman" panose="02020603050405020304" pitchFamily="18" charset="0"/>
                <a:cs typeface="Times New Roman" panose="02020603050405020304" pitchFamily="18" charset="0"/>
              </a:rPr>
              <a:t>: </a:t>
            </a:r>
            <a:r>
              <a:rPr lang="fr-FR"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gồm n</a:t>
            </a:r>
            <a:r>
              <a:rPr lang="fr-FR" altLang="en-US" sz="2800" b="1" dirty="0">
                <a:latin typeface="Times New Roman" panose="02020603050405020304" pitchFamily="18" charset="0"/>
                <a:cs typeface="Times New Roman" panose="02020603050405020304" pitchFamily="18" charset="0"/>
              </a:rPr>
              <a:t>hững người nông nô bị tước đoạt ruộng đất, buộc phải v</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o l</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m việc trong các xí nghiệp của tư sản.</a:t>
            </a:r>
            <a:endParaRPr lang="en-US" altLang="en-US" sz="2800" b="1" dirty="0">
              <a:latin typeface="Times New Roman" panose="02020603050405020304" pitchFamily="18" charset="0"/>
              <a:cs typeface="Times New Roman" panose="02020603050405020304" pitchFamily="18" charset="0"/>
            </a:endParaRPr>
          </a:p>
          <a:p>
            <a:pPr marL="0" lvl="0" indent="0" algn="just">
              <a:spcBef>
                <a:spcPct val="0"/>
              </a:spcBef>
              <a:buFontTx/>
              <a:buNone/>
            </a:pPr>
            <a:r>
              <a:rPr lang="vi-VN" altLang="en-US" sz="2800" b="1">
                <a:latin typeface="Times New Roman" panose="02020603050405020304" pitchFamily="18" charset="0"/>
                <a:cs typeface="Times New Roman" panose="02020603050405020304" pitchFamily="18" charset="0"/>
              </a:rPr>
              <a:t>=&gt; </a:t>
            </a:r>
            <a:r>
              <a:rPr lang="fr-FR" altLang="en-US" sz="2800" b="1">
                <a:latin typeface="Times New Roman" panose="02020603050405020304" pitchFamily="18" charset="0"/>
                <a:cs typeface="Times New Roman" panose="02020603050405020304" pitchFamily="18" charset="0"/>
              </a:rPr>
              <a:t>Quan </a:t>
            </a:r>
            <a:r>
              <a:rPr lang="fr-FR" altLang="en-US" sz="2800" b="1" dirty="0">
                <a:latin typeface="Times New Roman" panose="02020603050405020304" pitchFamily="18" charset="0"/>
                <a:cs typeface="Times New Roman" panose="02020603050405020304" pitchFamily="18" charset="0"/>
              </a:rPr>
              <a:t>hệ sản xuất tư bản chủ nghĩa được hình th</a:t>
            </a:r>
            <a:r>
              <a:rPr lang="fr-FR" altLang="en-US" sz="2800" b="1" dirty="0">
                <a:latin typeface="Times New Roman" panose="02020603050405020304" pitchFamily="18" charset="0"/>
                <a:ea typeface="Times New Roman" panose="02020603050405020304" pitchFamily="18" charset="0"/>
              </a:rPr>
              <a:t>à</a:t>
            </a:r>
            <a:r>
              <a:rPr lang="fr-FR" altLang="en-US" sz="2800" b="1" dirty="0">
                <a:latin typeface="Times New Roman" panose="02020603050405020304" pitchFamily="18" charset="0"/>
                <a:cs typeface="Times New Roman" panose="02020603050405020304" pitchFamily="18" charset="0"/>
              </a:rPr>
              <a:t>nh.</a:t>
            </a:r>
            <a:endParaRPr lang="en-US" altLang="en-US" sz="2800" b="1" dirty="0">
              <a:latin typeface="Times New Roman" panose="02020603050405020304" pitchFamily="18" charset="0"/>
              <a:ea typeface="Times New Roman" panose="02020603050405020304" pitchFamily="18" charset="0"/>
            </a:endParaRPr>
          </a:p>
        </p:txBody>
      </p:sp>
      <p:pic>
        <p:nvPicPr>
          <p:cNvPr id="7" name="Picture 6" descr="cach-cam-but-viet-dung-c.jpg"/>
          <p:cNvPicPr>
            <a:picLocks noChangeAspect="1"/>
          </p:cNvPicPr>
          <p:nvPr/>
        </p:nvPicPr>
        <p:blipFill>
          <a:blip r:embed="rId3"/>
          <a:stretch>
            <a:fillRect/>
          </a:stretch>
        </p:blipFill>
        <p:spPr>
          <a:xfrm>
            <a:off x="8153400" y="1673225"/>
            <a:ext cx="731838" cy="36512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993"/>
    </mc:Choice>
    <mc:Fallback xmlns="">
      <p:transition spd="slow" advTm="30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ircle(in)">
                                      <p:cBhvr>
                                        <p:cTn id="12" dur="2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6"/>
          <p:cNvSpPr/>
          <p:nvPr/>
        </p:nvSpPr>
        <p:spPr>
          <a:xfrm rot="-4680000">
            <a:off x="883199" y="3395559"/>
            <a:ext cx="1166221" cy="259737"/>
          </a:xfrm>
          <a:prstGeom prst="line">
            <a:avLst/>
          </a:prstGeom>
          <a:ln w="9525" cap="flat" cmpd="sng">
            <a:solidFill>
              <a:schemeClr val="tx1"/>
            </a:solidFill>
            <a:prstDash val="solid"/>
            <a:headEnd type="none" w="med" len="med"/>
            <a:tailEnd type="triangle" w="med" len="med"/>
          </a:ln>
        </p:spPr>
      </p:sp>
      <p:sp>
        <p:nvSpPr>
          <p:cNvPr id="9" name="Content Placeholder 6"/>
          <p:cNvSpPr/>
          <p:nvPr/>
        </p:nvSpPr>
        <p:spPr>
          <a:xfrm>
            <a:off x="1760767" y="2146300"/>
            <a:ext cx="1341208" cy="163512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2000" b="1" dirty="0">
                <a:solidFill>
                  <a:srgbClr val="0000CC"/>
                </a:solidFill>
                <a:latin typeface="Times New Roman" panose="02020603050405020304" pitchFamily="18" charset="0"/>
                <a:cs typeface="Times New Roman" panose="02020603050405020304" pitchFamily="18" charset="0"/>
                <a:sym typeface="+mn-ea"/>
              </a:rPr>
              <a:t>Những cuộc phát kiến lớn về địa lí</a:t>
            </a:r>
            <a:endParaRPr sz="2000" b="1" dirty="0">
              <a:solidFill>
                <a:srgbClr val="0000CC"/>
              </a:solidFill>
              <a:latin typeface="Times New Roman" panose="02020603050405020304" pitchFamily="18" charset="0"/>
              <a:ea typeface="Times New Roman" panose="02020603050405020304" pitchFamily="18" charset="0"/>
              <a:sym typeface="+mn-ea"/>
            </a:endParaRPr>
          </a:p>
        </p:txBody>
      </p:sp>
      <p:sp>
        <p:nvSpPr>
          <p:cNvPr id="10" name="Content Placeholder 6"/>
          <p:cNvSpPr/>
          <p:nvPr/>
        </p:nvSpPr>
        <p:spPr>
          <a:xfrm>
            <a:off x="1524000" y="5194300"/>
            <a:ext cx="1638301" cy="137795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2000" b="1" dirty="0">
                <a:solidFill>
                  <a:srgbClr val="0000CC"/>
                </a:solidFill>
                <a:latin typeface="Times New Roman" panose="02020603050405020304" pitchFamily="18" charset="0"/>
                <a:cs typeface="Times New Roman" panose="02020603050405020304" pitchFamily="18" charset="0"/>
                <a:sym typeface="+mn-ea"/>
              </a:rPr>
              <a:t>Sự hình th</a:t>
            </a:r>
            <a:r>
              <a:rPr lang="vi-VN" altLang="x-none" sz="2000" b="1" dirty="0">
                <a:solidFill>
                  <a:srgbClr val="0000CC"/>
                </a:solidFill>
                <a:latin typeface="Times New Roman" panose="02020603050405020304" pitchFamily="18" charset="0"/>
                <a:ea typeface="Times New Roman" panose="02020603050405020304" pitchFamily="18" charset="0"/>
                <a:sym typeface="+mn-ea"/>
              </a:rPr>
              <a:t>à</a:t>
            </a:r>
            <a:r>
              <a:rPr lang="vi-VN" altLang="x-none" sz="2000" b="1" dirty="0">
                <a:solidFill>
                  <a:srgbClr val="0000CC"/>
                </a:solidFill>
                <a:latin typeface="Times New Roman" panose="02020603050405020304" pitchFamily="18" charset="0"/>
                <a:cs typeface="Times New Roman" panose="02020603050405020304" pitchFamily="18" charset="0"/>
                <a:sym typeface="+mn-ea"/>
              </a:rPr>
              <a:t>nh chủ nghĩa tư bản ở châu Âu</a:t>
            </a:r>
            <a:endParaRPr sz="2000" b="1" dirty="0">
              <a:solidFill>
                <a:srgbClr val="0000CC"/>
              </a:solidFill>
              <a:latin typeface="Times New Roman" panose="02020603050405020304" pitchFamily="18" charset="0"/>
              <a:ea typeface="Times New Roman" panose="02020603050405020304" pitchFamily="18" charset="0"/>
              <a:sym typeface="+mn-ea"/>
            </a:endParaRPr>
          </a:p>
        </p:txBody>
      </p:sp>
      <p:sp>
        <p:nvSpPr>
          <p:cNvPr id="11" name="Content Placeholder 6"/>
          <p:cNvSpPr/>
          <p:nvPr/>
        </p:nvSpPr>
        <p:spPr>
          <a:xfrm>
            <a:off x="5489575" y="4568825"/>
            <a:ext cx="3595688" cy="81121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FontTx/>
              <a:buNone/>
            </a:pPr>
            <a:r>
              <a:rPr lang="vi-VN" altLang="en-US" sz="1400" b="1" dirty="0">
                <a:latin typeface="Times New Roman" panose="02020603050405020304" pitchFamily="18" charset="0"/>
                <a:cs typeface="Times New Roman" panose="02020603050405020304" pitchFamily="18" charset="0"/>
              </a:rPr>
              <a:t>- L</a:t>
            </a:r>
            <a:r>
              <a:rPr lang="vi-VN" altLang="en-US" sz="1400" b="1" dirty="0">
                <a:latin typeface="Times New Roman" panose="02020603050405020304" pitchFamily="18" charset="0"/>
                <a:ea typeface="Times New Roman" panose="02020603050405020304" pitchFamily="18" charset="0"/>
              </a:rPr>
              <a:t>à</a:t>
            </a:r>
            <a:r>
              <a:rPr lang="vi-VN" altLang="en-US" sz="1400" b="1" dirty="0">
                <a:latin typeface="Times New Roman" panose="02020603050405020304" pitchFamily="18" charset="0"/>
                <a:cs typeface="Times New Roman" panose="02020603050405020304" pitchFamily="18" charset="0"/>
              </a:rPr>
              <a:t> cuộc cách mạng về giao thông v</a:t>
            </a:r>
            <a:r>
              <a:rPr lang="vi-VN" altLang="en-US" sz="1400" b="1" dirty="0">
                <a:latin typeface="Times New Roman" panose="02020603050405020304" pitchFamily="18" charset="0"/>
                <a:ea typeface="Times New Roman" panose="02020603050405020304" pitchFamily="18" charset="0"/>
              </a:rPr>
              <a:t>à</a:t>
            </a:r>
            <a:r>
              <a:rPr lang="vi-VN" altLang="en-US" sz="1400" b="1" dirty="0">
                <a:latin typeface="Times New Roman" panose="02020603050405020304" pitchFamily="18" charset="0"/>
                <a:cs typeface="Times New Roman" panose="02020603050405020304" pitchFamily="18" charset="0"/>
              </a:rPr>
              <a:t> tri thức</a:t>
            </a:r>
          </a:p>
          <a:p>
            <a:pPr marL="0" lvl="0" indent="0" eaLnBrk="1" hangingPunct="1">
              <a:buFontTx/>
              <a:buNone/>
            </a:pPr>
            <a:r>
              <a:rPr lang="vi-VN" altLang="en-US" sz="1400" b="1" dirty="0">
                <a:latin typeface="Times New Roman" panose="02020603050405020304" pitchFamily="18" charset="0"/>
                <a:cs typeface="Times New Roman" panose="02020603050405020304" pitchFamily="18" charset="0"/>
              </a:rPr>
              <a:t>- Thúc đẩy thương nghiệp phát triển</a:t>
            </a:r>
            <a:endParaRPr lang="en-US" altLang="en-US" sz="1400" b="1" dirty="0">
              <a:latin typeface="Times New Roman" panose="02020603050405020304" pitchFamily="18" charset="0"/>
              <a:ea typeface="Times New Roman" panose="02020603050405020304" pitchFamily="18" charset="0"/>
            </a:endParaRPr>
          </a:p>
        </p:txBody>
      </p:sp>
      <p:sp>
        <p:nvSpPr>
          <p:cNvPr id="18" name="Content Placeholder 6"/>
          <p:cNvSpPr/>
          <p:nvPr/>
        </p:nvSpPr>
        <p:spPr>
          <a:xfrm>
            <a:off x="5203825" y="735013"/>
            <a:ext cx="3881438" cy="776288"/>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en-US" sz="2000" b="1" i="0" u="none" strike="noStrike" kern="1200" cap="none" spc="0" normalizeH="0" baseline="0" noProof="0" dirty="0">
              <a:ln>
                <a:noFill/>
              </a:ln>
              <a:gradFill>
                <a:gsLst>
                  <a:gs pos="0">
                    <a:srgbClr val="14CD68"/>
                  </a:gs>
                  <a:gs pos="100000">
                    <a:srgbClr val="035C7D"/>
                  </a:gs>
                </a:gsLst>
                <a:lin scaled="0"/>
              </a:gradFill>
              <a:effectLst/>
              <a:uLnTx/>
              <a:uFillTx/>
              <a:latin typeface="Times New Roman" panose="02020603050405020304" pitchFamily="18" charset="0"/>
              <a:ea typeface="+mn-ea"/>
              <a:cs typeface="Times New Roman" panose="02020603050405020304" pitchFamily="18" charset="0"/>
              <a:sym typeface="+mn-ea"/>
            </a:endParaRPr>
          </a:p>
        </p:txBody>
      </p:sp>
      <p:sp>
        <p:nvSpPr>
          <p:cNvPr id="19" name="Content Placeholder 6"/>
          <p:cNvSpPr/>
          <p:nvPr/>
        </p:nvSpPr>
        <p:spPr>
          <a:xfrm>
            <a:off x="5241925" y="1660525"/>
            <a:ext cx="3843338" cy="149225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914400" eaLnBrk="1" hangingPunct="1">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1400" b="1" dirty="0">
                <a:solidFill>
                  <a:srgbClr val="262626"/>
                </a:solidFill>
                <a:latin typeface="Times New Roman" panose="02020603050405020304" pitchFamily="18" charset="0"/>
                <a:ea typeface="Microsoft YaHei" panose="020B0503020204020204" pitchFamily="34" charset="-122"/>
              </a:rPr>
              <a:t> - Năm 1487, B. Đi-a-xơ đến cực Nam châu Phi.</a:t>
            </a:r>
          </a:p>
          <a:p>
            <a:pPr marL="0" lvl="0" indent="0" defTabSz="914400" eaLnBrk="1" hangingPunct="1">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1400" b="1" dirty="0">
                <a:solidFill>
                  <a:srgbClr val="262626"/>
                </a:solidFill>
                <a:latin typeface="Times New Roman" panose="02020603050405020304" pitchFamily="18" charset="0"/>
                <a:ea typeface="Microsoft YaHei" panose="020B0503020204020204" pitchFamily="34" charset="-122"/>
              </a:rPr>
              <a:t>- Năm 1498, Va-xcô đơ Ga-ma đến Tây Nam Ấn Độ.</a:t>
            </a:r>
          </a:p>
          <a:p>
            <a:pPr marL="0" lvl="0" indent="0" defTabSz="914400" eaLnBrk="1" hangingPunct="1">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1400" b="1" dirty="0">
                <a:solidFill>
                  <a:srgbClr val="262626"/>
                </a:solidFill>
                <a:latin typeface="Times New Roman" panose="02020603050405020304" pitchFamily="18" charset="0"/>
                <a:ea typeface="Microsoft YaHei" panose="020B0503020204020204" pitchFamily="34" charset="-122"/>
              </a:rPr>
              <a:t> - Năm 1492, C. Cô-lôm-bô tìm ra châu Mĩ.</a:t>
            </a:r>
          </a:p>
          <a:p>
            <a:pPr marL="0" lvl="0" indent="0" defTabSz="914400" eaLnBrk="1" hangingPunct="1">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1400" b="1" dirty="0">
                <a:solidFill>
                  <a:srgbClr val="262626"/>
                </a:solidFill>
                <a:latin typeface="Times New Roman" panose="02020603050405020304" pitchFamily="18" charset="0"/>
                <a:ea typeface="Microsoft YaHei" panose="020B0503020204020204" pitchFamily="34" charset="-122"/>
              </a:rPr>
              <a:t>- 1519 – 1522, Ph. Ma-gien-lan đi vòng quanh Trái Đất </a:t>
            </a:r>
          </a:p>
        </p:txBody>
      </p:sp>
      <p:sp>
        <p:nvSpPr>
          <p:cNvPr id="21" name="Content Placeholder 6"/>
          <p:cNvSpPr/>
          <p:nvPr/>
        </p:nvSpPr>
        <p:spPr>
          <a:xfrm>
            <a:off x="5372100" y="3416300"/>
            <a:ext cx="3713163" cy="100330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buFontTx/>
              <a:buNone/>
            </a:pPr>
            <a:r>
              <a:rPr lang="vi-VN" altLang="en-US" sz="1400" b="1" dirty="0">
                <a:latin typeface="Times New Roman" panose="02020603050405020304" pitchFamily="18" charset="0"/>
                <a:cs typeface="Times New Roman" panose="02020603050405020304" pitchFamily="18" charset="0"/>
              </a:rPr>
              <a:t>- Tìm ra những vùng đất mới, những con đường mới, những tộc người mới</a:t>
            </a:r>
          </a:p>
          <a:p>
            <a:pPr marL="0" lvl="0" indent="0" algn="just" eaLnBrk="1" hangingPunct="1">
              <a:buFontTx/>
              <a:buNone/>
            </a:pPr>
            <a:r>
              <a:rPr lang="vi-VN" altLang="en-US" sz="1400" b="1" dirty="0">
                <a:latin typeface="Times New Roman" panose="02020603050405020304" pitchFamily="18" charset="0"/>
                <a:cs typeface="Times New Roman" panose="02020603050405020304" pitchFamily="18" charset="0"/>
              </a:rPr>
              <a:t>- Đem lại những món lợi khổng lồ cho quý tộc v</a:t>
            </a:r>
            <a:r>
              <a:rPr lang="vi-VN" altLang="en-US" sz="1400" b="1" dirty="0">
                <a:latin typeface="Times New Roman" panose="02020603050405020304" pitchFamily="18" charset="0"/>
                <a:ea typeface="Times New Roman" panose="02020603050405020304" pitchFamily="18" charset="0"/>
              </a:rPr>
              <a:t>à</a:t>
            </a:r>
            <a:r>
              <a:rPr lang="vi-VN" altLang="en-US" sz="1400" b="1" dirty="0">
                <a:latin typeface="Times New Roman" panose="02020603050405020304" pitchFamily="18" charset="0"/>
                <a:cs typeface="Times New Roman" panose="02020603050405020304" pitchFamily="18" charset="0"/>
              </a:rPr>
              <a:t> thương nhân châu Âu</a:t>
            </a:r>
            <a:endParaRPr lang="en-US" altLang="en-US" sz="1400" b="1" dirty="0">
              <a:latin typeface="Times New Roman" panose="02020603050405020304" pitchFamily="18" charset="0"/>
              <a:ea typeface="Times New Roman" panose="02020603050405020304" pitchFamily="18" charset="0"/>
            </a:endParaRPr>
          </a:p>
        </p:txBody>
      </p:sp>
      <p:sp>
        <p:nvSpPr>
          <p:cNvPr id="22" name="Content Placeholder 6"/>
          <p:cNvSpPr/>
          <p:nvPr/>
        </p:nvSpPr>
        <p:spPr>
          <a:xfrm>
            <a:off x="3640138" y="1371600"/>
            <a:ext cx="1131888" cy="798513"/>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ea"/>
              </a:rPr>
              <a:t>Nguyên nhân</a:t>
            </a:r>
          </a:p>
        </p:txBody>
      </p:sp>
      <p:sp>
        <p:nvSpPr>
          <p:cNvPr id="35850" name="Line 6"/>
          <p:cNvSpPr/>
          <p:nvPr/>
        </p:nvSpPr>
        <p:spPr>
          <a:xfrm rot="-4680000" flipH="1">
            <a:off x="1346200" y="3973513"/>
            <a:ext cx="912813" cy="1257300"/>
          </a:xfrm>
          <a:prstGeom prst="line">
            <a:avLst/>
          </a:prstGeom>
          <a:ln w="9525" cap="flat" cmpd="sng">
            <a:solidFill>
              <a:schemeClr val="tx1"/>
            </a:solidFill>
            <a:prstDash val="solid"/>
            <a:headEnd type="none" w="med" len="med"/>
            <a:tailEnd type="triangle" w="med" len="med"/>
          </a:ln>
        </p:spPr>
      </p:sp>
      <p:sp>
        <p:nvSpPr>
          <p:cNvPr id="35851" name="Line 6"/>
          <p:cNvSpPr/>
          <p:nvPr/>
        </p:nvSpPr>
        <p:spPr>
          <a:xfrm rot="-4680000">
            <a:off x="3236913" y="2711450"/>
            <a:ext cx="25400" cy="304800"/>
          </a:xfrm>
          <a:prstGeom prst="line">
            <a:avLst/>
          </a:prstGeom>
          <a:ln w="9525" cap="flat" cmpd="sng">
            <a:solidFill>
              <a:schemeClr val="tx1"/>
            </a:solidFill>
            <a:prstDash val="solid"/>
            <a:headEnd type="none" w="med" len="med"/>
            <a:tailEnd type="triangle" w="med" len="med"/>
          </a:ln>
        </p:spPr>
      </p:sp>
      <p:sp>
        <p:nvSpPr>
          <p:cNvPr id="35852" name="Line 6"/>
          <p:cNvSpPr/>
          <p:nvPr/>
        </p:nvSpPr>
        <p:spPr>
          <a:xfrm rot="-4680000" flipH="1">
            <a:off x="2933700" y="3111500"/>
            <a:ext cx="677863" cy="473075"/>
          </a:xfrm>
          <a:prstGeom prst="line">
            <a:avLst/>
          </a:prstGeom>
          <a:ln w="9525" cap="flat" cmpd="sng">
            <a:solidFill>
              <a:schemeClr val="tx1"/>
            </a:solidFill>
            <a:prstDash val="solid"/>
            <a:headEnd type="none" w="med" len="med"/>
            <a:tailEnd type="triangle" w="med" len="med"/>
          </a:ln>
        </p:spPr>
      </p:sp>
      <p:sp>
        <p:nvSpPr>
          <p:cNvPr id="35853" name="Line 6"/>
          <p:cNvSpPr/>
          <p:nvPr/>
        </p:nvSpPr>
        <p:spPr>
          <a:xfrm rot="-4680000" flipH="1">
            <a:off x="5140325" y="3532188"/>
            <a:ext cx="211138" cy="242887"/>
          </a:xfrm>
          <a:prstGeom prst="line">
            <a:avLst/>
          </a:prstGeom>
          <a:ln w="9525" cap="flat" cmpd="sng">
            <a:solidFill>
              <a:schemeClr val="tx1"/>
            </a:solidFill>
            <a:prstDash val="solid"/>
            <a:headEnd type="none" w="med" len="med"/>
            <a:tailEnd type="triangle" w="med" len="med"/>
          </a:ln>
        </p:spPr>
      </p:sp>
      <p:sp>
        <p:nvSpPr>
          <p:cNvPr id="35854" name="Line 6"/>
          <p:cNvSpPr/>
          <p:nvPr/>
        </p:nvSpPr>
        <p:spPr>
          <a:xfrm rot="-4680000">
            <a:off x="4725988" y="1358900"/>
            <a:ext cx="531812" cy="303213"/>
          </a:xfrm>
          <a:prstGeom prst="line">
            <a:avLst/>
          </a:prstGeom>
          <a:ln w="9525" cap="flat" cmpd="sng">
            <a:solidFill>
              <a:schemeClr val="tx1"/>
            </a:solidFill>
            <a:prstDash val="solid"/>
            <a:headEnd type="none" w="med" len="med"/>
            <a:tailEnd type="triangle" w="med" len="med"/>
          </a:ln>
        </p:spPr>
      </p:sp>
      <p:sp>
        <p:nvSpPr>
          <p:cNvPr id="35855" name="Line 6"/>
          <p:cNvSpPr/>
          <p:nvPr/>
        </p:nvSpPr>
        <p:spPr>
          <a:xfrm rot="-4680000">
            <a:off x="4949825" y="2468563"/>
            <a:ext cx="411163" cy="96837"/>
          </a:xfrm>
          <a:prstGeom prst="line">
            <a:avLst/>
          </a:prstGeom>
          <a:ln w="9525" cap="flat" cmpd="sng">
            <a:solidFill>
              <a:schemeClr val="tx1"/>
            </a:solidFill>
            <a:prstDash val="solid"/>
            <a:headEnd type="none" w="med" len="med"/>
            <a:tailEnd type="triangle" w="med" len="med"/>
          </a:ln>
        </p:spPr>
      </p:sp>
      <p:sp>
        <p:nvSpPr>
          <p:cNvPr id="35856" name="Line 6"/>
          <p:cNvSpPr/>
          <p:nvPr/>
        </p:nvSpPr>
        <p:spPr>
          <a:xfrm rot="-4680000" flipH="1">
            <a:off x="2724150" y="3349625"/>
            <a:ext cx="1052513" cy="534988"/>
          </a:xfrm>
          <a:prstGeom prst="line">
            <a:avLst/>
          </a:prstGeom>
          <a:ln w="9525" cap="flat" cmpd="sng">
            <a:solidFill>
              <a:schemeClr val="tx1"/>
            </a:solidFill>
            <a:prstDash val="solid"/>
            <a:headEnd type="none" w="med" len="med"/>
            <a:tailEnd type="triangle" w="med" len="med"/>
          </a:ln>
        </p:spPr>
      </p:sp>
      <p:sp>
        <p:nvSpPr>
          <p:cNvPr id="35857" name="Line 6"/>
          <p:cNvSpPr/>
          <p:nvPr/>
        </p:nvSpPr>
        <p:spPr>
          <a:xfrm rot="-4680000">
            <a:off x="3359150" y="6061075"/>
            <a:ext cx="130175" cy="598488"/>
          </a:xfrm>
          <a:prstGeom prst="line">
            <a:avLst/>
          </a:prstGeom>
          <a:ln w="9525" cap="flat" cmpd="sng">
            <a:solidFill>
              <a:schemeClr val="tx1"/>
            </a:solidFill>
            <a:prstDash val="solid"/>
            <a:headEnd type="none" w="med" len="med"/>
            <a:tailEnd type="triangle" w="med" len="med"/>
          </a:ln>
        </p:spPr>
      </p:sp>
      <p:sp>
        <p:nvSpPr>
          <p:cNvPr id="35858" name="Line 6"/>
          <p:cNvSpPr/>
          <p:nvPr/>
        </p:nvSpPr>
        <p:spPr>
          <a:xfrm rot="-4680000">
            <a:off x="4986338" y="6170613"/>
            <a:ext cx="115887" cy="493712"/>
          </a:xfrm>
          <a:prstGeom prst="line">
            <a:avLst/>
          </a:prstGeom>
          <a:ln w="9525" cap="flat" cmpd="sng">
            <a:solidFill>
              <a:schemeClr val="tx1"/>
            </a:solidFill>
            <a:prstDash val="solid"/>
            <a:headEnd type="none" w="med" len="med"/>
            <a:tailEnd type="triangle" w="med" len="med"/>
          </a:ln>
        </p:spPr>
      </p:sp>
      <p:sp>
        <p:nvSpPr>
          <p:cNvPr id="37" name="Text Box 36"/>
          <p:cNvSpPr txBox="1"/>
          <p:nvPr/>
        </p:nvSpPr>
        <p:spPr>
          <a:xfrm>
            <a:off x="2743200" y="61913"/>
            <a:ext cx="394176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u="sng" dirty="0">
                <a:solidFill>
                  <a:srgbClr val="FF0000"/>
                </a:solidFill>
                <a:latin typeface="Times New Roman" panose="02020603050405020304" pitchFamily="18" charset="0"/>
                <a:cs typeface="Times New Roman" panose="02020603050405020304" pitchFamily="18" charset="0"/>
                <a:sym typeface="+mn-ea"/>
              </a:rPr>
              <a:t>CỦNG CỐ BÀI HỌC</a:t>
            </a:r>
            <a:endParaRPr lang="en-US" altLang="en-US" b="1" u="sng" dirty="0">
              <a:solidFill>
                <a:srgbClr val="FF0000"/>
              </a:solidFill>
              <a:latin typeface="Times New Roman" panose="02020603050405020304" pitchFamily="18" charset="0"/>
              <a:ea typeface="Times New Roman" panose="02020603050405020304" pitchFamily="18" charset="0"/>
              <a:sym typeface="+mn-ea"/>
            </a:endParaRPr>
          </a:p>
        </p:txBody>
      </p:sp>
      <p:sp>
        <p:nvSpPr>
          <p:cNvPr id="38" name="Content Placeholder 6"/>
          <p:cNvSpPr/>
          <p:nvPr/>
        </p:nvSpPr>
        <p:spPr>
          <a:xfrm>
            <a:off x="152400" y="1143000"/>
            <a:ext cx="1131888" cy="495300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en-US" sz="2000" b="1" dirty="0">
                <a:solidFill>
                  <a:srgbClr val="FF0000"/>
                </a:solidFill>
                <a:latin typeface="Times New Roman" panose="02020603050405020304" pitchFamily="18" charset="0"/>
                <a:cs typeface="Times New Roman" panose="02020603050405020304" pitchFamily="18" charset="0"/>
                <a:sym typeface="+mn-ea"/>
              </a:rPr>
              <a:t>SỰ SUY VONG CỦA CHẾ ĐỘ PHONG KIẾN VÀ SỰ HÌNH THÀNH CHỦ NGHĨA TƯ BẢN Ở CHÂU ÂU</a:t>
            </a:r>
            <a:endParaRPr lang="pt-BR" altLang="en-US" sz="2000" b="1" dirty="0">
              <a:solidFill>
                <a:srgbClr val="FF0000"/>
              </a:solidFill>
              <a:latin typeface="Times New Roman" panose="02020603050405020304" pitchFamily="18" charset="0"/>
              <a:ea typeface="Times New Roman" panose="02020603050405020304" pitchFamily="18" charset="0"/>
              <a:sym typeface="+mn-ea"/>
            </a:endParaRPr>
          </a:p>
        </p:txBody>
      </p:sp>
      <p:sp>
        <p:nvSpPr>
          <p:cNvPr id="2" name="Content Placeholder 6"/>
          <p:cNvSpPr/>
          <p:nvPr/>
        </p:nvSpPr>
        <p:spPr>
          <a:xfrm>
            <a:off x="3800475" y="5380038"/>
            <a:ext cx="1003300" cy="54133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1600" b="1" dirty="0">
                <a:solidFill>
                  <a:srgbClr val="7030A0"/>
                </a:solidFill>
                <a:latin typeface="Times New Roman" panose="02020603050405020304" pitchFamily="18" charset="0"/>
                <a:cs typeface="Times New Roman" panose="02020603050405020304" pitchFamily="18" charset="0"/>
                <a:sym typeface="+mn-ea"/>
              </a:rPr>
              <a:t>Giai cấp tư sản</a:t>
            </a:r>
            <a:endParaRPr sz="1600" b="1" dirty="0">
              <a:solidFill>
                <a:srgbClr val="7030A0"/>
              </a:solidFill>
              <a:latin typeface="Times New Roman" panose="02020603050405020304" pitchFamily="18" charset="0"/>
              <a:ea typeface="Times New Roman" panose="02020603050405020304" pitchFamily="18" charset="0"/>
              <a:sym typeface="+mn-ea"/>
            </a:endParaRPr>
          </a:p>
        </p:txBody>
      </p:sp>
      <p:sp>
        <p:nvSpPr>
          <p:cNvPr id="3" name="Content Placeholder 6"/>
          <p:cNvSpPr/>
          <p:nvPr/>
        </p:nvSpPr>
        <p:spPr>
          <a:xfrm>
            <a:off x="5298428" y="5584322"/>
            <a:ext cx="3786573" cy="467228"/>
          </a:xfrm>
          <a:prstGeom prst="rect">
            <a:avLst/>
          </a:prstGeom>
          <a:ln>
            <a:gradFill>
              <a:gsLst>
                <a:gs pos="0">
                  <a:srgbClr val="012D86"/>
                </a:gs>
                <a:gs pos="100000">
                  <a:srgbClr val="0E2557"/>
                </a:gs>
              </a:gsLst>
            </a:gradFill>
          </a:ln>
        </p:spPr>
        <p:style>
          <a:lnRef idx="2">
            <a:schemeClr val="accent1"/>
          </a:lnRef>
          <a:fillRef idx="1">
            <a:schemeClr val="lt1"/>
          </a:fillRef>
          <a:effectRef idx="0">
            <a:schemeClr val="accent1"/>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vi-VN" altLang="x-none" sz="1400" b="1" dirty="0">
                <a:latin typeface="Times New Roman" panose="02020603050405020304" pitchFamily="18" charset="0"/>
                <a:cs typeface="Times New Roman" panose="02020603050405020304" pitchFamily="18" charset="0"/>
              </a:rPr>
              <a:t>Chủ xưởng, chủ đồn điền, thương nhân</a:t>
            </a:r>
            <a:endParaRPr sz="1400" b="1" dirty="0">
              <a:latin typeface="Times New Roman" panose="02020603050405020304" pitchFamily="18" charset="0"/>
              <a:ea typeface="Times New Roman" panose="02020603050405020304" pitchFamily="18" charset="0"/>
            </a:endParaRPr>
          </a:p>
        </p:txBody>
      </p:sp>
      <p:sp>
        <p:nvSpPr>
          <p:cNvPr id="35863" name="Line 6"/>
          <p:cNvSpPr/>
          <p:nvPr/>
        </p:nvSpPr>
        <p:spPr>
          <a:xfrm rot="-4680000">
            <a:off x="2955925" y="2176463"/>
            <a:ext cx="830263" cy="338137"/>
          </a:xfrm>
          <a:prstGeom prst="line">
            <a:avLst/>
          </a:prstGeom>
          <a:ln w="9525" cap="flat" cmpd="sng">
            <a:solidFill>
              <a:schemeClr val="tx1"/>
            </a:solidFill>
            <a:prstDash val="solid"/>
            <a:headEnd type="none" w="med" len="med"/>
            <a:tailEnd type="triangle" w="med" len="med"/>
          </a:ln>
        </p:spPr>
      </p:sp>
      <p:sp>
        <p:nvSpPr>
          <p:cNvPr id="35864" name="Line 6"/>
          <p:cNvSpPr/>
          <p:nvPr/>
        </p:nvSpPr>
        <p:spPr>
          <a:xfrm rot="-4680000" flipH="1">
            <a:off x="5056188" y="4494213"/>
            <a:ext cx="508000" cy="438150"/>
          </a:xfrm>
          <a:prstGeom prst="line">
            <a:avLst/>
          </a:prstGeom>
          <a:ln w="9525" cap="flat" cmpd="sng">
            <a:solidFill>
              <a:schemeClr val="tx1"/>
            </a:solidFill>
            <a:prstDash val="solid"/>
            <a:headEnd type="none" w="med" len="med"/>
            <a:tailEnd type="triangle" w="med" len="med"/>
          </a:ln>
        </p:spPr>
      </p:sp>
      <p:sp>
        <p:nvSpPr>
          <p:cNvPr id="6" name="Content Placeholder 6"/>
          <p:cNvSpPr/>
          <p:nvPr/>
        </p:nvSpPr>
        <p:spPr>
          <a:xfrm>
            <a:off x="3371850" y="2447925"/>
            <a:ext cx="1706563" cy="70485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1900" b="1" dirty="0">
                <a:solidFill>
                  <a:srgbClr val="7030A0"/>
                </a:solidFill>
                <a:latin typeface="Times New Roman" panose="02020603050405020304" pitchFamily="18" charset="0"/>
                <a:cs typeface="Times New Roman" panose="02020603050405020304" pitchFamily="18" charset="0"/>
                <a:sym typeface="+mn-ea"/>
              </a:rPr>
              <a:t>Các cuộc phát kiến địa lí</a:t>
            </a:r>
            <a:endParaRPr sz="1900" b="1" dirty="0">
              <a:solidFill>
                <a:srgbClr val="7030A0"/>
              </a:solidFill>
              <a:latin typeface="Times New Roman" panose="02020603050405020304" pitchFamily="18" charset="0"/>
              <a:ea typeface="Times New Roman" panose="02020603050405020304" pitchFamily="18" charset="0"/>
              <a:sym typeface="+mn-ea"/>
            </a:endParaRPr>
          </a:p>
        </p:txBody>
      </p:sp>
      <p:sp>
        <p:nvSpPr>
          <p:cNvPr id="7" name="Content Placeholder 6"/>
          <p:cNvSpPr/>
          <p:nvPr/>
        </p:nvSpPr>
        <p:spPr>
          <a:xfrm>
            <a:off x="3659188" y="1381125"/>
            <a:ext cx="1131888" cy="798513"/>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ea"/>
              </a:rPr>
              <a:t>Nguyên nhân</a:t>
            </a:r>
          </a:p>
        </p:txBody>
      </p:sp>
      <p:sp>
        <p:nvSpPr>
          <p:cNvPr id="8" name="Content Placeholder 6"/>
          <p:cNvSpPr/>
          <p:nvPr/>
        </p:nvSpPr>
        <p:spPr>
          <a:xfrm>
            <a:off x="3789363" y="6051550"/>
            <a:ext cx="969963" cy="61912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1600" b="1" dirty="0">
                <a:solidFill>
                  <a:srgbClr val="7030A0"/>
                </a:solidFill>
                <a:latin typeface="Times New Roman" panose="02020603050405020304" pitchFamily="18" charset="0"/>
                <a:cs typeface="Times New Roman" panose="02020603050405020304" pitchFamily="18" charset="0"/>
                <a:sym typeface="+mn-ea"/>
              </a:rPr>
              <a:t>Giai cấp vô sản</a:t>
            </a:r>
            <a:endParaRPr sz="1600" b="1" dirty="0">
              <a:solidFill>
                <a:srgbClr val="7030A0"/>
              </a:solidFill>
              <a:latin typeface="Times New Roman" panose="02020603050405020304" pitchFamily="18" charset="0"/>
              <a:ea typeface="Times New Roman" panose="02020603050405020304" pitchFamily="18" charset="0"/>
              <a:sym typeface="+mn-ea"/>
            </a:endParaRPr>
          </a:p>
        </p:txBody>
      </p:sp>
      <p:sp>
        <p:nvSpPr>
          <p:cNvPr id="13" name="Content Placeholder 6"/>
          <p:cNvSpPr/>
          <p:nvPr/>
        </p:nvSpPr>
        <p:spPr>
          <a:xfrm>
            <a:off x="5332413" y="6245225"/>
            <a:ext cx="3752850" cy="42545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1400" b="1" dirty="0">
                <a:latin typeface="Times New Roman" panose="02020603050405020304" pitchFamily="18" charset="0"/>
                <a:cs typeface="Times New Roman" panose="02020603050405020304" pitchFamily="18" charset="0"/>
                <a:sym typeface="+mn-ea"/>
              </a:rPr>
              <a:t>Nông nô, thợ thủ công,  nô lệ da đen</a:t>
            </a:r>
            <a:endParaRPr sz="1400" b="1" dirty="0">
              <a:latin typeface="Times New Roman" panose="02020603050405020304" pitchFamily="18" charset="0"/>
              <a:ea typeface="Times New Roman" panose="02020603050405020304" pitchFamily="18" charset="0"/>
              <a:sym typeface="+mn-ea"/>
            </a:endParaRPr>
          </a:p>
        </p:txBody>
      </p:sp>
      <p:sp>
        <p:nvSpPr>
          <p:cNvPr id="35869" name="Line 6"/>
          <p:cNvSpPr/>
          <p:nvPr/>
        </p:nvSpPr>
        <p:spPr>
          <a:xfrm rot="-4680000">
            <a:off x="3379788" y="6072188"/>
            <a:ext cx="130175" cy="596900"/>
          </a:xfrm>
          <a:prstGeom prst="line">
            <a:avLst/>
          </a:prstGeom>
          <a:ln w="9525" cap="flat" cmpd="sng">
            <a:solidFill>
              <a:schemeClr val="tx1"/>
            </a:solidFill>
            <a:prstDash val="solid"/>
            <a:headEnd type="none" w="med" len="med"/>
            <a:tailEnd type="triangle" w="med" len="med"/>
          </a:ln>
        </p:spPr>
      </p:sp>
      <p:sp>
        <p:nvSpPr>
          <p:cNvPr id="16" name="Content Placeholder 6"/>
          <p:cNvSpPr/>
          <p:nvPr/>
        </p:nvSpPr>
        <p:spPr>
          <a:xfrm>
            <a:off x="3449638" y="3346450"/>
            <a:ext cx="1704975" cy="48736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2000" b="1" dirty="0">
                <a:solidFill>
                  <a:srgbClr val="7030A0"/>
                </a:solidFill>
                <a:latin typeface="Times New Roman" panose="02020603050405020304" pitchFamily="18" charset="0"/>
                <a:cs typeface="Times New Roman" panose="02020603050405020304" pitchFamily="18" charset="0"/>
                <a:sym typeface="+mn-ea"/>
              </a:rPr>
              <a:t>Kết quả</a:t>
            </a:r>
            <a:endParaRPr sz="2000" b="1" dirty="0">
              <a:solidFill>
                <a:srgbClr val="7030A0"/>
              </a:solidFill>
              <a:latin typeface="Times New Roman" panose="02020603050405020304" pitchFamily="18" charset="0"/>
              <a:ea typeface="Times New Roman" panose="02020603050405020304" pitchFamily="18" charset="0"/>
              <a:sym typeface="+mn-ea"/>
            </a:endParaRPr>
          </a:p>
        </p:txBody>
      </p:sp>
      <p:sp>
        <p:nvSpPr>
          <p:cNvPr id="35871" name="Line 6"/>
          <p:cNvSpPr/>
          <p:nvPr/>
        </p:nvSpPr>
        <p:spPr>
          <a:xfrm rot="-4680000">
            <a:off x="3238500" y="2728913"/>
            <a:ext cx="23813" cy="306387"/>
          </a:xfrm>
          <a:prstGeom prst="line">
            <a:avLst/>
          </a:prstGeom>
          <a:ln w="9525" cap="flat" cmpd="sng">
            <a:solidFill>
              <a:schemeClr val="tx1"/>
            </a:solidFill>
            <a:prstDash val="solid"/>
            <a:headEnd type="none" w="med" len="med"/>
            <a:tailEnd type="triangle" w="med" len="med"/>
          </a:ln>
        </p:spPr>
      </p:sp>
      <p:sp>
        <p:nvSpPr>
          <p:cNvPr id="35872" name="Line 6"/>
          <p:cNvSpPr/>
          <p:nvPr/>
        </p:nvSpPr>
        <p:spPr>
          <a:xfrm rot="-4680000" flipH="1">
            <a:off x="2935288" y="3132138"/>
            <a:ext cx="677862" cy="471487"/>
          </a:xfrm>
          <a:prstGeom prst="line">
            <a:avLst/>
          </a:prstGeom>
          <a:ln w="9525" cap="flat" cmpd="sng">
            <a:solidFill>
              <a:schemeClr val="tx1"/>
            </a:solidFill>
            <a:prstDash val="solid"/>
            <a:headEnd type="none" w="med" len="med"/>
            <a:tailEnd type="triangle" w="med" len="med"/>
          </a:ln>
        </p:spPr>
      </p:sp>
      <p:sp>
        <p:nvSpPr>
          <p:cNvPr id="35873" name="Line 6"/>
          <p:cNvSpPr/>
          <p:nvPr/>
        </p:nvSpPr>
        <p:spPr>
          <a:xfrm rot="-4680000">
            <a:off x="2955925" y="2193925"/>
            <a:ext cx="828675" cy="338138"/>
          </a:xfrm>
          <a:prstGeom prst="line">
            <a:avLst/>
          </a:prstGeom>
          <a:ln w="9525" cap="flat" cmpd="sng">
            <a:solidFill>
              <a:schemeClr val="tx1"/>
            </a:solidFill>
            <a:prstDash val="solid"/>
            <a:headEnd type="none" w="med" len="med"/>
            <a:tailEnd type="triangle" w="med" len="med"/>
          </a:ln>
        </p:spPr>
      </p:sp>
      <p:sp>
        <p:nvSpPr>
          <p:cNvPr id="33" name="Content Placeholder 6"/>
          <p:cNvSpPr/>
          <p:nvPr/>
        </p:nvSpPr>
        <p:spPr>
          <a:xfrm>
            <a:off x="3441700" y="4025900"/>
            <a:ext cx="1706563" cy="62230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buFontTx/>
              <a:buNone/>
            </a:pPr>
            <a:r>
              <a:rPr lang="vi-VN" altLang="x-none" sz="2000" b="1" dirty="0">
                <a:solidFill>
                  <a:srgbClr val="7030A0"/>
                </a:solidFill>
                <a:latin typeface="Times New Roman" panose="02020603050405020304" pitchFamily="18" charset="0"/>
                <a:cs typeface="Times New Roman" panose="02020603050405020304" pitchFamily="18" charset="0"/>
                <a:sym typeface="+mn-ea"/>
              </a:rPr>
              <a:t>Ý nghĩa</a:t>
            </a:r>
            <a:endParaRPr sz="2000" b="1" dirty="0">
              <a:solidFill>
                <a:srgbClr val="7030A0"/>
              </a:solidFill>
              <a:latin typeface="Times New Roman" panose="02020603050405020304" pitchFamily="18" charset="0"/>
              <a:ea typeface="Times New Roman" panose="02020603050405020304" pitchFamily="18" charset="0"/>
              <a:sym typeface="+mn-ea"/>
            </a:endParaRPr>
          </a:p>
        </p:txBody>
      </p:sp>
      <p:sp>
        <p:nvSpPr>
          <p:cNvPr id="36" name="Content Placeholder 6"/>
          <p:cNvSpPr/>
          <p:nvPr/>
        </p:nvSpPr>
        <p:spPr>
          <a:xfrm>
            <a:off x="3660775" y="1400175"/>
            <a:ext cx="1130300" cy="798513"/>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ea"/>
              </a:rPr>
              <a:t>Nguyên nhân</a:t>
            </a:r>
          </a:p>
        </p:txBody>
      </p:sp>
      <p:sp>
        <p:nvSpPr>
          <p:cNvPr id="35876" name="Rectangle 38"/>
          <p:cNvSpPr/>
          <p:nvPr/>
        </p:nvSpPr>
        <p:spPr>
          <a:xfrm>
            <a:off x="5262563" y="735013"/>
            <a:ext cx="3863975" cy="841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ts val="800"/>
              </a:spcBef>
              <a:buFontTx/>
              <a:buChar char="-"/>
            </a:pPr>
            <a:r>
              <a:rPr lang="vi-VN" altLang="en-US" sz="1400" b="1" dirty="0">
                <a:latin typeface="Times New Roman" panose="02020603050405020304" pitchFamily="18" charset="0"/>
                <a:ea typeface="Microsoft YaHei" panose="020B0503020204020204" pitchFamily="34" charset="-122"/>
              </a:rPr>
              <a:t> Do nhu cầu sản xuất phát triển</a:t>
            </a:r>
          </a:p>
          <a:p>
            <a:pPr marL="0" lvl="0" indent="0" eaLnBrk="1" hangingPunct="1">
              <a:spcBef>
                <a:spcPts val="800"/>
              </a:spcBef>
              <a:buFontTx/>
              <a:buChar char="-"/>
            </a:pPr>
            <a:r>
              <a:rPr lang="vi-VN" altLang="en-US" sz="1400" b="1" dirty="0">
                <a:latin typeface="Times New Roman" panose="02020603050405020304" pitchFamily="18" charset="0"/>
                <a:ea typeface="Microsoft YaHei" panose="020B0503020204020204" pitchFamily="34" charset="-122"/>
              </a:rPr>
              <a:t> Tiến bộ về kĩ thuật hàng hải: la đồ, bản đồ, hải đồ</a:t>
            </a:r>
          </a:p>
        </p:txBody>
      </p:sp>
      <p:sp>
        <p:nvSpPr>
          <p:cNvPr id="35877" name="Line 6"/>
          <p:cNvSpPr/>
          <p:nvPr/>
        </p:nvSpPr>
        <p:spPr>
          <a:xfrm rot="-4680000">
            <a:off x="3400425" y="5378450"/>
            <a:ext cx="134938" cy="625475"/>
          </a:xfrm>
          <a:prstGeom prst="line">
            <a:avLst/>
          </a:prstGeom>
          <a:ln w="9525" cap="flat" cmpd="sng">
            <a:solidFill>
              <a:schemeClr val="tx1"/>
            </a:solidFill>
            <a:prstDash val="solid"/>
            <a:headEnd type="none" w="med" len="med"/>
            <a:tailEnd type="triangle" w="med" len="med"/>
          </a:ln>
        </p:spPr>
      </p:sp>
      <p:sp>
        <p:nvSpPr>
          <p:cNvPr id="35878" name="Line 6"/>
          <p:cNvSpPr/>
          <p:nvPr/>
        </p:nvSpPr>
        <p:spPr>
          <a:xfrm rot="-4680000">
            <a:off x="5013325" y="5546725"/>
            <a:ext cx="90488" cy="438150"/>
          </a:xfrm>
          <a:prstGeom prst="line">
            <a:avLst/>
          </a:prstGeom>
          <a:ln w="9525" cap="flat" cmpd="sng">
            <a:solidFill>
              <a:schemeClr val="tx1"/>
            </a:solidFill>
            <a:prstDash val="solid"/>
            <a:headEnd type="none" w="med" len="med"/>
            <a:tailEnd type="triangle" w="med" len="med"/>
          </a:ln>
        </p:spPr>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016"/>
    </mc:Choice>
    <mc:Fallback xmlns="">
      <p:transition spd="slow" advTm="400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circle(in)">
                                      <p:cBhvr>
                                        <p:cTn id="10" dur="2000"/>
                                        <p:tgtEl>
                                          <p:spTgt spid="35842"/>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1"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nodeType="withEffect">
                                  <p:stCondLst>
                                    <p:cond delay="0"/>
                                  </p:stCondLst>
                                  <p:childTnLst>
                                    <p:set>
                                      <p:cBhvr>
                                        <p:cTn id="33" dur="1" fill="hold">
                                          <p:stCondLst>
                                            <p:cond delay="0"/>
                                          </p:stCondLst>
                                        </p:cTn>
                                        <p:tgtEl>
                                          <p:spTgt spid="35850"/>
                                        </p:tgtEl>
                                        <p:attrNameLst>
                                          <p:attrName>style.visibility</p:attrName>
                                        </p:attrNameLst>
                                      </p:cBhvr>
                                      <p:to>
                                        <p:strVal val="visible"/>
                                      </p:to>
                                    </p:set>
                                    <p:animEffect transition="in" filter="circle(in)">
                                      <p:cBhvr>
                                        <p:cTn id="34" dur="2000"/>
                                        <p:tgtEl>
                                          <p:spTgt spid="35850"/>
                                        </p:tgtEl>
                                      </p:cBhvr>
                                    </p:animEffect>
                                  </p:childTnLst>
                                </p:cTn>
                              </p:par>
                              <p:par>
                                <p:cTn id="35" presetID="6" presetClass="entr" presetSubtype="16" fill="hold" nodeType="withEffect">
                                  <p:stCondLst>
                                    <p:cond delay="0"/>
                                  </p:stCondLst>
                                  <p:childTnLst>
                                    <p:set>
                                      <p:cBhvr>
                                        <p:cTn id="36" dur="1" fill="hold">
                                          <p:stCondLst>
                                            <p:cond delay="0"/>
                                          </p:stCondLst>
                                        </p:cTn>
                                        <p:tgtEl>
                                          <p:spTgt spid="35851"/>
                                        </p:tgtEl>
                                        <p:attrNameLst>
                                          <p:attrName>style.visibility</p:attrName>
                                        </p:attrNameLst>
                                      </p:cBhvr>
                                      <p:to>
                                        <p:strVal val="visible"/>
                                      </p:to>
                                    </p:set>
                                    <p:animEffect transition="in" filter="circle(in)">
                                      <p:cBhvr>
                                        <p:cTn id="37" dur="2000"/>
                                        <p:tgtEl>
                                          <p:spTgt spid="35851"/>
                                        </p:tgtEl>
                                      </p:cBhvr>
                                    </p:animEffect>
                                  </p:childTnLst>
                                </p:cTn>
                              </p:par>
                              <p:par>
                                <p:cTn id="38" presetID="6" presetClass="entr" presetSubtype="16" fill="hold" nodeType="withEffect">
                                  <p:stCondLst>
                                    <p:cond delay="0"/>
                                  </p:stCondLst>
                                  <p:childTnLst>
                                    <p:set>
                                      <p:cBhvr>
                                        <p:cTn id="39" dur="1" fill="hold">
                                          <p:stCondLst>
                                            <p:cond delay="0"/>
                                          </p:stCondLst>
                                        </p:cTn>
                                        <p:tgtEl>
                                          <p:spTgt spid="35852"/>
                                        </p:tgtEl>
                                        <p:attrNameLst>
                                          <p:attrName>style.visibility</p:attrName>
                                        </p:attrNameLst>
                                      </p:cBhvr>
                                      <p:to>
                                        <p:strVal val="visible"/>
                                      </p:to>
                                    </p:set>
                                    <p:animEffect transition="in" filter="circle(in)">
                                      <p:cBhvr>
                                        <p:cTn id="40" dur="2000"/>
                                        <p:tgtEl>
                                          <p:spTgt spid="35852"/>
                                        </p:tgtEl>
                                      </p:cBhvr>
                                    </p:animEffect>
                                  </p:childTnLst>
                                </p:cTn>
                              </p:par>
                              <p:par>
                                <p:cTn id="41" presetID="6" presetClass="entr" presetSubtype="16" fill="hold" nodeType="withEffect">
                                  <p:stCondLst>
                                    <p:cond delay="0"/>
                                  </p:stCondLst>
                                  <p:childTnLst>
                                    <p:set>
                                      <p:cBhvr>
                                        <p:cTn id="42" dur="1" fill="hold">
                                          <p:stCondLst>
                                            <p:cond delay="0"/>
                                          </p:stCondLst>
                                        </p:cTn>
                                        <p:tgtEl>
                                          <p:spTgt spid="35853"/>
                                        </p:tgtEl>
                                        <p:attrNameLst>
                                          <p:attrName>style.visibility</p:attrName>
                                        </p:attrNameLst>
                                      </p:cBhvr>
                                      <p:to>
                                        <p:strVal val="visible"/>
                                      </p:to>
                                    </p:set>
                                    <p:animEffect transition="in" filter="circle(in)">
                                      <p:cBhvr>
                                        <p:cTn id="43" dur="2000"/>
                                        <p:tgtEl>
                                          <p:spTgt spid="35853"/>
                                        </p:tgtEl>
                                      </p:cBhvr>
                                    </p:animEffect>
                                  </p:childTnLst>
                                </p:cTn>
                              </p:par>
                              <p:par>
                                <p:cTn id="44" presetID="6" presetClass="entr" presetSubtype="16" fill="hold" nodeType="withEffect">
                                  <p:stCondLst>
                                    <p:cond delay="0"/>
                                  </p:stCondLst>
                                  <p:childTnLst>
                                    <p:set>
                                      <p:cBhvr>
                                        <p:cTn id="45" dur="1" fill="hold">
                                          <p:stCondLst>
                                            <p:cond delay="0"/>
                                          </p:stCondLst>
                                        </p:cTn>
                                        <p:tgtEl>
                                          <p:spTgt spid="35854"/>
                                        </p:tgtEl>
                                        <p:attrNameLst>
                                          <p:attrName>style.visibility</p:attrName>
                                        </p:attrNameLst>
                                      </p:cBhvr>
                                      <p:to>
                                        <p:strVal val="visible"/>
                                      </p:to>
                                    </p:set>
                                    <p:animEffect transition="in" filter="circle(in)">
                                      <p:cBhvr>
                                        <p:cTn id="46" dur="2000"/>
                                        <p:tgtEl>
                                          <p:spTgt spid="35854"/>
                                        </p:tgtEl>
                                      </p:cBhvr>
                                    </p:animEffect>
                                  </p:childTnLst>
                                </p:cTn>
                              </p:par>
                              <p:par>
                                <p:cTn id="47" presetID="6" presetClass="entr" presetSubtype="16" fill="hold" nodeType="withEffect">
                                  <p:stCondLst>
                                    <p:cond delay="0"/>
                                  </p:stCondLst>
                                  <p:childTnLst>
                                    <p:set>
                                      <p:cBhvr>
                                        <p:cTn id="48" dur="1" fill="hold">
                                          <p:stCondLst>
                                            <p:cond delay="0"/>
                                          </p:stCondLst>
                                        </p:cTn>
                                        <p:tgtEl>
                                          <p:spTgt spid="35855"/>
                                        </p:tgtEl>
                                        <p:attrNameLst>
                                          <p:attrName>style.visibility</p:attrName>
                                        </p:attrNameLst>
                                      </p:cBhvr>
                                      <p:to>
                                        <p:strVal val="visible"/>
                                      </p:to>
                                    </p:set>
                                    <p:animEffect transition="in" filter="circle(in)">
                                      <p:cBhvr>
                                        <p:cTn id="49" dur="2000"/>
                                        <p:tgtEl>
                                          <p:spTgt spid="35855"/>
                                        </p:tgtEl>
                                      </p:cBhvr>
                                    </p:animEffect>
                                  </p:childTnLst>
                                </p:cTn>
                              </p:par>
                              <p:par>
                                <p:cTn id="50" presetID="6" presetClass="entr" presetSubtype="16" fill="hold" nodeType="withEffect">
                                  <p:stCondLst>
                                    <p:cond delay="0"/>
                                  </p:stCondLst>
                                  <p:childTnLst>
                                    <p:set>
                                      <p:cBhvr>
                                        <p:cTn id="51" dur="1" fill="hold">
                                          <p:stCondLst>
                                            <p:cond delay="0"/>
                                          </p:stCondLst>
                                        </p:cTn>
                                        <p:tgtEl>
                                          <p:spTgt spid="35856"/>
                                        </p:tgtEl>
                                        <p:attrNameLst>
                                          <p:attrName>style.visibility</p:attrName>
                                        </p:attrNameLst>
                                      </p:cBhvr>
                                      <p:to>
                                        <p:strVal val="visible"/>
                                      </p:to>
                                    </p:set>
                                    <p:animEffect transition="in" filter="circle(in)">
                                      <p:cBhvr>
                                        <p:cTn id="52" dur="2000"/>
                                        <p:tgtEl>
                                          <p:spTgt spid="35856"/>
                                        </p:tgtEl>
                                      </p:cBhvr>
                                    </p:animEffect>
                                  </p:childTnLst>
                                </p:cTn>
                              </p:par>
                              <p:par>
                                <p:cTn id="53" presetID="6" presetClass="entr" presetSubtype="16" fill="hold" nodeType="withEffect">
                                  <p:stCondLst>
                                    <p:cond delay="0"/>
                                  </p:stCondLst>
                                  <p:childTnLst>
                                    <p:set>
                                      <p:cBhvr>
                                        <p:cTn id="54" dur="1" fill="hold">
                                          <p:stCondLst>
                                            <p:cond delay="0"/>
                                          </p:stCondLst>
                                        </p:cTn>
                                        <p:tgtEl>
                                          <p:spTgt spid="35857"/>
                                        </p:tgtEl>
                                        <p:attrNameLst>
                                          <p:attrName>style.visibility</p:attrName>
                                        </p:attrNameLst>
                                      </p:cBhvr>
                                      <p:to>
                                        <p:strVal val="visible"/>
                                      </p:to>
                                    </p:set>
                                    <p:animEffect transition="in" filter="circle(in)">
                                      <p:cBhvr>
                                        <p:cTn id="55" dur="2000"/>
                                        <p:tgtEl>
                                          <p:spTgt spid="35857"/>
                                        </p:tgtEl>
                                      </p:cBhvr>
                                    </p:animEffect>
                                  </p:childTnLst>
                                </p:cTn>
                              </p:par>
                              <p:par>
                                <p:cTn id="56" presetID="6" presetClass="entr" presetSubtype="16" fill="hold" nodeType="withEffect">
                                  <p:stCondLst>
                                    <p:cond delay="0"/>
                                  </p:stCondLst>
                                  <p:childTnLst>
                                    <p:set>
                                      <p:cBhvr>
                                        <p:cTn id="57" dur="1" fill="hold">
                                          <p:stCondLst>
                                            <p:cond delay="0"/>
                                          </p:stCondLst>
                                        </p:cTn>
                                        <p:tgtEl>
                                          <p:spTgt spid="35858"/>
                                        </p:tgtEl>
                                        <p:attrNameLst>
                                          <p:attrName>style.visibility</p:attrName>
                                        </p:attrNameLst>
                                      </p:cBhvr>
                                      <p:to>
                                        <p:strVal val="visible"/>
                                      </p:to>
                                    </p:set>
                                    <p:animEffect transition="in" filter="circle(in)">
                                      <p:cBhvr>
                                        <p:cTn id="58" dur="2000"/>
                                        <p:tgtEl>
                                          <p:spTgt spid="35858"/>
                                        </p:tgtEl>
                                      </p:cBhvr>
                                    </p:animEffect>
                                  </p:childTnLst>
                                </p:cTn>
                              </p:par>
                              <p:par>
                                <p:cTn id="59" presetID="6" presetClass="entr" presetSubtype="16" fill="hold" grpId="1"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circle(in)">
                                      <p:cBhvr>
                                        <p:cTn id="61" dur="2000"/>
                                        <p:tgtEl>
                                          <p:spTgt spid="38"/>
                                        </p:tgtEl>
                                      </p:cBhvr>
                                    </p:animEffect>
                                  </p:childTnLst>
                                </p:cTn>
                              </p:par>
                              <p:par>
                                <p:cTn id="62" presetID="6" presetClass="entr" presetSubtype="16" fill="hold" grpId="1"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ircle(in)">
                                      <p:cBhvr>
                                        <p:cTn id="64" dur="2000"/>
                                        <p:tgtEl>
                                          <p:spTgt spid="2"/>
                                        </p:tgtEl>
                                      </p:cBhvr>
                                    </p:animEffect>
                                  </p:childTnLst>
                                </p:cTn>
                              </p:par>
                              <p:par>
                                <p:cTn id="65" presetID="6" presetClass="entr" presetSubtype="16"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circle(in)">
                                      <p:cBhvr>
                                        <p:cTn id="67" dur="2000"/>
                                        <p:tgtEl>
                                          <p:spTgt spid="3"/>
                                        </p:tgtEl>
                                      </p:cBhvr>
                                    </p:animEffect>
                                  </p:childTnLst>
                                </p:cTn>
                              </p:par>
                              <p:par>
                                <p:cTn id="68" presetID="6" presetClass="entr" presetSubtype="16" fill="hold" nodeType="withEffect">
                                  <p:stCondLst>
                                    <p:cond delay="0"/>
                                  </p:stCondLst>
                                  <p:childTnLst>
                                    <p:set>
                                      <p:cBhvr>
                                        <p:cTn id="69" dur="1" fill="hold">
                                          <p:stCondLst>
                                            <p:cond delay="0"/>
                                          </p:stCondLst>
                                        </p:cTn>
                                        <p:tgtEl>
                                          <p:spTgt spid="35863"/>
                                        </p:tgtEl>
                                        <p:attrNameLst>
                                          <p:attrName>style.visibility</p:attrName>
                                        </p:attrNameLst>
                                      </p:cBhvr>
                                      <p:to>
                                        <p:strVal val="visible"/>
                                      </p:to>
                                    </p:set>
                                    <p:animEffect transition="in" filter="circle(in)">
                                      <p:cBhvr>
                                        <p:cTn id="70" dur="2000"/>
                                        <p:tgtEl>
                                          <p:spTgt spid="35863"/>
                                        </p:tgtEl>
                                      </p:cBhvr>
                                    </p:animEffect>
                                  </p:childTnLst>
                                </p:cTn>
                              </p:par>
                              <p:par>
                                <p:cTn id="71" presetID="6" presetClass="entr" presetSubtype="16" fill="hold" nodeType="withEffect">
                                  <p:stCondLst>
                                    <p:cond delay="0"/>
                                  </p:stCondLst>
                                  <p:childTnLst>
                                    <p:set>
                                      <p:cBhvr>
                                        <p:cTn id="72" dur="1" fill="hold">
                                          <p:stCondLst>
                                            <p:cond delay="0"/>
                                          </p:stCondLst>
                                        </p:cTn>
                                        <p:tgtEl>
                                          <p:spTgt spid="35864"/>
                                        </p:tgtEl>
                                        <p:attrNameLst>
                                          <p:attrName>style.visibility</p:attrName>
                                        </p:attrNameLst>
                                      </p:cBhvr>
                                      <p:to>
                                        <p:strVal val="visible"/>
                                      </p:to>
                                    </p:set>
                                    <p:animEffect transition="in" filter="circle(in)">
                                      <p:cBhvr>
                                        <p:cTn id="73" dur="2000"/>
                                        <p:tgtEl>
                                          <p:spTgt spid="35864"/>
                                        </p:tgtEl>
                                      </p:cBhvr>
                                    </p:animEffect>
                                  </p:childTnLst>
                                </p:cTn>
                              </p:par>
                              <p:par>
                                <p:cTn id="74" presetID="6" presetClass="entr" presetSubtype="16" fill="hold" grpId="1"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circle(in)">
                                      <p:cBhvr>
                                        <p:cTn id="76" dur="2000"/>
                                        <p:tgtEl>
                                          <p:spTgt spid="6"/>
                                        </p:tgtEl>
                                      </p:cBhvr>
                                    </p:animEffect>
                                  </p:childTnLst>
                                </p:cTn>
                              </p:par>
                              <p:par>
                                <p:cTn id="77" presetID="6" presetClass="entr" presetSubtype="16" fill="hold" grpId="1"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ircle(in)">
                                      <p:cBhvr>
                                        <p:cTn id="79" dur="2000"/>
                                        <p:tgtEl>
                                          <p:spTgt spid="7"/>
                                        </p:tgtEl>
                                      </p:cBhvr>
                                    </p:animEffect>
                                  </p:childTnLst>
                                </p:cTn>
                              </p:par>
                              <p:par>
                                <p:cTn id="80" presetID="6" presetClass="entr" presetSubtype="16" fill="hold" grpId="1"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circle(in)">
                                      <p:cBhvr>
                                        <p:cTn id="82" dur="2000"/>
                                        <p:tgtEl>
                                          <p:spTgt spid="8"/>
                                        </p:tgtEl>
                                      </p:cBhvr>
                                    </p:animEffect>
                                  </p:childTnLst>
                                </p:cTn>
                              </p:par>
                              <p:par>
                                <p:cTn id="83" presetID="6" presetClass="entr" presetSubtype="16" fill="hold" grpId="1"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circle(in)">
                                      <p:cBhvr>
                                        <p:cTn id="85" dur="2000"/>
                                        <p:tgtEl>
                                          <p:spTgt spid="13"/>
                                        </p:tgtEl>
                                      </p:cBhvr>
                                    </p:animEffect>
                                  </p:childTnLst>
                                </p:cTn>
                              </p:par>
                              <p:par>
                                <p:cTn id="86" presetID="6" presetClass="entr" presetSubtype="16" fill="hold" nodeType="withEffect">
                                  <p:stCondLst>
                                    <p:cond delay="0"/>
                                  </p:stCondLst>
                                  <p:childTnLst>
                                    <p:set>
                                      <p:cBhvr>
                                        <p:cTn id="87" dur="1" fill="hold">
                                          <p:stCondLst>
                                            <p:cond delay="0"/>
                                          </p:stCondLst>
                                        </p:cTn>
                                        <p:tgtEl>
                                          <p:spTgt spid="35869"/>
                                        </p:tgtEl>
                                        <p:attrNameLst>
                                          <p:attrName>style.visibility</p:attrName>
                                        </p:attrNameLst>
                                      </p:cBhvr>
                                      <p:to>
                                        <p:strVal val="visible"/>
                                      </p:to>
                                    </p:set>
                                    <p:animEffect transition="in" filter="circle(in)">
                                      <p:cBhvr>
                                        <p:cTn id="88" dur="2000"/>
                                        <p:tgtEl>
                                          <p:spTgt spid="35869"/>
                                        </p:tgtEl>
                                      </p:cBhvr>
                                    </p:animEffect>
                                  </p:childTnLst>
                                </p:cTn>
                              </p:par>
                              <p:par>
                                <p:cTn id="89" presetID="6" presetClass="entr" presetSubtype="16"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circle(in)">
                                      <p:cBhvr>
                                        <p:cTn id="91" dur="2000"/>
                                        <p:tgtEl>
                                          <p:spTgt spid="16"/>
                                        </p:tgtEl>
                                      </p:cBhvr>
                                    </p:animEffect>
                                  </p:childTnLst>
                                </p:cTn>
                              </p:par>
                              <p:par>
                                <p:cTn id="92" presetID="6" presetClass="entr" presetSubtype="16" fill="hold" nodeType="withEffect">
                                  <p:stCondLst>
                                    <p:cond delay="0"/>
                                  </p:stCondLst>
                                  <p:childTnLst>
                                    <p:set>
                                      <p:cBhvr>
                                        <p:cTn id="93" dur="1" fill="hold">
                                          <p:stCondLst>
                                            <p:cond delay="0"/>
                                          </p:stCondLst>
                                        </p:cTn>
                                        <p:tgtEl>
                                          <p:spTgt spid="35871"/>
                                        </p:tgtEl>
                                        <p:attrNameLst>
                                          <p:attrName>style.visibility</p:attrName>
                                        </p:attrNameLst>
                                      </p:cBhvr>
                                      <p:to>
                                        <p:strVal val="visible"/>
                                      </p:to>
                                    </p:set>
                                    <p:animEffect transition="in" filter="circle(in)">
                                      <p:cBhvr>
                                        <p:cTn id="94" dur="2000"/>
                                        <p:tgtEl>
                                          <p:spTgt spid="35871"/>
                                        </p:tgtEl>
                                      </p:cBhvr>
                                    </p:animEffect>
                                  </p:childTnLst>
                                </p:cTn>
                              </p:par>
                              <p:par>
                                <p:cTn id="95" presetID="6" presetClass="entr" presetSubtype="16" fill="hold" nodeType="withEffect">
                                  <p:stCondLst>
                                    <p:cond delay="0"/>
                                  </p:stCondLst>
                                  <p:childTnLst>
                                    <p:set>
                                      <p:cBhvr>
                                        <p:cTn id="96" dur="1" fill="hold">
                                          <p:stCondLst>
                                            <p:cond delay="0"/>
                                          </p:stCondLst>
                                        </p:cTn>
                                        <p:tgtEl>
                                          <p:spTgt spid="35872"/>
                                        </p:tgtEl>
                                        <p:attrNameLst>
                                          <p:attrName>style.visibility</p:attrName>
                                        </p:attrNameLst>
                                      </p:cBhvr>
                                      <p:to>
                                        <p:strVal val="visible"/>
                                      </p:to>
                                    </p:set>
                                    <p:animEffect transition="in" filter="circle(in)">
                                      <p:cBhvr>
                                        <p:cTn id="97" dur="2000"/>
                                        <p:tgtEl>
                                          <p:spTgt spid="35872"/>
                                        </p:tgtEl>
                                      </p:cBhvr>
                                    </p:animEffect>
                                  </p:childTnLst>
                                </p:cTn>
                              </p:par>
                              <p:par>
                                <p:cTn id="98" presetID="6" presetClass="entr" presetSubtype="16" fill="hold" nodeType="withEffect">
                                  <p:stCondLst>
                                    <p:cond delay="0"/>
                                  </p:stCondLst>
                                  <p:childTnLst>
                                    <p:set>
                                      <p:cBhvr>
                                        <p:cTn id="99" dur="1" fill="hold">
                                          <p:stCondLst>
                                            <p:cond delay="0"/>
                                          </p:stCondLst>
                                        </p:cTn>
                                        <p:tgtEl>
                                          <p:spTgt spid="35873"/>
                                        </p:tgtEl>
                                        <p:attrNameLst>
                                          <p:attrName>style.visibility</p:attrName>
                                        </p:attrNameLst>
                                      </p:cBhvr>
                                      <p:to>
                                        <p:strVal val="visible"/>
                                      </p:to>
                                    </p:set>
                                    <p:animEffect transition="in" filter="circle(in)">
                                      <p:cBhvr>
                                        <p:cTn id="100" dur="2000"/>
                                        <p:tgtEl>
                                          <p:spTgt spid="35873"/>
                                        </p:tgtEl>
                                      </p:cBhvr>
                                    </p:animEffect>
                                  </p:childTnLst>
                                </p:cTn>
                              </p:par>
                              <p:par>
                                <p:cTn id="101" presetID="6" presetClass="entr" presetSubtype="16" fill="hold" grpId="1"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circle(in)">
                                      <p:cBhvr>
                                        <p:cTn id="103" dur="2000"/>
                                        <p:tgtEl>
                                          <p:spTgt spid="33"/>
                                        </p:tgtEl>
                                      </p:cBhvr>
                                    </p:animEffect>
                                  </p:childTnLst>
                                </p:cTn>
                              </p:par>
                              <p:par>
                                <p:cTn id="104" presetID="6" presetClass="entr" presetSubtype="16" fill="hold" grpId="1"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circle(in)">
                                      <p:cBhvr>
                                        <p:cTn id="106" dur="2000"/>
                                        <p:tgtEl>
                                          <p:spTgt spid="36"/>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35876"/>
                                        </p:tgtEl>
                                        <p:attrNameLst>
                                          <p:attrName>style.visibility</p:attrName>
                                        </p:attrNameLst>
                                      </p:cBhvr>
                                      <p:to>
                                        <p:strVal val="visible"/>
                                      </p:to>
                                    </p:set>
                                    <p:animEffect transition="in" filter="circle(in)">
                                      <p:cBhvr>
                                        <p:cTn id="109" dur="2000"/>
                                        <p:tgtEl>
                                          <p:spTgt spid="35876"/>
                                        </p:tgtEl>
                                      </p:cBhvr>
                                    </p:animEffect>
                                  </p:childTnLst>
                                </p:cTn>
                              </p:par>
                              <p:par>
                                <p:cTn id="110" presetID="6" presetClass="entr" presetSubtype="16" fill="hold" nodeType="withEffect">
                                  <p:stCondLst>
                                    <p:cond delay="0"/>
                                  </p:stCondLst>
                                  <p:childTnLst>
                                    <p:set>
                                      <p:cBhvr>
                                        <p:cTn id="111" dur="1" fill="hold">
                                          <p:stCondLst>
                                            <p:cond delay="0"/>
                                          </p:stCondLst>
                                        </p:cTn>
                                        <p:tgtEl>
                                          <p:spTgt spid="35877"/>
                                        </p:tgtEl>
                                        <p:attrNameLst>
                                          <p:attrName>style.visibility</p:attrName>
                                        </p:attrNameLst>
                                      </p:cBhvr>
                                      <p:to>
                                        <p:strVal val="visible"/>
                                      </p:to>
                                    </p:set>
                                    <p:animEffect transition="in" filter="circle(in)">
                                      <p:cBhvr>
                                        <p:cTn id="112" dur="2000"/>
                                        <p:tgtEl>
                                          <p:spTgt spid="35877"/>
                                        </p:tgtEl>
                                      </p:cBhvr>
                                    </p:animEffect>
                                  </p:childTnLst>
                                </p:cTn>
                              </p:par>
                              <p:par>
                                <p:cTn id="113" presetID="6" presetClass="entr" presetSubtype="16" fill="hold" nodeType="withEffect">
                                  <p:stCondLst>
                                    <p:cond delay="0"/>
                                  </p:stCondLst>
                                  <p:childTnLst>
                                    <p:set>
                                      <p:cBhvr>
                                        <p:cTn id="114" dur="1" fill="hold">
                                          <p:stCondLst>
                                            <p:cond delay="0"/>
                                          </p:stCondLst>
                                        </p:cTn>
                                        <p:tgtEl>
                                          <p:spTgt spid="35878"/>
                                        </p:tgtEl>
                                        <p:attrNameLst>
                                          <p:attrName>style.visibility</p:attrName>
                                        </p:attrNameLst>
                                      </p:cBhvr>
                                      <p:to>
                                        <p:strVal val="visible"/>
                                      </p:to>
                                    </p:set>
                                    <p:animEffect transition="in" filter="circle(in)">
                                      <p:cBhvr>
                                        <p:cTn id="115" dur="2000"/>
                                        <p:tgtEl>
                                          <p:spTgt spid="3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8" grpId="0" animBg="1"/>
      <p:bldP spid="18" grpId="1" animBg="1"/>
      <p:bldP spid="19" grpId="0" animBg="1"/>
      <p:bldP spid="19" grpId="1" animBg="1"/>
      <p:bldP spid="21" grpId="0" animBg="1"/>
      <p:bldP spid="21" grpId="1" animBg="1"/>
      <p:bldP spid="22" grpId="0" animBg="1"/>
      <p:bldP spid="22" grpId="1" animBg="1"/>
      <p:bldP spid="37" grpId="0"/>
      <p:bldP spid="37" grpId="1"/>
      <p:bldP spid="38" grpId="0" animBg="1"/>
      <p:bldP spid="38" grpId="1" animBg="1"/>
      <p:bldP spid="2" grpId="0" animBg="1"/>
      <p:bldP spid="2" grpId="1" animBg="1"/>
      <p:bldP spid="6" grpId="0" animBg="1"/>
      <p:bldP spid="6" grpId="1" animBg="1"/>
      <p:bldP spid="7" grpId="0" animBg="1"/>
      <p:bldP spid="7" grpId="1" animBg="1"/>
      <p:bldP spid="8" grpId="0" animBg="1"/>
      <p:bldP spid="8" grpId="1" animBg="1"/>
      <p:bldP spid="13" grpId="0" animBg="1"/>
      <p:bldP spid="13" grpId="1" animBg="1"/>
      <p:bldP spid="16" grpId="0" animBg="1"/>
      <p:bldP spid="16" grpId="1" animBg="1"/>
      <p:bldP spid="33" grpId="0" animBg="1"/>
      <p:bldP spid="33" grpId="1" animBg="1"/>
      <p:bldP spid="36" grpId="0" animBg="1"/>
      <p:bldP spid="36" grpId="1" animBg="1"/>
      <p:bldP spid="358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66800" y="152401"/>
            <a:ext cx="6605588" cy="533400"/>
          </a:xfrm>
        </p:spPr>
        <p:txBody>
          <a:bodyPr vert="horz" wrap="square" lIns="91440" tIns="45720" rIns="91440" bIns="45720" anchor="ctr" anchorCtr="0"/>
          <a:lstStyle/>
          <a:p>
            <a:pPr eaLnBrk="1" hangingPunct="1"/>
            <a:r>
              <a:rPr lang="vi-VN" altLang="en-US" sz="3200" b="1" u="sng">
                <a:solidFill>
                  <a:srgbClr val="FF0000"/>
                </a:solidFill>
                <a:latin typeface="Times New Roman" panose="02020603050405020304" pitchFamily="18" charset="0"/>
                <a:cs typeface="Times New Roman" panose="02020603050405020304" pitchFamily="18" charset="0"/>
              </a:rPr>
              <a:t>HƯỚNG DẪN VỀ NHÀ</a:t>
            </a:r>
            <a:endParaRPr lang="en-US" altLang="en-US" sz="3200" b="1" u="sng"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62345" y="817418"/>
            <a:ext cx="8915400" cy="5867400"/>
          </a:xfrm>
        </p:spPr>
        <p:txBody>
          <a:bodyPr vert="horz" wrap="square" lIns="91440" tIns="45720" rIns="91440" bIns="45720" numCol="1" anchor="t" anchorCtr="0" compatLnSpc="1"/>
          <a:lstStyle/>
          <a:p>
            <a:pPr marL="0" indent="0" algn="just" eaLnBrk="1" hangingPunct="1">
              <a:lnSpc>
                <a:spcPct val="90000"/>
              </a:lnSpc>
              <a:buNone/>
            </a:pPr>
            <a:r>
              <a:rPr lang="vi-VN" sz="2700" b="1">
                <a:latin typeface="Times New Roman" panose="02020603050405020304" pitchFamily="18" charset="0"/>
                <a:cs typeface="Times New Roman" panose="02020603050405020304" pitchFamily="18" charset="0"/>
              </a:rPr>
              <a:t>- </a:t>
            </a:r>
            <a:r>
              <a:rPr sz="2700" b="1">
                <a:latin typeface="Times New Roman" panose="02020603050405020304" pitchFamily="18" charset="0"/>
                <a:cs typeface="Times New Roman" panose="02020603050405020304" pitchFamily="18" charset="0"/>
              </a:rPr>
              <a:t>HS </a:t>
            </a:r>
            <a:r>
              <a:rPr sz="2700" b="1" dirty="0">
                <a:latin typeface="Times New Roman" panose="02020603050405020304" pitchFamily="18" charset="0"/>
                <a:cs typeface="Times New Roman" panose="02020603050405020304" pitchFamily="18" charset="0"/>
              </a:rPr>
              <a:t>ghi chép b</a:t>
            </a:r>
            <a:r>
              <a:rPr sz="2700" b="1" dirty="0">
                <a:latin typeface="Times New Roman" panose="02020603050405020304" pitchFamily="18" charset="0"/>
                <a:ea typeface="Times New Roman" panose="02020603050405020304" pitchFamily="18" charset="0"/>
              </a:rPr>
              <a:t>à</a:t>
            </a:r>
            <a:r>
              <a:rPr sz="2700" b="1" dirty="0">
                <a:latin typeface="Times New Roman" panose="02020603050405020304" pitchFamily="18" charset="0"/>
                <a:cs typeface="Times New Roman" panose="02020603050405020304" pitchFamily="18" charset="0"/>
              </a:rPr>
              <a:t>i đầy đủ các nội dung b</a:t>
            </a:r>
            <a:r>
              <a:rPr sz="2700" b="1" dirty="0">
                <a:latin typeface="Times New Roman" panose="02020603050405020304" pitchFamily="18" charset="0"/>
                <a:ea typeface="Times New Roman" panose="02020603050405020304" pitchFamily="18" charset="0"/>
              </a:rPr>
              <a:t>à</a:t>
            </a:r>
            <a:r>
              <a:rPr sz="2700" b="1" dirty="0">
                <a:latin typeface="Times New Roman" panose="02020603050405020304" pitchFamily="18" charset="0"/>
                <a:cs typeface="Times New Roman" panose="02020603050405020304" pitchFamily="18" charset="0"/>
              </a:rPr>
              <a:t>i học.</a:t>
            </a:r>
          </a:p>
          <a:p>
            <a:pPr marL="0" indent="0" algn="just" eaLnBrk="1" hangingPunct="1">
              <a:lnSpc>
                <a:spcPct val="90000"/>
              </a:lnSpc>
              <a:buNone/>
            </a:pPr>
            <a:r>
              <a:rPr lang="vi-VN" sz="2700" b="1">
                <a:latin typeface="Times New Roman" panose="02020603050405020304" pitchFamily="18" charset="0"/>
                <a:cs typeface="Times New Roman" panose="02020603050405020304" pitchFamily="18" charset="0"/>
              </a:rPr>
              <a:t>- </a:t>
            </a:r>
            <a:r>
              <a:rPr sz="2700" b="1">
                <a:latin typeface="Times New Roman" panose="02020603050405020304" pitchFamily="18" charset="0"/>
                <a:cs typeface="Times New Roman" panose="02020603050405020304" pitchFamily="18" charset="0"/>
              </a:rPr>
              <a:t>Trả </a:t>
            </a:r>
            <a:r>
              <a:rPr sz="2700" b="1" dirty="0">
                <a:latin typeface="Times New Roman" panose="02020603050405020304" pitchFamily="18" charset="0"/>
                <a:cs typeface="Times New Roman" panose="02020603050405020304" pitchFamily="18" charset="0"/>
              </a:rPr>
              <a:t>lời câu hỏi: </a:t>
            </a: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r>
              <a:rPr lang="vi-VN" altLang="x-none" sz="2700" b="1">
                <a:latin typeface="Times New Roman" panose="02020603050405020304" pitchFamily="18" charset="0"/>
                <a:cs typeface="Times New Roman" panose="02020603050405020304" pitchFamily="18" charset="0"/>
              </a:rPr>
              <a:t>+ Lập bảng thống kê các cuộc phát kiến địa lí theo mẫu (Số thứ tự, thời gian, tên các cuộc phát kiến địa lí)</a:t>
            </a:r>
          </a:p>
          <a:p>
            <a:pPr algn="just" eaLnBrk="1" hangingPunct="1">
              <a:lnSpc>
                <a:spcPct val="90000"/>
              </a:lnSpc>
              <a:buNone/>
            </a:pPr>
            <a:r>
              <a:rPr lang="vi-VN" altLang="x-none" sz="2700" b="1">
                <a:latin typeface="Times New Roman" panose="02020603050405020304" pitchFamily="18" charset="0"/>
                <a:cs typeface="Times New Roman" panose="02020603050405020304" pitchFamily="18" charset="0"/>
              </a:rPr>
              <a:t>+ </a:t>
            </a:r>
            <a:r>
              <a:rPr lang="vi-VN" altLang="x-none" sz="2700" b="1" dirty="0">
                <a:latin typeface="Times New Roman" panose="02020603050405020304" pitchFamily="18" charset="0"/>
                <a:cs typeface="Times New Roman" panose="02020603050405020304" pitchFamily="18" charset="0"/>
              </a:rPr>
              <a:t>Quan hệ sản xuất tư bản chủ nghĩa ở châu Âu hình th</a:t>
            </a:r>
            <a:r>
              <a:rPr lang="vi-VN" altLang="x-none" sz="2700" b="1" dirty="0">
                <a:latin typeface="Times New Roman" panose="02020603050405020304" pitchFamily="18" charset="0"/>
                <a:ea typeface="Times New Roman" panose="02020603050405020304" pitchFamily="18" charset="0"/>
              </a:rPr>
              <a:t>à</a:t>
            </a:r>
            <a:r>
              <a:rPr lang="vi-VN" altLang="x-none" sz="2700" b="1" dirty="0">
                <a:latin typeface="Times New Roman" panose="02020603050405020304" pitchFamily="18" charset="0"/>
                <a:cs typeface="Times New Roman" panose="02020603050405020304" pitchFamily="18" charset="0"/>
              </a:rPr>
              <a:t>nh như thế n</a:t>
            </a:r>
            <a:r>
              <a:rPr lang="vi-VN" altLang="x-none" sz="2700" b="1" dirty="0">
                <a:latin typeface="Times New Roman" panose="02020603050405020304" pitchFamily="18" charset="0"/>
                <a:ea typeface="Times New Roman" panose="02020603050405020304" pitchFamily="18" charset="0"/>
              </a:rPr>
              <a:t>à</a:t>
            </a:r>
            <a:r>
              <a:rPr lang="vi-VN" altLang="x-none" sz="2700" b="1" dirty="0">
                <a:latin typeface="Times New Roman" panose="02020603050405020304" pitchFamily="18" charset="0"/>
                <a:cs typeface="Times New Roman" panose="02020603050405020304" pitchFamily="18" charset="0"/>
              </a:rPr>
              <a:t>o?</a:t>
            </a:r>
          </a:p>
          <a:p>
            <a:pPr marL="0" indent="0" algn="just" eaLnBrk="1" hangingPunct="1">
              <a:lnSpc>
                <a:spcPct val="90000"/>
              </a:lnSpc>
              <a:buNone/>
            </a:pPr>
            <a:r>
              <a:rPr lang="vi-VN" sz="2700" b="1">
                <a:latin typeface="Times New Roman" panose="02020603050405020304" pitchFamily="18" charset="0"/>
                <a:cs typeface="Times New Roman" panose="02020603050405020304" pitchFamily="18" charset="0"/>
              </a:rPr>
              <a:t>- </a:t>
            </a:r>
            <a:r>
              <a:rPr sz="2700" b="1">
                <a:latin typeface="Times New Roman" panose="02020603050405020304" pitchFamily="18" charset="0"/>
                <a:cs typeface="Times New Roman" panose="02020603050405020304" pitchFamily="18" charset="0"/>
              </a:rPr>
              <a:t>Đọc </a:t>
            </a:r>
            <a:r>
              <a:rPr sz="2700" b="1" dirty="0">
                <a:latin typeface="Times New Roman" panose="02020603050405020304" pitchFamily="18" charset="0"/>
                <a:cs typeface="Times New Roman" panose="02020603050405020304" pitchFamily="18" charset="0"/>
              </a:rPr>
              <a:t>v</a:t>
            </a:r>
            <a:r>
              <a:rPr sz="2700" b="1" dirty="0">
                <a:latin typeface="Times New Roman" panose="02020603050405020304" pitchFamily="18" charset="0"/>
                <a:ea typeface="Times New Roman" panose="02020603050405020304" pitchFamily="18" charset="0"/>
              </a:rPr>
              <a:t>à</a:t>
            </a:r>
            <a:r>
              <a:rPr sz="2700" b="1" dirty="0">
                <a:latin typeface="Times New Roman" panose="02020603050405020304" pitchFamily="18" charset="0"/>
                <a:cs typeface="Times New Roman" panose="02020603050405020304" pitchFamily="18" charset="0"/>
              </a:rPr>
              <a:t> chuẩn bị trước b</a:t>
            </a:r>
            <a:r>
              <a:rPr sz="2700" b="1" dirty="0">
                <a:latin typeface="Times New Roman" panose="02020603050405020304" pitchFamily="18" charset="0"/>
                <a:ea typeface="Times New Roman" panose="02020603050405020304" pitchFamily="18" charset="0"/>
              </a:rPr>
              <a:t>à</a:t>
            </a:r>
            <a:r>
              <a:rPr sz="2700" b="1" dirty="0">
                <a:latin typeface="Times New Roman" panose="02020603050405020304" pitchFamily="18" charset="0"/>
                <a:cs typeface="Times New Roman" panose="02020603050405020304" pitchFamily="18" charset="0"/>
              </a:rPr>
              <a:t>i mới:</a:t>
            </a:r>
            <a:r>
              <a:rPr lang="vi-VN" altLang="x-none" sz="2700" b="1" dirty="0">
                <a:latin typeface="Times New Roman" panose="02020603050405020304" pitchFamily="18" charset="0"/>
                <a:cs typeface="Times New Roman" panose="02020603050405020304" pitchFamily="18" charset="0"/>
              </a:rPr>
              <a:t> BÀI 3. CUỘC ĐẤU TRANH CỦA GIAI CẤP TƯ SẢN CHỐNG PHONG KIẾN THỜI HẬU KÌ TRUNG ĐẠI Ở </a:t>
            </a:r>
            <a:r>
              <a:rPr lang="vi-VN" altLang="x-none" sz="2700" b="1">
                <a:latin typeface="Times New Roman" panose="02020603050405020304" pitchFamily="18" charset="0"/>
                <a:cs typeface="Times New Roman" panose="02020603050405020304" pitchFamily="18" charset="0"/>
              </a:rPr>
              <a:t>CHÂU ÂU</a:t>
            </a:r>
          </a:p>
          <a:p>
            <a:pPr marL="0" indent="0" algn="just" eaLnBrk="1" hangingPunct="1">
              <a:lnSpc>
                <a:spcPct val="90000"/>
              </a:lnSpc>
              <a:buNone/>
            </a:pPr>
            <a:r>
              <a:rPr lang="vi-VN" sz="2700" b="1">
                <a:latin typeface="Times New Roman" panose="02020603050405020304" pitchFamily="18" charset="0"/>
                <a:ea typeface="Times New Roman" panose="02020603050405020304" pitchFamily="18" charset="0"/>
                <a:cs typeface="Times New Roman" panose="02020603050405020304" pitchFamily="18" charset="0"/>
              </a:rPr>
              <a:t>+ Tìm hiểu khái niệm ‘‘phong trào Văn hóa Phục hưng’’</a:t>
            </a:r>
          </a:p>
          <a:p>
            <a:pPr marL="0" indent="0" algn="just" eaLnBrk="1" hangingPunct="1">
              <a:lnSpc>
                <a:spcPct val="90000"/>
              </a:lnSpc>
              <a:buNone/>
            </a:pPr>
            <a:r>
              <a:rPr lang="vi-VN" sz="2700" b="1">
                <a:latin typeface="Times New Roman" panose="02020603050405020304" pitchFamily="18" charset="0"/>
                <a:ea typeface="Times New Roman" panose="02020603050405020304" pitchFamily="18" charset="0"/>
                <a:cs typeface="Times New Roman" panose="02020603050405020304" pitchFamily="18" charset="0"/>
              </a:rPr>
              <a:t>+ Nguyên nhân, nội dung, ý nghĩa phong trào Văn hóa Phục hưng.</a:t>
            </a:r>
          </a:p>
          <a:p>
            <a:pPr marL="0" indent="0" algn="just" eaLnBrk="1" hangingPunct="1">
              <a:lnSpc>
                <a:spcPct val="90000"/>
              </a:lnSpc>
              <a:buNone/>
            </a:pPr>
            <a:r>
              <a:rPr lang="vi-VN" sz="2700" b="1">
                <a:latin typeface="Times New Roman" panose="02020603050405020304" pitchFamily="18" charset="0"/>
                <a:ea typeface="Times New Roman" panose="02020603050405020304" pitchFamily="18" charset="0"/>
                <a:cs typeface="Times New Roman" panose="02020603050405020304" pitchFamily="18" charset="0"/>
              </a:rPr>
              <a:t>+ Nguyên nhân, diễn biến, hệ quả phong trào Cải cách tôn giáo.</a:t>
            </a:r>
            <a:endParaRPr sz="2700" b="1"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ransition spd="slow" advTm="506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Grp="1" noChangeAspect="1"/>
          </p:cNvPicPr>
          <p:nvPr>
            <p:ph idx="1"/>
          </p:nvPr>
        </p:nvPicPr>
        <p:blipFill>
          <a:blip r:embed="rId2"/>
          <a:srcRect/>
          <a:stretch>
            <a:fillRect/>
          </a:stretch>
        </p:blipFill>
        <p:spPr>
          <a:xfrm>
            <a:off x="908050" y="150813"/>
            <a:ext cx="6154738" cy="6143625"/>
          </a:xfrm>
        </p:spPr>
      </p:pic>
      <p:sp>
        <p:nvSpPr>
          <p:cNvPr id="6" name="Rectangle 5"/>
          <p:cNvSpPr/>
          <p:nvPr/>
        </p:nvSpPr>
        <p:spPr>
          <a:xfrm>
            <a:off x="457200" y="4454941"/>
            <a:ext cx="8686800" cy="132343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Hẹn</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gặp</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lại</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các</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em</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vào</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học</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all" spc="0" normalizeH="0" baseline="0" noProof="0"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sau</a:t>
            </a:r>
            <a:r>
              <a:rPr kumimoji="0" lang="en-US" sz="4000" b="1" i="0" u="none" strike="noStrike" kern="1200" cap="all" spc="0" normalizeH="0" baseline="0" noProof="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p>
        </p:txBody>
      </p:sp>
    </p:spTree>
  </p:cSld>
  <p:clrMapOvr>
    <a:masterClrMapping/>
  </p:clrMapOvr>
  <p:transition spd="slow" advTm="979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7171" name="TextBox 1"/>
          <p:cNvSpPr txBox="1"/>
          <p:nvPr/>
        </p:nvSpPr>
        <p:spPr>
          <a:xfrm>
            <a:off x="63500" y="116205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7172" name="Rectangle 2"/>
          <p:cNvSpPr/>
          <p:nvPr/>
        </p:nvSpPr>
        <p:spPr>
          <a:xfrm>
            <a:off x="61913" y="1992313"/>
            <a:ext cx="4281487"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a:t>
            </a:r>
            <a:r>
              <a:rPr lang="en-US"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7" name="Rectangle 4"/>
          <p:cNvSpPr txBox="1">
            <a:spLocks noChangeArrowheads="1"/>
          </p:cNvSpPr>
          <p:nvPr/>
        </p:nvSpPr>
        <p:spPr>
          <a:xfrm>
            <a:off x="152400" y="2743200"/>
            <a:ext cx="8382000" cy="798513"/>
          </a:xfrm>
          <a:prstGeom prst="rect">
            <a:avLst/>
          </a:prstGeom>
        </p:spPr>
        <p:txBody>
          <a:bodyPr anchor="ctr"/>
          <a:lstStyle/>
          <a:p>
            <a:pPr algn="ctr" eaLnBrk="1" hangingPunct="1">
              <a:buNone/>
            </a:pPr>
            <a:r>
              <a:rPr lang="vi-VN" altLang="en-US" sz="3100" b="1" dirty="0">
                <a:solidFill>
                  <a:srgbClr val="FF0000"/>
                </a:solidFill>
                <a:latin typeface="Times New Roman" panose="02020603050405020304" pitchFamily="18" charset="0"/>
                <a:cs typeface="Times New Roman" panose="02020603050405020304" pitchFamily="18" charset="0"/>
              </a:rPr>
              <a:t>Điều kiện để thực hiện các cuộc phát kiến địa lí</a:t>
            </a:r>
            <a:r>
              <a:rPr lang="en-US" altLang="en-US" sz="3100" b="1" dirty="0">
                <a:solidFill>
                  <a:srgbClr val="FF0000"/>
                </a:solidFill>
                <a:latin typeface="Times New Roman" panose="02020603050405020304" pitchFamily="18" charset="0"/>
                <a:cs typeface="Times New Roman" panose="02020603050405020304" pitchFamily="18" charset="0"/>
              </a:rPr>
              <a:t>?</a:t>
            </a:r>
            <a:endParaRPr lang="en-US" altLang="en-US" sz="3100" b="1"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81000" y="3657600"/>
            <a:ext cx="87630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ts val="800"/>
              </a:spcBef>
              <a:buNone/>
            </a:pPr>
            <a:r>
              <a:rPr lang="en-US" altLang="en-US" b="1" dirty="0">
                <a:latin typeface="Times New Roman" panose="02020603050405020304" pitchFamily="18" charset="0"/>
                <a:ea typeface="Microsoft YaHei" panose="020B0503020204020204" pitchFamily="34" charset="-122"/>
              </a:rPr>
              <a:t>Tiến bộ về kĩ thuật hàng hải: la bàn, hải đồ, kĩ thuật đóng tàu...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272"/>
    </mc:Choice>
    <mc:Fallback xmlns="">
      <p:transition spd="slow" advTm="16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8263" y="2641600"/>
            <a:ext cx="2543175" cy="2930525"/>
          </a:xfrm>
          <a:prstGeom prst="rect">
            <a:avLst/>
          </a:prstGeom>
          <a:noFill/>
          <a:ln w="9525">
            <a:noFill/>
          </a:ln>
        </p:spPr>
      </p:pic>
      <p:pic>
        <p:nvPicPr>
          <p:cNvPr id="5" name="Picture 4"/>
          <p:cNvPicPr>
            <a:picLocks noChangeAspect="1"/>
          </p:cNvPicPr>
          <p:nvPr/>
        </p:nvPicPr>
        <p:blipFill>
          <a:blip r:embed="rId5"/>
          <a:stretch>
            <a:fillRect/>
          </a:stretch>
        </p:blipFill>
        <p:spPr>
          <a:xfrm>
            <a:off x="2611438" y="2641600"/>
            <a:ext cx="2579687" cy="2930525"/>
          </a:xfrm>
          <a:prstGeom prst="rect">
            <a:avLst/>
          </a:prstGeom>
          <a:noFill/>
          <a:ln w="9525">
            <a:noFill/>
          </a:ln>
        </p:spPr>
      </p:pic>
      <p:pic>
        <p:nvPicPr>
          <p:cNvPr id="6" name="Picture 5"/>
          <p:cNvPicPr>
            <a:picLocks noChangeAspect="1"/>
          </p:cNvPicPr>
          <p:nvPr/>
        </p:nvPicPr>
        <p:blipFill>
          <a:blip r:embed="rId6"/>
          <a:stretch>
            <a:fillRect/>
          </a:stretch>
        </p:blipFill>
        <p:spPr>
          <a:xfrm>
            <a:off x="5191125" y="2641600"/>
            <a:ext cx="3863975" cy="3057525"/>
          </a:xfrm>
          <a:prstGeom prst="rect">
            <a:avLst/>
          </a:prstGeom>
          <a:noFill/>
          <a:ln w="9525">
            <a:noFill/>
          </a:ln>
        </p:spPr>
      </p:pic>
      <p:sp>
        <p:nvSpPr>
          <p:cNvPr id="7" name="Rectangle 6"/>
          <p:cNvSpPr>
            <a:spLocks noChangeArrowheads="1"/>
          </p:cNvSpPr>
          <p:nvPr/>
        </p:nvSpPr>
        <p:spPr bwMode="auto">
          <a:xfrm>
            <a:off x="196850" y="5837238"/>
            <a:ext cx="1871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5" tIns="38397" rIns="76795" bIns="3839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en-US" sz="2400" b="1" i="1" dirty="0">
                <a:latin typeface="Times New Roman" panose="02020603050405020304" pitchFamily="18" charset="0"/>
              </a:rPr>
              <a:t>Hải đồ vùng địa trung hải</a:t>
            </a:r>
          </a:p>
        </p:txBody>
      </p:sp>
      <p:sp>
        <p:nvSpPr>
          <p:cNvPr id="8" name="Rectangle 7"/>
          <p:cNvSpPr/>
          <p:nvPr/>
        </p:nvSpPr>
        <p:spPr>
          <a:xfrm>
            <a:off x="4910138" y="5860026"/>
            <a:ext cx="4302688" cy="446876"/>
          </a:xfrm>
          <a:prstGeom prst="rect">
            <a:avLst/>
          </a:prstGeom>
          <a:noFill/>
          <a:ln w="9525">
            <a:noFill/>
          </a:ln>
        </p:spPr>
        <p:txBody>
          <a:bodyPr wrap="square" lIns="76795" tIns="38397" rIns="76795" bIns="3839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i="1" dirty="0">
                <a:latin typeface="Times New Roman" panose="02020603050405020304" pitchFamily="18" charset="0"/>
                <a:cs typeface="Times New Roman" panose="02020603050405020304" pitchFamily="18" charset="0"/>
              </a:rPr>
              <a:t>Thiết bị đo thiên văn </a:t>
            </a:r>
            <a:r>
              <a:rPr lang="vi-VN" altLang="en-US" sz="2400" b="1" i="1" dirty="0">
                <a:latin typeface="Times New Roman" panose="02020603050405020304" pitchFamily="18" charset="0"/>
                <a:cs typeface="Times New Roman" panose="02020603050405020304" pitchFamily="18" charset="0"/>
              </a:rPr>
              <a:t>v</a:t>
            </a:r>
            <a:r>
              <a:rPr lang="vi-VN"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La b</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n.</a:t>
            </a:r>
            <a:endParaRPr lang="vi-VN" altLang="en-US" sz="2400" b="1" i="1" dirty="0">
              <a:latin typeface="Times New Roman" panose="02020603050405020304" pitchFamily="18" charset="0"/>
              <a:ea typeface="Times New Roman" panose="02020603050405020304" pitchFamily="18" charset="0"/>
            </a:endParaRPr>
          </a:p>
        </p:txBody>
      </p:sp>
      <p:sp>
        <p:nvSpPr>
          <p:cNvPr id="9" name="Rectangle 9"/>
          <p:cNvSpPr>
            <a:spLocks noChangeArrowheads="1"/>
          </p:cNvSpPr>
          <p:nvPr/>
        </p:nvSpPr>
        <p:spPr bwMode="auto">
          <a:xfrm>
            <a:off x="26988" y="196850"/>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8200" name="TextBox 1"/>
          <p:cNvSpPr txBox="1"/>
          <p:nvPr/>
        </p:nvSpPr>
        <p:spPr>
          <a:xfrm>
            <a:off x="63500" y="1141413"/>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8201" name="Rectangle 2"/>
          <p:cNvSpPr/>
          <p:nvPr/>
        </p:nvSpPr>
        <p:spPr>
          <a:xfrm>
            <a:off x="68263" y="1897063"/>
            <a:ext cx="4281487"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a:t>
            </a:r>
            <a:r>
              <a:rPr lang="en-US"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723"/>
    </mc:Choice>
    <mc:Fallback xmlns="">
      <p:transition spd="slow" advTm="12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ppt_x"/>
                                          </p:val>
                                        </p:tav>
                                        <p:tav tm="100000">
                                          <p:val>
                                            <p:strVal val="#ppt_x"/>
                                          </p:val>
                                        </p:tav>
                                      </p:tavLst>
                                    </p:anim>
                                    <p:anim calcmode="lin" valueType="num">
                                      <p:cBhvr additive="base">
                                        <p:cTn id="22" dur="25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168963" name="Picture 3" descr="ca ra ven"/>
          <p:cNvPicPr>
            <a:picLocks noChangeAspect="1"/>
          </p:cNvPicPr>
          <p:nvPr/>
        </p:nvPicPr>
        <p:blipFill>
          <a:blip r:embed="rId2"/>
          <a:srcRect t="19618"/>
          <a:stretch>
            <a:fillRect/>
          </a:stretch>
        </p:blipFill>
        <p:spPr>
          <a:xfrm>
            <a:off x="0" y="0"/>
            <a:ext cx="9144000" cy="6867525"/>
          </a:xfrm>
          <a:prstGeom prst="rect">
            <a:avLst/>
          </a:prstGeom>
          <a:noFill/>
          <a:ln w="9525">
            <a:noFill/>
          </a:ln>
        </p:spPr>
      </p:pic>
      <p:pic>
        <p:nvPicPr>
          <p:cNvPr id="168964" name="Picture 4"/>
          <p:cNvPicPr>
            <a:picLocks noChangeAspect="1"/>
          </p:cNvPicPr>
          <p:nvPr/>
        </p:nvPicPr>
        <p:blipFill>
          <a:blip r:embed="rId3"/>
          <a:srcRect b="11267"/>
          <a:stretch>
            <a:fillRect/>
          </a:stretch>
        </p:blipFill>
        <p:spPr>
          <a:xfrm>
            <a:off x="6324600" y="0"/>
            <a:ext cx="2819400" cy="2286000"/>
          </a:xfrm>
          <a:prstGeom prst="rect">
            <a:avLst/>
          </a:prstGeom>
          <a:noFill/>
          <a:ln w="9525">
            <a:noFill/>
          </a:ln>
        </p:spPr>
      </p:pic>
      <p:sp>
        <p:nvSpPr>
          <p:cNvPr id="168965" name="Rectangle 5"/>
          <p:cNvSpPr/>
          <p:nvPr/>
        </p:nvSpPr>
        <p:spPr>
          <a:xfrm>
            <a:off x="2819400" y="5961063"/>
            <a:ext cx="3419475" cy="708025"/>
          </a:xfrm>
          <a:prstGeom prst="rect">
            <a:avLst/>
          </a:prstGeom>
          <a:noFill/>
          <a:ln w="12700">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sz="4000" b="1" dirty="0">
                <a:solidFill>
                  <a:srgbClr val="FFFF66"/>
                </a:solidFill>
                <a:latin typeface="Times New Roman" panose="02020603050405020304" pitchFamily="18" charset="0"/>
                <a:cs typeface="Times New Roman" panose="02020603050405020304" pitchFamily="18" charset="0"/>
              </a:rPr>
              <a:t>T</a:t>
            </a:r>
            <a:r>
              <a:rPr lang="vi-VN" altLang="en-US" sz="4000" b="1" dirty="0">
                <a:solidFill>
                  <a:srgbClr val="FFFF66"/>
                </a:solidFill>
                <a:latin typeface="Times New Roman" panose="02020603050405020304" pitchFamily="18" charset="0"/>
                <a:ea typeface="Times New Roman" panose="02020603050405020304" pitchFamily="18" charset="0"/>
              </a:rPr>
              <a:t>à</a:t>
            </a:r>
            <a:r>
              <a:rPr lang="vi-VN" altLang="en-US" sz="4000" b="1" dirty="0">
                <a:solidFill>
                  <a:srgbClr val="FFFF66"/>
                </a:solidFill>
                <a:latin typeface="Times New Roman" panose="02020603050405020304" pitchFamily="18" charset="0"/>
                <a:cs typeface="Times New Roman" panose="02020603050405020304" pitchFamily="18" charset="0"/>
              </a:rPr>
              <a:t>u </a:t>
            </a:r>
            <a:r>
              <a:rPr lang="en-US" altLang="en-US" sz="4000" b="1" dirty="0">
                <a:solidFill>
                  <a:srgbClr val="FFFF66"/>
                </a:solidFill>
                <a:latin typeface="Times New Roman" panose="02020603050405020304" pitchFamily="18" charset="0"/>
                <a:cs typeface="Times New Roman" panose="02020603050405020304" pitchFamily="18" charset="0"/>
              </a:rPr>
              <a:t>Ca-ra-ven</a:t>
            </a:r>
            <a:endParaRPr lang="en-US" altLang="en-US" sz="4000" b="1" dirty="0">
              <a:solidFill>
                <a:srgbClr val="FFFF66"/>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7546"/>
    </mc:Choice>
    <mc:Fallback xmlns="">
      <p:transition spd="slow" advTm="17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p:cTn id="7" dur="1000" fill="hold"/>
                                        <p:tgtEl>
                                          <p:spTgt spid="168963"/>
                                        </p:tgtEl>
                                        <p:attrNameLst>
                                          <p:attrName>ppt_w</p:attrName>
                                        </p:attrNameLst>
                                      </p:cBhvr>
                                      <p:tavLst>
                                        <p:tav tm="0">
                                          <p:val>
                                            <p:strVal val="#ppt_w*0.70"/>
                                          </p:val>
                                        </p:tav>
                                        <p:tav tm="100000">
                                          <p:val>
                                            <p:strVal val="#ppt_w"/>
                                          </p:val>
                                        </p:tav>
                                      </p:tavLst>
                                    </p:anim>
                                    <p:anim calcmode="lin" valueType="num">
                                      <p:cBhvr>
                                        <p:cTn id="8" dur="1000" fill="hold"/>
                                        <p:tgtEl>
                                          <p:spTgt spid="168963"/>
                                        </p:tgtEl>
                                        <p:attrNameLst>
                                          <p:attrName>ppt_h</p:attrName>
                                        </p:attrNameLst>
                                      </p:cBhvr>
                                      <p:tavLst>
                                        <p:tav tm="0">
                                          <p:val>
                                            <p:strVal val="#ppt_h"/>
                                          </p:val>
                                        </p:tav>
                                        <p:tav tm="100000">
                                          <p:val>
                                            <p:strVal val="#ppt_h"/>
                                          </p:val>
                                        </p:tav>
                                      </p:tavLst>
                                    </p:anim>
                                    <p:animEffect transition="in" filter="fade">
                                      <p:cBhvr>
                                        <p:cTn id="9" dur="1000"/>
                                        <p:tgtEl>
                                          <p:spTgt spid="168963"/>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68965"/>
                                        </p:tgtEl>
                                        <p:attrNameLst>
                                          <p:attrName>style.visibility</p:attrName>
                                        </p:attrNameLst>
                                      </p:cBhvr>
                                      <p:to>
                                        <p:strVal val="visible"/>
                                      </p:to>
                                    </p:set>
                                    <p:anim calcmode="discrete" valueType="clr">
                                      <p:cBhvr override="childStyle">
                                        <p:cTn id="13" dur="80"/>
                                        <p:tgtEl>
                                          <p:spTgt spid="16896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8965"/>
                                        </p:tgtEl>
                                        <p:attrNameLst>
                                          <p:attrName>fillcolor</p:attrName>
                                        </p:attrNameLst>
                                      </p:cBhvr>
                                      <p:tavLst>
                                        <p:tav tm="0">
                                          <p:val>
                                            <p:clrVal>
                                              <a:schemeClr val="accent2"/>
                                            </p:clrVal>
                                          </p:val>
                                        </p:tav>
                                        <p:tav tm="50000">
                                          <p:val>
                                            <p:clrVal>
                                              <a:schemeClr val="hlink"/>
                                            </p:clrVal>
                                          </p:val>
                                        </p:tav>
                                      </p:tavLst>
                                    </p:anim>
                                    <p:set>
                                      <p:cBhvr>
                                        <p:cTn id="15" dur="80"/>
                                        <p:tgtEl>
                                          <p:spTgt spid="168965"/>
                                        </p:tgtEl>
                                        <p:attrNameLst>
                                          <p:attrName>fill.type</p:attrName>
                                        </p:attrNameLst>
                                      </p:cBhvr>
                                      <p:to>
                                        <p:strVal val="solid"/>
                                      </p:to>
                                    </p:set>
                                  </p:childTnLst>
                                </p:cTn>
                              </p:par>
                            </p:childTnLst>
                          </p:cTn>
                        </p:par>
                        <p:par>
                          <p:cTn id="16" fill="hold">
                            <p:stCondLst>
                              <p:cond delay="1520"/>
                            </p:stCondLst>
                            <p:childTnLst>
                              <p:par>
                                <p:cTn id="17" presetID="53" presetClass="entr" presetSubtype="16" fill="hold" nodeType="afterEffect">
                                  <p:stCondLst>
                                    <p:cond delay="0"/>
                                  </p:stCondLst>
                                  <p:childTnLst>
                                    <p:set>
                                      <p:cBhvr>
                                        <p:cTn id="18" dur="1" fill="hold">
                                          <p:stCondLst>
                                            <p:cond delay="0"/>
                                          </p:stCondLst>
                                        </p:cTn>
                                        <p:tgtEl>
                                          <p:spTgt spid="168964"/>
                                        </p:tgtEl>
                                        <p:attrNameLst>
                                          <p:attrName>style.visibility</p:attrName>
                                        </p:attrNameLst>
                                      </p:cBhvr>
                                      <p:to>
                                        <p:strVal val="visible"/>
                                      </p:to>
                                    </p:set>
                                    <p:anim calcmode="lin" valueType="num">
                                      <p:cBhvr>
                                        <p:cTn id="19" dur="500" fill="hold"/>
                                        <p:tgtEl>
                                          <p:spTgt spid="168964"/>
                                        </p:tgtEl>
                                        <p:attrNameLst>
                                          <p:attrName>ppt_w</p:attrName>
                                        </p:attrNameLst>
                                      </p:cBhvr>
                                      <p:tavLst>
                                        <p:tav tm="0">
                                          <p:val>
                                            <p:fltVal val="0"/>
                                          </p:val>
                                        </p:tav>
                                        <p:tav tm="100000">
                                          <p:val>
                                            <p:strVal val="#ppt_w"/>
                                          </p:val>
                                        </p:tav>
                                      </p:tavLst>
                                    </p:anim>
                                    <p:anim calcmode="lin" valueType="num">
                                      <p:cBhvr>
                                        <p:cTn id="20" dur="500" fill="hold"/>
                                        <p:tgtEl>
                                          <p:spTgt spid="168964"/>
                                        </p:tgtEl>
                                        <p:attrNameLst>
                                          <p:attrName>ppt_h</p:attrName>
                                        </p:attrNameLst>
                                      </p:cBhvr>
                                      <p:tavLst>
                                        <p:tav tm="0">
                                          <p:val>
                                            <p:fltVal val="0"/>
                                          </p:val>
                                        </p:tav>
                                        <p:tav tm="100000">
                                          <p:val>
                                            <p:strVal val="#ppt_h"/>
                                          </p:val>
                                        </p:tav>
                                      </p:tavLst>
                                    </p:anim>
                                    <p:animEffect transition="in" filter="fade">
                                      <p:cBhvr>
                                        <p:cTn id="21"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10243" name="TextBox 1"/>
          <p:cNvSpPr txBox="1"/>
          <p:nvPr/>
        </p:nvSpPr>
        <p:spPr>
          <a:xfrm>
            <a:off x="63500" y="116205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10244" name="Rectangle 2"/>
          <p:cNvSpPr/>
          <p:nvPr/>
        </p:nvSpPr>
        <p:spPr>
          <a:xfrm>
            <a:off x="61913" y="1992313"/>
            <a:ext cx="4281487"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a:t>
            </a:r>
            <a:r>
              <a:rPr lang="en-US"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11" name="Rectangle 3"/>
          <p:cNvSpPr/>
          <p:nvPr/>
        </p:nvSpPr>
        <p:spPr>
          <a:xfrm>
            <a:off x="61913" y="2662238"/>
            <a:ext cx="9082087" cy="614362"/>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Char char="-"/>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latin typeface="Times New Roman" panose="02020603050405020304" pitchFamily="18" charset="0"/>
                <a:ea typeface="Microsoft YaHei" panose="020B0503020204020204" pitchFamily="34" charset="-122"/>
              </a:rPr>
              <a:t>Do nhu cầu sản xuất phát triển</a:t>
            </a:r>
          </a:p>
        </p:txBody>
      </p:sp>
      <p:pic>
        <p:nvPicPr>
          <p:cNvPr id="6" name="Picture 5" descr="cach-cam-but-viet-dung-c.jpg"/>
          <p:cNvPicPr>
            <a:picLocks noChangeAspect="1"/>
          </p:cNvPicPr>
          <p:nvPr/>
        </p:nvPicPr>
        <p:blipFill>
          <a:blip r:embed="rId3"/>
          <a:stretch>
            <a:fillRect/>
          </a:stretch>
        </p:blipFill>
        <p:spPr>
          <a:xfrm>
            <a:off x="3375025" y="2044700"/>
            <a:ext cx="731838" cy="365125"/>
          </a:xfrm>
          <a:prstGeom prst="rect">
            <a:avLst/>
          </a:prstGeom>
          <a:noFill/>
          <a:ln w="9525">
            <a:noFill/>
          </a:ln>
        </p:spPr>
      </p:pic>
      <p:sp>
        <p:nvSpPr>
          <p:cNvPr id="2" name="Rectangle 1"/>
          <p:cNvSpPr/>
          <p:nvPr/>
        </p:nvSpPr>
        <p:spPr>
          <a:xfrm>
            <a:off x="63500" y="3284538"/>
            <a:ext cx="87630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ts val="800"/>
              </a:spcBef>
              <a:buFontTx/>
              <a:buChar char="-"/>
            </a:pPr>
            <a:r>
              <a:rPr lang="vi-VN" altLang="en-US" b="1" dirty="0">
                <a:latin typeface="Times New Roman" panose="02020603050405020304" pitchFamily="18" charset="0"/>
                <a:ea typeface="Microsoft YaHei" panose="020B0503020204020204" pitchFamily="34" charset="-122"/>
              </a:rPr>
              <a:t> </a:t>
            </a:r>
            <a:r>
              <a:rPr lang="en-US" altLang="en-US" b="1" dirty="0">
                <a:latin typeface="Times New Roman" panose="02020603050405020304" pitchFamily="18" charset="0"/>
                <a:ea typeface="Microsoft YaHei" panose="020B0503020204020204" pitchFamily="34" charset="-122"/>
              </a:rPr>
              <a:t>Tiến bộ về kĩ thuật hàng hải: la bàn, hải đồ, kĩ thuật đóng tàu...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128"/>
    </mc:Choice>
    <mc:Fallback xmlns="">
      <p:transition spd="slow" advTm="171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6988" y="207963"/>
            <a:ext cx="91233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en-US" sz="2800" b="1" dirty="0">
                <a:solidFill>
                  <a:srgbClr val="FF3300"/>
                </a:solidFill>
                <a:latin typeface="Times New Roman" panose="02020603050405020304" pitchFamily="18" charset="0"/>
                <a:cs typeface="Arial" panose="020B0604020202020204" pitchFamily="34" charset="0"/>
              </a:rPr>
              <a:t>BÀI 2: SỰ SUY VONG CỦA CHẾ ĐỘ PHONG KIẾN VÀ SỰ HÌNH THÀNH CHỦ NGHĨA TƯ BẢN Ở </a:t>
            </a:r>
            <a:r>
              <a:rPr lang="vi-VN" altLang="en-US" sz="2800" b="1">
                <a:solidFill>
                  <a:srgbClr val="FF3300"/>
                </a:solidFill>
                <a:latin typeface="Times New Roman" panose="02020603050405020304" pitchFamily="18" charset="0"/>
                <a:cs typeface="Arial" panose="020B0604020202020204" pitchFamily="34" charset="0"/>
              </a:rPr>
              <a:t>CHÂU ÂU</a:t>
            </a:r>
            <a:endParaRPr lang="en-US" altLang="en-US" sz="2800" b="1" dirty="0">
              <a:solidFill>
                <a:srgbClr val="FF3300"/>
              </a:solidFill>
              <a:ea typeface="Arial" panose="020B0604020202020204" pitchFamily="34" charset="0"/>
            </a:endParaRPr>
          </a:p>
        </p:txBody>
      </p:sp>
      <p:sp>
        <p:nvSpPr>
          <p:cNvPr id="11267" name="TextBox 1"/>
          <p:cNvSpPr txBox="1"/>
          <p:nvPr/>
        </p:nvSpPr>
        <p:spPr>
          <a:xfrm>
            <a:off x="63500" y="1162050"/>
            <a:ext cx="6069013" cy="742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vi-VN" altLang="en-US" b="1" dirty="0">
                <a:solidFill>
                  <a:srgbClr val="0000CC"/>
                </a:solidFill>
                <a:latin typeface="Times New Roman" panose="02020603050405020304" pitchFamily="18" charset="0"/>
                <a:cs typeface="Times New Roman" panose="02020603050405020304" pitchFamily="18" charset="0"/>
              </a:rPr>
              <a:t>1. Những cuộc phát kiến về địa lí</a:t>
            </a:r>
            <a:endParaRPr lang="vi-VN" altLang="en-US" b="1" dirty="0">
              <a:solidFill>
                <a:srgbClr val="0000CC"/>
              </a:solidFill>
              <a:latin typeface="Times New Roman" panose="02020603050405020304" pitchFamily="18" charset="0"/>
              <a:ea typeface="Times New Roman" panose="02020603050405020304" pitchFamily="18" charset="0"/>
            </a:endParaRPr>
          </a:p>
        </p:txBody>
      </p:sp>
      <p:sp>
        <p:nvSpPr>
          <p:cNvPr id="11268" name="Rectangle 2"/>
          <p:cNvSpPr/>
          <p:nvPr/>
        </p:nvSpPr>
        <p:spPr>
          <a:xfrm>
            <a:off x="63500" y="1952625"/>
            <a:ext cx="4281488"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en-US" b="1" dirty="0">
                <a:solidFill>
                  <a:srgbClr val="0000CC"/>
                </a:solidFill>
                <a:latin typeface="Times New Roman" panose="02020603050405020304" pitchFamily="18" charset="0"/>
                <a:ea typeface="Microsoft YaHei" panose="020B0503020204020204" pitchFamily="34" charset="-122"/>
              </a:rPr>
              <a:t>a</a:t>
            </a:r>
            <a:r>
              <a:rPr lang="vi-VN" altLang="en-US" b="1" dirty="0">
                <a:solidFill>
                  <a:srgbClr val="0000CC"/>
                </a:solidFill>
                <a:latin typeface="Times New Roman" panose="02020603050405020304" pitchFamily="18" charset="0"/>
                <a:ea typeface="Microsoft YaHei" panose="020B0503020204020204" pitchFamily="34" charset="-122"/>
              </a:rPr>
              <a:t>. </a:t>
            </a:r>
            <a:r>
              <a:rPr lang="en-US" altLang="en-US" b="1">
                <a:solidFill>
                  <a:srgbClr val="0000CC"/>
                </a:solidFill>
                <a:latin typeface="Times New Roman" panose="02020603050405020304" pitchFamily="18" charset="0"/>
                <a:ea typeface="Microsoft YaHei" panose="020B0503020204020204" pitchFamily="34" charset="-122"/>
              </a:rPr>
              <a:t>Nguyên nhân</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
        <p:nvSpPr>
          <p:cNvPr id="11269" name="Rectangle 2"/>
          <p:cNvSpPr/>
          <p:nvPr/>
        </p:nvSpPr>
        <p:spPr>
          <a:xfrm>
            <a:off x="61913" y="2590800"/>
            <a:ext cx="6948487" cy="638175"/>
          </a:xfrm>
          <a:prstGeom prst="rect">
            <a:avLst/>
          </a:prstGeom>
          <a:noFill/>
          <a:ln w="9525">
            <a:noFill/>
          </a:ln>
        </p:spPr>
        <p:txBody>
          <a:bodyPr lIns="90000" tIns="46800" rIns="90000" bIns="468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34645" defTabSz="914400" eaLnBrk="1" hangingPunct="1">
              <a:spcBef>
                <a:spcPts val="800"/>
              </a:spcBef>
              <a:buFontTx/>
              <a:buNone/>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vi-VN" altLang="en-US" b="1" dirty="0">
                <a:solidFill>
                  <a:srgbClr val="0000CC"/>
                </a:solidFill>
                <a:latin typeface="Times New Roman" panose="02020603050405020304" pitchFamily="18" charset="0"/>
                <a:ea typeface="Microsoft YaHei" panose="020B0503020204020204" pitchFamily="34" charset="-122"/>
              </a:rPr>
              <a:t>b.</a:t>
            </a:r>
            <a:r>
              <a:rPr lang="en-US" altLang="en-US" b="1" dirty="0">
                <a:solidFill>
                  <a:srgbClr val="0000CC"/>
                </a:solidFill>
                <a:latin typeface="Times New Roman" panose="02020603050405020304" pitchFamily="18" charset="0"/>
                <a:ea typeface="Microsoft YaHei" panose="020B0503020204020204" pitchFamily="34" charset="-122"/>
              </a:rPr>
              <a:t> </a:t>
            </a:r>
            <a:r>
              <a:rPr lang="vi-VN" altLang="en-US" b="1" dirty="0">
                <a:solidFill>
                  <a:srgbClr val="0000CC"/>
                </a:solidFill>
                <a:latin typeface="Times New Roman" panose="02020603050405020304" pitchFamily="18" charset="0"/>
                <a:ea typeface="Microsoft YaHei" panose="020B0503020204020204" pitchFamily="34" charset="-122"/>
              </a:rPr>
              <a:t>Các cuộc phát kiến </a:t>
            </a:r>
            <a:r>
              <a:rPr lang="vi-VN" altLang="en-US" b="1">
                <a:solidFill>
                  <a:srgbClr val="0000CC"/>
                </a:solidFill>
                <a:latin typeface="Times New Roman" panose="02020603050405020304" pitchFamily="18" charset="0"/>
                <a:ea typeface="Microsoft YaHei" panose="020B0503020204020204" pitchFamily="34" charset="-122"/>
              </a:rPr>
              <a:t>địa lí</a:t>
            </a:r>
            <a:endParaRPr lang="en-US" altLang="en-US" b="1" dirty="0">
              <a:solidFill>
                <a:srgbClr val="0000CC"/>
              </a:solidFill>
              <a:latin typeface="Times New Roman" panose="02020603050405020304" pitchFamily="18" charset="0"/>
              <a:ea typeface="Microsoft YaHei"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578"/>
    </mc:Choice>
    <mc:Fallback xmlns="">
      <p:transition spd="slow" advTm="10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n do TG trong"/>
          <p:cNvPicPr>
            <a:picLocks noChangeAspect="1"/>
          </p:cNvPicPr>
          <p:nvPr/>
        </p:nvPicPr>
        <p:blipFill>
          <a:blip r:embed="rId4"/>
          <a:stretch>
            <a:fillRect/>
          </a:stretch>
        </p:blipFill>
        <p:spPr>
          <a:xfrm>
            <a:off x="-31750" y="-69799"/>
            <a:ext cx="9144000" cy="6878638"/>
          </a:xfrm>
          <a:prstGeom prst="rect">
            <a:avLst/>
          </a:prstGeom>
          <a:noFill/>
          <a:ln w="9525">
            <a:noFill/>
          </a:ln>
        </p:spPr>
      </p:pic>
      <p:sp>
        <p:nvSpPr>
          <p:cNvPr id="12291" name="Freeform 3"/>
          <p:cNvSpPr/>
          <p:nvPr/>
        </p:nvSpPr>
        <p:spPr>
          <a:xfrm>
            <a:off x="4006850" y="1912938"/>
            <a:ext cx="385763" cy="303212"/>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43" h="191">
                <a:moveTo>
                  <a:pt x="44" y="42"/>
                </a:moveTo>
                <a:cubicBezTo>
                  <a:pt x="3" y="29"/>
                  <a:pt x="44" y="6"/>
                  <a:pt x="68" y="5"/>
                </a:cubicBezTo>
                <a:cubicBezTo>
                  <a:pt x="111" y="2"/>
                  <a:pt x="153" y="1"/>
                  <a:pt x="196" y="0"/>
                </a:cubicBezTo>
                <a:cubicBezTo>
                  <a:pt x="221" y="1"/>
                  <a:pt x="200" y="1"/>
                  <a:pt x="224" y="7"/>
                </a:cubicBezTo>
                <a:cubicBezTo>
                  <a:pt x="230" y="8"/>
                  <a:pt x="228" y="38"/>
                  <a:pt x="224" y="43"/>
                </a:cubicBezTo>
                <a:cubicBezTo>
                  <a:pt x="215" y="57"/>
                  <a:pt x="243" y="58"/>
                  <a:pt x="231" y="70"/>
                </a:cubicBezTo>
                <a:cubicBezTo>
                  <a:pt x="222" y="78"/>
                  <a:pt x="201" y="89"/>
                  <a:pt x="201" y="89"/>
                </a:cubicBezTo>
                <a:cubicBezTo>
                  <a:pt x="191" y="117"/>
                  <a:pt x="207" y="139"/>
                  <a:pt x="176" y="158"/>
                </a:cubicBezTo>
                <a:cubicBezTo>
                  <a:pt x="171" y="174"/>
                  <a:pt x="142" y="191"/>
                  <a:pt x="142" y="191"/>
                </a:cubicBezTo>
                <a:cubicBezTo>
                  <a:pt x="121" y="161"/>
                  <a:pt x="99" y="184"/>
                  <a:pt x="68" y="191"/>
                </a:cubicBezTo>
                <a:cubicBezTo>
                  <a:pt x="57" y="160"/>
                  <a:pt x="29" y="131"/>
                  <a:pt x="40" y="99"/>
                </a:cubicBezTo>
                <a:cubicBezTo>
                  <a:pt x="38" y="85"/>
                  <a:pt x="37" y="52"/>
                  <a:pt x="24" y="43"/>
                </a:cubicBezTo>
                <a:cubicBezTo>
                  <a:pt x="0" y="23"/>
                  <a:pt x="18" y="42"/>
                  <a:pt x="44" y="42"/>
                </a:cubicBezTo>
                <a:close/>
              </a:path>
            </a:pathLst>
          </a:custGeom>
          <a:solidFill>
            <a:srgbClr val="FF3300">
              <a:alpha val="100000"/>
            </a:srgbClr>
          </a:solidFill>
          <a:ln w="9525" cap="flat" cmpd="sng">
            <a:solidFill>
              <a:srgbClr val="FF3300">
                <a:alpha val="100000"/>
              </a:srgbClr>
            </a:solidFill>
            <a:prstDash val="solid"/>
            <a:round/>
            <a:headEnd type="none" w="med" len="med"/>
            <a:tailEnd type="none" w="med" len="med"/>
          </a:ln>
        </p:spPr>
        <p:txBody>
          <a:bodyPr/>
          <a:lstStyle/>
          <a:p>
            <a:endParaRPr lang="en-GB" altLang="en-US"/>
          </a:p>
        </p:txBody>
      </p:sp>
      <p:sp>
        <p:nvSpPr>
          <p:cNvPr id="12292" name="Freeform 4"/>
          <p:cNvSpPr/>
          <p:nvPr/>
        </p:nvSpPr>
        <p:spPr>
          <a:xfrm>
            <a:off x="3830638" y="1962150"/>
            <a:ext cx="307975" cy="254000"/>
          </a:xfrm>
          <a:custGeom>
            <a:avLst/>
            <a:gdLst/>
            <a:ahLst/>
            <a:cxnLst>
              <a:cxn ang="0">
                <a:pos x="2147483647" y="0"/>
              </a:cxn>
              <a:cxn ang="0">
                <a:pos x="2147483647" y="2147483647"/>
              </a:cxn>
              <a:cxn ang="0">
                <a:pos x="2147483647" y="2147483647"/>
              </a:cxn>
              <a:cxn ang="0">
                <a:pos x="2147483647" y="2147483647"/>
              </a:cxn>
              <a:cxn ang="0">
                <a:pos x="2147483647" y="0"/>
              </a:cxn>
            </a:cxnLst>
            <a:rect l="0" t="0" r="0" b="0"/>
            <a:pathLst>
              <a:path w="194" h="160">
                <a:moveTo>
                  <a:pt x="123" y="0"/>
                </a:moveTo>
                <a:cubicBezTo>
                  <a:pt x="0" y="17"/>
                  <a:pt x="72" y="56"/>
                  <a:pt x="65" y="120"/>
                </a:cubicBezTo>
                <a:cubicBezTo>
                  <a:pt x="112" y="137"/>
                  <a:pt x="100" y="150"/>
                  <a:pt x="153" y="160"/>
                </a:cubicBezTo>
                <a:cubicBezTo>
                  <a:pt x="194" y="127"/>
                  <a:pt x="125" y="88"/>
                  <a:pt x="147" y="52"/>
                </a:cubicBezTo>
                <a:cubicBezTo>
                  <a:pt x="137" y="12"/>
                  <a:pt x="192" y="18"/>
                  <a:pt x="123" y="0"/>
                </a:cubicBezTo>
                <a:close/>
              </a:path>
            </a:pathLst>
          </a:custGeom>
          <a:solidFill>
            <a:srgbClr val="99FFCC">
              <a:alpha val="100000"/>
            </a:srgbClr>
          </a:solidFill>
          <a:ln w="9525" cap="flat" cmpd="sng">
            <a:solidFill>
              <a:srgbClr val="99FFCC">
                <a:alpha val="100000"/>
              </a:srgbClr>
            </a:solidFill>
            <a:prstDash val="solid"/>
            <a:round/>
            <a:headEnd type="none" w="med" len="med"/>
            <a:tailEnd type="none" w="med" len="med"/>
          </a:ln>
        </p:spPr>
        <p:txBody>
          <a:bodyPr/>
          <a:lstStyle/>
          <a:p>
            <a:endParaRPr lang="en-GB" altLang="en-US"/>
          </a:p>
        </p:txBody>
      </p:sp>
      <p:sp>
        <p:nvSpPr>
          <p:cNvPr id="156677" name="Freeform 5"/>
          <p:cNvSpPr/>
          <p:nvPr/>
        </p:nvSpPr>
        <p:spPr>
          <a:xfrm>
            <a:off x="4297363" y="3524250"/>
            <a:ext cx="552450" cy="1419225"/>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Lst>
            <a:rect l="0" t="0" r="0" b="0"/>
            <a:pathLst>
              <a:path w="348" h="894">
                <a:moveTo>
                  <a:pt x="0" y="0"/>
                </a:moveTo>
                <a:cubicBezTo>
                  <a:pt x="16" y="35"/>
                  <a:pt x="79" y="129"/>
                  <a:pt x="102" y="210"/>
                </a:cubicBezTo>
                <a:cubicBezTo>
                  <a:pt x="125" y="291"/>
                  <a:pt x="126" y="411"/>
                  <a:pt x="138" y="486"/>
                </a:cubicBezTo>
                <a:cubicBezTo>
                  <a:pt x="150" y="561"/>
                  <a:pt x="165" y="611"/>
                  <a:pt x="174" y="660"/>
                </a:cubicBezTo>
                <a:cubicBezTo>
                  <a:pt x="183" y="709"/>
                  <a:pt x="163" y="741"/>
                  <a:pt x="192" y="780"/>
                </a:cubicBezTo>
                <a:cubicBezTo>
                  <a:pt x="221" y="819"/>
                  <a:pt x="316" y="870"/>
                  <a:pt x="348" y="894"/>
                </a:cubicBezTo>
              </a:path>
            </a:pathLst>
          </a:custGeom>
          <a:noFill/>
          <a:ln w="57150" cap="flat" cmpd="sng">
            <a:solidFill>
              <a:srgbClr val="333399">
                <a:alpha val="100000"/>
              </a:srgbClr>
            </a:solidFill>
            <a:prstDash val="solid"/>
            <a:round/>
            <a:headEnd type="none" w="med" len="med"/>
            <a:tailEnd type="triangle" w="med" len="med"/>
          </a:ln>
        </p:spPr>
        <p:txBody>
          <a:bodyPr/>
          <a:lstStyle/>
          <a:p>
            <a:endParaRPr lang="en-GB" altLang="en-US"/>
          </a:p>
        </p:txBody>
      </p:sp>
      <p:sp>
        <p:nvSpPr>
          <p:cNvPr id="156678" name="Rectangle 6"/>
          <p:cNvSpPr/>
          <p:nvPr/>
        </p:nvSpPr>
        <p:spPr>
          <a:xfrm>
            <a:off x="3657600" y="3657600"/>
            <a:ext cx="609600" cy="152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latin typeface="Times New Roman" panose="02020603050405020304" pitchFamily="18" charset="0"/>
              </a:rPr>
              <a:t>Vịnh Ghi nê</a:t>
            </a:r>
          </a:p>
        </p:txBody>
      </p:sp>
      <p:sp>
        <p:nvSpPr>
          <p:cNvPr id="156679" name="Rectangle 7"/>
          <p:cNvSpPr/>
          <p:nvPr/>
        </p:nvSpPr>
        <p:spPr>
          <a:xfrm>
            <a:off x="3930650" y="4038600"/>
            <a:ext cx="609600" cy="228600"/>
          </a:xfrm>
          <a:prstGeom prst="rect">
            <a:avLst/>
          </a:prstGeom>
          <a:no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400" b="1" dirty="0">
                <a:solidFill>
                  <a:srgbClr val="000066"/>
                </a:solidFill>
                <a:latin typeface="Arial" panose="020B0604020202020204" pitchFamily="34" charset="0"/>
              </a:rPr>
              <a:t>1487</a:t>
            </a:r>
          </a:p>
        </p:txBody>
      </p:sp>
      <p:sp>
        <p:nvSpPr>
          <p:cNvPr id="156680" name="Rectangle 8"/>
          <p:cNvSpPr/>
          <p:nvPr/>
        </p:nvSpPr>
        <p:spPr>
          <a:xfrm>
            <a:off x="3505200" y="1828800"/>
            <a:ext cx="609600" cy="3810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Times New Roman" panose="02020603050405020304" pitchFamily="18" charset="0"/>
              </a:rPr>
              <a:t>BỒ</a:t>
            </a:r>
          </a:p>
          <a:p>
            <a:pPr marL="0" lvl="0" indent="0" algn="ctr" eaLnBrk="1" hangingPunct="1">
              <a:spcBef>
                <a:spcPct val="0"/>
              </a:spcBef>
              <a:buFontTx/>
              <a:buNone/>
            </a:pPr>
            <a:r>
              <a:rPr lang="en-US" altLang="en-US" sz="900" b="1" dirty="0">
                <a:latin typeface="Times New Roman" panose="02020603050405020304" pitchFamily="18" charset="0"/>
              </a:rPr>
              <a:t>       ĐÀO</a:t>
            </a:r>
          </a:p>
          <a:p>
            <a:pPr marL="0" lvl="0" indent="0" algn="ctr" eaLnBrk="1" hangingPunct="1">
              <a:spcBef>
                <a:spcPct val="0"/>
              </a:spcBef>
              <a:buFontTx/>
              <a:buNone/>
            </a:pPr>
            <a:r>
              <a:rPr lang="en-US" altLang="en-US" sz="900" b="1" dirty="0">
                <a:latin typeface="Times New Roman" panose="02020603050405020304" pitchFamily="18" charset="0"/>
              </a:rPr>
              <a:t>            NHA</a:t>
            </a:r>
          </a:p>
        </p:txBody>
      </p:sp>
      <p:grpSp>
        <p:nvGrpSpPr>
          <p:cNvPr id="12297" name="Group 9"/>
          <p:cNvGrpSpPr/>
          <p:nvPr/>
        </p:nvGrpSpPr>
        <p:grpSpPr>
          <a:xfrm>
            <a:off x="152400" y="4572000"/>
            <a:ext cx="2057400" cy="2209800"/>
            <a:chOff x="96" y="2880"/>
            <a:chExt cx="1296" cy="1392"/>
          </a:xfrm>
        </p:grpSpPr>
        <p:sp>
          <p:nvSpPr>
            <p:cNvPr id="12302" name="Rectangle 10"/>
            <p:cNvSpPr/>
            <p:nvPr/>
          </p:nvSpPr>
          <p:spPr>
            <a:xfrm>
              <a:off x="96" y="2880"/>
              <a:ext cx="1296" cy="1392"/>
            </a:xfrm>
            <a:prstGeom prst="rect">
              <a:avLst/>
            </a:prstGeom>
            <a:solidFill>
              <a:srgbClr val="D6ECEE"/>
            </a:solidFill>
            <a:ln w="9525" cap="flat" cmpd="sng">
              <a:solidFill>
                <a:srgbClr val="00CC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ndParaRPr>
            </a:p>
          </p:txBody>
        </p:sp>
        <p:sp>
          <p:nvSpPr>
            <p:cNvPr id="12303" name="Rectangle 11"/>
            <p:cNvSpPr/>
            <p:nvPr/>
          </p:nvSpPr>
          <p:spPr>
            <a:xfrm>
              <a:off x="407" y="2880"/>
              <a:ext cx="363"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u="sng" dirty="0">
                  <a:latin typeface="Arial" panose="020B0604020202020204" pitchFamily="34" charset="0"/>
                </a:rPr>
                <a:t>Chú giải</a:t>
              </a:r>
            </a:p>
          </p:txBody>
        </p:sp>
        <p:sp>
          <p:nvSpPr>
            <p:cNvPr id="12304" name="Rectangle 12"/>
            <p:cNvSpPr/>
            <p:nvPr/>
          </p:nvSpPr>
          <p:spPr>
            <a:xfrm>
              <a:off x="206" y="3024"/>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Bồ Đào Nha</a:t>
              </a:r>
            </a:p>
          </p:txBody>
        </p:sp>
        <p:sp>
          <p:nvSpPr>
            <p:cNvPr id="12305" name="Line 13"/>
            <p:cNvSpPr/>
            <p:nvPr/>
          </p:nvSpPr>
          <p:spPr>
            <a:xfrm>
              <a:off x="96" y="3312"/>
              <a:ext cx="156" cy="0"/>
            </a:xfrm>
            <a:prstGeom prst="line">
              <a:avLst/>
            </a:prstGeom>
            <a:ln w="38100" cap="flat" cmpd="sng">
              <a:solidFill>
                <a:srgbClr val="333399"/>
              </a:solidFill>
              <a:prstDash val="solid"/>
              <a:headEnd type="none" w="med" len="med"/>
              <a:tailEnd type="triangle" w="med" len="med"/>
            </a:ln>
          </p:spPr>
        </p:sp>
        <p:sp>
          <p:nvSpPr>
            <p:cNvPr id="12306" name="Line 14"/>
            <p:cNvSpPr/>
            <p:nvPr/>
          </p:nvSpPr>
          <p:spPr>
            <a:xfrm>
              <a:off x="96" y="3504"/>
              <a:ext cx="156" cy="0"/>
            </a:xfrm>
            <a:prstGeom prst="line">
              <a:avLst/>
            </a:prstGeom>
            <a:ln w="38100" cap="flat" cmpd="sng">
              <a:solidFill>
                <a:srgbClr val="009900"/>
              </a:solidFill>
              <a:prstDash val="solid"/>
              <a:headEnd type="none" w="med" len="med"/>
              <a:tailEnd type="triangle" w="med" len="med"/>
            </a:ln>
          </p:spPr>
        </p:sp>
        <p:sp>
          <p:nvSpPr>
            <p:cNvPr id="12307" name="Rectangle 15"/>
            <p:cNvSpPr/>
            <p:nvPr/>
          </p:nvSpPr>
          <p:spPr>
            <a:xfrm>
              <a:off x="264" y="3264"/>
              <a:ext cx="778"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Đi a xơ</a:t>
              </a:r>
            </a:p>
          </p:txBody>
        </p:sp>
        <p:sp>
          <p:nvSpPr>
            <p:cNvPr id="12308" name="Rectangle 16"/>
            <p:cNvSpPr/>
            <p:nvPr/>
          </p:nvSpPr>
          <p:spPr>
            <a:xfrm>
              <a:off x="303" y="3456"/>
              <a:ext cx="1037"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Vaxcô đơ Gama</a:t>
              </a:r>
            </a:p>
          </p:txBody>
        </p:sp>
        <p:sp>
          <p:nvSpPr>
            <p:cNvPr id="12309" name="Rectangle 17"/>
            <p:cNvSpPr/>
            <p:nvPr/>
          </p:nvSpPr>
          <p:spPr>
            <a:xfrm>
              <a:off x="200" y="3648"/>
              <a:ext cx="933" cy="1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b="1" dirty="0">
                  <a:solidFill>
                    <a:srgbClr val="990000"/>
                  </a:solidFill>
                  <a:latin typeface="Arial" panose="020B0604020202020204" pitchFamily="34" charset="0"/>
                </a:rPr>
                <a:t>Những cuộc phát kiến </a:t>
              </a:r>
            </a:p>
            <a:p>
              <a:pPr marL="0" lvl="0" indent="0" algn="ctr" eaLnBrk="1" hangingPunct="1">
                <a:spcBef>
                  <a:spcPct val="0"/>
                </a:spcBef>
                <a:buFontTx/>
                <a:buNone/>
              </a:pPr>
              <a:r>
                <a:rPr lang="en-US" altLang="en-US" sz="1000" b="1" dirty="0">
                  <a:solidFill>
                    <a:srgbClr val="990000"/>
                  </a:solidFill>
                  <a:latin typeface="Arial" panose="020B0604020202020204" pitchFamily="34" charset="0"/>
                </a:rPr>
                <a:t>của  Tây Ban Nha</a:t>
              </a:r>
            </a:p>
          </p:txBody>
        </p:sp>
        <p:grpSp>
          <p:nvGrpSpPr>
            <p:cNvPr id="12310" name="Group 18"/>
            <p:cNvGrpSpPr/>
            <p:nvPr/>
          </p:nvGrpSpPr>
          <p:grpSpPr>
            <a:xfrm>
              <a:off x="96" y="4080"/>
              <a:ext cx="1140" cy="96"/>
              <a:chOff x="96" y="3792"/>
              <a:chExt cx="1056" cy="96"/>
            </a:xfrm>
          </p:grpSpPr>
          <p:sp>
            <p:nvSpPr>
              <p:cNvPr id="12313" name="Line 19"/>
              <p:cNvSpPr/>
              <p:nvPr/>
            </p:nvSpPr>
            <p:spPr>
              <a:xfrm>
                <a:off x="96" y="3840"/>
                <a:ext cx="144" cy="0"/>
              </a:xfrm>
              <a:prstGeom prst="line">
                <a:avLst/>
              </a:prstGeom>
              <a:ln w="38100" cap="flat" cmpd="sng">
                <a:solidFill>
                  <a:srgbClr val="CC6600"/>
                </a:solidFill>
                <a:prstDash val="solid"/>
                <a:headEnd type="none" w="med" len="med"/>
                <a:tailEnd type="triangle" w="med" len="med"/>
              </a:ln>
            </p:spPr>
          </p:sp>
          <p:sp>
            <p:nvSpPr>
              <p:cNvPr id="12314" name="Rectangle 20"/>
              <p:cNvSpPr/>
              <p:nvPr/>
            </p:nvSpPr>
            <p:spPr>
              <a:xfrm>
                <a:off x="240" y="3792"/>
                <a:ext cx="912"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F.Ma gien lan</a:t>
                </a:r>
              </a:p>
            </p:txBody>
          </p:sp>
        </p:grpSp>
        <p:sp>
          <p:nvSpPr>
            <p:cNvPr id="12311" name="Line 21"/>
            <p:cNvSpPr/>
            <p:nvPr/>
          </p:nvSpPr>
          <p:spPr>
            <a:xfrm>
              <a:off x="96" y="3936"/>
              <a:ext cx="156" cy="0"/>
            </a:xfrm>
            <a:prstGeom prst="line">
              <a:avLst/>
            </a:prstGeom>
            <a:ln w="38100" cap="flat" cmpd="sng">
              <a:solidFill>
                <a:srgbClr val="993300"/>
              </a:solidFill>
              <a:prstDash val="solid"/>
              <a:headEnd type="none" w="med" len="med"/>
              <a:tailEnd type="triangle" w="med" len="med"/>
            </a:ln>
          </p:spPr>
        </p:sp>
        <p:sp>
          <p:nvSpPr>
            <p:cNvPr id="12312" name="Rectangle 22"/>
            <p:cNvSpPr/>
            <p:nvPr/>
          </p:nvSpPr>
          <p:spPr>
            <a:xfrm>
              <a:off x="252" y="3888"/>
              <a:ext cx="984" cy="96"/>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900" b="1" dirty="0">
                  <a:latin typeface="Arial" panose="020B0604020202020204" pitchFamily="34" charset="0"/>
                </a:rPr>
                <a:t>Hành trình của C.Côlômbô</a:t>
              </a:r>
            </a:p>
          </p:txBody>
        </p:sp>
      </p:grpSp>
      <p:sp>
        <p:nvSpPr>
          <p:cNvPr id="12298" name="Rectangle 23"/>
          <p:cNvSpPr/>
          <p:nvPr/>
        </p:nvSpPr>
        <p:spPr>
          <a:xfrm>
            <a:off x="8915400" y="6648450"/>
            <a:ext cx="228600" cy="228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b="1" dirty="0">
                <a:solidFill>
                  <a:srgbClr val="000099"/>
                </a:solidFill>
                <a:latin typeface="Arial" panose="020B0604020202020204" pitchFamily="34" charset="0"/>
              </a:rPr>
              <a:t>3</a:t>
            </a:r>
          </a:p>
        </p:txBody>
      </p:sp>
      <p:grpSp>
        <p:nvGrpSpPr>
          <p:cNvPr id="156696" name="Group 24"/>
          <p:cNvGrpSpPr/>
          <p:nvPr/>
        </p:nvGrpSpPr>
        <p:grpSpPr>
          <a:xfrm>
            <a:off x="6858000" y="415925"/>
            <a:ext cx="2228850" cy="2708275"/>
            <a:chOff x="4272" y="262"/>
            <a:chExt cx="1452" cy="1799"/>
          </a:xfrm>
        </p:grpSpPr>
        <p:pic>
          <p:nvPicPr>
            <p:cNvPr id="12300" name="Picture 25" descr="Di a xo"/>
            <p:cNvPicPr>
              <a:picLocks noChangeAspect="1"/>
            </p:cNvPicPr>
            <p:nvPr/>
          </p:nvPicPr>
          <p:blipFill>
            <a:blip r:embed="rId5"/>
            <a:stretch>
              <a:fillRect/>
            </a:stretch>
          </p:blipFill>
          <p:spPr>
            <a:xfrm>
              <a:off x="4272" y="262"/>
              <a:ext cx="1452" cy="1754"/>
            </a:xfrm>
            <a:prstGeom prst="rect">
              <a:avLst/>
            </a:prstGeom>
            <a:noFill/>
            <a:ln w="9525" cap="flat" cmpd="sng">
              <a:solidFill>
                <a:srgbClr val="993300"/>
              </a:solidFill>
              <a:prstDash val="solid"/>
              <a:miter/>
              <a:headEnd type="none" w="med" len="med"/>
              <a:tailEnd type="none" w="med" len="med"/>
            </a:ln>
          </p:spPr>
        </p:pic>
        <p:sp>
          <p:nvSpPr>
            <p:cNvPr id="12301" name="Rectangle 26"/>
            <p:cNvSpPr/>
            <p:nvPr/>
          </p:nvSpPr>
          <p:spPr>
            <a:xfrm>
              <a:off x="4683" y="1821"/>
              <a:ext cx="576" cy="24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600" b="1" dirty="0">
                  <a:solidFill>
                    <a:srgbClr val="FFFF00"/>
                  </a:solidFill>
                  <a:latin typeface="Times New Roman" panose="02020603050405020304" pitchFamily="18" charset="0"/>
                  <a:cs typeface="Times New Roman" panose="02020603050405020304" pitchFamily="18" charset="0"/>
                </a:rPr>
                <a:t>B.Đi a xơ</a:t>
              </a:r>
              <a:endParaRPr lang="en-US" altLang="en-US" sz="1600" b="1" dirty="0">
                <a:solidFill>
                  <a:srgbClr val="FFFF00"/>
                </a:solidFill>
                <a:latin typeface="Times New Roman" panose="02020603050405020304" pitchFamily="18" charset="0"/>
                <a:ea typeface="Times New Roman" panose="02020603050405020304" pitchFamily="18"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587"/>
    </mc:Choice>
    <mc:Fallback xmlns="">
      <p:transition spd="slow" advTm="40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fade">
                                      <p:cBhvr>
                                        <p:cTn id="7" dur="1000"/>
                                        <p:tgtEl>
                                          <p:spTgt spid="156678"/>
                                        </p:tgtEl>
                                      </p:cBhvr>
                                    </p:animEffect>
                                  </p:childTnLst>
                                </p:cTn>
                              </p:par>
                              <p:par>
                                <p:cTn id="8" presetID="10" presetClass="entr" presetSubtype="0" fill="hold" nodeType="withEffect">
                                  <p:stCondLst>
                                    <p:cond delay="0"/>
                                  </p:stCondLst>
                                  <p:childTnLst>
                                    <p:set>
                                      <p:cBhvr>
                                        <p:cTn id="9" dur="1" fill="hold">
                                          <p:stCondLst>
                                            <p:cond delay="0"/>
                                          </p:stCondLst>
                                        </p:cTn>
                                        <p:tgtEl>
                                          <p:spTgt spid="156696"/>
                                        </p:tgtEl>
                                        <p:attrNameLst>
                                          <p:attrName>style.visibility</p:attrName>
                                        </p:attrNameLst>
                                      </p:cBhvr>
                                      <p:to>
                                        <p:strVal val="visible"/>
                                      </p:to>
                                    </p:set>
                                    <p:animEffect transition="in" filter="fade">
                                      <p:cBhvr>
                                        <p:cTn id="10" dur="500"/>
                                        <p:tgtEl>
                                          <p:spTgt spid="1566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6680"/>
                                        </p:tgtEl>
                                        <p:attrNameLst>
                                          <p:attrName>style.visibility</p:attrName>
                                        </p:attrNameLst>
                                      </p:cBhvr>
                                      <p:to>
                                        <p:strVal val="visible"/>
                                      </p:to>
                                    </p:set>
                                    <p:animEffect transition="in" filter="fade">
                                      <p:cBhvr>
                                        <p:cTn id="13" dur="1000"/>
                                        <p:tgtEl>
                                          <p:spTgt spid="156680"/>
                                        </p:tgtEl>
                                      </p:cBhvr>
                                    </p:animEffect>
                                  </p:childTnLst>
                                </p:cTn>
                              </p:par>
                            </p:childTnLst>
                          </p:cTn>
                        </p:par>
                        <p:par>
                          <p:cTn id="14" fill="hold">
                            <p:stCondLst>
                              <p:cond delay="1000"/>
                            </p:stCondLst>
                            <p:childTnLst>
                              <p:par>
                                <p:cTn id="15" presetID="22" presetClass="entr" presetSubtype="1" repeatCount="2000" fill="hold" nodeType="afterEffect">
                                  <p:stCondLst>
                                    <p:cond delay="0"/>
                                  </p:stCondLst>
                                  <p:childTnLst>
                                    <p:set>
                                      <p:cBhvr>
                                        <p:cTn id="16" dur="1" fill="hold">
                                          <p:stCondLst>
                                            <p:cond delay="0"/>
                                          </p:stCondLst>
                                        </p:cTn>
                                        <p:tgtEl>
                                          <p:spTgt spid="156677"/>
                                        </p:tgtEl>
                                        <p:attrNameLst>
                                          <p:attrName>style.visibility</p:attrName>
                                        </p:attrNameLst>
                                      </p:cBhvr>
                                      <p:to>
                                        <p:strVal val="visible"/>
                                      </p:to>
                                    </p:set>
                                    <p:animEffect transition="in" filter="wipe(up)">
                                      <p:cBhvr>
                                        <p:cTn id="17" dur="1000"/>
                                        <p:tgtEl>
                                          <p:spTgt spid="156677"/>
                                        </p:tgtEl>
                                      </p:cBhvr>
                                    </p:animEffect>
                                  </p:childTnLst>
                                </p:cTn>
                              </p:par>
                              <p:par>
                                <p:cTn id="18" presetID="10" presetClass="entr" presetSubtype="0" repeatCount="3000" fill="hold" grpId="0" nodeType="withEffect">
                                  <p:stCondLst>
                                    <p:cond delay="0"/>
                                  </p:stCondLst>
                                  <p:childTnLst>
                                    <p:set>
                                      <p:cBhvr>
                                        <p:cTn id="19" dur="1" fill="hold">
                                          <p:stCondLst>
                                            <p:cond delay="0"/>
                                          </p:stCondLst>
                                        </p:cTn>
                                        <p:tgtEl>
                                          <p:spTgt spid="156679"/>
                                        </p:tgtEl>
                                        <p:attrNameLst>
                                          <p:attrName>style.visibility</p:attrName>
                                        </p:attrNameLst>
                                      </p:cBhvr>
                                      <p:to>
                                        <p:strVal val="visible"/>
                                      </p:to>
                                    </p:set>
                                    <p:animEffect transition="in" filter="fade">
                                      <p:cBhvr>
                                        <p:cTn id="20" dur="500"/>
                                        <p:tgtEl>
                                          <p:spTgt spid="15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animBg="1"/>
      <p:bldP spid="15668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3"/>
</p:tagLst>
</file>

<file path=ppt/tags/tag10.xml><?xml version="1.0" encoding="utf-8"?>
<p:tagLst xmlns:a="http://schemas.openxmlformats.org/drawingml/2006/main" xmlns:r="http://schemas.openxmlformats.org/officeDocument/2006/relationships" xmlns:p="http://schemas.openxmlformats.org/presentationml/2006/main">
  <p:tag name="TIMING" val="|6.3"/>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3.9|1.6|4.5|3.2|5.4"/>
</p:tagLst>
</file>

<file path=ppt/tags/tag13.xml><?xml version="1.0" encoding="utf-8"?>
<p:tagLst xmlns:a="http://schemas.openxmlformats.org/drawingml/2006/main" xmlns:r="http://schemas.openxmlformats.org/officeDocument/2006/relationships" xmlns:p="http://schemas.openxmlformats.org/presentationml/2006/main">
  <p:tag name="TIMING" val="|10.9|1.6"/>
</p:tagLst>
</file>

<file path=ppt/tags/tag14.xml><?xml version="1.0" encoding="utf-8"?>
<p:tagLst xmlns:a="http://schemas.openxmlformats.org/drawingml/2006/main" xmlns:r="http://schemas.openxmlformats.org/officeDocument/2006/relationships" xmlns:p="http://schemas.openxmlformats.org/presentationml/2006/main">
  <p:tag name="TIMING" val="|1|13.8"/>
</p:tagLst>
</file>

<file path=ppt/tags/tag15.xml><?xml version="1.0" encoding="utf-8"?>
<p:tagLst xmlns:a="http://schemas.openxmlformats.org/drawingml/2006/main" xmlns:r="http://schemas.openxmlformats.org/officeDocument/2006/relationships" xmlns:p="http://schemas.openxmlformats.org/presentationml/2006/main">
  <p:tag name="TIMING" val="|3|18.5"/>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1.6|7.2|4.1|1.6|33.3|0.9|1.8|0.6|1.6"/>
</p:tagLst>
</file>

<file path=ppt/tags/tag18.xml><?xml version="1.0" encoding="utf-8"?>
<p:tagLst xmlns:a="http://schemas.openxmlformats.org/drawingml/2006/main" xmlns:r="http://schemas.openxmlformats.org/officeDocument/2006/relationships" xmlns:p="http://schemas.openxmlformats.org/presentationml/2006/main">
  <p:tag name="TIMING" val="|1.1|7.7"/>
</p:tagLst>
</file>

<file path=ppt/tags/tag19.xml><?xml version="1.0" encoding="utf-8"?>
<p:tagLst xmlns:a="http://schemas.openxmlformats.org/drawingml/2006/main" xmlns:r="http://schemas.openxmlformats.org/officeDocument/2006/relationships" xmlns:p="http://schemas.openxmlformats.org/presentationml/2006/main">
  <p:tag name="TIMING" val="|1|7.8"/>
</p:tagLst>
</file>

<file path=ppt/tags/tag2.xml><?xml version="1.0" encoding="utf-8"?>
<p:tagLst xmlns:a="http://schemas.openxmlformats.org/drawingml/2006/main" xmlns:r="http://schemas.openxmlformats.org/officeDocument/2006/relationships" xmlns:p="http://schemas.openxmlformats.org/presentationml/2006/main">
  <p:tag name="TIMING" val="|37.4|17.1|2.8|8.4|9.6|0.5|0.6|0.6|1.2"/>
</p:tagLst>
</file>

<file path=ppt/tags/tag20.xml><?xml version="1.0" encoding="utf-8"?>
<p:tagLst xmlns:a="http://schemas.openxmlformats.org/drawingml/2006/main" xmlns:r="http://schemas.openxmlformats.org/officeDocument/2006/relationships" xmlns:p="http://schemas.openxmlformats.org/presentationml/2006/main">
  <p:tag name="TIMING" val="|8.9|1.7|0.6|0.7|5.7|4.1|3.1|4.6|5.3|3.9|1.6"/>
</p:tagLst>
</file>

<file path=ppt/tags/tag21.xml><?xml version="1.0" encoding="utf-8"?>
<p:tagLst xmlns:a="http://schemas.openxmlformats.org/drawingml/2006/main" xmlns:r="http://schemas.openxmlformats.org/officeDocument/2006/relationships" xmlns:p="http://schemas.openxmlformats.org/presentationml/2006/main">
  <p:tag name="TIMING" val="|1.6|1.4"/>
</p:tagLst>
</file>

<file path=ppt/tags/tag22.xml><?xml version="1.0" encoding="utf-8"?>
<p:tagLst xmlns:a="http://schemas.openxmlformats.org/drawingml/2006/main" xmlns:r="http://schemas.openxmlformats.org/officeDocument/2006/relationships" xmlns:p="http://schemas.openxmlformats.org/presentationml/2006/main">
  <p:tag name="TIMING" val="|1.4"/>
</p:tagLst>
</file>

<file path=ppt/tags/tag23.xml><?xml version="1.0" encoding="utf-8"?>
<p:tagLst xmlns:a="http://schemas.openxmlformats.org/drawingml/2006/main" xmlns:r="http://schemas.openxmlformats.org/officeDocument/2006/relationships" xmlns:p="http://schemas.openxmlformats.org/presentationml/2006/main">
  <p:tag name="TIMING" val="|2.4|2.6|4.3|2.2|8.1|5.2|9.1|6.2|4.2"/>
</p:tagLst>
</file>

<file path=ppt/tags/tag3.xml><?xml version="1.0" encoding="utf-8"?>
<p:tagLst xmlns:a="http://schemas.openxmlformats.org/drawingml/2006/main" xmlns:r="http://schemas.openxmlformats.org/officeDocument/2006/relationships" xmlns:p="http://schemas.openxmlformats.org/presentationml/2006/main">
  <p:tag name="TIMING" val="|3.2|5.5"/>
</p:tagLst>
</file>

<file path=ppt/tags/tag4.xml><?xml version="1.0" encoding="utf-8"?>
<p:tagLst xmlns:a="http://schemas.openxmlformats.org/drawingml/2006/main" xmlns:r="http://schemas.openxmlformats.org/officeDocument/2006/relationships" xmlns:p="http://schemas.openxmlformats.org/presentationml/2006/main">
  <p:tag name="TIMING" val="|2|1.1|1.3"/>
</p:tagLst>
</file>

<file path=ppt/tags/tag5.xml><?xml version="1.0" encoding="utf-8"?>
<p:tagLst xmlns:a="http://schemas.openxmlformats.org/drawingml/2006/main" xmlns:r="http://schemas.openxmlformats.org/officeDocument/2006/relationships" xmlns:p="http://schemas.openxmlformats.org/presentationml/2006/main">
  <p:tag name="TIMING" val="|1.7|2.2|3.8"/>
</p:tagLst>
</file>

<file path=ppt/tags/tag6.xml><?xml version="1.0" encoding="utf-8"?>
<p:tagLst xmlns:a="http://schemas.openxmlformats.org/drawingml/2006/main" xmlns:r="http://schemas.openxmlformats.org/officeDocument/2006/relationships" xmlns:p="http://schemas.openxmlformats.org/presentationml/2006/main">
  <p:tag name="TIMING" val="|5.8"/>
</p:tagLst>
</file>

<file path=ppt/tags/tag7.xml><?xml version="1.0" encoding="utf-8"?>
<p:tagLst xmlns:a="http://schemas.openxmlformats.org/drawingml/2006/main" xmlns:r="http://schemas.openxmlformats.org/officeDocument/2006/relationships" xmlns:p="http://schemas.openxmlformats.org/presentationml/2006/main">
  <p:tag name="TIMING" val="|7.6"/>
</p:tagLst>
</file>

<file path=ppt/tags/tag8.xml><?xml version="1.0" encoding="utf-8"?>
<p:tagLst xmlns:a="http://schemas.openxmlformats.org/drawingml/2006/main" xmlns:r="http://schemas.openxmlformats.org/officeDocument/2006/relationships" xmlns:p="http://schemas.openxmlformats.org/presentationml/2006/main">
  <p:tag name="TIMING" val="|2.5"/>
</p:tagLst>
</file>

<file path=ppt/tags/tag9.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2102</Words>
  <Application>Microsoft Office PowerPoint</Application>
  <PresentationFormat>On-screen Show (4:3)</PresentationFormat>
  <Paragraphs>311</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.VnTime</vt: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C.Mác nhận xét:  “Việc tìm thấy những vùng mỏ vàng và bạc ở châu Mỹ, việc biến người bản xứ thành nô lệ, việc chôn vùi họ vào các hầm mỏ hoặc tuyệt diệt họ đi, những buổi đầu của cuộc chinh phục và cướp bóc ở Đông Ấn, việc biến châu Phi thành một vùng đất cấm thương mại dành riêng cho việc săn bắt người da đen, đấy là những biện pháp tích lũy ban đầu có tính chất tình ca, báo hiệu buổi bình minh của thời Tư bản chủ nghĩa”.               (Bộ Tư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DELL</cp:lastModifiedBy>
  <cp:revision>265</cp:revision>
  <dcterms:created xsi:type="dcterms:W3CDTF">2006-07-26T23:25:00Z</dcterms:created>
  <dcterms:modified xsi:type="dcterms:W3CDTF">2021-09-02T02:41:54Z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2057-11.2.0.10224</vt:lpwstr>
  </property>
</Properties>
</file>