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383" r:id="rId3"/>
    <p:sldId id="378" r:id="rId4"/>
    <p:sldId id="268" r:id="rId5"/>
    <p:sldId id="267" r:id="rId6"/>
    <p:sldId id="263" r:id="rId7"/>
    <p:sldId id="265" r:id="rId8"/>
    <p:sldId id="257" r:id="rId9"/>
    <p:sldId id="272" r:id="rId10"/>
    <p:sldId id="258" r:id="rId11"/>
    <p:sldId id="274" r:id="rId12"/>
    <p:sldId id="365" r:id="rId13"/>
    <p:sldId id="385" r:id="rId14"/>
    <p:sldId id="259" r:id="rId15"/>
    <p:sldId id="277" r:id="rId16"/>
    <p:sldId id="260" r:id="rId17"/>
    <p:sldId id="384" r:id="rId18"/>
    <p:sldId id="366" r:id="rId19"/>
    <p:sldId id="311" r:id="rId20"/>
    <p:sldId id="369" r:id="rId21"/>
    <p:sldId id="382" r:id="rId22"/>
    <p:sldId id="372" r:id="rId23"/>
    <p:sldId id="362" r:id="rId24"/>
    <p:sldId id="375" r:id="rId25"/>
    <p:sldId id="386" r:id="rId26"/>
    <p:sldId id="326" r:id="rId27"/>
    <p:sldId id="381" r:id="rId28"/>
    <p:sldId id="328" r:id="rId29"/>
    <p:sldId id="379" r:id="rId30"/>
    <p:sldId id="3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99FF"/>
    <a:srgbClr val="17C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E848F-FA11-4989-BC21-87D194CB1B0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6FAF2-1300-4B4C-83A1-9B87C05F8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="" xmlns:a16="http://schemas.microsoft.com/office/drawing/2014/main" id="{DED61807-650D-4A4A-A621-8FF036A89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="" xmlns:a16="http://schemas.microsoft.com/office/drawing/2014/main" id="{45288B27-CD54-4891-B264-A2712FF52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483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="" xmlns:a16="http://schemas.microsoft.com/office/drawing/2014/main" id="{688D7F9D-9E93-402C-891B-B791AE09C5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ln/>
        </p:spPr>
      </p:sp>
      <p:sp>
        <p:nvSpPr>
          <p:cNvPr id="25603" name="Notes Placeholder 2">
            <a:extLst>
              <a:ext uri="{FF2B5EF4-FFF2-40B4-BE49-F238E27FC236}">
                <a16:creationId xmlns="" xmlns:a16="http://schemas.microsoft.com/office/drawing/2014/main" id="{AD4F6335-CE84-4F28-9452-4D716188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="" xmlns:a16="http://schemas.microsoft.com/office/drawing/2014/main" id="{E62F1522-CE6D-4947-BAA0-C2FEC6EFC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1434951-CA52-41D2-8546-2A015D9659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89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="" xmlns:a16="http://schemas.microsoft.com/office/drawing/2014/main" id="{688D7F9D-9E93-402C-891B-B791AE09C5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ln/>
        </p:spPr>
      </p:sp>
      <p:sp>
        <p:nvSpPr>
          <p:cNvPr id="25603" name="Notes Placeholder 2">
            <a:extLst>
              <a:ext uri="{FF2B5EF4-FFF2-40B4-BE49-F238E27FC236}">
                <a16:creationId xmlns="" xmlns:a16="http://schemas.microsoft.com/office/drawing/2014/main" id="{AD4F6335-CE84-4F28-9452-4D716188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="" xmlns:a16="http://schemas.microsoft.com/office/drawing/2014/main" id="{E62F1522-CE6D-4947-BAA0-C2FEC6EFC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1434951-CA52-41D2-8546-2A015D9659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0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29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18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EAC3EB-9975-4054-98AF-5E7F09507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77E157-22E3-49E9-8C61-80EE4220F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118B43A-5A6B-46FA-8B33-1B2A4E4C2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DC7F72D-6791-4241-9C1F-1EE426D7A6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80E70E8-F660-4BBE-9D29-4F044B4422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39556-691F-4DB4-997F-DF42EF8AB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412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ADEF65-D671-4287-A721-AB4DACBDD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322F14-47BE-43E5-8FA5-139142F8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9F406D7-4BFB-4567-AB2D-CD13A96F9A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5A27B9A-CA49-4C3B-A0C3-E54DDE8AF4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398CF21-65F6-46B9-ABB7-0F34CBE47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02760-4977-4F5E-94A5-D8ABB9E0EB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558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243B53-1D7B-49A4-AA2E-5AB745A5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0C96CD-955E-4049-8276-B9CDA8B41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AD08282-6380-488D-A3B2-9EB45D6A2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6CED94B-F13D-4E22-A3AC-47BEF42A2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5DA89DF-99D0-4F4E-9F99-F4F7F6BF5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3CC27-2F23-46BF-866B-8A70E71E34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185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5282EC-A830-4957-9A75-6B09BF3B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3D5680-BCB9-4819-B396-96B6FCC04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2C28860-D045-44EA-947C-07C3D56C9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8151D33-E5EE-4831-9D4C-8D5E4AB2A0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739019F-1204-4510-A6EB-CBD2226A0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E354FF9-EAA6-4256-9C3D-8980EE943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6C42A-3D87-49E3-8478-E218DBF67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478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30F482-231C-4233-BB81-101DD731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36C75E6-5BC1-4B66-BADA-769B9A5A8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ABB369-0232-409E-9877-9AB6F0235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FA12A2-0AD1-499D-A9AB-5E53E7CC4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4D51F12-4EEB-4A07-B6EE-912F43757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898A79CD-62F5-4FDC-9C80-2E757381A0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12248795-CA14-4457-AB01-AE37647BE0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F7F5824-64D2-4A78-AD7B-775E223371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44C3-7FB4-4CF6-9CEA-86AF2D20B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610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3D0C28-D0E3-475B-9676-C900B533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F18B89F3-7163-4685-B897-CA3C09D534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141CB4B8-BCAA-4598-A478-6F5B9F112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520DB8F-E621-4362-9476-3CC9B42CE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4846A-32DB-4CB8-B4F9-90F4FD416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421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EFBB0DF-501D-40DA-A4E1-C02FDC7F2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54E3E28D-818C-41A7-AB3F-59127DF3C0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60A58D5C-38B3-453B-B7F6-8FAD1DDFD3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31C68-DADF-493A-BB1E-01B8FCD1AB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800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97FC2D-0A3C-4D8A-AFC7-069456E39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A088C0-6D72-40C0-B66E-CF346602D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1E77DE-2676-4BE1-9421-02D2D713F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6AD52F-534C-4C63-98D9-C0DB3A99F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F45FBF8-3710-4E00-A15B-D732D50D9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B51D348-F000-4F97-9778-8C1E6D84E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0CF37-0CD2-41A7-94F9-1B108809B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20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03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DBC28E-61D5-4A42-B4DB-D0900101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FAA2080-4C0A-4C41-8CA3-777927C6B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804D48-7E76-4161-B1AD-88C8ED5E9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826294A-154F-4DB4-84BD-5F0A61FCB6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D647B20-C10C-4C3A-9A5F-3BEB731B4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13C29BE-2F3B-4D58-8A3D-BB9123978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5E2FF-D20F-401F-8A6A-A0E69A8DBC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950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537445-9075-462F-8811-4A8513D3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57857EB-4717-4199-9720-DDC1C6B0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9696C92-54C9-4D05-95D0-851FAA278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0052968-E0C0-4E73-8260-240A2D5E0A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2801B0A-4D43-4BB8-8A30-21B73BCA5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751B4-517F-4435-B90D-CBA6CAC41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594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B6D5602-5A63-46D4-90B8-2FDE4FA15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CB9018-1628-4555-94B1-279834111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FDDBAE5-007D-4FB9-B03F-0AE82D8C1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6F64CFD-33E3-438C-9444-35581E9F06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A2F2735-3557-4DD5-AD48-59F277B9C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CA1C3-E611-4C6E-93F0-0BCD0585EB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67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86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7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8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8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4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3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3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6149B2C-59E1-470E-A846-996EC5576B3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F38D9C1-1E84-41C2-88F2-9AA59B0F4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0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66CA08B-664C-4C4C-A280-D05A59894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752B0D9B-E575-4CF4-B465-EA8042591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044" name="Rectangle 4">
            <a:extLst>
              <a:ext uri="{FF2B5EF4-FFF2-40B4-BE49-F238E27FC236}">
                <a16:creationId xmlns="" xmlns:a16="http://schemas.microsoft.com/office/drawing/2014/main" id="{06C6D5E0-DC71-4E97-9211-A8C10D6303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7045" name="Rectangle 5">
            <a:extLst>
              <a:ext uri="{FF2B5EF4-FFF2-40B4-BE49-F238E27FC236}">
                <a16:creationId xmlns="" xmlns:a16="http://schemas.microsoft.com/office/drawing/2014/main" id="{989DA5BA-0824-4B9D-B3ED-A50FBD0345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7046" name="Rectangle 6">
            <a:extLst>
              <a:ext uri="{FF2B5EF4-FFF2-40B4-BE49-F238E27FC236}">
                <a16:creationId xmlns="" xmlns:a16="http://schemas.microsoft.com/office/drawing/2014/main" id="{EA81104B-EFED-4B91-B4C1-0566EC5B26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85108796-A8A7-43B5-83B7-07026671A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1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>
            <a:extLst>
              <a:ext uri="{FF2B5EF4-FFF2-40B4-BE49-F238E27FC236}">
                <a16:creationId xmlns="" xmlns:a16="http://schemas.microsoft.com/office/drawing/2014/main" id="{6AE63D38-CAF6-48F4-9C69-F950C4A0D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35090"/>
            <a:ext cx="12166847" cy="170117"/>
          </a:xfrm>
          <a:prstGeom prst="rect">
            <a:avLst/>
          </a:prstGeom>
          <a:pattFill prst="dkVert">
            <a:fgClr>
              <a:srgbClr val="0000FF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4" name="Rectangle 4">
            <a:extLst>
              <a:ext uri="{FF2B5EF4-FFF2-40B4-BE49-F238E27FC236}">
                <a16:creationId xmlns="" xmlns:a16="http://schemas.microsoft.com/office/drawing/2014/main" id="{E331AB59-04E7-4B93-A694-12C2B9023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3" y="6705600"/>
            <a:ext cx="12141693" cy="117310"/>
          </a:xfrm>
          <a:prstGeom prst="rect">
            <a:avLst/>
          </a:prstGeom>
          <a:pattFill prst="dkVert">
            <a:fgClr>
              <a:srgbClr val="0000FF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5047" name="Picture 7">
            <a:extLst>
              <a:ext uri="{FF2B5EF4-FFF2-40B4-BE49-F238E27FC236}">
                <a16:creationId xmlns="" xmlns:a16="http://schemas.microsoft.com/office/drawing/2014/main" id="{3416B611-1EFE-40F0-9B6B-C738BAB0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81001"/>
            <a:ext cx="4222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8" name="Text Box 8">
            <a:extLst>
              <a:ext uri="{FF2B5EF4-FFF2-40B4-BE49-F238E27FC236}">
                <a16:creationId xmlns="" xmlns:a16="http://schemas.microsoft.com/office/drawing/2014/main" id="{29B82042-D279-4995-8D96-1E2EAD6C5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641" y="381001"/>
            <a:ext cx="8473857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GÒ VẤP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LỊCH SỬ LỚP 7</a:t>
            </a:r>
          </a:p>
          <a:p>
            <a:pPr algn="ctr">
              <a:spcBef>
                <a:spcPct val="50000"/>
              </a:spcBef>
            </a:pPr>
            <a:endParaRPr lang="en-US" altLang="en-US" b="1" dirty="0"/>
          </a:p>
        </p:txBody>
      </p:sp>
      <p:sp>
        <p:nvSpPr>
          <p:cNvPr id="215057" name="Text Box 17">
            <a:extLst>
              <a:ext uri="{FF2B5EF4-FFF2-40B4-BE49-F238E27FC236}">
                <a16:creationId xmlns="" xmlns:a16="http://schemas.microsoft.com/office/drawing/2014/main" id="{17216A05-5E1C-4FFC-BAD4-501FF2671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64" y="2039163"/>
            <a:ext cx="93170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TRUNG QUỐC THỜI PHONG KIẾN</a:t>
            </a:r>
          </a:p>
        </p:txBody>
      </p:sp>
      <p:pic>
        <p:nvPicPr>
          <p:cNvPr id="215058" name="Picture 18">
            <a:extLst>
              <a:ext uri="{FF2B5EF4-FFF2-40B4-BE49-F238E27FC236}">
                <a16:creationId xmlns="" xmlns:a16="http://schemas.microsoft.com/office/drawing/2014/main" id="{95FDA980-C4AA-4727-AAF8-FF5A66FFA0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03" y="5366338"/>
            <a:ext cx="1574800" cy="11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9" name="Picture 19">
            <a:extLst>
              <a:ext uri="{FF2B5EF4-FFF2-40B4-BE49-F238E27FC236}">
                <a16:creationId xmlns="" xmlns:a16="http://schemas.microsoft.com/office/drawing/2014/main" id="{EB22E46F-F89E-45E0-A1CC-3CF8DAF21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83" y="5320970"/>
            <a:ext cx="1498847" cy="114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0021B31-1477-4057-A3E6-0F129332E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026" name="Picture 2" descr="Vạn Lý Trường Thành - Trung Quốc - KhoaHoc.tv">
            <a:extLst>
              <a:ext uri="{FF2B5EF4-FFF2-40B4-BE49-F238E27FC236}">
                <a16:creationId xmlns="" xmlns:a16="http://schemas.microsoft.com/office/drawing/2014/main" id="{639B8B2A-A866-4351-995A-4C88FB656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7" y="3792824"/>
            <a:ext cx="3764463" cy="28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ử Cấm Thành - nơi những bí ẩn tồn tại giữa lòng Bắc Kinh hoa lệ - Du Lịch  Chất">
            <a:extLst>
              <a:ext uri="{FF2B5EF4-FFF2-40B4-BE49-F238E27FC236}">
                <a16:creationId xmlns="" xmlns:a16="http://schemas.microsoft.com/office/drawing/2014/main" id="{F0B9D0BF-8478-4161-B239-C553EA74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11" y="2630276"/>
            <a:ext cx="4280418" cy="257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ành cổ Bình Dao - Trung Quốc - KhoaHoc.tv">
            <a:extLst>
              <a:ext uri="{FF2B5EF4-FFF2-40B4-BE49-F238E27FC236}">
                <a16:creationId xmlns="" xmlns:a16="http://schemas.microsoft.com/office/drawing/2014/main" id="{0C5F8E04-DD6E-4F06-A955-0B557BAC5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96" y="4172506"/>
            <a:ext cx="3716758" cy="24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9"/>
    </mc:Choice>
    <mc:Fallback xmlns="">
      <p:transition spd="slow" advTm="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7" y="1496995"/>
            <a:ext cx="3875694" cy="3761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9889D3A-ABA3-43F7-B343-8A9BFF932AA7}"/>
              </a:ext>
            </a:extLst>
          </p:cNvPr>
          <p:cNvSpPr txBox="1"/>
          <p:nvPr/>
        </p:nvSpPr>
        <p:spPr>
          <a:xfrm>
            <a:off x="-1132896" y="5428092"/>
            <a:ext cx="5591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TẦN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9D9FA7-4B9E-43C9-9832-D8C685109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720" y="1511360"/>
            <a:ext cx="3875694" cy="3747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DEA69D-B13A-4BFF-9724-BAB9FC0C4E0C}"/>
              </a:ext>
            </a:extLst>
          </p:cNvPr>
          <p:cNvSpPr txBox="1"/>
          <p:nvPr/>
        </p:nvSpPr>
        <p:spPr>
          <a:xfrm>
            <a:off x="4222186" y="5428092"/>
            <a:ext cx="3542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NGUYÊN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CA31CB-9F47-462D-80AA-45831C4C0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14" y="1483988"/>
            <a:ext cx="4001682" cy="377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CC3440-18FD-42B6-A8D7-AB585F5F4B27}"/>
              </a:ext>
            </a:extLst>
          </p:cNvPr>
          <p:cNvSpPr txBox="1"/>
          <p:nvPr/>
        </p:nvSpPr>
        <p:spPr>
          <a:xfrm>
            <a:off x="7919414" y="5426432"/>
            <a:ext cx="3688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THANH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="" xmlns:a16="http://schemas.microsoft.com/office/drawing/2014/main" id="{95B8A14C-E28F-4E6B-A91E-32D1ECB85EB3}"/>
              </a:ext>
            </a:extLst>
          </p:cNvPr>
          <p:cNvSpPr/>
          <p:nvPr/>
        </p:nvSpPr>
        <p:spPr>
          <a:xfrm>
            <a:off x="1531056" y="-21298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CDD0FC-31B7-4A8A-B260-CC22D0078C70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</p:spTree>
    <p:extLst>
      <p:ext uri="{BB962C8B-B14F-4D97-AF65-F5344CB8AC3E}">
        <p14:creationId xmlns:p14="http://schemas.microsoft.com/office/powerpoint/2010/main" val="7200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406" y="2457450"/>
            <a:ext cx="10719707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9D4F20CF-3905-45A7-91DB-EE15E35302F0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B4E956-8417-4999-A8B3-412C0D1921CE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="" xmlns:a16="http://schemas.microsoft.com/office/drawing/2014/main" id="{54376AAF-92C5-4011-BB60-C54C49AF76A9}"/>
              </a:ext>
            </a:extLst>
          </p:cNvPr>
          <p:cNvSpPr/>
          <p:nvPr/>
        </p:nvSpPr>
        <p:spPr>
          <a:xfrm>
            <a:off x="233055" y="1104027"/>
            <a:ext cx="11035020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3.TÌNH HÌNH CHÍNH TRỊ TRUNG QUỐC QUA CÁC TRIỀU ĐẠI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4D5BD2-7E9F-4417-9043-5DDE968DA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30" y="1648088"/>
            <a:ext cx="97544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038474" y="2028825"/>
            <a:ext cx="8130269" cy="3114675"/>
          </a:xfrm>
          <a:prstGeom prst="wedgeEllipse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ha-cam-la-benh-gi.jpg">
            <a:extLst>
              <a:ext uri="{FF2B5EF4-FFF2-40B4-BE49-F238E27FC236}">
                <a16:creationId xmlns="" xmlns:a16="http://schemas.microsoft.com/office/drawing/2014/main" id="{8C996A22-AC1A-4A24-B274-920E92097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26" y="4752870"/>
            <a:ext cx="1698380" cy="143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501A5BF6-9D45-4E65-8F4B-933286918B1E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A351DD4-D1EE-464C-AE32-53439CC85EFC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70D792D2-791C-4251-9A91-DE9B55CF1684}"/>
              </a:ext>
            </a:extLst>
          </p:cNvPr>
          <p:cNvSpPr/>
          <p:nvPr/>
        </p:nvSpPr>
        <p:spPr>
          <a:xfrm>
            <a:off x="233362" y="1092666"/>
            <a:ext cx="11035019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2.TÌNH HÌNH CHÍNH TRỊ TRUNG QUỐC QUA CÁC TRIỀU ĐẠI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3AAD677D-16F5-417F-8257-2268DE399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DF7E04-AC05-424E-AFF5-204479340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54" y="1973512"/>
            <a:ext cx="10327689" cy="4672668"/>
          </a:xfrm>
          <a:prstGeom prst="rect">
            <a:avLst/>
          </a:prstGeom>
        </p:spPr>
      </p:pic>
      <p:sp>
        <p:nvSpPr>
          <p:cNvPr id="13" name="AutoShape 6">
            <a:extLst>
              <a:ext uri="{FF2B5EF4-FFF2-40B4-BE49-F238E27FC236}">
                <a16:creationId xmlns="" xmlns:a16="http://schemas.microsoft.com/office/drawing/2014/main" id="{1234772C-393F-4664-813A-2EF6D080CE8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89772" y="3374466"/>
            <a:ext cx="378691" cy="3422615"/>
          </a:xfrm>
          <a:prstGeom prst="flowChartConnector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AutoShape 6">
            <a:extLst>
              <a:ext uri="{FF2B5EF4-FFF2-40B4-BE49-F238E27FC236}">
                <a16:creationId xmlns="" xmlns:a16="http://schemas.microsoft.com/office/drawing/2014/main" id="{BA092D75-0090-481A-8F41-ED9AE71F3F9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75827" y="3767107"/>
            <a:ext cx="406588" cy="3422615"/>
          </a:xfrm>
          <a:prstGeom prst="flowChartConnector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86"/>
    </mc:Choice>
    <mc:Fallback xmlns="">
      <p:transition spd="slow" advTm="7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696" y="2249261"/>
            <a:ext cx="105945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3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khẩn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</a:p>
          <a:p>
            <a:pPr marL="36195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phồn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FAAB46CB-25A8-4DBA-B859-B7B21B1F9D24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AF62D23-CA47-4EA4-AC98-004593A712E0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="" xmlns:a16="http://schemas.microsoft.com/office/drawing/2014/main" id="{3064E641-7232-4397-9D73-E568800E97F0}"/>
              </a:ext>
            </a:extLst>
          </p:cNvPr>
          <p:cNvSpPr/>
          <p:nvPr/>
        </p:nvSpPr>
        <p:spPr>
          <a:xfrm>
            <a:off x="233055" y="1104027"/>
            <a:ext cx="11035020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3.TÌNH HÌNH KINH TẾ TRUNG QUỐC QUA CÁC TRIỀU ĐẠI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31E48D-227A-4BDF-B4BD-C8B252E15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82" y="1623152"/>
            <a:ext cx="60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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66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2133601" y="2695574"/>
            <a:ext cx="9429750" cy="3286125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72A531C8-31B9-4225-8EAA-122049398C67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4C57798-9EAC-47FA-997D-1F5F5DE5E22C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="" xmlns:a16="http://schemas.microsoft.com/office/drawing/2014/main" id="{7512D3BB-09E1-4996-A3E2-3100E7F01A4F}"/>
              </a:ext>
            </a:extLst>
          </p:cNvPr>
          <p:cNvSpPr/>
          <p:nvPr/>
        </p:nvSpPr>
        <p:spPr>
          <a:xfrm>
            <a:off x="233055" y="1104027"/>
            <a:ext cx="11035020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3.TÌNH HÌNH KINH TẾ TRUNG QUỐC QUA CÁC TRIỀU ĐẠI</a:t>
            </a:r>
          </a:p>
        </p:txBody>
      </p:sp>
    </p:spTree>
    <p:extLst>
      <p:ext uri="{BB962C8B-B14F-4D97-AF65-F5344CB8AC3E}">
        <p14:creationId xmlns:p14="http://schemas.microsoft.com/office/powerpoint/2010/main" val="262193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146" y="1972263"/>
            <a:ext cx="107197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Minh-Thanh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BAEC3F31-6C5A-4CA6-B66B-266162563689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7A01317-9725-41FD-B789-DFB24C1D2BE0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="" xmlns:a16="http://schemas.microsoft.com/office/drawing/2014/main" id="{FADB714A-5835-4E55-A563-03DBF1DD8246}"/>
              </a:ext>
            </a:extLst>
          </p:cNvPr>
          <p:cNvSpPr/>
          <p:nvPr/>
        </p:nvSpPr>
        <p:spPr>
          <a:xfrm>
            <a:off x="233055" y="1104027"/>
            <a:ext cx="11035020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3.TÌNH HÌNH KINH TẾ TRUNG QUỐC QUA CÁC TRIỀU ĐẠI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A2E6F0B-E5CD-4A1D-BB1D-1518A363C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5" y="1544449"/>
            <a:ext cx="97544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147" y="2459504"/>
            <a:ext cx="9557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Ba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E5895FEF-F8D6-4509-BDF4-541C011FAC67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162573-A0C5-4665-9F12-2988263D3F08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="" xmlns:a16="http://schemas.microsoft.com/office/drawing/2014/main" id="{ED947A6E-D780-402A-B820-080A973E9520}"/>
              </a:ext>
            </a:extLst>
          </p:cNvPr>
          <p:cNvSpPr/>
          <p:nvPr/>
        </p:nvSpPr>
        <p:spPr>
          <a:xfrm>
            <a:off x="233055" y="1104027"/>
            <a:ext cx="11035020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3.TÌNH HÌNH KINH TẾ TRUNG QUỐC QUA CÁC TRIỀU ĐẠI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4BF0267-4B51-4591-AB8E-9300CEF09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4" y="1728462"/>
            <a:ext cx="975445" cy="1146147"/>
          </a:xfrm>
          <a:prstGeom prst="rect">
            <a:avLst/>
          </a:prstGeom>
        </p:spPr>
      </p:pic>
      <p:pic>
        <p:nvPicPr>
          <p:cNvPr id="8" name="Picture 14" descr="gal_47bfcec7a313f">
            <a:extLst>
              <a:ext uri="{FF2B5EF4-FFF2-40B4-BE49-F238E27FC236}">
                <a16:creationId xmlns="" xmlns:a16="http://schemas.microsoft.com/office/drawing/2014/main" id="{358AF31A-2D18-45F6-A3BB-9E98C4B4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18" y="4267540"/>
            <a:ext cx="1976582" cy="22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090705011514-669-712">
            <a:extLst>
              <a:ext uri="{FF2B5EF4-FFF2-40B4-BE49-F238E27FC236}">
                <a16:creationId xmlns="" xmlns:a16="http://schemas.microsoft.com/office/drawing/2014/main" id="{A62FF480-87D8-4404-86F8-9B630B38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86" y="4313833"/>
            <a:ext cx="1660784" cy="200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>
            <a:extLst>
              <a:ext uri="{FF2B5EF4-FFF2-40B4-BE49-F238E27FC236}">
                <a16:creationId xmlns="" xmlns:a16="http://schemas.microsoft.com/office/drawing/2014/main" id="{A87963E9-3394-4192-B03B-CEA6ADC7F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16" y="6405388"/>
            <a:ext cx="6397957" cy="459809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2400" dirty="0" err="1"/>
              <a:t>Gốm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sứ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Hoa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Tống</a:t>
            </a:r>
            <a:r>
              <a:rPr lang="en-US" altLang="en-US" sz="2400" dirty="0"/>
              <a:t> – Minh - Thanh</a:t>
            </a:r>
          </a:p>
        </p:txBody>
      </p:sp>
      <p:pic>
        <p:nvPicPr>
          <p:cNvPr id="12" name="Picture 10" descr="https://minhlong1.net/wp-content/uploads/2018/03/gom-su-trung-quoc3-415x400.jpg">
            <a:extLst>
              <a:ext uri="{FF2B5EF4-FFF2-40B4-BE49-F238E27FC236}">
                <a16:creationId xmlns="" xmlns:a16="http://schemas.microsoft.com/office/drawing/2014/main" id="{E45373E5-1A9C-4D22-A359-1C6C9E6D0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1" y="4341057"/>
            <a:ext cx="2576945" cy="197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s://www.dkn.tv/wp-content/uploads/2018/12/d6b62124aa74402aad4859b6cb689d28.png">
            <a:extLst>
              <a:ext uri="{FF2B5EF4-FFF2-40B4-BE49-F238E27FC236}">
                <a16:creationId xmlns="" xmlns:a16="http://schemas.microsoft.com/office/drawing/2014/main" id="{EC8614F8-DA4C-495A-862F-2EA40D9B7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70" y="4266614"/>
            <a:ext cx="2280848" cy="209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s://www.dkn.tv/wp-content/uploads/2018/12/ec151e9f7c894730ad6e4ecde2163ff1.png">
            <a:extLst>
              <a:ext uri="{FF2B5EF4-FFF2-40B4-BE49-F238E27FC236}">
                <a16:creationId xmlns="" xmlns:a16="http://schemas.microsoft.com/office/drawing/2014/main" id="{1C546CAB-8C25-4B4D-9E51-D90DB696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267540"/>
            <a:ext cx="2585133" cy="204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5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4"/>
    </mc:Choice>
    <mc:Fallback xmlns="">
      <p:transition spd="slow" advTm="1814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 duong to lua">
            <a:extLst>
              <a:ext uri="{FF2B5EF4-FFF2-40B4-BE49-F238E27FC236}">
                <a16:creationId xmlns="" xmlns:a16="http://schemas.microsoft.com/office/drawing/2014/main" id="{792AC1C6-91DD-4973-8867-C8108BA0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9" y="552227"/>
            <a:ext cx="7288613" cy="546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>
            <a:extLst>
              <a:ext uri="{FF2B5EF4-FFF2-40B4-BE49-F238E27FC236}">
                <a16:creationId xmlns="" xmlns:a16="http://schemas.microsoft.com/office/drawing/2014/main" id="{C768188E-0321-41ED-8659-352C9B9E397E}"/>
              </a:ext>
            </a:extLst>
          </p:cNvPr>
          <p:cNvSpPr>
            <a:spLocks noChangeArrowheads="1"/>
          </p:cNvSpPr>
          <p:nvPr/>
        </p:nvSpPr>
        <p:spPr bwMode="auto">
          <a:xfrm rot="866432">
            <a:off x="8440247" y="1141706"/>
            <a:ext cx="671513" cy="604837"/>
          </a:xfrm>
          <a:prstGeom prst="leftArrow">
            <a:avLst>
              <a:gd name="adj1" fmla="val 28694"/>
              <a:gd name="adj2" fmla="val 22744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="" xmlns:a16="http://schemas.microsoft.com/office/drawing/2014/main" id="{9515410C-BDB5-42AA-B279-C9AEE7743726}"/>
              </a:ext>
            </a:extLst>
          </p:cNvPr>
          <p:cNvSpPr>
            <a:spLocks noChangeArrowheads="1"/>
          </p:cNvSpPr>
          <p:nvPr/>
        </p:nvSpPr>
        <p:spPr bwMode="auto">
          <a:xfrm rot="20435860">
            <a:off x="6918385" y="1559639"/>
            <a:ext cx="1447800" cy="303213"/>
          </a:xfrm>
          <a:prstGeom prst="leftArrow">
            <a:avLst>
              <a:gd name="adj1" fmla="val 50000"/>
              <a:gd name="adj2" fmla="val 119372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="" xmlns:a16="http://schemas.microsoft.com/office/drawing/2014/main" id="{DE8D1978-2A17-43E2-B838-6FDE7C7B801D}"/>
              </a:ext>
            </a:extLst>
          </p:cNvPr>
          <p:cNvSpPr>
            <a:spLocks noChangeArrowheads="1"/>
          </p:cNvSpPr>
          <p:nvPr/>
        </p:nvSpPr>
        <p:spPr bwMode="auto">
          <a:xfrm rot="21384246">
            <a:off x="4865479" y="1974589"/>
            <a:ext cx="1981200" cy="300037"/>
          </a:xfrm>
          <a:prstGeom prst="leftArrow">
            <a:avLst>
              <a:gd name="adj1" fmla="val 50000"/>
              <a:gd name="adj2" fmla="val 16508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="" xmlns:a16="http://schemas.microsoft.com/office/drawing/2014/main" id="{1257D09C-CE81-4D32-87AA-1B032C30D1CA}"/>
              </a:ext>
            </a:extLst>
          </p:cNvPr>
          <p:cNvSpPr>
            <a:spLocks noChangeArrowheads="1"/>
          </p:cNvSpPr>
          <p:nvPr/>
        </p:nvSpPr>
        <p:spPr bwMode="auto">
          <a:xfrm rot="19430509">
            <a:off x="4035216" y="2134925"/>
            <a:ext cx="706438" cy="363538"/>
          </a:xfrm>
          <a:prstGeom prst="leftArrow">
            <a:avLst>
              <a:gd name="adj1" fmla="val 50000"/>
              <a:gd name="adj2" fmla="val 48581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="" xmlns:a16="http://schemas.microsoft.com/office/drawing/2014/main" id="{87710881-9225-4E92-A2A3-6FA61F227D6F}"/>
              </a:ext>
            </a:extLst>
          </p:cNvPr>
          <p:cNvSpPr>
            <a:spLocks noChangeArrowheads="1"/>
          </p:cNvSpPr>
          <p:nvPr/>
        </p:nvSpPr>
        <p:spPr bwMode="auto">
          <a:xfrm rot="2321862">
            <a:off x="2649329" y="1745988"/>
            <a:ext cx="1447800" cy="379412"/>
          </a:xfrm>
          <a:prstGeom prst="leftArrow">
            <a:avLst>
              <a:gd name="adj1" fmla="val 50000"/>
              <a:gd name="adj2" fmla="val 95398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="" xmlns:a16="http://schemas.microsoft.com/office/drawing/2014/main" id="{8F61ACC0-C060-4196-A5EC-C326FD670B1E}"/>
              </a:ext>
            </a:extLst>
          </p:cNvPr>
          <p:cNvSpPr>
            <a:spLocks noChangeArrowheads="1"/>
          </p:cNvSpPr>
          <p:nvPr/>
        </p:nvSpPr>
        <p:spPr bwMode="auto">
          <a:xfrm rot="3851931">
            <a:off x="6633522" y="2348007"/>
            <a:ext cx="985952" cy="307975"/>
          </a:xfrm>
          <a:prstGeom prst="rightArrow">
            <a:avLst>
              <a:gd name="adj1" fmla="val 38677"/>
              <a:gd name="adj2" fmla="val 68194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="" xmlns:a16="http://schemas.microsoft.com/office/drawing/2014/main" id="{280C3FCF-E7EE-492B-93B7-D03346AF889A}"/>
              </a:ext>
            </a:extLst>
          </p:cNvPr>
          <p:cNvSpPr>
            <a:spLocks noChangeArrowheads="1"/>
          </p:cNvSpPr>
          <p:nvPr/>
        </p:nvSpPr>
        <p:spPr bwMode="auto">
          <a:xfrm rot="6728883">
            <a:off x="6537748" y="3348089"/>
            <a:ext cx="977443" cy="322263"/>
          </a:xfrm>
          <a:prstGeom prst="rightArrow">
            <a:avLst>
              <a:gd name="adj1" fmla="val 50000"/>
              <a:gd name="adj2" fmla="val 61946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C561D5-9840-4780-87D1-5426AFDF2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6" y="6171761"/>
            <a:ext cx="10696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Con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tơ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lụa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từ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Trung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Quốc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Ấn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Độ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-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Lưỡng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Hà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Địa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Trung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Hải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="" xmlns:a16="http://schemas.microsoft.com/office/drawing/2014/main" id="{E7E145D5-BC8C-4578-9E92-920D69639A19}"/>
              </a:ext>
            </a:extLst>
          </p:cNvPr>
          <p:cNvSpPr/>
          <p:nvPr/>
        </p:nvSpPr>
        <p:spPr>
          <a:xfrm>
            <a:off x="1589494" y="11789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050888D-F72E-409E-A778-BE91C3B2B010}"/>
              </a:ext>
            </a:extLst>
          </p:cNvPr>
          <p:cNvSpPr/>
          <p:nvPr/>
        </p:nvSpPr>
        <p:spPr>
          <a:xfrm>
            <a:off x="1543248" y="93229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</p:spTree>
    <p:extLst>
      <p:ext uri="{BB962C8B-B14F-4D97-AF65-F5344CB8AC3E}">
        <p14:creationId xmlns:p14="http://schemas.microsoft.com/office/powerpoint/2010/main" val="11122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="" xmlns:a16="http://schemas.microsoft.com/office/drawing/2014/main" id="{C2D4C9A9-55CB-4363-B1C1-936132BCF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80">
                <a:solidFill>
                  <a:schemeClr val="bg1"/>
                </a:solidFill>
                <a:latin typeface="Times New Roman" panose="02020603050405020304" pitchFamily="18" charset="0"/>
              </a:rPr>
              <a:t>Tướng nhà Hán Hoắc Khứ Bệnh đánh đuổi quân Hung Nô thời Hán Vũ Đế (156-87 TCN)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="" xmlns:a16="http://schemas.microsoft.com/office/drawing/2014/main" id="{864204CB-F8F4-4DEC-B46D-AD78194ECD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pic>
        <p:nvPicPr>
          <p:cNvPr id="19460" name="Picture 4" descr="silkroad60x90fjk4">
            <a:extLst>
              <a:ext uri="{FF2B5EF4-FFF2-40B4-BE49-F238E27FC236}">
                <a16:creationId xmlns="" xmlns:a16="http://schemas.microsoft.com/office/drawing/2014/main" id="{7D60F826-4AB5-4208-A097-F65CA4E3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79" y="1045742"/>
            <a:ext cx="7052311" cy="46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>
            <a:extLst>
              <a:ext uri="{FF2B5EF4-FFF2-40B4-BE49-F238E27FC236}">
                <a16:creationId xmlns="" xmlns:a16="http://schemas.microsoft.com/office/drawing/2014/main" id="{B7B3C659-D24F-4DD3-9DBA-9429E64A1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114966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buôn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bán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tấp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nập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trấn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tơ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lụa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La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Mã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88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8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Hán</a:t>
            </a:r>
            <a:endParaRPr lang="en-US" altLang="en-US" sz="288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C40A41CC-E01E-4D68-836B-C5A84F7D8FC3}"/>
              </a:ext>
            </a:extLst>
          </p:cNvPr>
          <p:cNvSpPr/>
          <p:nvPr/>
        </p:nvSpPr>
        <p:spPr>
          <a:xfrm>
            <a:off x="1504950" y="15467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8FA7A41-1CEF-4509-867D-912CD9BB451E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1">
            <a:extLst>
              <a:ext uri="{FF2B5EF4-FFF2-40B4-BE49-F238E27FC236}">
                <a16:creationId xmlns="" xmlns:a16="http://schemas.microsoft.com/office/drawing/2014/main" id="{4A74A4F6-DE07-47F7-9BA0-7AB8226F4387}"/>
              </a:ext>
            </a:extLst>
          </p:cNvPr>
          <p:cNvSpPr/>
          <p:nvPr/>
        </p:nvSpPr>
        <p:spPr>
          <a:xfrm>
            <a:off x="4211929" y="2228850"/>
            <a:ext cx="7293638" cy="3546754"/>
          </a:xfrm>
          <a:prstGeom prst="wedgeEllipseCallout">
            <a:avLst>
              <a:gd name="adj1" fmla="val -66019"/>
              <a:gd name="adj2" fmla="val 3886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NHỮNG THÀNH TỰU NỔI BẬT VỀ VĂN HOÁ TRUNG QUỐC THỜI PHONG KIẾN?</a:t>
            </a:r>
          </a:p>
        </p:txBody>
      </p:sp>
      <p:pic>
        <p:nvPicPr>
          <p:cNvPr id="6" name="Picture 5" descr="ha-cam-la-benh-gi.jpg">
            <a:extLst>
              <a:ext uri="{FF2B5EF4-FFF2-40B4-BE49-F238E27FC236}">
                <a16:creationId xmlns="" xmlns:a16="http://schemas.microsoft.com/office/drawing/2014/main" id="{889A49B8-23D1-461A-BA05-1FC38AF80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76" y="4655421"/>
            <a:ext cx="2020556" cy="170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3">
            <a:extLst>
              <a:ext uri="{FF2B5EF4-FFF2-40B4-BE49-F238E27FC236}">
                <a16:creationId xmlns="" xmlns:a16="http://schemas.microsoft.com/office/drawing/2014/main" id="{8C9011B2-C8D1-45A2-8AD3-1C63A2D629FC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482908A-90E0-4C5C-B02D-A85617A170DC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="" xmlns:a16="http://schemas.microsoft.com/office/drawing/2014/main" id="{73BCB447-7721-4DA9-81D9-564856E20227}"/>
              </a:ext>
            </a:extLst>
          </p:cNvPr>
          <p:cNvSpPr/>
          <p:nvPr/>
        </p:nvSpPr>
        <p:spPr>
          <a:xfrm>
            <a:off x="242886" y="1092666"/>
            <a:ext cx="11072814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4.THÀNH TỰU VĂN HÓA, KHKT TRUNG QUỐC THỜI PHONGKIẾN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="" xmlns:a16="http://schemas.microsoft.com/office/drawing/2014/main" id="{180A22E7-970A-4F96-98C7-7F670CBEC26F}"/>
              </a:ext>
            </a:extLst>
          </p:cNvPr>
          <p:cNvSpPr/>
          <p:nvPr/>
        </p:nvSpPr>
        <p:spPr>
          <a:xfrm>
            <a:off x="1504950" y="15467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E06F1A9-4C30-414B-965F-39E338D54B91}"/>
              </a:ext>
            </a:extLst>
          </p:cNvPr>
          <p:cNvSpPr/>
          <p:nvPr/>
        </p:nvSpPr>
        <p:spPr>
          <a:xfrm>
            <a:off x="1504950" y="30427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</p:spTree>
    <p:extLst>
      <p:ext uri="{BB962C8B-B14F-4D97-AF65-F5344CB8AC3E}">
        <p14:creationId xmlns:p14="http://schemas.microsoft.com/office/powerpoint/2010/main" val="42338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9A7DBAD6-80F9-497B-A278-8816A8E956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D199BD0D-57F7-49B3-B38C-0949622D41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C889B96F-2879-43CA-958A-277BCBB00D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8FEF4519-6B38-4425-B957-5B15DAFB74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7" name="Rectangle 86">
            <a:extLst>
              <a:ext uri="{FF2B5EF4-FFF2-40B4-BE49-F238E27FC236}">
                <a16:creationId xmlns="" xmlns:a16="http://schemas.microsoft.com/office/drawing/2014/main" id="{8BE32017-221C-43E2-9214-83757BB970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20C8274E-1FA2-4EC5-94AF-C8632946FD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2CEB8EB7-2E52-477C-BF90-22E9F3F4F1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7FA603-0CE2-4999-BC03-ED0CF277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529" y="1916973"/>
            <a:ext cx="4407917" cy="20539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 err="1">
                <a:solidFill>
                  <a:schemeClr val="tx1"/>
                </a:solidFill>
              </a:rPr>
              <a:t>Trung</a:t>
            </a:r>
            <a:r>
              <a:rPr lang="en-US" sz="5400" b="1" cap="all" dirty="0">
                <a:solidFill>
                  <a:schemeClr val="tx1"/>
                </a:solidFill>
              </a:rPr>
              <a:t> </a:t>
            </a:r>
            <a:r>
              <a:rPr lang="en-US" sz="5400" b="1" cap="all" dirty="0" err="1">
                <a:solidFill>
                  <a:schemeClr val="tx1"/>
                </a:solidFill>
              </a:rPr>
              <a:t>quốc</a:t>
            </a:r>
            <a:endParaRPr lang="en-US" sz="5400" b="1" cap="all" dirty="0">
              <a:solidFill>
                <a:schemeClr val="tx1"/>
              </a:solidFill>
            </a:endParaRPr>
          </a:p>
        </p:txBody>
      </p:sp>
      <p:pic>
        <p:nvPicPr>
          <p:cNvPr id="1030" name="Picture 6" descr="Tử Cấm Thành - Cố Cung nguy nga và huyền bí">
            <a:extLst>
              <a:ext uri="{FF2B5EF4-FFF2-40B4-BE49-F238E27FC236}">
                <a16:creationId xmlns="" xmlns:a16="http://schemas.microsoft.com/office/drawing/2014/main" id="{ACE43378-008F-400F-BDD8-E5166CEA01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r="11199" b="1"/>
          <a:stretch/>
        </p:blipFill>
        <p:spPr bwMode="auto">
          <a:xfrm>
            <a:off x="3044813" y="3249974"/>
            <a:ext cx="4027002" cy="28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ản đồ trung quốc trên thế giới - thế giới Trung quốc bản đồ (Đông nam Á)">
            <a:extLst>
              <a:ext uri="{FF2B5EF4-FFF2-40B4-BE49-F238E27FC236}">
                <a16:creationId xmlns="" xmlns:a16="http://schemas.microsoft.com/office/drawing/2014/main" id="{5C0B4621-81C6-4B75-AB94-C3006AF46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108"/>
          <a:stretch/>
        </p:blipFill>
        <p:spPr bwMode="auto"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ạc Sơn Đại Phật, pho tượng Phật lớn nhất thế giới với 4 lần rơi nước mắt">
            <a:extLst>
              <a:ext uri="{FF2B5EF4-FFF2-40B4-BE49-F238E27FC236}">
                <a16:creationId xmlns="" xmlns:a16="http://schemas.microsoft.com/office/drawing/2014/main" id="{C8F5DCD0-2614-4E3D-91BD-3D7694CB0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r="28905" b="-5"/>
          <a:stretch/>
        </p:blipFill>
        <p:spPr bwMode="auto">
          <a:xfrm>
            <a:off x="5000868" y="744837"/>
            <a:ext cx="2070949" cy="23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NG QUỐC (BẮC KINH)">
            <a:extLst>
              <a:ext uri="{FF2B5EF4-FFF2-40B4-BE49-F238E27FC236}">
                <a16:creationId xmlns="" xmlns:a16="http://schemas.microsoft.com/office/drawing/2014/main" id="{E861489E-832F-4080-BF44-B19C12891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r="5596" b="6"/>
          <a:stretch/>
        </p:blipFill>
        <p:spPr bwMode="auto">
          <a:xfrm>
            <a:off x="718831" y="4066794"/>
            <a:ext cx="2150839" cy="20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4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37">
            <a:extLst>
              <a:ext uri="{FF2B5EF4-FFF2-40B4-BE49-F238E27FC236}">
                <a16:creationId xmlns="" xmlns:a16="http://schemas.microsoft.com/office/drawing/2014/main" id="{9646DF59-AC1C-4AB4-ACC5-030D8FBFF17A}"/>
              </a:ext>
            </a:extLst>
          </p:cNvPr>
          <p:cNvSpPr>
            <a:spLocks/>
          </p:cNvSpPr>
          <p:nvPr/>
        </p:nvSpPr>
        <p:spPr bwMode="auto">
          <a:xfrm>
            <a:off x="920749" y="6182915"/>
            <a:ext cx="1663700" cy="395287"/>
          </a:xfrm>
          <a:prstGeom prst="borderCallout2">
            <a:avLst>
              <a:gd name="adj1" fmla="val 37500"/>
              <a:gd name="adj2" fmla="val -1162"/>
              <a:gd name="adj3" fmla="val 36277"/>
              <a:gd name="adj4" fmla="val -33714"/>
              <a:gd name="adj5" fmla="val -759420"/>
              <a:gd name="adj6" fmla="val -34671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AutoShape 36">
            <a:extLst>
              <a:ext uri="{FF2B5EF4-FFF2-40B4-BE49-F238E27FC236}">
                <a16:creationId xmlns="" xmlns:a16="http://schemas.microsoft.com/office/drawing/2014/main" id="{4E58D59A-F2B7-48A6-9DC3-5E6431F6E51C}"/>
              </a:ext>
            </a:extLst>
          </p:cNvPr>
          <p:cNvSpPr>
            <a:spLocks/>
          </p:cNvSpPr>
          <p:nvPr/>
        </p:nvSpPr>
        <p:spPr bwMode="auto">
          <a:xfrm>
            <a:off x="2155511" y="4283306"/>
            <a:ext cx="2112962" cy="442913"/>
          </a:xfrm>
          <a:prstGeom prst="borderCallout2">
            <a:avLst>
              <a:gd name="adj1" fmla="val 43849"/>
              <a:gd name="adj2" fmla="val -778"/>
              <a:gd name="adj3" fmla="val 43849"/>
              <a:gd name="adj4" fmla="val -78241"/>
              <a:gd name="adj5" fmla="val -245435"/>
              <a:gd name="adj6" fmla="val -7867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AutoShape 4">
            <a:extLst>
              <a:ext uri="{FF2B5EF4-FFF2-40B4-BE49-F238E27FC236}">
                <a16:creationId xmlns="" xmlns:a16="http://schemas.microsoft.com/office/drawing/2014/main" id="{D2FD4F45-5A1F-4F39-A386-2FA0C88BB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407" y="3899690"/>
            <a:ext cx="3267868" cy="2318547"/>
          </a:xfrm>
          <a:prstGeom prst="cloudCallout">
            <a:avLst>
              <a:gd name="adj1" fmla="val -19110"/>
              <a:gd name="adj2" fmla="val -45131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ởng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AutoShape 31">
            <a:extLst>
              <a:ext uri="{FF2B5EF4-FFF2-40B4-BE49-F238E27FC236}">
                <a16:creationId xmlns="" xmlns:a16="http://schemas.microsoft.com/office/drawing/2014/main" id="{8560BDC9-1949-4771-8070-7B457BBD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2" y="2200507"/>
            <a:ext cx="1682751" cy="468313"/>
          </a:xfrm>
          <a:prstGeom prst="wedgeRoundRectCallout">
            <a:avLst>
              <a:gd name="adj1" fmla="val 116868"/>
              <a:gd name="adj2" fmla="val 369434"/>
              <a:gd name="adj3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7" name="AutoShape 32">
            <a:extLst>
              <a:ext uri="{FF2B5EF4-FFF2-40B4-BE49-F238E27FC236}">
                <a16:creationId xmlns="" xmlns:a16="http://schemas.microsoft.com/office/drawing/2014/main" id="{FB05157C-0804-4168-B0B6-9B7875903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437" y="3047041"/>
            <a:ext cx="1847851" cy="623888"/>
          </a:xfrm>
          <a:prstGeom prst="wedgeRoundRectCallout">
            <a:avLst>
              <a:gd name="adj1" fmla="val 137992"/>
              <a:gd name="adj2" fmla="val 168712"/>
              <a:gd name="adj3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gíao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8" name="AutoShape 31">
            <a:extLst>
              <a:ext uri="{FF2B5EF4-FFF2-40B4-BE49-F238E27FC236}">
                <a16:creationId xmlns="" xmlns:a16="http://schemas.microsoft.com/office/drawing/2014/main" id="{C1FA5EC8-F1D5-4311-AA5E-09266A19B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310" y="1856581"/>
            <a:ext cx="1406524" cy="936625"/>
          </a:xfrm>
          <a:prstGeom prst="wedgeRoundRectCallout">
            <a:avLst>
              <a:gd name="adj1" fmla="val 38636"/>
              <a:gd name="adj2" fmla="val 171886"/>
              <a:gd name="adj3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9" name="AutoShape 38">
            <a:extLst>
              <a:ext uri="{FF2B5EF4-FFF2-40B4-BE49-F238E27FC236}">
                <a16:creationId xmlns="" xmlns:a16="http://schemas.microsoft.com/office/drawing/2014/main" id="{90142DE7-39F1-4B28-883F-5C70920E859B}"/>
              </a:ext>
            </a:extLst>
          </p:cNvPr>
          <p:cNvSpPr>
            <a:spLocks/>
          </p:cNvSpPr>
          <p:nvPr/>
        </p:nvSpPr>
        <p:spPr bwMode="auto">
          <a:xfrm>
            <a:off x="8809039" y="1377556"/>
            <a:ext cx="3230561" cy="653256"/>
          </a:xfrm>
          <a:prstGeom prst="borderCallout2">
            <a:avLst>
              <a:gd name="adj1" fmla="val -2150"/>
              <a:gd name="adj2" fmla="val 39426"/>
              <a:gd name="adj3" fmla="val -104599"/>
              <a:gd name="adj4" fmla="val 40003"/>
              <a:gd name="adj5" fmla="val -104212"/>
              <a:gd name="adj6" fmla="val -2434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Minh Th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</p:txBody>
      </p:sp>
      <p:sp>
        <p:nvSpPr>
          <p:cNvPr id="70" name="AutoShape 38">
            <a:extLst>
              <a:ext uri="{FF2B5EF4-FFF2-40B4-BE49-F238E27FC236}">
                <a16:creationId xmlns="" xmlns:a16="http://schemas.microsoft.com/office/drawing/2014/main" id="{3D4F848E-E3EB-4D35-AD7A-DF1A2D6E101B}"/>
              </a:ext>
            </a:extLst>
          </p:cNvPr>
          <p:cNvSpPr>
            <a:spLocks/>
          </p:cNvSpPr>
          <p:nvPr/>
        </p:nvSpPr>
        <p:spPr bwMode="auto">
          <a:xfrm>
            <a:off x="7656512" y="20928"/>
            <a:ext cx="2927351" cy="404812"/>
          </a:xfrm>
          <a:prstGeom prst="borderCallout2">
            <a:avLst>
              <a:gd name="adj1" fmla="val 94496"/>
              <a:gd name="adj2" fmla="val 45004"/>
              <a:gd name="adj3" fmla="val 171086"/>
              <a:gd name="adj4" fmla="val 45388"/>
              <a:gd name="adj5" fmla="val 171277"/>
              <a:gd name="adj6" fmla="val 12753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599" name="Picture 3">
            <a:extLst>
              <a:ext uri="{FF2B5EF4-FFF2-40B4-BE49-F238E27FC236}">
                <a16:creationId xmlns="" xmlns:a16="http://schemas.microsoft.com/office/drawing/2014/main" id="{702FBC6C-545D-47C9-A522-5897EEB9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9" y="3779235"/>
            <a:ext cx="1567607" cy="109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6">
            <a:extLst>
              <a:ext uri="{FF2B5EF4-FFF2-40B4-BE49-F238E27FC236}">
                <a16:creationId xmlns="" xmlns:a16="http://schemas.microsoft.com/office/drawing/2014/main" id="{A5E83471-6C09-4326-B0B9-9F5DFB0F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49" y="4996887"/>
            <a:ext cx="1477963" cy="158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9">
            <a:extLst>
              <a:ext uri="{FF2B5EF4-FFF2-40B4-BE49-F238E27FC236}">
                <a16:creationId xmlns="" xmlns:a16="http://schemas.microsoft.com/office/drawing/2014/main" id="{3E7E3CB2-F9C4-4730-B3B5-C957E08D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79" y="31751"/>
            <a:ext cx="893762" cy="129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2" name="Picture 11">
            <a:extLst>
              <a:ext uri="{FF2B5EF4-FFF2-40B4-BE49-F238E27FC236}">
                <a16:creationId xmlns="" xmlns:a16="http://schemas.microsoft.com/office/drawing/2014/main" id="{B42C8471-2447-4BE1-B000-FBC3AE3B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" y="55322"/>
            <a:ext cx="1062742" cy="126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16">
            <a:extLst>
              <a:ext uri="{FF2B5EF4-FFF2-40B4-BE49-F238E27FC236}">
                <a16:creationId xmlns="" xmlns:a16="http://schemas.microsoft.com/office/drawing/2014/main" id="{AD3B2CF9-E4C0-429D-947C-7AFA1783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63" y="55322"/>
            <a:ext cx="1358755" cy="132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4" name="Picture 18">
            <a:extLst>
              <a:ext uri="{FF2B5EF4-FFF2-40B4-BE49-F238E27FC236}">
                <a16:creationId xmlns="" xmlns:a16="http://schemas.microsoft.com/office/drawing/2014/main" id="{FD544569-36ED-4A05-8015-4978A7AC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422" y="2062957"/>
            <a:ext cx="2445196" cy="18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Picture 38">
            <a:extLst>
              <a:ext uri="{FF2B5EF4-FFF2-40B4-BE49-F238E27FC236}">
                <a16:creationId xmlns="" xmlns:a16="http://schemas.microsoft.com/office/drawing/2014/main" id="{B3088142-AC40-4A6D-8896-12DB19CFA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53" y="-4764"/>
            <a:ext cx="1395206" cy="166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6" name="Picture 45">
            <a:extLst>
              <a:ext uri="{FF2B5EF4-FFF2-40B4-BE49-F238E27FC236}">
                <a16:creationId xmlns="" xmlns:a16="http://schemas.microsoft.com/office/drawing/2014/main" id="{AD4695F6-0C3F-4968-979D-EBC087D3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99" y="-4764"/>
            <a:ext cx="1147825" cy="166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AutoShape 38">
            <a:extLst>
              <a:ext uri="{FF2B5EF4-FFF2-40B4-BE49-F238E27FC236}">
                <a16:creationId xmlns="" xmlns:a16="http://schemas.microsoft.com/office/drawing/2014/main" id="{980BF17E-A1ED-4BF8-88DA-7CEF24DFE3FB}"/>
              </a:ext>
            </a:extLst>
          </p:cNvPr>
          <p:cNvSpPr>
            <a:spLocks/>
          </p:cNvSpPr>
          <p:nvPr/>
        </p:nvSpPr>
        <p:spPr bwMode="auto">
          <a:xfrm>
            <a:off x="5997575" y="406401"/>
            <a:ext cx="185738" cy="449263"/>
          </a:xfrm>
          <a:prstGeom prst="borderCallout2">
            <a:avLst>
              <a:gd name="adj1" fmla="val 172826"/>
              <a:gd name="adj2" fmla="val -466363"/>
              <a:gd name="adj3" fmla="val 167336"/>
              <a:gd name="adj4" fmla="val -32352"/>
              <a:gd name="adj5" fmla="val 68314"/>
              <a:gd name="adj6" fmla="val -30959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618" name="Picture 47">
            <a:extLst>
              <a:ext uri="{FF2B5EF4-FFF2-40B4-BE49-F238E27FC236}">
                <a16:creationId xmlns="" xmlns:a16="http://schemas.microsoft.com/office/drawing/2014/main" id="{4788A2B2-FF0C-4551-8BCA-7C306465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7" y="31751"/>
            <a:ext cx="1169195" cy="163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13992F32-1983-4A0F-B7B9-0C5ABCE7C9E5}"/>
              </a:ext>
            </a:extLst>
          </p:cNvPr>
          <p:cNvCxnSpPr>
            <a:cxnSpLocks/>
          </p:cNvCxnSpPr>
          <p:nvPr/>
        </p:nvCxnSpPr>
        <p:spPr>
          <a:xfrm>
            <a:off x="369455" y="3198413"/>
            <a:ext cx="330185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EFDFFF7F-27C8-49F1-9874-40C47A5733B7}"/>
              </a:ext>
            </a:extLst>
          </p:cNvPr>
          <p:cNvCxnSpPr>
            <a:cxnSpLocks/>
          </p:cNvCxnSpPr>
          <p:nvPr/>
        </p:nvCxnSpPr>
        <p:spPr>
          <a:xfrm>
            <a:off x="8035636" y="707629"/>
            <a:ext cx="0" cy="11489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5" name="Picture 7" descr="dufu">
            <a:extLst>
              <a:ext uri="{FF2B5EF4-FFF2-40B4-BE49-F238E27FC236}">
                <a16:creationId xmlns="" xmlns:a16="http://schemas.microsoft.com/office/drawing/2014/main" id="{5FC2A6A1-E146-4FD2-AC0B-E686652A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92" y="55322"/>
            <a:ext cx="936579" cy="126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030700C-CB88-4AD9-B08A-644F766AC335}"/>
              </a:ext>
            </a:extLst>
          </p:cNvPr>
          <p:cNvSpPr/>
          <p:nvPr/>
        </p:nvSpPr>
        <p:spPr>
          <a:xfrm>
            <a:off x="2032000" y="1330037"/>
            <a:ext cx="1012253" cy="45724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BẠCH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E1D2104-F118-4F66-9EB6-E3C01D9C8438}"/>
              </a:ext>
            </a:extLst>
          </p:cNvPr>
          <p:cNvSpPr/>
          <p:nvPr/>
        </p:nvSpPr>
        <p:spPr>
          <a:xfrm>
            <a:off x="1080139" y="1342309"/>
            <a:ext cx="951752" cy="4449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PHỦ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80FAA36-FA41-4B85-AC94-ACA8598383DC}"/>
              </a:ext>
            </a:extLst>
          </p:cNvPr>
          <p:cNvSpPr/>
          <p:nvPr/>
        </p:nvSpPr>
        <p:spPr>
          <a:xfrm>
            <a:off x="0" y="1315339"/>
            <a:ext cx="1062718" cy="471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CƯ DỊ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0714EF4-9525-422E-A9D5-AFDA7A0149B4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1556015" y="1787272"/>
            <a:ext cx="0" cy="41322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2CC66F5-C686-4AB4-A216-F51FAE8B1807}"/>
              </a:ext>
            </a:extLst>
          </p:cNvPr>
          <p:cNvCxnSpPr/>
          <p:nvPr/>
        </p:nvCxnSpPr>
        <p:spPr>
          <a:xfrm>
            <a:off x="1542474" y="2200506"/>
            <a:ext cx="3091438" cy="3172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2E1354C-7E15-4437-B66D-2714AD61770F}"/>
              </a:ext>
            </a:extLst>
          </p:cNvPr>
          <p:cNvCxnSpPr/>
          <p:nvPr/>
        </p:nvCxnSpPr>
        <p:spPr>
          <a:xfrm>
            <a:off x="5116945" y="1662543"/>
            <a:ext cx="0" cy="53795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414458"/>
      </p:ext>
    </p:extLst>
  </p:cSld>
  <p:clrMapOvr>
    <a:masterClrMapping/>
  </p:clrMapOvr>
  <p:transition spd="slow" advTm="62401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743325" y="2600325"/>
            <a:ext cx="8448675" cy="3790950"/>
          </a:xfrm>
          <a:prstGeom prst="wedgeEllipseCallout">
            <a:avLst>
              <a:gd name="adj1" fmla="val -60825"/>
              <a:gd name="adj2" fmla="val 2616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HIỂU BIẾT CỦA EM VỀ KHOA HỌC KĨ THUẬT TRUNG QUỐC THỜI KÌ PHONG KIẾN?</a:t>
            </a:r>
          </a:p>
        </p:txBody>
      </p:sp>
      <p:pic>
        <p:nvPicPr>
          <p:cNvPr id="3" name="Picture 2" descr="ha-cam-la-benh-gi.jpg">
            <a:extLst>
              <a:ext uri="{FF2B5EF4-FFF2-40B4-BE49-F238E27FC236}">
                <a16:creationId xmlns="" xmlns:a16="http://schemas.microsoft.com/office/drawing/2014/main" id="{AD631FA8-A3D0-4EAA-88CC-C5E2B51ED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1" y="4893546"/>
            <a:ext cx="2020556" cy="170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6">
            <a:extLst>
              <a:ext uri="{FF2B5EF4-FFF2-40B4-BE49-F238E27FC236}">
                <a16:creationId xmlns="" xmlns:a16="http://schemas.microsoft.com/office/drawing/2014/main" id="{B65663BC-887F-45F9-A4F1-D312A7611432}"/>
              </a:ext>
            </a:extLst>
          </p:cNvPr>
          <p:cNvSpPr/>
          <p:nvPr/>
        </p:nvSpPr>
        <p:spPr>
          <a:xfrm>
            <a:off x="242886" y="1092666"/>
            <a:ext cx="11072814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4.THÀNH TỰU VĂN HÓA, KHKT TRUNG QUỐC THỜI PHONGKIẾN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="" xmlns:a16="http://schemas.microsoft.com/office/drawing/2014/main" id="{A4B5AD20-A60A-41F7-BB09-D72A5EC5179A}"/>
              </a:ext>
            </a:extLst>
          </p:cNvPr>
          <p:cNvSpPr/>
          <p:nvPr/>
        </p:nvSpPr>
        <p:spPr>
          <a:xfrm>
            <a:off x="1504950" y="15467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CD107A8-92C1-47EB-A14B-D9567D8FBB86}"/>
              </a:ext>
            </a:extLst>
          </p:cNvPr>
          <p:cNvSpPr/>
          <p:nvPr/>
        </p:nvSpPr>
        <p:spPr>
          <a:xfrm>
            <a:off x="1504950" y="30427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</p:spTree>
    <p:extLst>
      <p:ext uri="{BB962C8B-B14F-4D97-AF65-F5344CB8AC3E}">
        <p14:creationId xmlns:p14="http://schemas.microsoft.com/office/powerpoint/2010/main" val="25281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AutoShape 24">
            <a:extLst>
              <a:ext uri="{FF2B5EF4-FFF2-40B4-BE49-F238E27FC236}">
                <a16:creationId xmlns="" xmlns:a16="http://schemas.microsoft.com/office/drawing/2014/main" id="{4F30B81A-EC07-4D52-9F2B-1DF5F805B14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9749919" y="1906085"/>
            <a:ext cx="333170" cy="323424"/>
          </a:xfrm>
          <a:prstGeom prst="curvedConnector3">
            <a:avLst>
              <a:gd name="adj1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AutoShape 25">
            <a:extLst>
              <a:ext uri="{FF2B5EF4-FFF2-40B4-BE49-F238E27FC236}">
                <a16:creationId xmlns="" xmlns:a16="http://schemas.microsoft.com/office/drawing/2014/main" id="{14834AAC-624F-4C54-864B-40C3FE6D5BB0}"/>
              </a:ext>
            </a:extLst>
          </p:cNvPr>
          <p:cNvCxnSpPr>
            <a:cxnSpLocks noChangeShapeType="1"/>
            <a:endCxn id="24607" idx="1"/>
          </p:cNvCxnSpPr>
          <p:nvPr/>
        </p:nvCxnSpPr>
        <p:spPr bwMode="auto">
          <a:xfrm>
            <a:off x="9408054" y="3621481"/>
            <a:ext cx="853981" cy="751547"/>
          </a:xfrm>
          <a:prstGeom prst="curvedConnector3">
            <a:avLst>
              <a:gd name="adj1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AutoShape 26">
            <a:extLst>
              <a:ext uri="{FF2B5EF4-FFF2-40B4-BE49-F238E27FC236}">
                <a16:creationId xmlns="" xmlns:a16="http://schemas.microsoft.com/office/drawing/2014/main" id="{3B5F14B7-C277-4EEC-BD86-0BF328D1D6DE}"/>
              </a:ext>
            </a:extLst>
          </p:cNvPr>
          <p:cNvCxnSpPr>
            <a:cxnSpLocks noChangeShapeType="1"/>
            <a:stCxn id="14" idx="1"/>
          </p:cNvCxnSpPr>
          <p:nvPr/>
        </p:nvCxnSpPr>
        <p:spPr bwMode="auto">
          <a:xfrm rot="16200000" flipH="1">
            <a:off x="7821872" y="4728128"/>
            <a:ext cx="1961932" cy="364238"/>
          </a:xfrm>
          <a:prstGeom prst="curvedConnector3">
            <a:avLst>
              <a:gd name="adj1" fmla="val 50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AutoShape 6">
            <a:extLst>
              <a:ext uri="{FF2B5EF4-FFF2-40B4-BE49-F238E27FC236}">
                <a16:creationId xmlns="" xmlns:a16="http://schemas.microsoft.com/office/drawing/2014/main" id="{8B9134F1-F71D-48AE-AA16-9D93F33F2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4179" y="1901212"/>
            <a:ext cx="2753080" cy="2030231"/>
          </a:xfrm>
          <a:prstGeom prst="cloudCallout">
            <a:avLst>
              <a:gd name="adj1" fmla="val -44512"/>
              <a:gd name="adj2" fmla="val -59762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học-Kĩ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5" name="AutoShape 27">
            <a:extLst>
              <a:ext uri="{FF2B5EF4-FFF2-40B4-BE49-F238E27FC236}">
                <a16:creationId xmlns="" xmlns:a16="http://schemas.microsoft.com/office/drawing/2014/main" id="{A65E66FF-1877-41AE-9CDA-D20FB4D41355}"/>
              </a:ext>
            </a:extLst>
          </p:cNvPr>
          <p:cNvCxnSpPr>
            <a:cxnSpLocks noChangeShapeType="1"/>
            <a:stCxn id="24605" idx="0"/>
          </p:cNvCxnSpPr>
          <p:nvPr/>
        </p:nvCxnSpPr>
        <p:spPr bwMode="auto">
          <a:xfrm rot="5400000" flipH="1" flipV="1">
            <a:off x="7034117" y="3460247"/>
            <a:ext cx="318872" cy="545141"/>
          </a:xfrm>
          <a:prstGeom prst="curvedConnector2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AutoShape 9">
            <a:extLst>
              <a:ext uri="{FF2B5EF4-FFF2-40B4-BE49-F238E27FC236}">
                <a16:creationId xmlns="" xmlns:a16="http://schemas.microsoft.com/office/drawing/2014/main" id="{A3643F14-B0C9-42C2-AFED-A891866437A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340531" y="3621479"/>
            <a:ext cx="1037430" cy="542526"/>
          </a:xfrm>
          <a:prstGeom prst="curvedConnector3">
            <a:avLst>
              <a:gd name="adj1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AutoShape 8">
            <a:extLst>
              <a:ext uri="{FF2B5EF4-FFF2-40B4-BE49-F238E27FC236}">
                <a16:creationId xmlns="" xmlns:a16="http://schemas.microsoft.com/office/drawing/2014/main" id="{0A90F21D-610D-4565-B7D6-EC7937FFAFD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554806" y="4190656"/>
            <a:ext cx="1224868" cy="1096748"/>
          </a:xfrm>
          <a:prstGeom prst="curvedConnector3">
            <a:avLst>
              <a:gd name="adj1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AutoShape 7">
            <a:extLst>
              <a:ext uri="{FF2B5EF4-FFF2-40B4-BE49-F238E27FC236}">
                <a16:creationId xmlns="" xmlns:a16="http://schemas.microsoft.com/office/drawing/2014/main" id="{4F4A0C82-E743-4197-B805-427CB43BD390}"/>
              </a:ext>
            </a:extLst>
          </p:cNvPr>
          <p:cNvCxnSpPr>
            <a:cxnSpLocks noChangeShapeType="1"/>
            <a:endCxn id="24612" idx="0"/>
          </p:cNvCxnSpPr>
          <p:nvPr/>
        </p:nvCxnSpPr>
        <p:spPr bwMode="auto">
          <a:xfrm rot="5400000">
            <a:off x="4377447" y="4398185"/>
            <a:ext cx="646054" cy="567556"/>
          </a:xfrm>
          <a:prstGeom prst="curvedConnector3">
            <a:avLst>
              <a:gd name="adj1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AutoShape 46">
            <a:extLst>
              <a:ext uri="{FF2B5EF4-FFF2-40B4-BE49-F238E27FC236}">
                <a16:creationId xmlns="" xmlns:a16="http://schemas.microsoft.com/office/drawing/2014/main" id="{A08E4B0D-87BA-4220-8FE8-44795EF68B6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554807" y="2479899"/>
            <a:ext cx="992392" cy="315910"/>
          </a:xfrm>
          <a:prstGeom prst="curvedConnector3">
            <a:avLst>
              <a:gd name="adj1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0" name="Cloud">
            <a:extLst>
              <a:ext uri="{FF2B5EF4-FFF2-40B4-BE49-F238E27FC236}">
                <a16:creationId xmlns="" xmlns:a16="http://schemas.microsoft.com/office/drawing/2014/main" id="{97CCEFB1-AF08-4176-A020-00A1000EB61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4002605" y="21905"/>
            <a:ext cx="3748797" cy="228599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99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 TỰU KHOA HỌC KĨ THUẬT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61" name="AutoShape 3">
            <a:extLst>
              <a:ext uri="{FF2B5EF4-FFF2-40B4-BE49-F238E27FC236}">
                <a16:creationId xmlns="" xmlns:a16="http://schemas.microsoft.com/office/drawing/2014/main" id="{15D9F5BD-D611-4C35-BD91-1B6D924242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50626" y="2589264"/>
            <a:ext cx="2501462" cy="1841107"/>
          </a:xfrm>
          <a:prstGeom prst="cloudCallout">
            <a:avLst>
              <a:gd name="adj1" fmla="val -17733"/>
              <a:gd name="adj2" fmla="val -65500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605" name="Picture 20">
            <a:extLst>
              <a:ext uri="{FF2B5EF4-FFF2-40B4-BE49-F238E27FC236}">
                <a16:creationId xmlns="" xmlns:a16="http://schemas.microsoft.com/office/drawing/2014/main" id="{E500AC99-E23E-4C8E-BA3C-FAE85A37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41" y="3892253"/>
            <a:ext cx="2553283" cy="135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6" name="Picture 29">
            <a:extLst>
              <a:ext uri="{FF2B5EF4-FFF2-40B4-BE49-F238E27FC236}">
                <a16:creationId xmlns="" xmlns:a16="http://schemas.microsoft.com/office/drawing/2014/main" id="{47D92E00-88D3-49F3-A0AC-7F604475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02" y="5124574"/>
            <a:ext cx="2552241" cy="188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7" name="Picture 45056">
            <a:extLst>
              <a:ext uri="{FF2B5EF4-FFF2-40B4-BE49-F238E27FC236}">
                <a16:creationId xmlns="" xmlns:a16="http://schemas.microsoft.com/office/drawing/2014/main" id="{45E35A7E-7D39-4702-926F-FB695CC5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035" y="3554374"/>
            <a:ext cx="1821849" cy="163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9" name="Picture 45083">
            <a:extLst>
              <a:ext uri="{FF2B5EF4-FFF2-40B4-BE49-F238E27FC236}">
                <a16:creationId xmlns="" xmlns:a16="http://schemas.microsoft.com/office/drawing/2014/main" id="{A33FC84A-C1C0-480B-A4E9-D667D4A8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" y="615946"/>
            <a:ext cx="2625622" cy="197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0" name="Picture 45086">
            <a:extLst>
              <a:ext uri="{FF2B5EF4-FFF2-40B4-BE49-F238E27FC236}">
                <a16:creationId xmlns="" xmlns:a16="http://schemas.microsoft.com/office/drawing/2014/main" id="{56704E5A-7520-4BF2-83E6-5F201B4B0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6" y="4791955"/>
            <a:ext cx="2400301" cy="17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1" name="Picture 32">
            <a:extLst>
              <a:ext uri="{FF2B5EF4-FFF2-40B4-BE49-F238E27FC236}">
                <a16:creationId xmlns="" xmlns:a16="http://schemas.microsoft.com/office/drawing/2014/main" id="{1AAD6C81-9233-46D9-8666-E6BA3A0A7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2780495"/>
            <a:ext cx="2631090" cy="197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36">
            <a:extLst>
              <a:ext uri="{FF2B5EF4-FFF2-40B4-BE49-F238E27FC236}">
                <a16:creationId xmlns="" xmlns:a16="http://schemas.microsoft.com/office/drawing/2014/main" id="{243F0A14-7581-47AC-94A8-EA040251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54" y="5004990"/>
            <a:ext cx="2600084" cy="170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KĨ THUẬT IN&#10;">
            <a:extLst>
              <a:ext uri="{FF2B5EF4-FFF2-40B4-BE49-F238E27FC236}">
                <a16:creationId xmlns="" xmlns:a16="http://schemas.microsoft.com/office/drawing/2014/main" id="{D12119E9-3727-4F54-882E-83CEB48E2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191" y="1417694"/>
            <a:ext cx="2044735" cy="131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677329"/>
      </p:ext>
    </p:extLst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271972DB-402A-4B4B-9257-6914FE2CE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164" y="2255101"/>
            <a:ext cx="9144001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3A8AF3F6-5E40-4A88-97C3-3315B118E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164" y="3697288"/>
            <a:ext cx="74094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7013F05D-F7E9-48FB-9CDB-081AD76DC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164" y="4358508"/>
            <a:ext cx="7968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Đ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ờng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="" xmlns:a16="http://schemas.microsoft.com/office/drawing/2014/main" id="{F7A10A9C-48FF-4D33-848A-BF80F10C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4873380"/>
            <a:ext cx="89154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b. Khoa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- KHKT: in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ấn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giấy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la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bàn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thuốc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súng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điêu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cấm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="" xmlns:a16="http://schemas.microsoft.com/office/drawing/2014/main" id="{02504E9F-67A0-42C9-ADD8-99E42AAF43A4}"/>
              </a:ext>
            </a:extLst>
          </p:cNvPr>
          <p:cNvSpPr/>
          <p:nvPr/>
        </p:nvSpPr>
        <p:spPr>
          <a:xfrm>
            <a:off x="242886" y="1092666"/>
            <a:ext cx="11072814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4.THÀNH TỰU VĂN HÓA, KHKT TRUNG QUỐC THỜI PHONGKIẾN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="" xmlns:a16="http://schemas.microsoft.com/office/drawing/2014/main" id="{9747CC9B-EEAA-445E-B78D-08543A30BFE2}"/>
              </a:ext>
            </a:extLst>
          </p:cNvPr>
          <p:cNvSpPr/>
          <p:nvPr/>
        </p:nvSpPr>
        <p:spPr>
          <a:xfrm>
            <a:off x="1504950" y="15467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BA7DCEF-E564-48A0-99D6-E2E3F3F0AA0F}"/>
              </a:ext>
            </a:extLst>
          </p:cNvPr>
          <p:cNvSpPr/>
          <p:nvPr/>
        </p:nvSpPr>
        <p:spPr>
          <a:xfrm>
            <a:off x="1504950" y="30427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057A99-CD8F-49ED-A852-0B6EBB5DC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730056"/>
            <a:ext cx="60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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92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="" xmlns:a16="http://schemas.microsoft.com/office/drawing/2014/main" id="{702905EF-312B-40AC-A016-FD0BEC9EE5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1748" name="Picture 2" descr="ha-cam-la-benh-gi.jpg">
            <a:extLst>
              <a:ext uri="{FF2B5EF4-FFF2-40B4-BE49-F238E27FC236}">
                <a16:creationId xmlns="" xmlns:a16="http://schemas.microsoft.com/office/drawing/2014/main" id="{FAA4F573-99F2-4CDB-AB3E-7FC469465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28522"/>
            <a:ext cx="3495676" cy="294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AutoShape 6">
            <a:extLst>
              <a:ext uri="{FF2B5EF4-FFF2-40B4-BE49-F238E27FC236}">
                <a16:creationId xmlns="" xmlns:a16="http://schemas.microsoft.com/office/drawing/2014/main" id="{99694DC9-4371-4FFC-A11D-E864005CE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557" y="2095500"/>
            <a:ext cx="5105400" cy="2943726"/>
          </a:xfrm>
          <a:prstGeom prst="cloudCallout">
            <a:avLst>
              <a:gd name="adj1" fmla="val -63960"/>
              <a:gd name="adj2" fmla="val 58272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triều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="" xmlns:a16="http://schemas.microsoft.com/office/drawing/2014/main" id="{B2E033CE-FD24-49BB-ACFA-2E82AF80C13D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B6E8197-76E7-4655-A10E-FDC4E804B581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="" xmlns:a16="http://schemas.microsoft.com/office/drawing/2014/main" id="{55FFC8F1-C100-498E-9D3A-EF0F995F2B56}"/>
              </a:ext>
            </a:extLst>
          </p:cNvPr>
          <p:cNvSpPr/>
          <p:nvPr/>
        </p:nvSpPr>
        <p:spPr>
          <a:xfrm>
            <a:off x="1838324" y="1186455"/>
            <a:ext cx="8258175" cy="8808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CỦNG CỐ BÀI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557E2DAE-E807-4323-9B29-CD62D4CDF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82D8E1-5E38-4400-B4AF-260ECCEA2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50" y="2376443"/>
            <a:ext cx="8934450" cy="3957682"/>
          </a:xfrm>
          <a:prstGeom prst="rect">
            <a:avLst/>
          </a:prstGeom>
        </p:spPr>
      </p:pic>
      <p:sp>
        <p:nvSpPr>
          <p:cNvPr id="12" name="AutoShape 6">
            <a:extLst>
              <a:ext uri="{FF2B5EF4-FFF2-40B4-BE49-F238E27FC236}">
                <a16:creationId xmlns="" xmlns:a16="http://schemas.microsoft.com/office/drawing/2014/main" id="{A0C08534-DD87-4DC7-9B95-B9F791F8016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659390" y="3667337"/>
            <a:ext cx="434897" cy="2743777"/>
          </a:xfrm>
          <a:prstGeom prst="flowChartConnector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="" xmlns:a16="http://schemas.microsoft.com/office/drawing/2014/main" id="{DFC66570-518C-4CE4-99CC-4845C512F98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960330" y="4009518"/>
            <a:ext cx="378691" cy="3422615"/>
          </a:xfrm>
          <a:prstGeom prst="flowChartConnector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7"/>
    </mc:Choice>
    <mc:Fallback xmlns="">
      <p:transition spd="slow" advTm="4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9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="" xmlns:a16="http://schemas.microsoft.com/office/drawing/2014/main" id="{EDD31E82-709E-44E4-8F6E-09B89437C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600200"/>
            <a:ext cx="8229600" cy="4495800"/>
          </a:xfrm>
          <a:noFill/>
        </p:spPr>
        <p:txBody>
          <a:bodyPr/>
          <a:lstStyle/>
          <a:p>
            <a:pPr marL="609600" indent="-609600"/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221 TCN.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212 TCN.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122 TCN.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206 TCN.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="" xmlns:a16="http://schemas.microsoft.com/office/drawing/2014/main" id="{D681A9AA-2528-41EC-BC51-B1DEEAB70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19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609600" indent="-609600" algn="ctr">
              <a:lnSpc>
                <a:spcPct val="900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ài tập củng cố</a:t>
            </a: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4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683511A1-3040-4F93-89F8-3330F0FB5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971800"/>
            <a:ext cx="609600" cy="533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5" name="Rounded Rectangle 3">
            <a:extLst>
              <a:ext uri="{FF2B5EF4-FFF2-40B4-BE49-F238E27FC236}">
                <a16:creationId xmlns="" xmlns:a16="http://schemas.microsoft.com/office/drawing/2014/main" id="{D9FFF8A0-65B0-4C31-B06A-94A574C71209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E4BE5FF-FC4C-4923-AC28-87513BF80B69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="" xmlns:a16="http://schemas.microsoft.com/office/drawing/2014/main" id="{B87B7D16-C672-42B8-A4F9-4B0BCDB3A14E}"/>
              </a:ext>
            </a:extLst>
          </p:cNvPr>
          <p:cNvSpPr/>
          <p:nvPr/>
        </p:nvSpPr>
        <p:spPr>
          <a:xfrm>
            <a:off x="1838324" y="1186455"/>
            <a:ext cx="8258175" cy="8808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>
            <a:extLst>
              <a:ext uri="{FF2B5EF4-FFF2-40B4-BE49-F238E27FC236}">
                <a16:creationId xmlns="" xmlns:a16="http://schemas.microsoft.com/office/drawing/2014/main" id="{F326EAE3-8F10-4004-A460-DCFE44289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325" y="2447925"/>
            <a:ext cx="11449050" cy="4224930"/>
          </a:xfrm>
          <a:noFill/>
        </p:spPr>
        <p:txBody>
          <a:bodyPr/>
          <a:lstStyle/>
          <a:p>
            <a:pPr marL="609600" indent="-609600"/>
            <a:r>
              <a:rPr lang="en-US" altLang="en-US" sz="4000" dirty="0">
                <a:solidFill>
                  <a:srgbClr val="FFFF00"/>
                </a:solidFill>
              </a:rPr>
              <a:t> 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Bang.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19F6BD1-B757-4084-ACE1-9EF7CA7EA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724" y="4026990"/>
            <a:ext cx="609600" cy="533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1D74BD27-18C4-41BC-8F96-F28ED58C9B24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0B45914-7EA6-42B8-82A2-BC50FD980796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6664B570-81EB-4770-A55A-299A3707ADBD}"/>
              </a:ext>
            </a:extLst>
          </p:cNvPr>
          <p:cNvSpPr/>
          <p:nvPr/>
        </p:nvSpPr>
        <p:spPr>
          <a:xfrm>
            <a:off x="1838324" y="1186455"/>
            <a:ext cx="8258175" cy="8808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>
            <a:extLst>
              <a:ext uri="{FF2B5EF4-FFF2-40B4-BE49-F238E27FC236}">
                <a16:creationId xmlns="" xmlns:a16="http://schemas.microsoft.com/office/drawing/2014/main" id="{FFD4BC0F-4D50-425D-97D9-D80931480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1769379"/>
            <a:ext cx="11010899" cy="4876800"/>
          </a:xfrm>
          <a:noFill/>
        </p:spPr>
        <p:txBody>
          <a:bodyPr/>
          <a:lstStyle/>
          <a:p>
            <a:pPr marL="609600" indent="-609600"/>
            <a:r>
              <a:rPr lang="en-US" altLang="en-US" dirty="0"/>
              <a:t> 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dung,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61563C68-0AEF-4C4B-BBB5-8ADA90FAF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350" y="4790701"/>
            <a:ext cx="609600" cy="533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690A6402-FFFA-48DE-9264-495CB81512E4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B8A7A83-F2E6-40BA-9A33-9AA1E6F710A9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B2EC69FF-86B1-45A9-9616-AD3A83F1370B}"/>
              </a:ext>
            </a:extLst>
          </p:cNvPr>
          <p:cNvSpPr/>
          <p:nvPr/>
        </p:nvSpPr>
        <p:spPr>
          <a:xfrm>
            <a:off x="1838324" y="1186455"/>
            <a:ext cx="8258175" cy="8808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build="allAtOnce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="" xmlns:a16="http://schemas.microsoft.com/office/drawing/2014/main" id="{689391FE-255A-4565-8415-037ECA4E7EE1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C4A9A4-7D6C-48E6-B50F-F0A61FEC30B8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00ECB44D-6A6F-4737-AF2D-ACA6F6BDBE2F}"/>
              </a:ext>
            </a:extLst>
          </p:cNvPr>
          <p:cNvSpPr/>
          <p:nvPr/>
        </p:nvSpPr>
        <p:spPr>
          <a:xfrm>
            <a:off x="1838324" y="1186455"/>
            <a:ext cx="8258175" cy="8808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BÀI HỌC</a:t>
            </a:r>
          </a:p>
        </p:txBody>
      </p:sp>
      <p:pic>
        <p:nvPicPr>
          <p:cNvPr id="5" name="Picture 2" descr="ha-cam-la-benh-gi.jpg">
            <a:extLst>
              <a:ext uri="{FF2B5EF4-FFF2-40B4-BE49-F238E27FC236}">
                <a16:creationId xmlns="" xmlns:a16="http://schemas.microsoft.com/office/drawing/2014/main" id="{1EDB3FBA-0AE3-4D6F-B217-7DE72E4B2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4" y="3628522"/>
            <a:ext cx="3495676" cy="294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="" xmlns:a16="http://schemas.microsoft.com/office/drawing/2014/main" id="{F938E3FE-F71B-41A0-8DA9-A25A1D0F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2161089"/>
            <a:ext cx="5643770" cy="3343275"/>
          </a:xfrm>
          <a:prstGeom prst="cloudCallout">
            <a:avLst>
              <a:gd name="adj1" fmla="val -71723"/>
              <a:gd name="adj2" fmla="val 1895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CÁC TRIỀU ĐẠI PHONG KIẾN VIỆT NAM BỊ ẢNH HƯỞNG NHƯ THẾ NÀO QUA CÁC TRIỀU ĐẠI PHONG KIẾN TRUNG QUỐC?</a:t>
            </a:r>
          </a:p>
        </p:txBody>
      </p:sp>
    </p:spTree>
    <p:extLst>
      <p:ext uri="{BB962C8B-B14F-4D97-AF65-F5344CB8AC3E}">
        <p14:creationId xmlns:p14="http://schemas.microsoft.com/office/powerpoint/2010/main" val="1382892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="" xmlns:a16="http://schemas.microsoft.com/office/drawing/2014/main" id="{A475C090-7C37-4245-B466-9A88D1A06832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1AE2EE4-3361-4197-8AC9-C42B7E98BB03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D585BB4-1F96-4FED-862A-3C3D94E8978C}"/>
              </a:ext>
            </a:extLst>
          </p:cNvPr>
          <p:cNvSpPr/>
          <p:nvPr/>
        </p:nvSpPr>
        <p:spPr>
          <a:xfrm>
            <a:off x="1838324" y="1186455"/>
            <a:ext cx="8258175" cy="8808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 HỌC BÀI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97FBB53-AC3C-4BE7-A19A-2263E7934BD9}"/>
              </a:ext>
            </a:extLst>
          </p:cNvPr>
          <p:cNvSpPr/>
          <p:nvPr/>
        </p:nvSpPr>
        <p:spPr>
          <a:xfrm>
            <a:off x="1671637" y="2161089"/>
            <a:ext cx="8591548" cy="3428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EM NẮM ĐƯỢC CÁC NỘI DUNG KIẾN THỨC CHÍNH TRONG BÀI 4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VÀ TRẢ LỜI CÂU HỎI VẬN DỤNG THÔNG QUA BÀI HỌC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5: ẤN ĐỘ THỜI PHONG KIẾN VÀ TRẢ LỜI CÁC CÂU HỎI TRONG BÀI.</a:t>
            </a:r>
          </a:p>
        </p:txBody>
      </p:sp>
      <p:sp>
        <p:nvSpPr>
          <p:cNvPr id="6" name="Scroll: Horizontal 5">
            <a:extLst>
              <a:ext uri="{FF2B5EF4-FFF2-40B4-BE49-F238E27FC236}">
                <a16:creationId xmlns="" xmlns:a16="http://schemas.microsoft.com/office/drawing/2014/main" id="{A7A2D251-E820-43FD-B0D9-754F23AA1013}"/>
              </a:ext>
            </a:extLst>
          </p:cNvPr>
          <p:cNvSpPr/>
          <p:nvPr/>
        </p:nvSpPr>
        <p:spPr>
          <a:xfrm>
            <a:off x="1838324" y="5590088"/>
            <a:ext cx="8067676" cy="918620"/>
          </a:xfrm>
          <a:prstGeom prst="horizontalScroll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SỨC KHỎE VÀ HỌC TỐT</a:t>
            </a:r>
          </a:p>
        </p:txBody>
      </p:sp>
    </p:spTree>
    <p:extLst>
      <p:ext uri="{BB962C8B-B14F-4D97-AF65-F5344CB8AC3E}">
        <p14:creationId xmlns:p14="http://schemas.microsoft.com/office/powerpoint/2010/main" val="153451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542926"/>
            <a:ext cx="785177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4" y="838200"/>
            <a:ext cx="3043237" cy="5638800"/>
          </a:xfrm>
          <a:prstGeom prst="rect">
            <a:avLst/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5124" name="Picture 4" descr="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838200"/>
            <a:ext cx="5543550" cy="5638800"/>
          </a:xfrm>
          <a:prstGeom prst="rect">
            <a:avLst/>
          </a:prstGeom>
          <a:noFill/>
          <a:ln w="57150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953000" y="2438401"/>
            <a:ext cx="1428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99"/>
                </a:solidFill>
                <a:cs typeface="Arial" panose="020B0604020202020204" pitchFamily="34" charset="0"/>
              </a:rPr>
              <a:t>LƯỠNG HÀ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524250" y="3124201"/>
            <a:ext cx="114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99"/>
                </a:solidFill>
                <a:cs typeface="Arial" panose="020B0604020202020204" pitchFamily="34" charset="0"/>
              </a:rPr>
              <a:t>AI CẬP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610350" y="3810001"/>
            <a:ext cx="114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99"/>
                </a:solidFill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524750" y="3276601"/>
            <a:ext cx="200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TRUNG QUỐC</a:t>
            </a:r>
          </a:p>
        </p:txBody>
      </p:sp>
      <p:pic>
        <p:nvPicPr>
          <p:cNvPr id="5130" name="Picture 10" descr="bd an 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841376"/>
            <a:ext cx="4171950" cy="554672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bd trung qu 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6" y="838200"/>
            <a:ext cx="3489325" cy="56388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3467100" y="150813"/>
            <a:ext cx="52006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0000CC"/>
                  </a:outerShdw>
                </a:effectLst>
                <a:ea typeface="+mn-lt"/>
                <a:cs typeface="+mn-lt"/>
              </a:rPr>
              <a:t>CÁC QUỐC GIA CỔ ĐẠI PHƯƠNG ĐÔNG</a:t>
            </a:r>
            <a:endParaRPr lang="en-US" sz="2800" b="1" kern="10" dirty="0">
              <a:ln w="19050">
                <a:solidFill>
                  <a:srgbClr val="0033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0000CC"/>
                </a:outerShdw>
              </a:effectLst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8279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  <p:bldP spid="5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TR</a:t>
            </a:r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 VÀ SÔNG HOÀNG HÀ (TRUNG QUỐC)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94" y="2057400"/>
            <a:ext cx="3733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19" y="2057400"/>
            <a:ext cx="4114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6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04950" y="3261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0229" y="2281396"/>
            <a:ext cx="10994692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1.SỰ HÌNH THÀNH XÃ HỘI PHONG KIẾN Ở TRUNG QUỐC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90230" y="3218063"/>
            <a:ext cx="11035019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2.TÌNH HÌNH CHÍNH TRỊ TRUNG QUỐC QUA CÁC TRIỀU ĐẠI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0229" y="4154730"/>
            <a:ext cx="11035020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3.TÌNH HÌNH KINH TẾ TRUNG QUỐC QUA CÁC TRIỀU ĐẠI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="" xmlns:a16="http://schemas.microsoft.com/office/drawing/2014/main" id="{21C38B67-8DFA-47EA-A650-E818EE61F885}"/>
              </a:ext>
            </a:extLst>
          </p:cNvPr>
          <p:cNvSpPr/>
          <p:nvPr/>
        </p:nvSpPr>
        <p:spPr>
          <a:xfrm>
            <a:off x="2559516" y="1344729"/>
            <a:ext cx="7231309" cy="8808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E5F6A1C-7794-4840-81BF-5B22A854C19D}"/>
              </a:ext>
            </a:extLst>
          </p:cNvPr>
          <p:cNvSpPr/>
          <p:nvPr/>
        </p:nvSpPr>
        <p:spPr>
          <a:xfrm>
            <a:off x="1504950" y="389997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="" xmlns:a16="http://schemas.microsoft.com/office/drawing/2014/main" id="{259B0020-B9F0-4AFC-A706-5F50FE00309F}"/>
              </a:ext>
            </a:extLst>
          </p:cNvPr>
          <p:cNvSpPr/>
          <p:nvPr/>
        </p:nvSpPr>
        <p:spPr>
          <a:xfrm>
            <a:off x="490229" y="5091397"/>
            <a:ext cx="11072814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4.THÀNH TỰU VĂN HÓA, KHKT TRUNG QUỐC THỜI PHONGKIẾN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="" xmlns:a16="http://schemas.microsoft.com/office/drawing/2014/main" id="{A337900C-3955-45FC-A2C2-61B437763156}"/>
              </a:ext>
            </a:extLst>
          </p:cNvPr>
          <p:cNvSpPr/>
          <p:nvPr/>
        </p:nvSpPr>
        <p:spPr>
          <a:xfrm>
            <a:off x="1504950" y="15467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B4F2021-CADB-4FB2-BDB1-CE485143F646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15" name="Rounded Rectangle 3">
            <a:extLst>
              <a:ext uri="{FF2B5EF4-FFF2-40B4-BE49-F238E27FC236}">
                <a16:creationId xmlns="" xmlns:a16="http://schemas.microsoft.com/office/drawing/2014/main" id="{BEDC9830-3245-464E-A14E-40DFC9A309BC}"/>
              </a:ext>
            </a:extLst>
          </p:cNvPr>
          <p:cNvSpPr/>
          <p:nvPr/>
        </p:nvSpPr>
        <p:spPr>
          <a:xfrm>
            <a:off x="1381957" y="6028064"/>
            <a:ext cx="9428085" cy="5896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AA0AA89-2357-4BAC-8F49-1FB1634FC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890" y="5521065"/>
            <a:ext cx="60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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99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752975" y="2219325"/>
            <a:ext cx="7085240" cy="4019550"/>
          </a:xfrm>
          <a:prstGeom prst="wedgeEllipseCallout">
            <a:avLst>
              <a:gd name="adj1" fmla="val -66846"/>
              <a:gd name="adj2" fmla="val 32126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ha-cam-la-benh-gi.jpg">
            <a:extLst>
              <a:ext uri="{FF2B5EF4-FFF2-40B4-BE49-F238E27FC236}">
                <a16:creationId xmlns="" xmlns:a16="http://schemas.microsoft.com/office/drawing/2014/main" id="{36B593DD-B8C8-4DB3-996A-2EEA8B5AC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93" y="4928275"/>
            <a:ext cx="1967384" cy="165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3">
            <a:extLst>
              <a:ext uri="{FF2B5EF4-FFF2-40B4-BE49-F238E27FC236}">
                <a16:creationId xmlns="" xmlns:a16="http://schemas.microsoft.com/office/drawing/2014/main" id="{A8B595D4-C838-4ECA-B627-A5FA79845E3D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56EF94-2AF6-4F3D-96B4-3F186796358B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="" xmlns:a16="http://schemas.microsoft.com/office/drawing/2014/main" id="{30ED648F-912D-411F-B865-543056BE3959}"/>
              </a:ext>
            </a:extLst>
          </p:cNvPr>
          <p:cNvSpPr/>
          <p:nvPr/>
        </p:nvSpPr>
        <p:spPr>
          <a:xfrm>
            <a:off x="258237" y="1092666"/>
            <a:ext cx="11035019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1.SỰ HÌNH THÀNH XÃ HỘI PHONG KIẾN Ở TRUNG QUỐC</a:t>
            </a:r>
          </a:p>
        </p:txBody>
      </p:sp>
    </p:spTree>
    <p:extLst>
      <p:ext uri="{BB962C8B-B14F-4D97-AF65-F5344CB8AC3E}">
        <p14:creationId xmlns:p14="http://schemas.microsoft.com/office/powerpoint/2010/main" val="26745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425" y="1952506"/>
            <a:ext cx="110196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TCN,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="" xmlns:a16="http://schemas.microsoft.com/office/drawing/2014/main" id="{48183C83-3C97-48F0-A16D-289F955BAB60}"/>
              </a:ext>
            </a:extLst>
          </p:cNvPr>
          <p:cNvSpPr/>
          <p:nvPr/>
        </p:nvSpPr>
        <p:spPr>
          <a:xfrm>
            <a:off x="1807390" y="0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53522F5-059E-498D-949A-D70AF05B93CE}"/>
              </a:ext>
            </a:extLst>
          </p:cNvPr>
          <p:cNvSpPr/>
          <p:nvPr/>
        </p:nvSpPr>
        <p:spPr>
          <a:xfrm>
            <a:off x="1648261" y="48393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="" xmlns:a16="http://schemas.microsoft.com/office/drawing/2014/main" id="{A0384770-F5F8-4FAC-B121-EDEF274A1D4F}"/>
              </a:ext>
            </a:extLst>
          </p:cNvPr>
          <p:cNvSpPr/>
          <p:nvPr/>
        </p:nvSpPr>
        <p:spPr>
          <a:xfrm>
            <a:off x="208823" y="880845"/>
            <a:ext cx="11035019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1.SỰ HÌNH THÀNH XÃ HỘI PHONG KIẾN Ở TRUNG QUỐC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B16C22E-47AC-4CF2-ADCC-34B06F9B5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05" y="1399104"/>
            <a:ext cx="60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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95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897694" y="2058138"/>
            <a:ext cx="8922831" cy="3829050"/>
          </a:xfrm>
          <a:prstGeom prst="wedgeEllipseCallout">
            <a:avLst>
              <a:gd name="adj1" fmla="val -54672"/>
              <a:gd name="adj2" fmla="val 4633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a-cam-la-benh-gi.jpg">
            <a:extLst>
              <a:ext uri="{FF2B5EF4-FFF2-40B4-BE49-F238E27FC236}">
                <a16:creationId xmlns="" xmlns:a16="http://schemas.microsoft.com/office/drawing/2014/main" id="{E33495AC-B7C9-4CA0-B823-AB0020D99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2" y="4799862"/>
            <a:ext cx="2037722" cy="17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443E34A4-FA3B-493B-B141-5F38222FD9EE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450973F-10DF-407D-A25E-82726F96CC97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F2A95645-D766-4FD4-B55F-C358D47F44FB}"/>
              </a:ext>
            </a:extLst>
          </p:cNvPr>
          <p:cNvSpPr/>
          <p:nvPr/>
        </p:nvSpPr>
        <p:spPr>
          <a:xfrm>
            <a:off x="233362" y="1092666"/>
            <a:ext cx="11035019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2.TÌNH HÌNH CHÍNH TRỊ TRUNG QUỐC QUA CÁC TRIỀU ĐẠI</a:t>
            </a:r>
          </a:p>
        </p:txBody>
      </p:sp>
    </p:spTree>
    <p:extLst>
      <p:ext uri="{BB962C8B-B14F-4D97-AF65-F5344CB8AC3E}">
        <p14:creationId xmlns:p14="http://schemas.microsoft.com/office/powerpoint/2010/main" val="20350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383" y="1754528"/>
            <a:ext cx="116634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0" algn="l"/>
              </a:tabLst>
            </a:pP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0" algn="l"/>
              </a:tabLst>
            </a:pP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0" algn="l"/>
              </a:tabLst>
            </a:pP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24E52F74-991C-440A-87D8-A87A9C51849E}"/>
              </a:ext>
            </a:extLst>
          </p:cNvPr>
          <p:cNvSpPr/>
          <p:nvPr/>
        </p:nvSpPr>
        <p:spPr>
          <a:xfrm>
            <a:off x="1504950" y="211821"/>
            <a:ext cx="8924925" cy="8808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418575A-7AFB-4CB7-AD76-449067E6C265}"/>
              </a:ext>
            </a:extLst>
          </p:cNvPr>
          <p:cNvSpPr/>
          <p:nvPr/>
        </p:nvSpPr>
        <p:spPr>
          <a:xfrm>
            <a:off x="1504950" y="361422"/>
            <a:ext cx="90940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TRUNG QUỐC THỜI PHONG KIẾN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="" xmlns:a16="http://schemas.microsoft.com/office/drawing/2014/main" id="{3B4803C5-45CE-44D9-8EA3-CE72803A402D}"/>
              </a:ext>
            </a:extLst>
          </p:cNvPr>
          <p:cNvSpPr/>
          <p:nvPr/>
        </p:nvSpPr>
        <p:spPr>
          <a:xfrm>
            <a:off x="233362" y="1092666"/>
            <a:ext cx="11035019" cy="88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2.TÌNH HÌNH CHÍNH TRỊ TRUNG QUỐC QUA CÁC TRIỀU ĐẠI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B0F200F-A848-45EC-A2FF-D38A9556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3" y="1533088"/>
            <a:ext cx="60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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22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1868</TotalTime>
  <Words>1272</Words>
  <Application>Microsoft Office PowerPoint</Application>
  <PresentationFormat>Widescreen</PresentationFormat>
  <Paragraphs>127</Paragraphs>
  <Slides>29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Corbel</vt:lpstr>
      <vt:lpstr>Times New Roman</vt:lpstr>
      <vt:lpstr>Verdana</vt:lpstr>
      <vt:lpstr>Wingdings</vt:lpstr>
      <vt:lpstr>Wingdings 3</vt:lpstr>
      <vt:lpstr>Basis</vt:lpstr>
      <vt:lpstr>Default Design</vt:lpstr>
      <vt:lpstr>PowerPoint Presentation</vt:lpstr>
      <vt:lpstr>Trung quốc</vt:lpstr>
      <vt:lpstr>PowerPoint Presentation</vt:lpstr>
      <vt:lpstr>SÔNG TRƯỜNG GIANG VÀ SÔNG HOÀNG HÀ (TRUNG QUỐC)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Tướng nhà Hán Hoắc Khứ Bệnh đánh đuổi quân Hung Nô thời Hán Vũ Đế (156-87 TCN)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Trung Quốc được thống nhất vào:  A. Năm 221 TCN. B. Năm 212 TCN. C. Năm 122 TCN. D. Năm 206 TCN.</vt:lpstr>
      <vt:lpstr> 2. Người khởi đầu việc xây dựng bộ máy nhà nước phong kiến tập quyền ở Trung Quốc là:     A. Tần Thủy Hoàng.     B. Tần Nhị Thế.     C. Tần Tam Thế.     D. Lưu Bang.</vt:lpstr>
      <vt:lpstr> 3. Chế độ ruộng đất nổi tiếng dưới thời Đường là:     A. Chế độ tô, dung, điệu.     B. Chế độ tỉnh điền.      C. Chế độ quân điền.      D. Chế độ lộc điền.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Duc Bui</dc:creator>
  <cp:lastModifiedBy>AutoBVT</cp:lastModifiedBy>
  <cp:revision>65</cp:revision>
  <dcterms:created xsi:type="dcterms:W3CDTF">2019-08-29T14:09:52Z</dcterms:created>
  <dcterms:modified xsi:type="dcterms:W3CDTF">2021-09-23T09:20:54Z</dcterms:modified>
</cp:coreProperties>
</file>