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3" r:id="rId3"/>
    <p:sldId id="284" r:id="rId4"/>
    <p:sldId id="285" r:id="rId5"/>
    <p:sldId id="364" r:id="rId6"/>
    <p:sldId id="462" r:id="rId7"/>
    <p:sldId id="367" r:id="rId8"/>
    <p:sldId id="368" r:id="rId9"/>
    <p:sldId id="371" r:id="rId10"/>
    <p:sldId id="444" r:id="rId11"/>
    <p:sldId id="464" r:id="rId12"/>
    <p:sldId id="409" r:id="rId13"/>
    <p:sldId id="415" r:id="rId14"/>
    <p:sldId id="418" r:id="rId15"/>
    <p:sldId id="466" r:id="rId16"/>
    <p:sldId id="422" r:id="rId17"/>
    <p:sldId id="424" r:id="rId18"/>
    <p:sldId id="427" r:id="rId19"/>
    <p:sldId id="429" r:id="rId20"/>
    <p:sldId id="431" r:id="rId21"/>
    <p:sldId id="433" r:id="rId22"/>
    <p:sldId id="4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9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-678" y="-96"/>
      </p:cViewPr>
      <p:guideLst>
        <p:guide orient="horz" pos="2242"/>
        <p:guide pos="3839"/>
      </p:guideLst>
    </p:cSldViewPr>
  </p:slideViewPr>
  <p:outlineViewPr>
    <p:cViewPr>
      <p:scale>
        <a:sx n="33" d="100"/>
        <a:sy n="33" d="100"/>
      </p:scale>
      <p:origin x="42" y="3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3A7FD9-1AAC-447A-AB43-61F3762FA73C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6E842B-6575-4416-A171-60AA104733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ésultat de recherche d'images pour &quot;các nước xhcn liên xô và đông âu&quot;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995" y="3348990"/>
            <a:ext cx="6504940" cy="342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Image associé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9665" y="3348990"/>
            <a:ext cx="2892425" cy="342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0"/>
            <a:ext cx="12192635" cy="1682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b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LỚP 9</a:t>
            </a:r>
            <a:endParaRPr lang="en-US" sz="2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0" y="2023745"/>
            <a:ext cx="1219263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2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25501"/>
    </mc:Choice>
    <mc:Fallback>
      <p:transition spd="slow" advTm="2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3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Image associé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70"/>
            <a:ext cx="12195175" cy="624903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sp>
        <p:nvSpPr>
          <p:cNvPr id="5" name="Text Box 4"/>
          <p:cNvSpPr txBox="1"/>
          <p:nvPr/>
        </p:nvSpPr>
        <p:spPr>
          <a:xfrm>
            <a:off x="3850826" y="6250054"/>
            <a:ext cx="441452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55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 đồ các nước SNG</a:t>
            </a:r>
            <a:endParaRPr lang="en-US" altLang="en-US" sz="3355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6125" y="1448435"/>
            <a:ext cx="175450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Bê-lô-rút-xi-a</a:t>
            </a:r>
            <a:endParaRPr lang="en-US" altLang="en-US" sz="1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Résultat de recherche d'images pour &quot;các nước xhcn liên xô và đông âu&quot;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33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823720" y="6336085"/>
            <a:ext cx="798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 tượng về chủ nghĩa xã hội ở Liên Xô bị phá bỏ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3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5796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Liên bang Nga từ 1991 đến nay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46050" y="3867785"/>
            <a:ext cx="7489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chính trị: Tiếp tục không ổn định.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kinh tế: Có dấu hiệu phục hồi.</a:t>
            </a:r>
            <a:endParaRPr lang="en-US" sz="2800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55" y="351726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 descr="cach-cam-but-viet-dung-c.jpg"/>
          <p:cNvPicPr>
            <a:picLocks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249555" y="293116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924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147" name="Picture 4" descr="cuoc dinh cong cua cong dan xuong dong tau Lenin tai Gdansk 19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41140" y="2614295"/>
            <a:ext cx="8150860" cy="422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Rectangle 2"/>
          <p:cNvSpPr>
            <a:spLocks noGrp="1"/>
          </p:cNvSpPr>
          <p:nvPr/>
        </p:nvSpPr>
        <p:spPr>
          <a:xfrm>
            <a:off x="-26035" y="4921250"/>
            <a:ext cx="4067175" cy="1919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9557" tIns="54778" rIns="109557" bIns="54778"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đình công của công nhân xưởng đóng t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 tại Gdansk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 Lan năm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57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68755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hought Bubble: Cloud 7"/>
          <p:cNvSpPr/>
          <p:nvPr/>
        </p:nvSpPr>
        <p:spPr>
          <a:xfrm>
            <a:off x="0" y="3225165"/>
            <a:ext cx="6796405" cy="2206625"/>
          </a:xfrm>
          <a:prstGeom prst="cloudCallout">
            <a:avLst>
              <a:gd name="adj1" fmla="val 63332"/>
              <a:gd name="adj2" fmla="val 3365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khủng hoảng ở các nước xã hội chủ nghĩa Đông Âu dẫn đến hệ quả gì?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20" y="396049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47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0330" y="3968750"/>
            <a:ext cx="77514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Cuối năm 1989, chế độ xã hội chủ nghĩa sụp đổ ở hầu hết các nước Đông Âu.</a:t>
            </a:r>
            <a:endPara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28/6/1991, Hội đồng tương trợ kinh tế (SEV) tuyên bố chấm dứt hoạt động.</a:t>
            </a:r>
            <a:endPara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1/7/1991, Tổ chức Hiệp ước Vác-sa-va tuyên bố giải thể.</a:t>
            </a:r>
            <a:endPara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Content Placeholder 11" descr="cach-cam-but-viet-dung-c.jpg"/>
          <p:cNvPicPr>
            <a:picLocks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 flipH="1">
            <a:off x="260350" y="293624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3549650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6" name="Picture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280265" cy="595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5"/>
          <p:cNvSpPr txBox="1"/>
          <p:nvPr/>
        </p:nvSpPr>
        <p:spPr>
          <a:xfrm>
            <a:off x="706376" y="5959542"/>
            <a:ext cx="10867503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9/11/1989 bức tường Béc lin được tuyên bố tháo gỡ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3/10/1990  sáp nhập CHDC Đức v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CHLB Đức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8971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873760" y="3957955"/>
            <a:ext cx="7035165" cy="1628140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hangingPunct="0"/>
            <a:r>
              <a:rPr lang="en-US" sz="333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những nguyên nhân dẫn đến sự sụp đổ xã hội chủ nghĩa ở Liên Xô và các nước Đông Âu</a:t>
            </a:r>
            <a:endParaRPr lang="en-US" altLang="en-US" sz="333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955999" y="3370305"/>
            <a:ext cx="1545771" cy="1236890"/>
          </a:xfrm>
          <a:prstGeom prst="cloudCallout">
            <a:avLst>
              <a:gd name="adj1" fmla="val -113137"/>
              <a:gd name="adj2" fmla="val 5470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330"/>
          </a:p>
        </p:txBody>
      </p:sp>
      <p:pic>
        <p:nvPicPr>
          <p:cNvPr id="17" name="Picture 4" descr="dau-hoi-cham-1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30" y="3589655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06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3996" name="AutoShape 28"/>
          <p:cNvSpPr/>
          <p:nvPr/>
        </p:nvSpPr>
        <p:spPr>
          <a:xfrm>
            <a:off x="1493778" y="2741198"/>
            <a:ext cx="8947202" cy="758008"/>
          </a:xfrm>
          <a:prstGeom prst="flowChartTerminator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 SỤP ĐỔ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Group 2"/>
          <p:cNvGrpSpPr/>
          <p:nvPr/>
        </p:nvGrpSpPr>
        <p:grpSpPr bwMode="auto">
          <a:xfrm>
            <a:off x="770890" y="3499485"/>
            <a:ext cx="10650220" cy="3359150"/>
            <a:chOff x="72" y="1297"/>
            <a:chExt cx="5449" cy="1039"/>
          </a:xfrm>
          <a:noFill/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rot="5400000" flipV="1">
              <a:off x="3193" y="1095"/>
              <a:ext cx="182" cy="58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5400000">
              <a:off x="2381" y="1102"/>
              <a:ext cx="181" cy="5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rot="5400000">
              <a:off x="1740" y="666"/>
              <a:ext cx="181" cy="144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5400000" flipV="1">
              <a:off x="3813" y="741"/>
              <a:ext cx="190" cy="131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495" y="1477"/>
              <a:ext cx="1346" cy="85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2" y="1477"/>
              <a:ext cx="1295" cy="85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55" y="1492"/>
              <a:ext cx="1245" cy="844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4314" y="1494"/>
              <a:ext cx="1207" cy="840"/>
            </a:xfrm>
            <a:prstGeom prst="flowChartAlternateProcess">
              <a:avLst/>
            </a:prstGeom>
            <a:grpFill/>
            <a:ln w="9525">
              <a:solidFill>
                <a:srgbClr val="FF33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1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98254" y="4554345"/>
            <a:ext cx="2531237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 hình XHCN được xây dựng chưa phù hợp </a:t>
            </a:r>
            <a:endParaRPr kumimoji="0" lang="en-US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28663" y="4855643"/>
            <a:ext cx="2379073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Cải tổ phạm nhiều sai lầm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053439" y="4769535"/>
            <a:ext cx="2383638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chống phá của các thế lực thù địch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565033" y="4640675"/>
            <a:ext cx="2644598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bắt kịp với sự thay đổi của thế giới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>
        <p:fade/>
      </p:transition>
    </mc:Choice>
    <mc:Fallback>
      <p:transition spd="slow" advTm="40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4" name="Line 6"/>
          <p:cNvSpPr>
            <a:spLocks noChangeShapeType="1"/>
          </p:cNvSpPr>
          <p:nvPr/>
        </p:nvSpPr>
        <p:spPr bwMode="auto">
          <a:xfrm rot="16920000">
            <a:off x="2623185" y="3073400"/>
            <a:ext cx="1111885" cy="732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3655695" y="2012950"/>
            <a:ext cx="7914005" cy="1332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xã hội chủ nghĩa ở Đông Âu đều khủng hoảng trầm trọng và dẫn đến sự sụp đổ của hệ thống xã hội chủ nghĩa thế giới.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Content Placeholder 6"/>
          <p:cNvSpPr/>
          <p:nvPr/>
        </p:nvSpPr>
        <p:spPr>
          <a:xfrm>
            <a:off x="3655695" y="4623435"/>
            <a:ext cx="7914640" cy="915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 dẫn đến sự sụp đổ của CNXH ở Liên Xô và các nước Đông Âu.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rot="16920000" flipH="1">
            <a:off x="2712720" y="3964305"/>
            <a:ext cx="934720" cy="112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360153" y="85462"/>
            <a:ext cx="3472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 CỐ BÀI HỌC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Content Placeholder 6"/>
          <p:cNvSpPr/>
          <p:nvPr/>
        </p:nvSpPr>
        <p:spPr>
          <a:xfrm>
            <a:off x="1346835" y="2012950"/>
            <a:ext cx="1355725" cy="3525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</a:t>
            </a: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GIỮA NHỮNG NĂM 70</a:t>
            </a:r>
            <a:r>
              <a:rPr lang="en-US" altLang="pt-BR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TKXX ĐẾN NAY</a:t>
            </a:r>
            <a:r>
              <a:rPr lang="pt-BR" altLang="en-US" sz="2000" b="1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pt-BR" altLang="en-US" sz="2000" b="1" dirty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Content Placeholder 6"/>
          <p:cNvSpPr/>
          <p:nvPr/>
        </p:nvSpPr>
        <p:spPr>
          <a:xfrm>
            <a:off x="3660775" y="3563620"/>
            <a:ext cx="7914640" cy="688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 tế, chính trị của Liên bang Nga từ 1991 đến nay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6920000">
            <a:off x="3083560" y="3444240"/>
            <a:ext cx="196215" cy="92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8" grpId="0" bldLvl="0" animBg="1"/>
      <p:bldP spid="38" grpId="1" animBg="1"/>
      <p:bldP spid="9" grpId="0" bldLvl="0" animBg="1"/>
      <p:bldP spid="10" grpId="0" bldLvl="0" animBg="1"/>
      <p:bldP spid="9" grpId="1" animBg="1"/>
      <p:bldP spid="10" grpId="1" animBg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"/>
            <a:ext cx="12191365" cy="591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khủng hoảng và tan rã của Liên bang Xô Viết</a:t>
            </a:r>
            <a:endParaRPr lang="en-US" sz="2800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Hoàn cảnh</a:t>
            </a:r>
            <a:endParaRPr lang="en-US" sz="2800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Nội dung cải tổ của </a:t>
            </a: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endParaRPr lang="en-US" altLang="en-US" sz="2800" dirty="0">
              <a:solidFill>
                <a:srgbClr val="1D41D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</a:t>
            </a: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 cuộc cải tổ của </a:t>
            </a:r>
            <a:r>
              <a:rPr lang="en-US" altLang="en-US" sz="2800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bang Nga từ 1991 đến nay</a:t>
            </a:r>
            <a:endParaRPr lang="en-US" sz="2800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KHỦNG HOẢNG VÀ TAN RÃ CỦA CHẾ ĐỘ XÃ HỘI CHỦ NGHĨA Ở CÁC NƯỚC ĐÔNG ÂU</a:t>
            </a: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83"/>
    </mc:Choice>
    <mc:Fallback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2948119" y="365015"/>
            <a:ext cx="6295390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lang="en-US" altLang="en-US" sz="33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</a:t>
            </a:r>
            <a:endParaRPr lang="en-US" altLang="en-US" sz="3355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1611630"/>
            <a:ext cx="8008620" cy="42157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Trả lời 2 câu hỏi: </a:t>
            </a:r>
            <a:endParaRPr lang="en-US" sz="3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Công cuộc cải tổ ở Liên Xô diễn ra như thế nào và đạt kết quả ra sao?</a:t>
            </a:r>
            <a:endParaRPr lang="en-US" sz="3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Nguyên nhân nào dẫn đến sự sụp đổ chủ nghĩa xã hội ở Liên Xô và các nước Đông Âu?</a:t>
            </a:r>
            <a:endParaRPr lang="en-US" sz="3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Đọc</a:t>
            </a:r>
            <a:r>
              <a:rPr lang="en-US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 bài:</a:t>
            </a:r>
            <a:r>
              <a:rPr lang="en-US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“Quá trình phát triển của phong trào giải phóng dân tộc và sự tan rã của hệ thống thuộc địa.”</a:t>
            </a:r>
            <a:endParaRPr lang="en-US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65" y="245808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150124"/>
            <a:ext cx="8206558" cy="6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430" y="4454941"/>
            <a:ext cx="11054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3"/>
    </mc:Choice>
    <mc:Fallback>
      <p:transition spd="slow" advTm="68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86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0" y="2505075"/>
            <a:ext cx="665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65405" y="3142615"/>
            <a:ext cx="1068070" cy="7105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5405" y="3968750"/>
            <a:ext cx="4757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Năm 1973, khủng hoảng dầu mỏ thế giới.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266" name="Picture 2" descr="(Ảnh chia sẻ trên Reddit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9360" y="2675890"/>
            <a:ext cx="7153275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4"/>
          <p:cNvSpPr/>
          <p:nvPr/>
        </p:nvSpPr>
        <p:spPr>
          <a:xfrm>
            <a:off x="5275580" y="5778500"/>
            <a:ext cx="6421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8B8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dân H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đã phải chọn cách đi bộ, đi xe đạp, hoặc cưỡi ngựa.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5405" y="5050155"/>
            <a:ext cx="49745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Liên Xô chậm cải cách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khủng hoảng toàn diện.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1267" grpId="0"/>
      <p:bldP spid="11267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2192000" cy="582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0" y="2505075"/>
            <a:ext cx="665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130175" y="3142615"/>
            <a:ext cx="1068070" cy="7105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30175" y="4120515"/>
            <a:ext cx="58210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3/1985, Goóc-ba-chốp đề ra đường lối cải tổ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225" name="Group 9"/>
          <p:cNvGrpSpPr/>
          <p:nvPr/>
        </p:nvGrpSpPr>
        <p:grpSpPr>
          <a:xfrm>
            <a:off x="6534150" y="2389505"/>
            <a:ext cx="3743325" cy="4492625"/>
            <a:chOff x="3535" y="1553"/>
            <a:chExt cx="2150" cy="2992"/>
          </a:xfrm>
        </p:grpSpPr>
        <p:pic>
          <p:nvPicPr>
            <p:cNvPr id="88074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5" y="1553"/>
              <a:ext cx="2110" cy="25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8075" name="Text Box 11"/>
            <p:cNvSpPr txBox="1"/>
            <p:nvPr/>
          </p:nvSpPr>
          <p:spPr>
            <a:xfrm>
              <a:off x="3600" y="4238"/>
              <a:ext cx="2085" cy="307"/>
            </a:xfrm>
            <a:prstGeom prst="rect">
              <a:avLst/>
            </a:prstGeom>
            <a:noFill/>
            <a:ln w="1260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p>
              <a:pPr algn="ctr" defTabSz="449580">
                <a:spcBef>
                  <a:spcPts val="1500"/>
                </a:spcBef>
                <a:buClrTx/>
                <a:buFontTx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vi-V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Mikhail Gorbachev</a:t>
              </a:r>
              <a:endPara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565" y="3004820"/>
            <a:ext cx="729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Nội dung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5565" y="2482850"/>
            <a:ext cx="373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Picture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17280" y="3922395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1404620" y="3922395"/>
            <a:ext cx="6463030" cy="2399030"/>
          </a:xfrm>
          <a:prstGeom prst="wedgeEllipseCallout">
            <a:avLst>
              <a:gd name="adj1" fmla="val 62782"/>
              <a:gd name="adj2" fmla="val -2265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 cuộc cải tổ của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bao gồm những nội dung nào?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565" y="3004820"/>
            <a:ext cx="729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Nội dung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51130" y="4434205"/>
            <a:ext cx="745299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Kinh tế: Đưa ra nhiều phương án-&gt;chưa thực hiện được.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Chính trị: Tổng thống tập trung quyền lực, đa nguyên về chính trị.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Tuyên bố dân chủ và “công khai” mọi mặt.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25513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75565" y="2482850"/>
            <a:ext cx="373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850" y="3609340"/>
            <a:ext cx="1068070" cy="710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65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3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3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33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335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436370"/>
            <a:ext cx="12192000" cy="1631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335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3335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35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335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3335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0" y="3004820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09600" y="4406900"/>
            <a:ext cx="7035165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0" hangingPunct="0"/>
            <a:r>
              <a:rPr 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 cuộc cải tổ của </a:t>
            </a:r>
            <a:r>
              <a:rPr lang="en-US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 có kết quả như thế nào?</a:t>
            </a:r>
            <a:endParaRPr lang="en-US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342589" y="4590775"/>
            <a:ext cx="1545771" cy="1236890"/>
          </a:xfrm>
          <a:prstGeom prst="cloudCallout">
            <a:avLst>
              <a:gd name="adj1" fmla="val -115232"/>
              <a:gd name="adj2" fmla="val -396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330"/>
          </a:p>
        </p:txBody>
      </p:sp>
      <p:pic>
        <p:nvPicPr>
          <p:cNvPr id="17" name="Picture 4" descr="dau-hoi-cham-1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20" y="4810760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6" grpId="0" animBg="1"/>
      <p:bldP spid="10" grpId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9540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565" y="2465070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37490" y="4594225"/>
            <a:ext cx="7055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Đất nước lún sâu vào khủng hoảng và rối loạn.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237490" y="3477895"/>
            <a:ext cx="1068070" cy="710565"/>
          </a:xfrm>
          <a:prstGeom prst="rect">
            <a:avLst/>
          </a:prstGeom>
        </p:spPr>
      </p:pic>
      <p:pic>
        <p:nvPicPr>
          <p:cNvPr id="35842" name="Picture 2" descr="C:\Users\Win8Pro\Desktop\download (2).jp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0945" y="2356485"/>
            <a:ext cx="4631055" cy="362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2"/>
          <p:cNvSpPr/>
          <p:nvPr/>
        </p:nvSpPr>
        <p:spPr>
          <a:xfrm>
            <a:off x="7560945" y="6087110"/>
            <a:ext cx="4631055" cy="6934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biểu tình đòi li khai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độc lập ở Lít-va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68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2: </a:t>
            </a:r>
            <a:r>
              <a:rPr lang="en-US" sz="31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 VÀ CÁC NƯỚC ĐÔNG ÂU TỪ GIỮA </a:t>
            </a:r>
            <a:r>
              <a:rPr lang="en-US" sz="311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NĂM 70 CỦA THẾ KỈ XX ĐẾN NAY</a:t>
            </a:r>
            <a:endParaRPr lang="en-US" sz="3110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1230630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I-LIÊN XÔ TỪ GIỮA NHỮNG NĂM 70 CỦA THẾ KỈ XX ĐẾN NAY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khủng hoảng và tan rã của Liên bang Xô Viết</a:t>
            </a:r>
            <a:endParaRPr lang="en-US" sz="2800" b="1" dirty="0" err="1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6360" y="2356485"/>
            <a:ext cx="878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Kết quả công cuộc cải tổ của </a:t>
            </a: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Goóc-ba-chốp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72720" y="3777615"/>
            <a:ext cx="82657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Sau cuộc đảo chính ngày 19/8/1991, Đảng Cộng sản bị đình chỉ hoạt động.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Ngày 21/12/1991, Liên bang Xô Viết bị giải tán.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Chủ nghĩa xã hội sụp đổ.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242570" y="2972435"/>
            <a:ext cx="1068070" cy="7105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90" y="3507740"/>
            <a:ext cx="2602865" cy="27432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36"/>
    </mc:Choice>
    <mc:Fallback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Blue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5534</Words>
  <Application>WPS Presentation</Application>
  <PresentationFormat>Custom</PresentationFormat>
  <Paragraphs>179</Paragraphs>
  <Slides>21</Slides>
  <Notes>0</Notes>
  <HiddenSlides>0</HiddenSlides>
  <MMClips>35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Wingdings 2</vt:lpstr>
      <vt:lpstr>Verdana</vt:lpstr>
      <vt:lpstr>Microsoft YaHei</vt:lpstr>
      <vt:lpstr>Arial Unicode MS</vt:lpstr>
      <vt:lpstr>Calibri</vt:lpstr>
      <vt:lpstr>Blue Waves</vt:lpstr>
      <vt:lpstr>PowerPoint 演示文稿</vt:lpstr>
      <vt:lpstr>PowerPoint 演示文稿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演示文稿</vt:lpstr>
      <vt:lpstr>PowerPoint 演示文稿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演示文稿</vt:lpstr>
      <vt:lpstr>BÀI 2: LIÊN XÔ VÀ CÁC NƯỚC ĐÔNG ÂU TỪ GIỮA NHỮNG NĂM 70 CỦA THẾ KỈ XX ĐẾN NAY</vt:lpstr>
      <vt:lpstr>BÀI 2: LIÊN XÔ VÀ CÁC NƯỚC ĐÔNG ÂU TỪ GIỮA NHỮNG NĂM 70 CỦA THẾ KỈ XX ĐẾN NAY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THẾ GIỚI HIỆN ĐẠI TỪ NĂM 1945 ĐẾN NAY</dc:title>
  <dc:creator>HP</dc:creator>
  <cp:lastModifiedBy>DELL</cp:lastModifiedBy>
  <cp:revision>107</cp:revision>
  <dcterms:created xsi:type="dcterms:W3CDTF">2021-06-06T05:17:00Z</dcterms:created>
  <dcterms:modified xsi:type="dcterms:W3CDTF">2021-08-29T13:57:05Z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BA3A135198AF4297BA222F02C6AED40F</vt:lpwstr>
  </property>
  <property fmtid="{D5CDD505-2E9C-101B-9397-08002B2CF9AE}" pid="3" name="KSOProductBuildVer">
    <vt:lpwstr>1033-11.2.0.10265</vt:lpwstr>
  </property>
</Properties>
</file>