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2" r:id="rId4"/>
    <p:sldId id="259" r:id="rId5"/>
    <p:sldId id="264" r:id="rId6"/>
    <p:sldId id="265" r:id="rId7"/>
    <p:sldId id="267" r:id="rId8"/>
    <p:sldId id="268" r:id="rId9"/>
    <p:sldId id="270" r:id="rId10"/>
    <p:sldId id="272" r:id="rId11"/>
    <p:sldId id="274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32ABD-3DEB-4AE3-B3B3-B39139E127B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C4E35-4ACE-4182-8EDA-E61AD401A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98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Số</a:t>
            </a:r>
            <a:r>
              <a:rPr lang="en-US" baseline="0" dirty="0"/>
              <a:t> trong hộp diêm quẹt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C4E35-4ACE-4182-8EDA-E61AD401AB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57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Số</a:t>
            </a:r>
            <a:r>
              <a:rPr lang="en-US" baseline="0" dirty="0"/>
              <a:t> trong hộp diêm quẹt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C4E35-4ACE-4182-8EDA-E61AD401AB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39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0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2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15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1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25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56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0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6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0C4A4-1EA4-4A03-8404-C1CBFCEA461C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6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9" y="55420"/>
            <a:ext cx="11854985" cy="509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29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1" y="181781"/>
            <a:ext cx="11910989" cy="27506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2880" y="3096348"/>
            <a:ext cx="11802720" cy="255454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3600" dirty="0"/>
              <a:t>Tập hợp A các số chia hết cho 9 là:</a:t>
            </a:r>
            <a:br>
              <a:rPr lang="en-US" sz="3600" dirty="0"/>
            </a:br>
            <a:r>
              <a:rPr lang="en-US" sz="3600" dirty="0"/>
              <a:t>		</a:t>
            </a:r>
            <a:r>
              <a:rPr lang="en-US" sz="4400" b="1" dirty="0"/>
              <a:t>A = { 117; 3 447; 5 085}</a:t>
            </a:r>
          </a:p>
          <a:p>
            <a:pPr marL="342900" indent="-342900">
              <a:buAutoNum type="alphaLcParenR"/>
            </a:pPr>
            <a:r>
              <a:rPr lang="en-US" sz="3600" dirty="0"/>
              <a:t>Tập hợp B các số chia hết cho 3 mà không chia hết cho 9 là:</a:t>
            </a:r>
            <a:br>
              <a:rPr lang="en-US" sz="3600" dirty="0"/>
            </a:br>
            <a:r>
              <a:rPr lang="en-US" sz="3600" dirty="0"/>
              <a:t>		</a:t>
            </a:r>
            <a:r>
              <a:rPr lang="en-US" sz="4400" b="1" dirty="0"/>
              <a:t>B = { 534; 9 348; 123}</a:t>
            </a:r>
          </a:p>
        </p:txBody>
      </p:sp>
    </p:spTree>
    <p:extLst>
      <p:ext uri="{BB962C8B-B14F-4D97-AF65-F5344CB8AC3E}">
        <p14:creationId xmlns:p14="http://schemas.microsoft.com/office/powerpoint/2010/main" val="3917894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1" y="37835"/>
            <a:ext cx="12052881" cy="138105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6392" y="1557633"/>
                <a:ext cx="11742157" cy="5078313"/>
              </a:xfrm>
              <a:prstGeom prst="rect">
                <a:avLst/>
              </a:prstGeom>
              <a:solidFill>
                <a:srgbClr val="00B0F0"/>
              </a:solidFill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sz="3600" b="1" dirty="0"/>
                  <a:t>1 260 + 5 306</a:t>
                </a:r>
                <a:br>
                  <a:rPr lang="en-US" sz="3600" b="1" dirty="0"/>
                </a:br>
                <a:r>
                  <a:rPr lang="en-US" sz="3600" dirty="0"/>
                  <a:t>Không chia hết cho 3 vì 1 260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3 và 5 036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3</a:t>
                </a:r>
                <a:br>
                  <a:rPr lang="en-US" sz="3600" dirty="0"/>
                </a:br>
                <a:r>
                  <a:rPr lang="en-US" sz="3600" dirty="0"/>
                  <a:t>Không chia hết cho 9 vì 1 260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9 và 5 036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9</a:t>
                </a:r>
              </a:p>
              <a:p>
                <a:pPr marL="342900" indent="-342900">
                  <a:buFontTx/>
                  <a:buAutoNum type="alphaLcParenR"/>
                </a:pPr>
                <a:r>
                  <a:rPr lang="en-US" sz="3600" b="1" dirty="0"/>
                  <a:t>436 – 324</a:t>
                </a:r>
                <a:br>
                  <a:rPr lang="en-US" sz="3600" b="1" dirty="0"/>
                </a:br>
                <a:r>
                  <a:rPr lang="en-US" sz="3600" dirty="0"/>
                  <a:t>Không chia hết cho 3 vì 436</a:t>
                </a:r>
                <a14:m>
                  <m:oMath xmlns:m="http://schemas.openxmlformats.org/officeDocument/2006/math">
                    <m:r>
                      <a:rPr lang="en-US" sz="36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3 và 324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3</a:t>
                </a:r>
                <a:br>
                  <a:rPr lang="en-US" sz="3600" dirty="0"/>
                </a:br>
                <a:r>
                  <a:rPr lang="en-US" sz="3600" dirty="0"/>
                  <a:t>Không chia hết cho 9 vì 436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9 và 324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9</a:t>
                </a:r>
              </a:p>
              <a:p>
                <a:pPr marL="342900" indent="-342900">
                  <a:buFontTx/>
                  <a:buAutoNum type="alphaLcParenR"/>
                </a:pPr>
                <a:r>
                  <a:rPr lang="en-US" sz="3600" b="1" dirty="0"/>
                  <a:t>2.3.4.6 + 27</a:t>
                </a:r>
                <a:r>
                  <a:rPr lang="en-US" sz="3600" dirty="0"/>
                  <a:t/>
                </a:r>
                <a:br>
                  <a:rPr lang="en-US" sz="3600" dirty="0"/>
                </a:br>
                <a:r>
                  <a:rPr lang="en-US" sz="3600" dirty="0"/>
                  <a:t>Chia hết cho 3 vì 2.3.4.6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3 và 27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3</a:t>
                </a:r>
                <a:br>
                  <a:rPr lang="en-US" sz="3600" dirty="0"/>
                </a:br>
                <a:r>
                  <a:rPr lang="en-US" sz="3600" dirty="0"/>
                  <a:t>Chia hết cho 9 vì 2.3.4.6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9 và 27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600" dirty="0"/>
                  <a:t> 9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392" y="1557633"/>
                <a:ext cx="11742157" cy="5078313"/>
              </a:xfrm>
              <a:prstGeom prst="rect">
                <a:avLst/>
              </a:prstGeom>
              <a:blipFill rotWithShape="0">
                <a:blip r:embed="rId3"/>
                <a:stretch>
                  <a:fillRect l="-1610" t="-2041" b="-3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8431530" y="2332450"/>
            <a:ext cx="226695" cy="766350"/>
            <a:chOff x="4592955" y="1964055"/>
            <a:chExt cx="107950" cy="364929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4592955" y="1964055"/>
              <a:ext cx="107950" cy="1079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4592955" y="2221034"/>
              <a:ext cx="107950" cy="1079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5875416" y="3970750"/>
            <a:ext cx="226695" cy="766350"/>
            <a:chOff x="4592955" y="1964055"/>
            <a:chExt cx="107950" cy="364929"/>
          </a:xfrm>
        </p:grpSpPr>
        <p:cxnSp>
          <p:nvCxnSpPr>
            <p:cNvPr id="12" name="Straight Connector 11"/>
            <p:cNvCxnSpPr/>
            <p:nvPr/>
          </p:nvCxnSpPr>
          <p:spPr>
            <a:xfrm flipH="1">
              <a:off x="4592955" y="1964055"/>
              <a:ext cx="107950" cy="1079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4592955" y="2221034"/>
              <a:ext cx="107950" cy="1079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2212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8575"/>
            <a:ext cx="12002870" cy="32099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9772" y="3152775"/>
            <a:ext cx="11515725" cy="35394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3200" b="1" dirty="0"/>
              <a:t>Không thể </a:t>
            </a:r>
            <a:r>
              <a:rPr lang="en-US" sz="3200" dirty="0"/>
              <a:t>chia số bi trong mỗi hộp thành 3 phần bằng nhau. Vì các số 203; 127; 97; 173 đều </a:t>
            </a:r>
            <a:r>
              <a:rPr lang="en-US" sz="3200" b="1" dirty="0"/>
              <a:t>không chia hết cho 3</a:t>
            </a:r>
            <a:r>
              <a:rPr lang="en-US" sz="3200" dirty="0"/>
              <a:t>.</a:t>
            </a:r>
          </a:p>
          <a:p>
            <a:pPr marL="342900" indent="-342900">
              <a:buAutoNum type="alphaLcParenR"/>
            </a:pPr>
            <a:r>
              <a:rPr lang="en-US" sz="3200" b="1" dirty="0"/>
              <a:t>Tổng số bi Tuấn có là</a:t>
            </a:r>
            <a:r>
              <a:rPr lang="en-US" sz="3200" dirty="0"/>
              <a:t>: 203 + 127 + 97 + 173 = </a:t>
            </a:r>
            <a:r>
              <a:rPr lang="en-US" sz="3200" b="1" dirty="0"/>
              <a:t>600 ( viên bi)</a:t>
            </a:r>
            <a:br>
              <a:rPr lang="en-US" sz="3200" b="1" dirty="0"/>
            </a:br>
            <a:r>
              <a:rPr lang="en-US" sz="3200" dirty="0"/>
              <a:t>Nếu Tuấn rủ thêm 2 bạn cùng chơi bi thì </a:t>
            </a:r>
            <a:r>
              <a:rPr lang="en-US" sz="3200" b="1" dirty="0"/>
              <a:t>có thể chia đều tổng số bi </a:t>
            </a:r>
            <a:r>
              <a:rPr lang="en-US" sz="3200" dirty="0"/>
              <a:t>cho mỗi bạn vì </a:t>
            </a:r>
            <a:r>
              <a:rPr lang="en-US" sz="3200" b="1" dirty="0"/>
              <a:t>600 chia hết cho 3</a:t>
            </a:r>
            <a:r>
              <a:rPr lang="en-US" sz="3200" dirty="0"/>
              <a:t>.</a:t>
            </a:r>
          </a:p>
          <a:p>
            <a:pPr marL="342900" indent="-342900">
              <a:buAutoNum type="alphaLcParenR"/>
            </a:pPr>
            <a:r>
              <a:rPr lang="en-US" sz="3200" dirty="0"/>
              <a:t>Nếu Tuấn rủ thêm 8 bạn cùng chơi thì </a:t>
            </a:r>
            <a:r>
              <a:rPr lang="en-US" sz="3200" b="1" dirty="0"/>
              <a:t>không thể chia đều tổng số bi </a:t>
            </a:r>
            <a:r>
              <a:rPr lang="en-US" sz="3200" dirty="0"/>
              <a:t>cho mỗi bạn vì </a:t>
            </a:r>
            <a:r>
              <a:rPr lang="en-US" sz="3200" b="1" dirty="0"/>
              <a:t>600 không chia hết cho 9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475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30186" cy="3754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237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67" y="0"/>
            <a:ext cx="11762509" cy="6678751"/>
          </a:xfrm>
          <a:prstGeom prst="rect">
            <a:avLst/>
          </a:prstGeom>
          <a:solidFill>
            <a:srgbClr val="FFA7A7"/>
          </a:solidFill>
        </p:spPr>
        <p:txBody>
          <a:bodyPr wrap="square" rtlCol="0">
            <a:spAutoFit/>
          </a:bodyPr>
          <a:lstStyle/>
          <a:p>
            <a:r>
              <a:rPr lang="en-US" sz="8000" b="1" dirty="0"/>
              <a:t>378</a:t>
            </a:r>
            <a:r>
              <a:rPr lang="en-US" sz="5400" dirty="0"/>
              <a:t>	= 3.100 		+ 7.10 		+ 8</a:t>
            </a:r>
          </a:p>
          <a:p>
            <a:r>
              <a:rPr lang="en-US" sz="5400" dirty="0"/>
              <a:t>		= 3.</a:t>
            </a:r>
            <a:r>
              <a:rPr lang="en-US" sz="6000" dirty="0"/>
              <a:t>( 99 + 1) </a:t>
            </a:r>
            <a:r>
              <a:rPr lang="en-US" sz="5400" dirty="0"/>
              <a:t>+ 7. </a:t>
            </a:r>
            <a:r>
              <a:rPr lang="en-US" sz="6000" dirty="0"/>
              <a:t>( 9 + 1)</a:t>
            </a:r>
            <a:r>
              <a:rPr lang="en-US" sz="5400" dirty="0"/>
              <a:t> 	+ 8</a:t>
            </a:r>
          </a:p>
          <a:p>
            <a:r>
              <a:rPr lang="en-US" sz="5400" dirty="0"/>
              <a:t>		= 3.99 + 3.1 	+ 7.9 + 7.1 	+ 8</a:t>
            </a:r>
          </a:p>
          <a:p>
            <a:r>
              <a:rPr lang="en-US" sz="5400" dirty="0"/>
              <a:t>		= 3.99 + 7.9 		+ 3 + 7 + 8</a:t>
            </a:r>
          </a:p>
          <a:p>
            <a:r>
              <a:rPr lang="en-US" sz="5400" dirty="0"/>
              <a:t>		= 3.11.9 + 7.9 	+ 3 + 7 + 8</a:t>
            </a:r>
          </a:p>
          <a:p>
            <a:r>
              <a:rPr lang="en-US" sz="5400" dirty="0"/>
              <a:t>		= </a:t>
            </a:r>
            <a:r>
              <a:rPr lang="en-US" sz="5400" i="1" dirty="0"/>
              <a:t>9.( 3.11 + 7)   </a:t>
            </a:r>
            <a:r>
              <a:rPr lang="en-US" sz="5400" dirty="0"/>
              <a:t>	+ ( </a:t>
            </a:r>
            <a:r>
              <a:rPr lang="en-US" sz="5400" b="1" dirty="0"/>
              <a:t>3 + 7 + 8</a:t>
            </a:r>
            <a:r>
              <a:rPr lang="en-US" sz="5400" dirty="0"/>
              <a:t>)</a:t>
            </a:r>
          </a:p>
          <a:p>
            <a:r>
              <a:rPr lang="en-US" sz="7200" b="1" dirty="0"/>
              <a:t>378</a:t>
            </a:r>
            <a:r>
              <a:rPr lang="en-US" sz="5400" dirty="0"/>
              <a:t> = ( </a:t>
            </a:r>
            <a:r>
              <a:rPr lang="en-US" sz="5400" i="1" dirty="0"/>
              <a:t>số chia hết cho 9</a:t>
            </a:r>
            <a:r>
              <a:rPr lang="en-US" sz="5400" dirty="0"/>
              <a:t>) + ( </a:t>
            </a:r>
            <a:r>
              <a:rPr lang="en-US" sz="6600" b="1" dirty="0"/>
              <a:t>3 + 7 + 8</a:t>
            </a:r>
            <a:r>
              <a:rPr lang="en-US" sz="5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98912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37466" cy="1870364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01" y="2279177"/>
            <a:ext cx="12034099" cy="15655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3841790"/>
            <a:ext cx="11734800" cy="30162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4400" dirty="0"/>
              <a:t>Trong các số 245; 9 087; 396; 531, số chia hết cho 9 là 		</a:t>
            </a:r>
            <a:r>
              <a:rPr lang="en-US" sz="4800" b="1" dirty="0"/>
              <a:t>369; 531</a:t>
            </a:r>
          </a:p>
          <a:p>
            <a:pPr marL="342900" indent="-342900">
              <a:buAutoNum type="alphaLcParenR"/>
            </a:pPr>
            <a:r>
              <a:rPr lang="en-US" sz="4400" dirty="0"/>
              <a:t>Chỉ ra hai số chia hết cho 9 là: </a:t>
            </a:r>
            <a:r>
              <a:rPr lang="en-US" sz="4800" b="1" dirty="0"/>
              <a:t>981; 765.</a:t>
            </a:r>
            <a:br>
              <a:rPr lang="en-US" sz="4800" b="1" dirty="0"/>
            </a:br>
            <a:r>
              <a:rPr lang="en-US" sz="4400" dirty="0"/>
              <a:t>hai số không chia hết cho 9 là: </a:t>
            </a:r>
            <a:r>
              <a:rPr lang="en-US" sz="4800" b="1" dirty="0"/>
              <a:t>123; 456.</a:t>
            </a:r>
          </a:p>
        </p:txBody>
      </p:sp>
    </p:spTree>
    <p:extLst>
      <p:ext uri="{BB962C8B-B14F-4D97-AF65-F5344CB8AC3E}">
        <p14:creationId xmlns:p14="http://schemas.microsoft.com/office/powerpoint/2010/main" val="860337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10781" cy="468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515" y="329184"/>
            <a:ext cx="11762509" cy="5201424"/>
          </a:xfrm>
          <a:prstGeom prst="rect">
            <a:avLst/>
          </a:prstGeom>
          <a:solidFill>
            <a:srgbClr val="FFA7A7"/>
          </a:solidFill>
        </p:spPr>
        <p:txBody>
          <a:bodyPr wrap="square" rtlCol="0">
            <a:spAutoFit/>
          </a:bodyPr>
          <a:lstStyle/>
          <a:p>
            <a:r>
              <a:rPr lang="en-US" sz="4800" b="1" dirty="0"/>
              <a:t>378</a:t>
            </a:r>
            <a:r>
              <a:rPr lang="en-US" sz="4400" dirty="0"/>
              <a:t>	= 3.100 			+ 7.10 		+ 8</a:t>
            </a:r>
          </a:p>
          <a:p>
            <a:r>
              <a:rPr lang="en-US" sz="4400" dirty="0"/>
              <a:t>		= 3.</a:t>
            </a:r>
            <a:r>
              <a:rPr lang="en-US" sz="4800" dirty="0"/>
              <a:t>( 99 + 1) 	</a:t>
            </a:r>
            <a:r>
              <a:rPr lang="en-US" sz="4400" dirty="0"/>
              <a:t>+ 7. </a:t>
            </a:r>
            <a:r>
              <a:rPr lang="en-US" sz="4800" dirty="0"/>
              <a:t>( 9 + 1)</a:t>
            </a:r>
            <a:r>
              <a:rPr lang="en-US" sz="4400" dirty="0"/>
              <a:t> + 8</a:t>
            </a:r>
          </a:p>
          <a:p>
            <a:r>
              <a:rPr lang="en-US" sz="4400" dirty="0"/>
              <a:t>		= 3.99 + 3.1 	+ 7.9 + 7.1 	+ 8</a:t>
            </a:r>
          </a:p>
          <a:p>
            <a:r>
              <a:rPr lang="en-US" sz="4400" dirty="0"/>
              <a:t>		= 3.99 + 7.9 	+ 3 + 7 + 8</a:t>
            </a:r>
          </a:p>
          <a:p>
            <a:r>
              <a:rPr lang="en-US" sz="4400" dirty="0"/>
              <a:t>		= </a:t>
            </a:r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4400" dirty="0"/>
              <a:t>.11.3.3 + 7.3.</a:t>
            </a:r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4400" dirty="0"/>
              <a:t> 	+ 3 + 7 + 8</a:t>
            </a:r>
          </a:p>
          <a:p>
            <a:r>
              <a:rPr lang="en-US" sz="4400" dirty="0"/>
              <a:t>		= </a:t>
            </a:r>
            <a:r>
              <a:rPr lang="en-US" sz="4400" i="1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4400" i="1" dirty="0"/>
              <a:t>.(11.3.3 + 7.3)   </a:t>
            </a:r>
            <a:r>
              <a:rPr lang="en-US" sz="4400" dirty="0"/>
              <a:t>	+ ( </a:t>
            </a:r>
            <a:r>
              <a:rPr lang="en-US" sz="4400" b="1" dirty="0"/>
              <a:t>3 + 7 + 8</a:t>
            </a:r>
            <a:r>
              <a:rPr lang="en-US" sz="4400" dirty="0"/>
              <a:t>)</a:t>
            </a:r>
          </a:p>
          <a:p>
            <a:r>
              <a:rPr lang="en-US" sz="6000" b="1" dirty="0"/>
              <a:t>378	</a:t>
            </a:r>
            <a:r>
              <a:rPr lang="en-US" sz="4400" dirty="0"/>
              <a:t>= </a:t>
            </a:r>
            <a:r>
              <a:rPr lang="en-US" sz="4400" i="1" dirty="0"/>
              <a:t>(</a:t>
            </a:r>
            <a:r>
              <a:rPr lang="en-US" sz="4800" b="1" i="1" dirty="0"/>
              <a:t>số chia hết cho 3</a:t>
            </a:r>
            <a:r>
              <a:rPr lang="en-US" sz="4400" i="1" dirty="0"/>
              <a:t>) </a:t>
            </a:r>
            <a:r>
              <a:rPr lang="en-US" sz="4400" dirty="0"/>
              <a:t>+ ( </a:t>
            </a:r>
            <a:r>
              <a:rPr lang="en-US" sz="6000" b="1" dirty="0"/>
              <a:t>3 + 7 + 8</a:t>
            </a:r>
            <a:r>
              <a:rPr lang="en-US" sz="4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32426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75" y="0"/>
            <a:ext cx="11402291" cy="1409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231747" y="1367387"/>
            <a:ext cx="11762509" cy="5447645"/>
          </a:xfrm>
          <a:prstGeom prst="rect">
            <a:avLst/>
          </a:prstGeom>
          <a:solidFill>
            <a:srgbClr val="FFA7A7"/>
          </a:solidFill>
        </p:spPr>
        <p:txBody>
          <a:bodyPr wrap="square" rtlCol="0">
            <a:spAutoFit/>
          </a:bodyPr>
          <a:lstStyle/>
          <a:p>
            <a:r>
              <a:rPr lang="en-US" sz="4400" b="1" dirty="0"/>
              <a:t>315</a:t>
            </a:r>
            <a:r>
              <a:rPr lang="en-US" sz="4000" dirty="0"/>
              <a:t>	= 3.100 			+ 1.10 		+ 5</a:t>
            </a:r>
          </a:p>
          <a:p>
            <a:r>
              <a:rPr lang="en-US" sz="4000" dirty="0"/>
              <a:t>		= 3.</a:t>
            </a:r>
            <a:r>
              <a:rPr lang="en-US" sz="4400" dirty="0"/>
              <a:t>( 99 + 1) 	</a:t>
            </a:r>
            <a:r>
              <a:rPr lang="en-US" sz="4000" dirty="0"/>
              <a:t>+ 1. </a:t>
            </a:r>
            <a:r>
              <a:rPr lang="en-US" sz="4400" dirty="0"/>
              <a:t>( 9 + 1)</a:t>
            </a:r>
            <a:r>
              <a:rPr lang="en-US" sz="4000" dirty="0"/>
              <a:t> + 5</a:t>
            </a:r>
          </a:p>
          <a:p>
            <a:r>
              <a:rPr lang="en-US" sz="4000" dirty="0"/>
              <a:t>		= 3.99 + 3.1 	+ 1.9 + 1.1 	+ 5</a:t>
            </a:r>
          </a:p>
          <a:p>
            <a:r>
              <a:rPr lang="en-US" sz="4000" dirty="0"/>
              <a:t>		= 3.99 + </a:t>
            </a:r>
            <a:r>
              <a:rPr lang="en-US" sz="4000" b="1" dirty="0"/>
              <a:t>3</a:t>
            </a:r>
            <a:r>
              <a:rPr lang="en-US" sz="4000" dirty="0"/>
              <a:t>	 	+ 1.9 + </a:t>
            </a:r>
            <a:r>
              <a:rPr lang="en-US" sz="4000" b="1" dirty="0"/>
              <a:t>1</a:t>
            </a:r>
            <a:r>
              <a:rPr lang="en-US" sz="4000" dirty="0"/>
              <a:t> + </a:t>
            </a:r>
            <a:r>
              <a:rPr lang="en-US" sz="4000" b="1" dirty="0"/>
              <a:t>5</a:t>
            </a:r>
          </a:p>
          <a:p>
            <a:r>
              <a:rPr lang="en-US" sz="4000" dirty="0"/>
              <a:t>		= 3.11.9 + 1.9 	+ </a:t>
            </a:r>
            <a:r>
              <a:rPr lang="en-US" sz="4000" b="1" dirty="0"/>
              <a:t>3 + 1 + 5</a:t>
            </a:r>
          </a:p>
          <a:p>
            <a:r>
              <a:rPr lang="en-US" sz="4000" dirty="0"/>
              <a:t>		= </a:t>
            </a:r>
            <a:r>
              <a:rPr lang="en-US" sz="4000" i="1" dirty="0"/>
              <a:t>9.( 3.11 + 1)   </a:t>
            </a:r>
            <a:r>
              <a:rPr lang="en-US" sz="4000" dirty="0"/>
              <a:t>	+ ( </a:t>
            </a:r>
            <a:r>
              <a:rPr lang="en-US" sz="4000" b="1" dirty="0"/>
              <a:t>3 + 1 + 5</a:t>
            </a:r>
            <a:r>
              <a:rPr lang="en-US" sz="4000" dirty="0"/>
              <a:t>)</a:t>
            </a:r>
          </a:p>
          <a:p>
            <a:r>
              <a:rPr lang="en-US" sz="4000" b="1" dirty="0"/>
              <a:t>315</a:t>
            </a:r>
            <a:r>
              <a:rPr lang="en-US" sz="4000" dirty="0"/>
              <a:t>		= </a:t>
            </a:r>
            <a:r>
              <a:rPr lang="en-US" sz="4000" i="1" dirty="0"/>
              <a:t>(số chia hết cho 9) </a:t>
            </a:r>
            <a:r>
              <a:rPr lang="en-US" sz="4000" dirty="0"/>
              <a:t>+ ( 3 + 1 + 5)</a:t>
            </a:r>
          </a:p>
          <a:p>
            <a:r>
              <a:rPr lang="en-US" sz="5400" b="1" dirty="0"/>
              <a:t>315	</a:t>
            </a:r>
            <a:r>
              <a:rPr lang="en-US" sz="4000" dirty="0"/>
              <a:t>= </a:t>
            </a:r>
            <a:r>
              <a:rPr lang="en-US" sz="4000" i="1" dirty="0"/>
              <a:t>(</a:t>
            </a:r>
            <a:r>
              <a:rPr lang="en-US" sz="4400" b="1" i="1" dirty="0"/>
              <a:t>số chia hết cho 3</a:t>
            </a:r>
            <a:r>
              <a:rPr lang="en-US" sz="4000" i="1" dirty="0"/>
              <a:t>) </a:t>
            </a:r>
            <a:r>
              <a:rPr lang="en-US" sz="4000" dirty="0"/>
              <a:t>+ ( </a:t>
            </a:r>
            <a:r>
              <a:rPr lang="en-US" sz="5400" b="1" dirty="0"/>
              <a:t>3 + 1 + 5</a:t>
            </a:r>
            <a:r>
              <a:rPr lang="en-US" sz="4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18240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75" y="0"/>
            <a:ext cx="11402291" cy="1409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231747" y="1367387"/>
            <a:ext cx="11762509" cy="5447645"/>
          </a:xfrm>
          <a:prstGeom prst="rect">
            <a:avLst/>
          </a:prstGeom>
          <a:solidFill>
            <a:srgbClr val="FFA7A7"/>
          </a:solidFill>
        </p:spPr>
        <p:txBody>
          <a:bodyPr wrap="square" rtlCol="0">
            <a:spAutoFit/>
          </a:bodyPr>
          <a:lstStyle/>
          <a:p>
            <a:r>
              <a:rPr lang="en-US" sz="4000" dirty="0"/>
              <a:t>418		= 4.100 			+ 1.10 		+ 8</a:t>
            </a:r>
          </a:p>
          <a:p>
            <a:r>
              <a:rPr lang="en-US" sz="4000" dirty="0"/>
              <a:t>		= 4.</a:t>
            </a:r>
            <a:r>
              <a:rPr lang="en-US" sz="4400" dirty="0"/>
              <a:t>( 99 + 1) 		</a:t>
            </a:r>
            <a:r>
              <a:rPr lang="en-US" sz="4000" dirty="0"/>
              <a:t>+ 1. </a:t>
            </a:r>
            <a:r>
              <a:rPr lang="en-US" sz="4400" dirty="0"/>
              <a:t>( 9 + 1)</a:t>
            </a:r>
            <a:r>
              <a:rPr lang="en-US" sz="4000" dirty="0"/>
              <a:t> 	+ 8</a:t>
            </a:r>
          </a:p>
          <a:p>
            <a:r>
              <a:rPr lang="en-US" sz="4000" dirty="0"/>
              <a:t>		= 4.99 + 4.1 		+ 1.9 + 1.1 	+ 8</a:t>
            </a:r>
          </a:p>
          <a:p>
            <a:r>
              <a:rPr lang="en-US" sz="4000" dirty="0"/>
              <a:t>		= 4.99 + </a:t>
            </a:r>
            <a:r>
              <a:rPr lang="en-US" sz="4000" b="1" dirty="0"/>
              <a:t>4</a:t>
            </a:r>
            <a:r>
              <a:rPr lang="en-US" sz="4000" dirty="0"/>
              <a:t>	 	+ 1.9 + </a:t>
            </a:r>
            <a:r>
              <a:rPr lang="en-US" sz="4000" b="1" dirty="0"/>
              <a:t>1</a:t>
            </a:r>
            <a:r>
              <a:rPr lang="en-US" sz="4000" dirty="0"/>
              <a:t> 	+ </a:t>
            </a:r>
            <a:r>
              <a:rPr lang="en-US" sz="4000" b="1" dirty="0"/>
              <a:t>8</a:t>
            </a:r>
          </a:p>
          <a:p>
            <a:r>
              <a:rPr lang="en-US" sz="4000" dirty="0"/>
              <a:t>		= 4.11.9 + 1.9 	+ </a:t>
            </a:r>
            <a:r>
              <a:rPr lang="en-US" sz="4000" b="1" dirty="0"/>
              <a:t>4 + 1 + 8</a:t>
            </a:r>
          </a:p>
          <a:p>
            <a:r>
              <a:rPr lang="en-US" sz="4000" dirty="0"/>
              <a:t>		= </a:t>
            </a:r>
            <a:r>
              <a:rPr lang="en-US" sz="4000" i="1" dirty="0"/>
              <a:t>9.( 4.11 + 1)   </a:t>
            </a:r>
            <a:r>
              <a:rPr lang="en-US" sz="4000" dirty="0"/>
              <a:t>	+ ( </a:t>
            </a:r>
            <a:r>
              <a:rPr lang="en-US" sz="4000" b="1" dirty="0"/>
              <a:t>4 + 1 + 8</a:t>
            </a:r>
            <a:r>
              <a:rPr lang="en-US" sz="4000" dirty="0"/>
              <a:t>)</a:t>
            </a:r>
          </a:p>
          <a:p>
            <a:r>
              <a:rPr lang="en-US" sz="4000" b="1" dirty="0"/>
              <a:t>418</a:t>
            </a:r>
            <a:r>
              <a:rPr lang="en-US" sz="4000" dirty="0"/>
              <a:t>		= </a:t>
            </a:r>
            <a:r>
              <a:rPr lang="en-US" sz="4000" i="1" dirty="0"/>
              <a:t>(số chia hết cho 9) </a:t>
            </a:r>
            <a:r>
              <a:rPr lang="en-US" sz="4000" dirty="0"/>
              <a:t>+ ( 4 + 1 + 5)</a:t>
            </a:r>
          </a:p>
          <a:p>
            <a:r>
              <a:rPr lang="en-US" sz="5400" b="1"/>
              <a:t>418</a:t>
            </a:r>
            <a:r>
              <a:rPr lang="en-US" sz="5400" b="1" dirty="0"/>
              <a:t>	</a:t>
            </a:r>
            <a:r>
              <a:rPr lang="en-US" sz="4000" dirty="0"/>
              <a:t>= </a:t>
            </a:r>
            <a:r>
              <a:rPr lang="en-US" sz="4000" i="1" dirty="0"/>
              <a:t>(</a:t>
            </a:r>
            <a:r>
              <a:rPr lang="en-US" sz="4400" b="1" i="1" dirty="0"/>
              <a:t>số chia hết cho 3</a:t>
            </a:r>
            <a:r>
              <a:rPr lang="en-US" sz="4000" i="1" dirty="0"/>
              <a:t>) </a:t>
            </a:r>
            <a:r>
              <a:rPr lang="en-US" sz="4000" dirty="0"/>
              <a:t>+ </a:t>
            </a:r>
            <a:r>
              <a:rPr lang="en-US" sz="4000"/>
              <a:t>( </a:t>
            </a:r>
            <a:r>
              <a:rPr lang="en-US" sz="5400" b="1" dirty="0"/>
              <a:t>4</a:t>
            </a:r>
            <a:r>
              <a:rPr lang="en-US" sz="5400" b="1"/>
              <a:t> </a:t>
            </a:r>
            <a:r>
              <a:rPr lang="en-US" sz="5400" b="1" dirty="0"/>
              <a:t>+ 1 </a:t>
            </a:r>
            <a:r>
              <a:rPr lang="en-US" sz="5400" b="1"/>
              <a:t>+ 8</a:t>
            </a:r>
            <a:r>
              <a:rPr lang="en-US" sz="4000"/>
              <a:t>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92154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" y="47673"/>
            <a:ext cx="12063429" cy="280894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2880" y="3033285"/>
            <a:ext cx="11653870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4000" dirty="0"/>
              <a:t>Trong hai số 315 và 418 thì số chia hết cho 3 là: </a:t>
            </a:r>
            <a:r>
              <a:rPr lang="en-US" sz="6000" b="1" dirty="0"/>
              <a:t>315</a:t>
            </a:r>
            <a:r>
              <a:rPr lang="en-US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506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116</Words>
  <Application>Microsoft Office PowerPoint</Application>
  <PresentationFormat>Widescreen</PresentationFormat>
  <Paragraphs>45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Tuyen Tran</dc:creator>
  <cp:lastModifiedBy>truc</cp:lastModifiedBy>
  <cp:revision>21</cp:revision>
  <dcterms:created xsi:type="dcterms:W3CDTF">2021-07-22T23:32:23Z</dcterms:created>
  <dcterms:modified xsi:type="dcterms:W3CDTF">2021-09-13T10:50:33Z</dcterms:modified>
</cp:coreProperties>
</file>