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3" r:id="rId3"/>
    <p:sldId id="292" r:id="rId4"/>
    <p:sldId id="258" r:id="rId5"/>
    <p:sldId id="294" r:id="rId6"/>
    <p:sldId id="290" r:id="rId7"/>
    <p:sldId id="295" r:id="rId8"/>
    <p:sldId id="296" r:id="rId9"/>
    <p:sldId id="291" r:id="rId10"/>
    <p:sldId id="280" r:id="rId11"/>
    <p:sldId id="283" r:id="rId12"/>
    <p:sldId id="284" r:id="rId13"/>
    <p:sldId id="282" r:id="rId14"/>
    <p:sldId id="286" r:id="rId15"/>
    <p:sldId id="29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7EEF31"/>
    <a:srgbClr val="D600D6"/>
    <a:srgbClr val="005654"/>
    <a:srgbClr val="FFFF00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C766-E66F-4988-8B07-DFBC3DE8D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FCF9-D44A-4CAA-B7FE-8840C71FD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6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AF36-3B86-4743-82CD-C39AAECD9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66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BD3D-5BED-474D-86B5-25CA12ECC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8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F02A-4F12-4EE2-A9FE-C3E542E38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7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D45B-DCA5-49F2-B36B-B3C4B7AEB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CE58-4045-4758-AF5A-BDDFAC83B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7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ED23-E0AD-41B0-9060-2800338D4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49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FA569-BEE8-49E0-ADF2-7002A41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A32F-F966-4C0B-B137-D0D56D364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6433-B91A-4369-915E-804D7E137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4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47D6-F714-4745-800F-62BA15F08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8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2DC0-63E8-4899-9ADC-CD4005936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A6EB-3A22-4839-B496-3D40EF676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55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438FE2-3936-4878-B8F2-6EEA93F4D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2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17.em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8915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  <a:r>
              <a:rPr lang="vi-VN" alt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HÌNH THANG CÂN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73063" y="146050"/>
            <a:ext cx="1730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1</a:t>
            </a:r>
            <a:r>
              <a:rPr lang="en-US" altLang="en-US" sz="28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endParaRPr lang="en-US" altLang="en-US" sz="2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892300" y="147638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65138" y="1301750"/>
            <a:ext cx="723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65138" y="1993900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96975" y="963613"/>
            <a:ext cx="3984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(AB//CD)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265144" y="2081214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AD = BC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112838" y="1073150"/>
            <a:ext cx="0" cy="1668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87375" y="1906588"/>
            <a:ext cx="3649663" cy="41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5957047" y="1949075"/>
            <a:ext cx="2819400" cy="1600200"/>
            <a:chOff x="3552" y="1008"/>
            <a:chExt cx="1776" cy="1008"/>
          </a:xfrm>
        </p:grpSpPr>
        <p:grpSp>
          <p:nvGrpSpPr>
            <p:cNvPr id="49" name="Group 34"/>
            <p:cNvGrpSpPr>
              <a:grpSpLocks/>
            </p:cNvGrpSpPr>
            <p:nvPr/>
          </p:nvGrpSpPr>
          <p:grpSpPr bwMode="auto">
            <a:xfrm>
              <a:off x="3792" y="1728"/>
              <a:ext cx="1248" cy="96"/>
              <a:chOff x="3792" y="1728"/>
              <a:chExt cx="1248" cy="96"/>
            </a:xfrm>
          </p:grpSpPr>
          <p:sp>
            <p:nvSpPr>
              <p:cNvPr id="62" name="Arc 35"/>
              <p:cNvSpPr>
                <a:spLocks/>
              </p:cNvSpPr>
              <p:nvPr/>
            </p:nvSpPr>
            <p:spPr bwMode="auto">
              <a:xfrm>
                <a:off x="3792" y="1728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rc 36"/>
              <p:cNvSpPr>
                <a:spLocks/>
              </p:cNvSpPr>
              <p:nvPr/>
            </p:nvSpPr>
            <p:spPr bwMode="auto">
              <a:xfrm flipH="1">
                <a:off x="4944" y="172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37"/>
            <p:cNvGrpSpPr>
              <a:grpSpLocks/>
            </p:cNvGrpSpPr>
            <p:nvPr/>
          </p:nvGrpSpPr>
          <p:grpSpPr bwMode="auto">
            <a:xfrm>
              <a:off x="3552" y="1008"/>
              <a:ext cx="1776" cy="1008"/>
              <a:chOff x="3552" y="1008"/>
              <a:chExt cx="1776" cy="1008"/>
            </a:xfrm>
          </p:grpSpPr>
          <p:sp>
            <p:nvSpPr>
              <p:cNvPr id="51" name="Text Box 38"/>
              <p:cNvSpPr txBox="1">
                <a:spLocks noChangeArrowheads="1"/>
              </p:cNvSpPr>
              <p:nvPr/>
            </p:nvSpPr>
            <p:spPr bwMode="auto">
              <a:xfrm>
                <a:off x="3936" y="100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BC0082"/>
                    </a:solidFill>
                  </a:rPr>
                  <a:t>A</a:t>
                </a:r>
              </a:p>
            </p:txBody>
          </p:sp>
          <p:sp>
            <p:nvSpPr>
              <p:cNvPr id="52" name="Text Box 39"/>
              <p:cNvSpPr txBox="1">
                <a:spLocks noChangeArrowheads="1"/>
              </p:cNvSpPr>
              <p:nvPr/>
            </p:nvSpPr>
            <p:spPr bwMode="auto">
              <a:xfrm>
                <a:off x="4704" y="101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BC0082"/>
                    </a:solidFill>
                  </a:rPr>
                  <a:t>B</a:t>
                </a:r>
              </a:p>
            </p:txBody>
          </p:sp>
          <p:grpSp>
            <p:nvGrpSpPr>
              <p:cNvPr id="53" name="Group 40"/>
              <p:cNvGrpSpPr>
                <a:grpSpLocks/>
              </p:cNvGrpSpPr>
              <p:nvPr/>
            </p:nvGrpSpPr>
            <p:grpSpPr bwMode="auto">
              <a:xfrm>
                <a:off x="3552" y="1200"/>
                <a:ext cx="1776" cy="816"/>
                <a:chOff x="3552" y="1200"/>
                <a:chExt cx="1776" cy="816"/>
              </a:xfrm>
            </p:grpSpPr>
            <p:grpSp>
              <p:nvGrpSpPr>
                <p:cNvPr id="54" name="Group 41"/>
                <p:cNvGrpSpPr>
                  <a:grpSpLocks/>
                </p:cNvGrpSpPr>
                <p:nvPr/>
              </p:nvGrpSpPr>
              <p:grpSpPr bwMode="auto">
                <a:xfrm>
                  <a:off x="3744" y="1200"/>
                  <a:ext cx="1344" cy="624"/>
                  <a:chOff x="2880" y="1584"/>
                  <a:chExt cx="2304" cy="1152"/>
                </a:xfrm>
              </p:grpSpPr>
              <p:grpSp>
                <p:nvGrpSpPr>
                  <p:cNvPr id="5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880" y="1584"/>
                    <a:ext cx="2304" cy="1152"/>
                    <a:chOff x="2880" y="1584"/>
                    <a:chExt cx="2304" cy="1152"/>
                  </a:xfrm>
                </p:grpSpPr>
                <p:sp>
                  <p:nvSpPr>
                    <p:cNvPr id="5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584"/>
                      <a:ext cx="1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1584"/>
                      <a:ext cx="576" cy="1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584"/>
                      <a:ext cx="576" cy="1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230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C008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088" y="177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C</a:t>
                  </a:r>
                </a:p>
              </p:txBody>
            </p:sp>
            <p:sp>
              <p:nvSpPr>
                <p:cNvPr id="5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552" y="1785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D</a:t>
                  </a:r>
                </a:p>
              </p:txBody>
            </p:sp>
          </p:grpSp>
        </p:grpSp>
      </p:grp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15" y="579698"/>
            <a:ext cx="27241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54326" y="3541208"/>
                <a:ext cx="7191328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thang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vi-VN" alt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vi-VN" sz="28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 smtClean="0"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vi-VN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8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vi-VN" sz="28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3541208"/>
                <a:ext cx="7191328" cy="537583"/>
              </a:xfrm>
              <a:prstGeom prst="rect">
                <a:avLst/>
              </a:prstGeom>
              <a:blipFill rotWithShape="1">
                <a:blip r:embed="rId3"/>
                <a:stretch>
                  <a:fillRect l="-1780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54326" y="4191000"/>
                <a:ext cx="6423490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 smtClean="0"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 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ODC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c</m:t>
                    </m:r>
                    <m: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t</m:t>
                    </m:r>
                    <m: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vi-VN" altLang="en-US" sz="2800" i="0">
                        <a:latin typeface="Cambria Math"/>
                        <a:ea typeface="Cambria Math"/>
                        <a:cs typeface="Times New Roman" pitchFamily="18" charset="0"/>
                      </a:rPr>
                      <m:t>i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O</m:t>
                    </m:r>
                    <m:r>
                      <a:rPr lang="vi-VN" alt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 </m:t>
                    </m:r>
                    <m:r>
                      <m:rPr>
                        <m:sty m:val="p"/>
                      </m:rPr>
                      <a:rPr lang="vi-VN" altLang="en-US" sz="280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OD</m:t>
                    </m:r>
                    <m:r>
                      <a:rPr lang="vi-VN" alt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altLang="en-US" sz="2800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OC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(1</a:t>
                </a:r>
                <a:r>
                  <a:rPr lang="vi-VN" altLang="en-US" sz="2800" i="1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4191000"/>
                <a:ext cx="6423490" cy="537583"/>
              </a:xfrm>
              <a:prstGeom prst="rect">
                <a:avLst/>
              </a:prstGeom>
              <a:blipFill rotWithShape="1">
                <a:blip r:embed="rId4"/>
                <a:stretch>
                  <a:fillRect t="-7955" r="-949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54326" y="4953000"/>
                <a:ext cx="7065674" cy="968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alt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 </m:t>
                    </m:r>
                    <m:sSup>
                      <m:sSupPr>
                        <m:ctrlPr>
                          <a:rPr lang="vi-VN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altLang="en-US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vi-VN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vi-VN" alt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vi-VN" alt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alt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vi-VN" alt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vi-VN" alt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vi-VN" alt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2800" b="0" i="1" dirty="0" smtClean="0">
                        <a:latin typeface="Cambria Math"/>
                      </a:rPr>
                      <m:t> 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vi-VN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vi-VN" sz="2800" dirty="0" smtClean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alt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vi-VN" alt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OAB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c</m:t>
                    </m:r>
                    <m: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t</m:t>
                    </m:r>
                    <m: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i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OA=OB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(2)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4953000"/>
                <a:ext cx="7065674" cy="968150"/>
              </a:xfrm>
              <a:prstGeom prst="rect">
                <a:avLst/>
              </a:prstGeom>
              <a:blipFill rotWithShape="1">
                <a:blip r:embed="rId5"/>
                <a:stretch>
                  <a:fillRect l="-1812" t="-4430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54326" y="5943600"/>
                <a:ext cx="5852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(1) (2)</a:t>
                </a:r>
                <a:r>
                  <a:rPr lang="vi-VN" altLang="en-US" sz="28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OD-OA=OC-OB </a:t>
                </a:r>
                <a14:m>
                  <m:oMath xmlns:m="http://schemas.openxmlformats.org/officeDocument/2006/math"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 AD=BC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5943600"/>
                <a:ext cx="5852308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188" t="-11628" r="-10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58750" y="2832428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01613"/>
            <a:ext cx="17303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2</a:t>
            </a:r>
            <a:r>
              <a:rPr lang="en-US" altLang="en-US" sz="28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endParaRPr lang="en-US" altLang="en-US" sz="28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63688" y="203200"/>
            <a:ext cx="754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65138" y="1301750"/>
            <a:ext cx="723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GT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65138" y="1993900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KL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96975" y="963613"/>
            <a:ext cx="40608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ABCD là hình thang cân (AB//CD)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189038" y="1992313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5800B0"/>
                </a:solidFill>
                <a:latin typeface="Times New Roman" pitchFamily="18" charset="0"/>
                <a:cs typeface="Times New Roman" pitchFamily="18" charset="0"/>
              </a:rPr>
              <a:t>AC = BD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112838" y="1073150"/>
            <a:ext cx="0" cy="1668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87375" y="1906588"/>
            <a:ext cx="3649663" cy="41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Group 7"/>
          <p:cNvGrpSpPr>
            <a:grpSpLocks/>
          </p:cNvGrpSpPr>
          <p:nvPr/>
        </p:nvGrpSpPr>
        <p:grpSpPr bwMode="auto">
          <a:xfrm>
            <a:off x="5562600" y="963613"/>
            <a:ext cx="2819400" cy="1600200"/>
            <a:chOff x="3120" y="2160"/>
            <a:chExt cx="1776" cy="1008"/>
          </a:xfrm>
        </p:grpSpPr>
        <p:grpSp>
          <p:nvGrpSpPr>
            <p:cNvPr id="11278" name="Group 8"/>
            <p:cNvGrpSpPr>
              <a:grpSpLocks/>
            </p:cNvGrpSpPr>
            <p:nvPr/>
          </p:nvGrpSpPr>
          <p:grpSpPr bwMode="auto">
            <a:xfrm>
              <a:off x="3120" y="2160"/>
              <a:ext cx="1776" cy="1008"/>
              <a:chOff x="3552" y="1008"/>
              <a:chExt cx="1776" cy="1008"/>
            </a:xfrm>
          </p:grpSpPr>
          <p:grpSp>
            <p:nvGrpSpPr>
              <p:cNvPr id="11283" name="Group 9"/>
              <p:cNvGrpSpPr>
                <a:grpSpLocks/>
              </p:cNvGrpSpPr>
              <p:nvPr/>
            </p:nvGrpSpPr>
            <p:grpSpPr bwMode="auto">
              <a:xfrm>
                <a:off x="3792" y="1728"/>
                <a:ext cx="1248" cy="96"/>
                <a:chOff x="3792" y="1728"/>
                <a:chExt cx="1248" cy="96"/>
              </a:xfrm>
            </p:grpSpPr>
            <p:sp>
              <p:nvSpPr>
                <p:cNvPr id="11296" name="Arc 10"/>
                <p:cNvSpPr>
                  <a:spLocks/>
                </p:cNvSpPr>
                <p:nvPr/>
              </p:nvSpPr>
              <p:spPr bwMode="auto">
                <a:xfrm>
                  <a:off x="3792" y="172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7" name="Arc 11"/>
                <p:cNvSpPr>
                  <a:spLocks/>
                </p:cNvSpPr>
                <p:nvPr/>
              </p:nvSpPr>
              <p:spPr bwMode="auto">
                <a:xfrm flipH="1">
                  <a:off x="4944" y="1728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3552" y="1008"/>
                <a:ext cx="1776" cy="1008"/>
                <a:chOff x="3552" y="1008"/>
                <a:chExt cx="1776" cy="1008"/>
              </a:xfrm>
            </p:grpSpPr>
            <p:sp>
              <p:nvSpPr>
                <p:cNvPr id="112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36" y="1008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A</a:t>
                  </a:r>
                </a:p>
              </p:txBody>
            </p:sp>
            <p:sp>
              <p:nvSpPr>
                <p:cNvPr id="1128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04" y="101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BC0082"/>
                      </a:solidFill>
                    </a:rPr>
                    <a:t>B</a:t>
                  </a:r>
                </a:p>
              </p:txBody>
            </p:sp>
            <p:grpSp>
              <p:nvGrpSpPr>
                <p:cNvPr id="11287" name="Group 15"/>
                <p:cNvGrpSpPr>
                  <a:grpSpLocks/>
                </p:cNvGrpSpPr>
                <p:nvPr/>
              </p:nvGrpSpPr>
              <p:grpSpPr bwMode="auto">
                <a:xfrm>
                  <a:off x="3552" y="1200"/>
                  <a:ext cx="1776" cy="816"/>
                  <a:chOff x="3552" y="1200"/>
                  <a:chExt cx="1776" cy="816"/>
                </a:xfrm>
              </p:grpSpPr>
              <p:grpSp>
                <p:nvGrpSpPr>
                  <p:cNvPr id="112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744" y="1200"/>
                    <a:ext cx="1344" cy="624"/>
                    <a:chOff x="2880" y="1584"/>
                    <a:chExt cx="2304" cy="1152"/>
                  </a:xfrm>
                </p:grpSpPr>
                <p:grpSp>
                  <p:nvGrpSpPr>
                    <p:cNvPr id="1129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584"/>
                      <a:ext cx="2304" cy="1152"/>
                      <a:chOff x="2880" y="1584"/>
                      <a:chExt cx="2304" cy="1152"/>
                    </a:xfrm>
                  </p:grpSpPr>
                  <p:sp>
                    <p:nvSpPr>
                      <p:cNvPr id="11293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584"/>
                        <a:ext cx="11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94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95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8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736"/>
                      <a:ext cx="230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28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8" y="1776"/>
                    <a:ext cx="24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BC0082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129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785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BC0082"/>
                        </a:solidFill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11279" name="Line 24"/>
            <p:cNvSpPr>
              <a:spLocks noChangeShapeType="1"/>
            </p:cNvSpPr>
            <p:nvPr/>
          </p:nvSpPr>
          <p:spPr bwMode="auto">
            <a:xfrm>
              <a:off x="345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5"/>
            <p:cNvSpPr>
              <a:spLocks noChangeShapeType="1"/>
            </p:cNvSpPr>
            <p:nvPr/>
          </p:nvSpPr>
          <p:spPr bwMode="auto">
            <a:xfrm>
              <a:off x="3432" y="2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6"/>
            <p:cNvSpPr>
              <a:spLocks noChangeShapeType="1"/>
            </p:cNvSpPr>
            <p:nvPr/>
          </p:nvSpPr>
          <p:spPr bwMode="auto">
            <a:xfrm>
              <a:off x="4386" y="253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7"/>
            <p:cNvSpPr>
              <a:spLocks noChangeShapeType="1"/>
            </p:cNvSpPr>
            <p:nvPr/>
          </p:nvSpPr>
          <p:spPr bwMode="auto">
            <a:xfrm>
              <a:off x="441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6400800" y="1268413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H="1">
            <a:off x="5867400" y="1268413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8750" y="2868377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4326" y="3541208"/>
                <a:ext cx="30540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altLang="en-US" sz="2800" dirty="0" smtClean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alt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ADC</m:t>
                    </m:r>
                    <m:r>
                      <a:rPr lang="vi-VN" alt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v</m:t>
                    </m:r>
                    <m: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vi-VN" alt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BCD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6" y="3541208"/>
                <a:ext cx="305404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19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5800" y="4077875"/>
                <a:ext cx="3112070" cy="1467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alt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altLang="en-U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AD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BC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( 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Đ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L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alt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alt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ADC</m:t>
                                  </m:r>
                                </m:e>
                              </m:acc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alt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altLang="en-U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BCD</m:t>
                                  </m:r>
                                </m:e>
                              </m:acc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DC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l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à 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</m:t>
                              </m:r>
                              <m: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ạ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nh</m:t>
                              </m:r>
                              <m:r>
                                <a:rPr lang="vi-VN" altLang="en-U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vi-VN" altLang="en-U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77875"/>
                <a:ext cx="3112070" cy="1467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479" y="5545841"/>
                <a:ext cx="9232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vi-VN" altLang="en-US" sz="280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vi-VN" altLang="en-US" sz="28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ADC</m:t>
                      </m:r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vi-VN" altLang="en-US" sz="28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 ∆</m:t>
                      </m:r>
                      <m:r>
                        <m:rPr>
                          <m:sty m:val="p"/>
                        </m:rPr>
                        <a:rPr lang="vi-VN" altLang="en-US" sz="28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BCD</m:t>
                      </m:r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vi-VN" alt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</m:t>
                          </m:r>
                          <m: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g</m:t>
                          </m:r>
                          <m: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vi-VN" altLang="en-US" sz="28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</m:t>
                          </m:r>
                        </m:e>
                      </m:d>
                      <m:r>
                        <a:rPr lang="vi-VN" altLang="en-US" sz="28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 </m:t>
                      </m:r>
                      <m:r>
                        <m:rPr>
                          <m:sty m:val="p"/>
                        </m:rPr>
                        <a:rPr lang="vi-VN" alt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AC</m:t>
                      </m:r>
                      <m:r>
                        <a:rPr lang="vi-VN" alt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BD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( 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nh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t</m:t>
                      </m:r>
                      <m: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ng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ng</m:t>
                      </m:r>
                      <m:r>
                        <a:rPr lang="vi-V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9" y="5545841"/>
                <a:ext cx="92323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0" grpId="0" animBg="1"/>
      <p:bldP spid="91" grpId="0" animBg="1"/>
      <p:bldP spid="34" grpId="0"/>
      <p:bldP spid="35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271838"/>
            <a:ext cx="35067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262313"/>
            <a:ext cx="3508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028825" y="3394075"/>
            <a:ext cx="533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706688" y="3192463"/>
            <a:ext cx="609600" cy="598487"/>
            <a:chOff x="2160" y="1776"/>
            <a:chExt cx="384" cy="503"/>
          </a:xfrm>
        </p:grpSpPr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224" y="2072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000"/>
                <a:t>o</a:t>
              </a: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2160" y="177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>
                  <a:solidFill>
                    <a:srgbClr val="640000"/>
                  </a:solidFill>
                </a:rPr>
                <a:t>A</a:t>
              </a:r>
            </a:p>
          </p:txBody>
        </p:sp>
      </p:grp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162425" y="3165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6448425" y="3144838"/>
            <a:ext cx="685800" cy="646112"/>
            <a:chOff x="4512" y="1736"/>
            <a:chExt cx="432" cy="543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536" y="2072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000"/>
                <a:t>o</a:t>
              </a: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4512" y="1736"/>
              <a:ext cx="432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>
                  <a:solidFill>
                    <a:srgbClr val="640000"/>
                  </a:solidFill>
                </a:rPr>
                <a:t>B</a:t>
              </a:r>
            </a:p>
          </p:txBody>
        </p:sp>
      </p:grp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028825" y="3679825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297" name="Group 20"/>
          <p:cNvGrpSpPr>
            <a:grpSpLocks/>
          </p:cNvGrpSpPr>
          <p:nvPr/>
        </p:nvGrpSpPr>
        <p:grpSpPr bwMode="auto">
          <a:xfrm>
            <a:off x="3476625" y="5051425"/>
            <a:ext cx="2819400" cy="488950"/>
            <a:chOff x="2640" y="3312"/>
            <a:chExt cx="1776" cy="410"/>
          </a:xfrm>
        </p:grpSpPr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880" y="3312"/>
              <a:ext cx="115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640" y="3360"/>
              <a:ext cx="2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032" y="3360"/>
              <a:ext cx="384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2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43225" y="3670300"/>
            <a:ext cx="27432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3857625" y="3679825"/>
            <a:ext cx="27432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943225" y="3679825"/>
            <a:ext cx="9144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5686425" y="3679825"/>
            <a:ext cx="914400" cy="1371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795">
            <a:off x="2147888" y="4851400"/>
            <a:ext cx="6202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7086">
            <a:off x="3559175" y="3668713"/>
            <a:ext cx="6203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781175"/>
            <a:ext cx="198278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5400">
            <a:off x="3343275" y="2833688"/>
            <a:ext cx="19827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5937">
            <a:off x="-127000" y="4119563"/>
            <a:ext cx="620236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51188"/>
            <a:ext cx="19827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4442">
            <a:off x="3873500" y="3490913"/>
            <a:ext cx="620236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9466">
            <a:off x="4553744" y="2770981"/>
            <a:ext cx="19827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c 10"/>
          <p:cNvSpPr/>
          <p:nvPr/>
        </p:nvSpPr>
        <p:spPr>
          <a:xfrm rot="17475933">
            <a:off x="4685506" y="4431507"/>
            <a:ext cx="2124075" cy="1884362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Arc 50"/>
          <p:cNvSpPr/>
          <p:nvPr/>
        </p:nvSpPr>
        <p:spPr>
          <a:xfrm rot="4124067" flipH="1">
            <a:off x="2778919" y="4433094"/>
            <a:ext cx="2124075" cy="1884363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65538" y="4572000"/>
            <a:ext cx="722312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125</a:t>
            </a:r>
            <a:r>
              <a:rPr lang="en-US" altLang="en-US" baseline="30000">
                <a:solidFill>
                  <a:srgbClr val="FF0000"/>
                </a:solidFill>
              </a:rPr>
              <a:t>0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81600" y="45720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125</a:t>
            </a:r>
            <a:r>
              <a:rPr lang="en-US" altLang="en-US" baseline="30000">
                <a:solidFill>
                  <a:srgbClr val="FF0000"/>
                </a:solidFill>
              </a:rPr>
              <a:t>0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314" name="Text Box 5"/>
          <p:cNvSpPr txBox="1">
            <a:spLocks noChangeArrowheads="1"/>
          </p:cNvSpPr>
          <p:nvPr/>
        </p:nvSpPr>
        <p:spPr bwMode="auto">
          <a:xfrm>
            <a:off x="85725" y="55563"/>
            <a:ext cx="4062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Dấu hiệu nhận biết</a:t>
            </a:r>
          </a:p>
        </p:txBody>
      </p:sp>
      <p:sp>
        <p:nvSpPr>
          <p:cNvPr id="12315" name="Text Box 9"/>
          <p:cNvSpPr txBox="1">
            <a:spLocks noChangeArrowheads="1"/>
          </p:cNvSpPr>
          <p:nvPr/>
        </p:nvSpPr>
        <p:spPr bwMode="auto">
          <a:xfrm>
            <a:off x="877888" y="561975"/>
            <a:ext cx="8229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Cho đoạn thẳng CD và đường thẳng m song song với CD (h.29). Hãy vẽ các điểm A,B thuộc m sao cho ABCD là hình thang có hai đường chéo  CA, DB bằng nhau. Sau đó hãy đo các góc C và góc D của hình thang ABCD đó để dự đoán về dạng của các hình thang có hai đường chéo bằng nhau.</a:t>
            </a:r>
          </a:p>
        </p:txBody>
      </p:sp>
      <p:sp>
        <p:nvSpPr>
          <p:cNvPr id="12316" name="Rectangle 8"/>
          <p:cNvSpPr>
            <a:spLocks noChangeArrowheads="1"/>
          </p:cNvSpPr>
          <p:nvPr/>
        </p:nvSpPr>
        <p:spPr bwMode="auto">
          <a:xfrm>
            <a:off x="230188" y="641350"/>
            <a:ext cx="533400" cy="457200"/>
          </a:xfrm>
          <a:prstGeom prst="rect">
            <a:avLst/>
          </a:prstGeom>
          <a:solidFill>
            <a:srgbClr val="35D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?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555 L 0.2974 0.2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1213E-6 L 0.3 -0.266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333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3307E-6 L -0.1 -0.266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33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494 L 0.10764 -0.2716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3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25438" y="153988"/>
            <a:ext cx="85899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3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 có hai đường chéo bằng nhau là hình thang cân</a:t>
            </a:r>
            <a:endParaRPr lang="en-US" altLang="en-US" sz="28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1300" y="1108075"/>
            <a:ext cx="40624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Dấu hiệu nhận biết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438" y="1789113"/>
            <a:ext cx="4322762" cy="1385887"/>
          </a:xfrm>
          <a:prstGeom prst="rect">
            <a:avLst/>
          </a:prstGeom>
          <a:solidFill>
            <a:srgbClr val="7EE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 có hai góc kề một đáy bằng nhau là hình thang cân.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53000" y="1735138"/>
            <a:ext cx="3830638" cy="1651000"/>
            <a:chOff x="4419600" y="361624"/>
            <a:chExt cx="4572000" cy="1650207"/>
          </a:xfrm>
        </p:grpSpPr>
        <p:grpSp>
          <p:nvGrpSpPr>
            <p:cNvPr id="13334" name="Group 44"/>
            <p:cNvGrpSpPr>
              <a:grpSpLocks/>
            </p:cNvGrpSpPr>
            <p:nvPr/>
          </p:nvGrpSpPr>
          <p:grpSpPr bwMode="auto">
            <a:xfrm>
              <a:off x="4419600" y="361624"/>
              <a:ext cx="4572000" cy="1650207"/>
              <a:chOff x="2688" y="1553"/>
              <a:chExt cx="2880" cy="1386"/>
            </a:xfrm>
          </p:grpSpPr>
          <p:grpSp>
            <p:nvGrpSpPr>
              <p:cNvPr id="13337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14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6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2" cy="9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7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" name="Text Box 52"/>
              <p:cNvSpPr txBox="1">
                <a:spLocks noChangeArrowheads="1"/>
              </p:cNvSpPr>
              <p:nvPr/>
            </p:nvSpPr>
            <p:spPr bwMode="auto">
              <a:xfrm>
                <a:off x="3216" y="1553"/>
                <a:ext cx="38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11" name="Text Box 53"/>
              <p:cNvSpPr txBox="1">
                <a:spLocks noChangeArrowheads="1"/>
              </p:cNvSpPr>
              <p:nvPr/>
            </p:nvSpPr>
            <p:spPr bwMode="auto">
              <a:xfrm>
                <a:off x="4663" y="1553"/>
                <a:ext cx="377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12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13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7"/>
                <a:ext cx="432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4811811" y="1537396"/>
              <a:ext cx="269053" cy="177715"/>
            </a:xfrm>
            <a:custGeom>
              <a:avLst/>
              <a:gdLst>
                <a:gd name="connsiteX0" fmla="*/ 0 w 270220"/>
                <a:gd name="connsiteY0" fmla="*/ 176645 h 176645"/>
                <a:gd name="connsiteX1" fmla="*/ 155864 w 270220"/>
                <a:gd name="connsiteY1" fmla="*/ 0 h 176645"/>
                <a:gd name="connsiteX2" fmla="*/ 228600 w 270220"/>
                <a:gd name="connsiteY2" fmla="*/ 62345 h 176645"/>
                <a:gd name="connsiteX3" fmla="*/ 249382 w 270220"/>
                <a:gd name="connsiteY3" fmla="*/ 93518 h 176645"/>
                <a:gd name="connsiteX4" fmla="*/ 270164 w 270220"/>
                <a:gd name="connsiteY4" fmla="*/ 176645 h 176645"/>
                <a:gd name="connsiteX5" fmla="*/ 0 w 270220"/>
                <a:gd name="connsiteY5" fmla="*/ 176645 h 17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220" h="176645">
                  <a:moveTo>
                    <a:pt x="0" y="176645"/>
                  </a:moveTo>
                  <a:lnTo>
                    <a:pt x="155864" y="0"/>
                  </a:lnTo>
                  <a:cubicBezTo>
                    <a:pt x="180109" y="20782"/>
                    <a:pt x="206020" y="39765"/>
                    <a:pt x="228600" y="62345"/>
                  </a:cubicBezTo>
                  <a:cubicBezTo>
                    <a:pt x="237431" y="71176"/>
                    <a:pt x="244310" y="82106"/>
                    <a:pt x="249382" y="93518"/>
                  </a:cubicBezTo>
                  <a:cubicBezTo>
                    <a:pt x="272355" y="145206"/>
                    <a:pt x="270164" y="139406"/>
                    <a:pt x="270164" y="176645"/>
                  </a:cubicBezTo>
                  <a:lnTo>
                    <a:pt x="0" y="17664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76863" y="1507248"/>
              <a:ext cx="270947" cy="207862"/>
            </a:xfrm>
            <a:custGeom>
              <a:avLst/>
              <a:gdLst>
                <a:gd name="connsiteX0" fmla="*/ 270164 w 270164"/>
                <a:gd name="connsiteY0" fmla="*/ 207818 h 207818"/>
                <a:gd name="connsiteX1" fmla="*/ 114300 w 270164"/>
                <a:gd name="connsiteY1" fmla="*/ 0 h 207818"/>
                <a:gd name="connsiteX2" fmla="*/ 20782 w 270164"/>
                <a:gd name="connsiteY2" fmla="*/ 114300 h 207818"/>
                <a:gd name="connsiteX3" fmla="*/ 10391 w 270164"/>
                <a:gd name="connsiteY3" fmla="*/ 145473 h 207818"/>
                <a:gd name="connsiteX4" fmla="*/ 0 w 270164"/>
                <a:gd name="connsiteY4" fmla="*/ 197427 h 207818"/>
                <a:gd name="connsiteX5" fmla="*/ 270164 w 270164"/>
                <a:gd name="connsiteY5" fmla="*/ 207818 h 20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164" h="207818">
                  <a:moveTo>
                    <a:pt x="270164" y="207818"/>
                  </a:moveTo>
                  <a:lnTo>
                    <a:pt x="114300" y="0"/>
                  </a:lnTo>
                  <a:cubicBezTo>
                    <a:pt x="23738" y="64687"/>
                    <a:pt x="50986" y="23688"/>
                    <a:pt x="20782" y="114300"/>
                  </a:cubicBezTo>
                  <a:cubicBezTo>
                    <a:pt x="17318" y="124691"/>
                    <a:pt x="12539" y="134733"/>
                    <a:pt x="10391" y="145473"/>
                  </a:cubicBezTo>
                  <a:lnTo>
                    <a:pt x="0" y="197427"/>
                  </a:lnTo>
                  <a:lnTo>
                    <a:pt x="270164" y="20781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5438" y="4292600"/>
            <a:ext cx="4322762" cy="1384300"/>
          </a:xfrm>
          <a:prstGeom prst="rect">
            <a:avLst/>
          </a:prstGeom>
          <a:solidFill>
            <a:srgbClr val="7EE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thang có hai đường chéo bằng nhau là hình thang cân.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953000" y="4129088"/>
            <a:ext cx="3830638" cy="1784350"/>
            <a:chOff x="-76200" y="1314450"/>
            <a:chExt cx="4572000" cy="1784748"/>
          </a:xfrm>
        </p:grpSpPr>
        <p:grpSp>
          <p:nvGrpSpPr>
            <p:cNvPr id="13320" name="Group 44"/>
            <p:cNvGrpSpPr>
              <a:grpSpLocks/>
            </p:cNvGrpSpPr>
            <p:nvPr/>
          </p:nvGrpSpPr>
          <p:grpSpPr bwMode="auto">
            <a:xfrm>
              <a:off x="-76200" y="1314450"/>
              <a:ext cx="4572000" cy="1784748"/>
              <a:chOff x="2688" y="1440"/>
              <a:chExt cx="2880" cy="1499"/>
            </a:xfrm>
          </p:grpSpPr>
          <p:grpSp>
            <p:nvGrpSpPr>
              <p:cNvPr id="13323" name="Group 45"/>
              <p:cNvGrpSpPr>
                <a:grpSpLocks/>
              </p:cNvGrpSpPr>
              <p:nvPr/>
            </p:nvGrpSpPr>
            <p:grpSpPr bwMode="auto">
              <a:xfrm>
                <a:off x="2928" y="1728"/>
                <a:ext cx="2304" cy="960"/>
                <a:chOff x="2880" y="1776"/>
                <a:chExt cx="2304" cy="960"/>
              </a:xfrm>
            </p:grpSpPr>
            <p:sp>
              <p:nvSpPr>
                <p:cNvPr id="28" name="Line 46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80" y="1776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0" name="Line 48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572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1" name="Line 49"/>
                <p:cNvSpPr>
                  <a:spLocks noChangeShapeType="1"/>
                </p:cNvSpPr>
                <p:nvPr/>
              </p:nvSpPr>
              <p:spPr bwMode="auto">
                <a:xfrm>
                  <a:off x="2880" y="27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80" y="1776"/>
                  <a:ext cx="17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3" name="Line 51"/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723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24" name="Text Box 52"/>
              <p:cNvSpPr txBox="1">
                <a:spLocks noChangeArrowheads="1"/>
              </p:cNvSpPr>
              <p:nvPr/>
            </p:nvSpPr>
            <p:spPr bwMode="auto">
              <a:xfrm>
                <a:off x="3264" y="1440"/>
                <a:ext cx="38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5" name="Text Box 53"/>
              <p:cNvSpPr txBox="1">
                <a:spLocks noChangeArrowheads="1"/>
              </p:cNvSpPr>
              <p:nvPr/>
            </p:nvSpPr>
            <p:spPr bwMode="auto">
              <a:xfrm>
                <a:off x="4600" y="1440"/>
                <a:ext cx="528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6" name="Text Box 54"/>
              <p:cNvSpPr txBox="1">
                <a:spLocks noChangeArrowheads="1"/>
              </p:cNvSpPr>
              <p:nvPr/>
            </p:nvSpPr>
            <p:spPr bwMode="auto">
              <a:xfrm>
                <a:off x="5280" y="2535"/>
                <a:ext cx="288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7" name="Text Box 55"/>
              <p:cNvSpPr txBox="1">
                <a:spLocks noChangeArrowheads="1"/>
              </p:cNvSpPr>
              <p:nvPr/>
            </p:nvSpPr>
            <p:spPr bwMode="auto">
              <a:xfrm>
                <a:off x="2688" y="2578"/>
                <a:ext cx="4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20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21" name="Line 57"/>
            <p:cNvSpPr>
              <a:spLocks noChangeShapeType="1"/>
            </p:cNvSpPr>
            <p:nvPr/>
          </p:nvSpPr>
          <p:spPr bwMode="auto">
            <a:xfrm>
              <a:off x="1612011" y="2133783"/>
              <a:ext cx="153473" cy="17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H="1">
              <a:off x="2513906" y="2171891"/>
              <a:ext cx="229263" cy="152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dt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78000" y="152400"/>
            <a:ext cx="5434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 CẦN 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 chào và hẹn gặp lại </a:t>
            </a:r>
            <a:b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em</a:t>
            </a:r>
            <a:r>
              <a:rPr lang="en-US" alt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5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213" y="-220169"/>
            <a:ext cx="9942513" cy="74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2209800"/>
          <a:ext cx="33686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Visio" r:id="rId4" imgW="3418713" imgH="2218563" progId="Visio.Drawing.11">
                  <p:embed/>
                </p:oleObj>
              </mc:Choice>
              <mc:Fallback>
                <p:oleObj name="Visio" r:id="rId4" imgW="3418713" imgH="2218563" progId="Visio.Drawing.11">
                  <p:embed/>
                  <p:pic>
                    <p:nvPicPr>
                      <p:cNvPr id="3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33686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635250" y="192088"/>
            <a:ext cx="3810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52400" y="7572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04800" y="1295400"/>
            <a:ext cx="807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52400" y="1981200"/>
            <a:ext cx="5038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ABCD?</a:t>
            </a:r>
          </a:p>
        </p:txBody>
      </p:sp>
      <p:graphicFrame>
        <p:nvGraphicFramePr>
          <p:cNvPr id="3083" name="Object 5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31000" y="5395913"/>
          <a:ext cx="32766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6" imgW="6208166" imgH="4094683" progId="Word.Document.8">
                  <p:embed/>
                </p:oleObj>
              </mc:Choice>
              <mc:Fallback>
                <p:oleObj name="Document" r:id="rId6" imgW="6208166" imgH="4094683" progId="Word.Document.8">
                  <p:embed/>
                  <p:pic>
                    <p:nvPicPr>
                      <p:cNvPr id="3083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395913"/>
                        <a:ext cx="32766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609600" y="5562600"/>
            <a:ext cx="8382005" cy="533400"/>
            <a:chOff x="336" y="1152"/>
            <a:chExt cx="4050" cy="336"/>
          </a:xfrm>
        </p:grpSpPr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336" y="11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? 1</a:t>
              </a: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402" y="1170"/>
              <a:ext cx="39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700CC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ABCD( AB//CD)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8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76172"/>
            <a:ext cx="9942513" cy="74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971800" y="990600"/>
                <a:ext cx="2076209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Tìm x? (Tính sđ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b="1" smtClean="0"/>
                  <a:t>)</a:t>
                </a:r>
                <a:endParaRPr lang="en-US" b="1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90600"/>
                <a:ext cx="2076209" cy="376770"/>
              </a:xfrm>
              <a:prstGeom prst="rect">
                <a:avLst/>
              </a:prstGeom>
              <a:blipFill>
                <a:blip r:embed="rId4"/>
                <a:stretch>
                  <a:fillRect l="-2647" t="-6557" r="-1176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32" idx="2"/>
          </p:cNvCxnSpPr>
          <p:nvPr/>
        </p:nvCxnSpPr>
        <p:spPr bwMode="auto">
          <a:xfrm flipV="1">
            <a:off x="4009904" y="1367370"/>
            <a:ext cx="1" cy="795577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81600" y="1509435"/>
                <a:ext cx="3353803" cy="653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tr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t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ng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quan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v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i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li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ệ</m:t>
                      </m:r>
                    </m:oMath>
                  </m:oMathPara>
                </a14:m>
                <a:endParaRPr lang="en-US" b="0" i="0" smtClean="0">
                  <a:solidFill>
                    <a:srgbClr val="0000FF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D</m:t>
                          </m:r>
                          <m: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acc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v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i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g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kh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509435"/>
                <a:ext cx="3353803" cy="653512"/>
              </a:xfrm>
              <a:prstGeom prst="rect">
                <a:avLst/>
              </a:prstGeom>
              <a:blipFill>
                <a:blip r:embed="rId5"/>
                <a:stretch>
                  <a:fillRect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64512" y="2329416"/>
                <a:ext cx="1690784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12" y="2329416"/>
                <a:ext cx="1690784" cy="392993"/>
              </a:xfrm>
              <a:prstGeom prst="rect">
                <a:avLst/>
              </a:prstGeom>
              <a:blipFill>
                <a:blip r:embed="rId6"/>
                <a:stretch>
                  <a:fillRect t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38967" y="2722409"/>
                <a:ext cx="1039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smtClean="0">
                    <a:solidFill>
                      <a:srgbClr val="0000FF"/>
                    </a:solidFill>
                    <a:cs typeface="Times New Roman" pitchFamily="18" charset="0"/>
                  </a:rPr>
                  <a:t>Tại sao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67" y="2722409"/>
                <a:ext cx="1039067" cy="369332"/>
              </a:xfrm>
              <a:prstGeom prst="rect">
                <a:avLst/>
              </a:prstGeom>
              <a:blipFill>
                <a:blip r:embed="rId7"/>
                <a:stretch>
                  <a:fillRect l="-52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/>
          <p:cNvSpPr/>
          <p:nvPr/>
        </p:nvSpPr>
        <p:spPr bwMode="auto">
          <a:xfrm rot="16200000">
            <a:off x="3632713" y="1231780"/>
            <a:ext cx="754383" cy="3886200"/>
          </a:xfrm>
          <a:prstGeom prst="righ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343400" y="3884692"/>
                <a:ext cx="3118290" cy="37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ở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ị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𝑡𝑟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í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𝑡𝑟𝑜𝑛𝑔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í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84692"/>
                <a:ext cx="3118290" cy="378758"/>
              </a:xfrm>
              <a:prstGeom prst="rect">
                <a:avLst/>
              </a:prstGeom>
              <a:blipFill>
                <a:blip r:embed="rId8"/>
                <a:stretch>
                  <a:fillRect t="-6452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524000" y="389411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AB//CD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971800" y="4794005"/>
                <a:ext cx="2069797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smtClean="0">
                    <a:latin typeface="Times New Roman" pitchFamily="18" charset="0"/>
                    <a:cs typeface="Times New Roman" pitchFamily="18" charset="0"/>
                  </a:rPr>
                  <a:t>Tìm y? </a:t>
                </a:r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(Tính sđ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b="1"/>
                  <a:t>)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94005"/>
                <a:ext cx="2069797" cy="376770"/>
              </a:xfrm>
              <a:prstGeom prst="rect">
                <a:avLst/>
              </a:prstGeom>
              <a:blipFill>
                <a:blip r:embed="rId9"/>
                <a:stretch>
                  <a:fillRect l="-2655" t="-4839" r="-1179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/>
          <p:cNvSpPr/>
          <p:nvPr/>
        </p:nvSpPr>
        <p:spPr bwMode="auto">
          <a:xfrm rot="16200000">
            <a:off x="3632713" y="3604866"/>
            <a:ext cx="754383" cy="3886200"/>
          </a:xfrm>
          <a:prstGeom prst="righ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23999" y="6096000"/>
            <a:ext cx="21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C1: Tương tự tìm x</a:t>
            </a: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76909" y="6096000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C2: Tổng 4 góc tứ giác ?</a:t>
            </a:r>
            <a:endParaRPr lang="en-US"/>
          </a:p>
        </p:txBody>
      </p:sp>
      <p:graphicFrame>
        <p:nvGraphicFramePr>
          <p:cNvPr id="44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73918966"/>
              </p:ext>
            </p:extLst>
          </p:nvPr>
        </p:nvGraphicFramePr>
        <p:xfrm>
          <a:off x="-208925" y="329098"/>
          <a:ext cx="33686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Visio" r:id="rId10" imgW="3418713" imgH="2218563" progId="Visio.Drawing.11">
                  <p:embed/>
                </p:oleObj>
              </mc:Choice>
              <mc:Fallback>
                <p:oleObj name="Visio" r:id="rId10" imgW="3418713" imgH="2218563" progId="Visio.Drawing.11">
                  <p:embed/>
                  <p:pic>
                    <p:nvPicPr>
                      <p:cNvPr id="3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8925" y="329098"/>
                        <a:ext cx="33686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0"/>
              <p:cNvSpPr txBox="1">
                <a:spLocks noChangeArrowheads="1"/>
              </p:cNvSpPr>
              <p:nvPr/>
            </p:nvSpPr>
            <p:spPr bwMode="auto">
              <a:xfrm>
                <a:off x="1631950" y="4457440"/>
                <a:ext cx="6292850" cy="15819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latin typeface="Times New Roman" pitchFamily="18" charset="0"/>
                    <a:cs typeface="Times New Roman" pitchFamily="18" charset="0"/>
                  </a:rPr>
                  <a:t>Lại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vi-VN" sz="2400" i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vi-VN" sz="2400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vi-VN" sz="2400" i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( 2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trong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ù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smtClean="0"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 smtClean="0">
                    <a:latin typeface="Times New Roman" pitchFamily="18" charset="0"/>
                    <a:cs typeface="Times New Roman" pitchFamily="18" charset="0"/>
                  </a:rPr>
                  <a:t>y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2400" i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2400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vi-VN" sz="2400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en-US" sz="240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0"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vi-VN" sz="2400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4457440"/>
                <a:ext cx="6292850" cy="1581972"/>
              </a:xfrm>
              <a:prstGeom prst="rect">
                <a:avLst/>
              </a:prstGeom>
              <a:blipFill>
                <a:blip r:embed="rId12"/>
                <a:stretch>
                  <a:fillRect l="-1550" t="-2308" b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600200" y="2993957"/>
                <a:ext cx="5391156" cy="158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vi-VN" sz="2400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: AB//CD</a:t>
                </a:r>
                <a:endParaRPr lang="vi-V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altLang="en-US" sz="240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240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 b="0" i="0" smtClean="0"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vi-VN" sz="2400" b="0" i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 b="0" i="0" smtClean="0">
                            <a:latin typeface="Cambria Math"/>
                          </a:rPr>
                          <m:t>D</m:t>
                        </m:r>
                      </m:e>
                    </m:acc>
                    <m:r>
                      <a:rPr lang="vi-VN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vi-VN" sz="2400" b="0" i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smtClean="0">
                    <a:latin typeface="Times New Roman" pitchFamily="18" charset="0"/>
                    <a:cs typeface="Times New Roman" pitchFamily="18" charset="0"/>
                  </a:rPr>
                  <a:t>( 2 góc trong cùng phía)</a:t>
                </a:r>
                <a:endParaRPr lang="vi-VN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latin typeface="Cambria Math"/>
                            </a:rPr>
                            <m:t>120</m:t>
                          </m:r>
                        </m:e>
                        <m:sup>
                          <m:r>
                            <a:rPr lang="vi-VN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vi-VN" sz="2400" i="1">
                          <a:latin typeface="Cambria Math"/>
                        </a:rPr>
                        <m:t>+</m:t>
                      </m:r>
                      <m:r>
                        <a:rPr lang="vi-VN" sz="2400" i="1">
                          <a:latin typeface="Cambria Math"/>
                        </a:rPr>
                        <m:t>𝑥</m:t>
                      </m:r>
                      <m:r>
                        <a:rPr lang="vi-VN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vi-VN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latin typeface="Cambria Math"/>
                        </a:rPr>
                        <m:t>𝑥</m:t>
                      </m:r>
                      <m:r>
                        <a:rPr lang="vi-VN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vi-VN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993957"/>
                <a:ext cx="5391156" cy="1581972"/>
              </a:xfrm>
              <a:prstGeom prst="rect">
                <a:avLst/>
              </a:prstGeom>
              <a:blipFill>
                <a:blip r:embed="rId13"/>
                <a:stretch>
                  <a:fillRect l="-1810" t="-3077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53"/>
          <p:cNvGrpSpPr>
            <a:grpSpLocks/>
          </p:cNvGrpSpPr>
          <p:nvPr/>
        </p:nvGrpSpPr>
        <p:grpSpPr bwMode="auto">
          <a:xfrm>
            <a:off x="152397" y="5925158"/>
            <a:ext cx="8382005" cy="533400"/>
            <a:chOff x="336" y="1152"/>
            <a:chExt cx="4050" cy="336"/>
          </a:xfrm>
        </p:grpSpPr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336" y="1152"/>
              <a:ext cx="33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? 1</a:t>
              </a:r>
            </a:p>
          </p:txBody>
        </p:sp>
        <p:sp>
          <p:nvSpPr>
            <p:cNvPr id="49" name="Text Box 55"/>
            <p:cNvSpPr txBox="1">
              <a:spLocks noChangeArrowheads="1"/>
            </p:cNvSpPr>
            <p:nvPr/>
          </p:nvSpPr>
          <p:spPr bwMode="auto">
            <a:xfrm>
              <a:off x="402" y="1170"/>
              <a:ext cx="39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700CC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ABCD( AB//CD)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1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2" grpId="0"/>
      <p:bldP spid="42" grpId="1"/>
      <p:bldP spid="43" grpId="0"/>
      <p:bldP spid="43" grpId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33400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</a:p>
        </p:txBody>
      </p:sp>
      <p:graphicFrame>
        <p:nvGraphicFramePr>
          <p:cNvPr id="4099" name="Object 6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0397859"/>
              </p:ext>
            </p:extLst>
          </p:nvPr>
        </p:nvGraphicFramePr>
        <p:xfrm>
          <a:off x="2432509" y="41068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509" y="41068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412291" y="3096704"/>
            <a:ext cx="84582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65" name="Group 97"/>
          <p:cNvGrpSpPr>
            <a:grpSpLocks/>
          </p:cNvGrpSpPr>
          <p:nvPr/>
        </p:nvGrpSpPr>
        <p:grpSpPr bwMode="auto">
          <a:xfrm>
            <a:off x="419218" y="4750370"/>
            <a:ext cx="8458200" cy="1300163"/>
            <a:chOff x="96" y="720"/>
            <a:chExt cx="3984" cy="819"/>
          </a:xfrm>
        </p:grpSpPr>
        <p:sp>
          <p:nvSpPr>
            <p:cNvPr id="4125" name="Text Box 18"/>
            <p:cNvSpPr txBox="1">
              <a:spLocks noChangeArrowheads="1"/>
            </p:cNvSpPr>
            <p:nvPr/>
          </p:nvSpPr>
          <p:spPr bwMode="auto">
            <a:xfrm>
              <a:off x="96" y="1008"/>
              <a:ext cx="19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ABCD là hình thang cân</a:t>
              </a:r>
            </a:p>
          </p:txBody>
        </p:sp>
        <p:graphicFrame>
          <p:nvGraphicFramePr>
            <p:cNvPr id="4126" name="Object 20"/>
            <p:cNvGraphicFramePr>
              <a:graphicFrameLocks noChangeAspect="1"/>
            </p:cNvGraphicFramePr>
            <p:nvPr/>
          </p:nvGraphicFramePr>
          <p:xfrm>
            <a:off x="1920" y="1008"/>
            <a:ext cx="38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Equation" r:id="rId5" imgW="215713" imgH="152268" progId="Equation.DSMT4">
                    <p:embed/>
                  </p:oleObj>
                </mc:Choice>
                <mc:Fallback>
                  <p:oleObj name="Equation" r:id="rId5" imgW="215713" imgH="152268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8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7" name="Text Box 27"/>
            <p:cNvSpPr txBox="1">
              <a:spLocks noChangeArrowheads="1"/>
            </p:cNvSpPr>
            <p:nvPr/>
          </p:nvSpPr>
          <p:spPr bwMode="auto">
            <a:xfrm>
              <a:off x="2544" y="720"/>
              <a:ext cx="10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AB // CD</a:t>
              </a:r>
            </a:p>
          </p:txBody>
        </p:sp>
        <p:sp>
          <p:nvSpPr>
            <p:cNvPr id="4128" name="AutoShape 31"/>
            <p:cNvSpPr>
              <a:spLocks/>
            </p:cNvSpPr>
            <p:nvPr/>
          </p:nvSpPr>
          <p:spPr bwMode="auto">
            <a:xfrm>
              <a:off x="2304" y="720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rgbClr val="5800B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8" name="Text Box 7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528" y="1200"/>
              <a:ext cx="1552" cy="339"/>
            </a:xfrm>
            <a:prstGeom prst="rect">
              <a:avLst/>
            </a:prstGeom>
            <a:blipFill rotWithShape="1">
              <a:blip r:embed="rId7"/>
              <a:stretch>
                <a:fillRect t="-7865" b="-30337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891" y="925004"/>
            <a:ext cx="34290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73768869"/>
              </p:ext>
            </p:extLst>
          </p:nvPr>
        </p:nvGraphicFramePr>
        <p:xfrm>
          <a:off x="2386012" y="3241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410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2" y="32416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1852612" y="4741863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452562" y="2889250"/>
            <a:ext cx="609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62212" y="4718050"/>
            <a:ext cx="9525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48412" y="4718050"/>
            <a:ext cx="9525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971800"/>
            <a:ext cx="3508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490787" y="2279650"/>
            <a:ext cx="1439863" cy="24765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508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H="1" flipV="1">
            <a:off x="5010150" y="2279650"/>
            <a:ext cx="1385887" cy="24511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87600" y="48133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C</a:t>
            </a: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26175" y="47561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endParaRPr lang="en-US"/>
          </a:p>
        </p:txBody>
      </p:sp>
      <p:sp>
        <p:nvSpPr>
          <p:cNvPr id="18" name="Arc 17"/>
          <p:cNvSpPr/>
          <p:nvPr/>
        </p:nvSpPr>
        <p:spPr>
          <a:xfrm rot="4297688" flipH="1">
            <a:off x="2355850" y="4338637"/>
            <a:ext cx="2128838" cy="950913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rc 19"/>
          <p:cNvSpPr/>
          <p:nvPr/>
        </p:nvSpPr>
        <p:spPr>
          <a:xfrm rot="17475933">
            <a:off x="4476750" y="4448175"/>
            <a:ext cx="2151062" cy="973138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flipH="1" flipV="1">
            <a:off x="3548062" y="28511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 flipH="1" flipV="1">
            <a:off x="5300662" y="28130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197225" y="2443163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A</a:t>
            </a: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76862" y="24812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B</a:t>
            </a:r>
            <a:endParaRPr lang="en-US"/>
          </a:p>
        </p:txBody>
      </p:sp>
      <p:cxnSp>
        <p:nvCxnSpPr>
          <p:cNvPr id="26" name="Straight Connector 25"/>
          <p:cNvCxnSpPr>
            <a:endCxn id="22" idx="3"/>
          </p:cNvCxnSpPr>
          <p:nvPr/>
        </p:nvCxnSpPr>
        <p:spPr bwMode="auto">
          <a:xfrm flipV="1">
            <a:off x="2509837" y="2862263"/>
            <a:ext cx="1103313" cy="185578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3" idx="1"/>
          </p:cNvCxnSpPr>
          <p:nvPr/>
        </p:nvCxnSpPr>
        <p:spPr bwMode="auto">
          <a:xfrm>
            <a:off x="3624262" y="2873375"/>
            <a:ext cx="1741488" cy="476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>
            <a:off x="5338762" y="2889250"/>
            <a:ext cx="1063625" cy="1828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2509837" y="4718050"/>
            <a:ext cx="393382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98862" y="795668"/>
            <a:ext cx="637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vẽ hình thang cân ABCD: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 animBg="1"/>
      <p:bldP spid="20" grpId="0" animBg="1"/>
      <p:bldP spid="22" grpId="0" animBg="1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959759"/>
              </p:ext>
            </p:extLst>
          </p:nvPr>
        </p:nvGraphicFramePr>
        <p:xfrm>
          <a:off x="611187" y="3441700"/>
          <a:ext cx="16764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Visio" r:id="rId3" imgW="2009775" imgH="1708785" progId="Visio.Drawing.11">
                  <p:embed/>
                </p:oleObj>
              </mc:Choice>
              <mc:Fallback>
                <p:oleObj name="Visio" r:id="rId3" imgW="2009775" imgH="1708785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3441700"/>
                        <a:ext cx="16764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34431865"/>
              </p:ext>
            </p:extLst>
          </p:nvPr>
        </p:nvGraphicFramePr>
        <p:xfrm>
          <a:off x="2738437" y="3333750"/>
          <a:ext cx="11541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Visio" r:id="rId5" imgW="1412367" imgH="2051685" progId="Visio.Drawing.11">
                  <p:embed/>
                </p:oleObj>
              </mc:Choice>
              <mc:Fallback>
                <p:oleObj name="Visio" r:id="rId5" imgW="1412367" imgH="205168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7" y="3333750"/>
                        <a:ext cx="11541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35548476"/>
              </p:ext>
            </p:extLst>
          </p:nvPr>
        </p:nvGraphicFramePr>
        <p:xfrm>
          <a:off x="4316412" y="2803525"/>
          <a:ext cx="1752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Visio" r:id="rId7" imgW="1866519" imgH="2742057" progId="Visio.Drawing.11">
                  <p:embed/>
                </p:oleObj>
              </mc:Choice>
              <mc:Fallback>
                <p:oleObj name="Visio" r:id="rId7" imgW="1866519" imgH="2742057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2" y="2803525"/>
                        <a:ext cx="1752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20"/>
          <p:cNvGrpSpPr>
            <a:grpSpLocks/>
          </p:cNvGrpSpPr>
          <p:nvPr/>
        </p:nvGrpSpPr>
        <p:grpSpPr bwMode="auto">
          <a:xfrm>
            <a:off x="304800" y="252413"/>
            <a:ext cx="7772400" cy="2462212"/>
            <a:chOff x="96" y="576"/>
            <a:chExt cx="4320" cy="1551"/>
          </a:xfrm>
        </p:grpSpPr>
        <p:sp>
          <p:nvSpPr>
            <p:cNvPr id="5131" name="Rectangle 6"/>
            <p:cNvSpPr>
              <a:spLocks noChangeArrowheads="1"/>
            </p:cNvSpPr>
            <p:nvPr/>
          </p:nvSpPr>
          <p:spPr bwMode="auto">
            <a:xfrm>
              <a:off x="96" y="576"/>
              <a:ext cx="384" cy="288"/>
            </a:xfrm>
            <a:prstGeom prst="rect">
              <a:avLst/>
            </a:prstGeom>
            <a:solidFill>
              <a:srgbClr val="D600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? 2</a:t>
              </a:r>
            </a:p>
          </p:txBody>
        </p:sp>
        <p:sp>
          <p:nvSpPr>
            <p:cNvPr id="5132" name="Text Box 7"/>
            <p:cNvSpPr txBox="1">
              <a:spLocks noChangeArrowheads="1"/>
            </p:cNvSpPr>
            <p:nvPr/>
          </p:nvSpPr>
          <p:spPr bwMode="auto">
            <a:xfrm>
              <a:off x="96" y="576"/>
              <a:ext cx="4320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9700CC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alt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alt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24.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c,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altLang="en-US" sz="28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8206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0040140"/>
              </p:ext>
            </p:extLst>
          </p:nvPr>
        </p:nvGraphicFramePr>
        <p:xfrm>
          <a:off x="6705600" y="3616325"/>
          <a:ext cx="1447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Visio" r:id="rId9" imgW="1989963" imgH="1761363" progId="Visio.Drawing.11">
                  <p:embed/>
                </p:oleObj>
              </mc:Choice>
              <mc:Fallback>
                <p:oleObj name="Visio" r:id="rId9" imgW="1989963" imgH="1761363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16325"/>
                        <a:ext cx="14478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915987" y="5267325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890837" y="5248275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30787" y="5230813"/>
            <a:ext cx="53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164387" y="5235575"/>
            <a:ext cx="495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9969417"/>
              </p:ext>
            </p:extLst>
          </p:nvPr>
        </p:nvGraphicFramePr>
        <p:xfrm>
          <a:off x="2971800" y="-2383"/>
          <a:ext cx="289560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Visio" r:id="rId3" imgW="2009775" imgH="1708785" progId="Visio.Drawing.11">
                  <p:embed/>
                </p:oleObj>
              </mc:Choice>
              <mc:Fallback>
                <p:oleObj name="Visio" r:id="rId3" imgW="2009775" imgH="1708785" progId="Visio.Drawing.11">
                  <p:embed/>
                  <p:pic>
                    <p:nvPicPr>
                      <p:cNvPr id="8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-2383"/>
                        <a:ext cx="2895600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91000" y="685800"/>
            <a:ext cx="668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altLang="en-US" sz="4800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8691" y="2679421"/>
            <a:ext cx="341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ABCD là hình thang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5400000">
            <a:off x="4180572" y="1537721"/>
            <a:ext cx="371041" cy="352425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588494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ABCD là hình thang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0033" y="3588494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góc kề đáy bằng nhau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77200" y="3505201"/>
            <a:ext cx="668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altLang="en-US" sz="4800" dirty="0">
              <a:solidFill>
                <a:srgbClr val="008000"/>
              </a:solidFill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5400000">
            <a:off x="2153508" y="3072191"/>
            <a:ext cx="609601" cy="4343402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458308" y="3947974"/>
            <a:ext cx="2" cy="389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1853015" y="4466640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AB//CD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51480" y="5772898"/>
                <a:ext cx="2084160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latin typeface="Cambria Math"/>
                            </a:rPr>
                            <m:t>A</m:t>
                          </m:r>
                        </m:e>
                      </m:acc>
                      <m:r>
                        <a:rPr lang="vi-VN" sz="240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latin typeface="Cambria Math"/>
                            </a:rPr>
                            <m:t>D</m:t>
                          </m:r>
                        </m:e>
                      </m:acc>
                      <m:r>
                        <a:rPr lang="vi-VN" sz="2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vi-VN" sz="240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480" y="5772898"/>
                <a:ext cx="2084160" cy="4739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97040" y="5772898"/>
                <a:ext cx="430598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/>
                          </a:rPr>
                          <m:t>D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smtClean="0"/>
                  <a:t>là hai góc trong cùng phía</a:t>
                </a:r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0" y="5772898"/>
                <a:ext cx="4305987" cy="473976"/>
              </a:xfrm>
              <a:prstGeom prst="rect">
                <a:avLst/>
              </a:prstGeom>
              <a:blipFill>
                <a:blip r:embed="rId6"/>
                <a:stretch>
                  <a:fillRect t="-6410" r="-1416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03027" y="5593961"/>
            <a:ext cx="668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altLang="en-US" sz="48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2000" y="3404144"/>
                <a:ext cx="6519734" cy="1399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vi-VN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vi-VN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Symbol" pitchFamily="18" charset="2"/>
                  <a:buChar char="Þ"/>
                </a:pPr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AB//CD ( 2 góc trong cùng phía bù nhau)</a:t>
                </a:r>
              </a:p>
              <a:p>
                <a:pPr marL="285750" indent="-285750">
                  <a:buFont typeface="Symbol" pitchFamily="18" charset="2"/>
                  <a:buChar char="Þ"/>
                </a:pPr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ABCD là hình thang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04144"/>
                <a:ext cx="6519734" cy="1399357"/>
              </a:xfrm>
              <a:prstGeom prst="rect">
                <a:avLst/>
              </a:prstGeom>
              <a:blipFill>
                <a:blip r:embed="rId7"/>
                <a:stretch>
                  <a:fillRect l="-1963" t="-3043" r="-561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62000" y="4800600"/>
                <a:ext cx="6859122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80</m:t>
                        </m:r>
                      </m:e>
                      <m:sup>
                        <m:r>
                          <a:rPr lang="vi-VN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⇒ </m:t>
                    </m:r>
                    <m:r>
                      <m:rPr>
                        <m:sty m:val="p"/>
                      </m:rP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ABCD</m:t>
                    </m:r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ì</m:t>
                    </m:r>
                    <m:r>
                      <m:rPr>
                        <m:sty m:val="p"/>
                      </m:rP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nh</m:t>
                    </m:r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thang</m:t>
                    </m:r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vi-VN" sz="2800" b="0" i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00600"/>
                <a:ext cx="6859122" cy="537583"/>
              </a:xfrm>
              <a:prstGeom prst="rect">
                <a:avLst/>
              </a:prstGeom>
              <a:blipFill>
                <a:blip r:embed="rId8"/>
                <a:stretch>
                  <a:fillRect l="-1778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62000" y="5562600"/>
                <a:ext cx="2475358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vi-VN" sz="28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 smtClean="0">
                            <a:latin typeface="Cambria Math"/>
                          </a:rPr>
                          <m:t>D</m:t>
                        </m:r>
                      </m:e>
                    </m:acc>
                    <m:r>
                      <a:rPr lang="vi-VN" sz="2800" b="0" i="0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0" dirty="0">
                            <a:latin typeface="Cambria Math"/>
                          </a:rPr>
                          <m:t>100</m:t>
                        </m:r>
                      </m:e>
                      <m:sup>
                        <m:r>
                          <a:rPr lang="vi-VN" sz="2800" b="0" i="0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2475358" cy="537583"/>
              </a:xfrm>
              <a:prstGeom prst="rect">
                <a:avLst/>
              </a:prstGeom>
              <a:blipFill>
                <a:blip r:embed="rId9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5" grpId="1"/>
      <p:bldP spid="6" grpId="0" animBg="1"/>
      <p:bldP spid="6" grpId="1" animBg="1"/>
      <p:bldP spid="9" grpId="0"/>
      <p:bldP spid="9" grpId="1"/>
      <p:bldP spid="10" grpId="0"/>
      <p:bldP spid="10" grpId="1"/>
      <p:bldP spid="11" grpId="0"/>
      <p:bldP spid="11" grpId="1"/>
      <p:bldP spid="14" grpId="0" animBg="1"/>
      <p:bldP spid="14" grpId="1" animBg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2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976135"/>
              </p:ext>
            </p:extLst>
          </p:nvPr>
        </p:nvGraphicFramePr>
        <p:xfrm>
          <a:off x="3276600" y="31784"/>
          <a:ext cx="21336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Visio" r:id="rId3" imgW="1412367" imgH="2051685" progId="Visio.Drawing.11">
                  <p:embed/>
                </p:oleObj>
              </mc:Choice>
              <mc:Fallback>
                <p:oleObj name="Visio" r:id="rId3" imgW="1412367" imgH="2051685" progId="Visio.Drawing.11">
                  <p:embed/>
                  <p:pic>
                    <p:nvPicPr>
                      <p:cNvPr id="8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784"/>
                        <a:ext cx="21336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 rot="170387">
            <a:off x="3905250" y="1006475"/>
            <a:ext cx="673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US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3626" y="3229455"/>
            <a:ext cx="3853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EFGH không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là hình thang </a:t>
            </a:r>
          </a:p>
        </p:txBody>
      </p:sp>
      <p:sp>
        <p:nvSpPr>
          <p:cNvPr id="25" name="Left Brace 24"/>
          <p:cNvSpPr/>
          <p:nvPr/>
        </p:nvSpPr>
        <p:spPr bwMode="auto">
          <a:xfrm rot="5400000">
            <a:off x="3775470" y="2225739"/>
            <a:ext cx="371041" cy="352425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050" y="4397720"/>
            <a:ext cx="314325" cy="2857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00200" y="4284608"/>
            <a:ext cx="198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     GH        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284608"/>
            <a:ext cx="198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FG     GH         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809" y="4372565"/>
            <a:ext cx="314325" cy="28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91624" y="5339761"/>
                <a:ext cx="2040880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acc>
                      <m:r>
                        <a:rPr lang="vi-VN" sz="240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acc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vi-VN" sz="240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624" y="5339761"/>
                <a:ext cx="2040880" cy="4739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825451" y="5339761"/>
                <a:ext cx="2087366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vi-VN" sz="240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451" y="5339761"/>
                <a:ext cx="2087366" cy="4739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92" name="Straight Arrow Connector 8191"/>
          <p:cNvCxnSpPr/>
          <p:nvPr/>
        </p:nvCxnSpPr>
        <p:spPr bwMode="auto">
          <a:xfrm flipV="1">
            <a:off x="2163626" y="4766873"/>
            <a:ext cx="0" cy="572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4" name="Straight Arrow Connector 8193"/>
          <p:cNvCxnSpPr/>
          <p:nvPr/>
        </p:nvCxnSpPr>
        <p:spPr bwMode="auto">
          <a:xfrm flipV="1">
            <a:off x="5723116" y="4766873"/>
            <a:ext cx="0" cy="572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20700" y="3431383"/>
                <a:ext cx="7021730" cy="968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:endParaRPr lang="vi-VN" sz="2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acc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vi-VN" sz="2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vi-V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⇒ </m:t>
                      </m:r>
                      <m:r>
                        <m:rPr>
                          <m:sty m:val="p"/>
                        </m:rPr>
                        <a:rPr lang="vi-VN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FE</m:t>
                      </m:r>
                      <m:r>
                        <a:rPr lang="vi-V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>
                          <a:solidFill>
                            <a:srgbClr val="FF0000"/>
                          </a:solidFill>
                          <a:latin typeface="Cambria Math"/>
                        </a:rPr>
                        <m:t>kh</m:t>
                      </m:r>
                      <m:r>
                        <a:rPr lang="vi-VN" sz="2800" i="1">
                          <a:solidFill>
                            <a:srgbClr val="FF0000"/>
                          </a:solidFill>
                          <a:latin typeface="Cambria Math"/>
                        </a:rPr>
                        <m:t>ô</m:t>
                      </m:r>
                      <m:r>
                        <m:rPr>
                          <m:sty m:val="p"/>
                        </m:rPr>
                        <a:rPr lang="vi-VN" sz="2800" i="1">
                          <a:solidFill>
                            <a:srgbClr val="FF0000"/>
                          </a:solidFill>
                          <a:latin typeface="Cambria Math"/>
                        </a:rPr>
                        <m:t>ng</m:t>
                      </m:r>
                      <m:r>
                        <a:rPr lang="vi-V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>
                          <a:solidFill>
                            <a:srgbClr val="FF0000"/>
                          </a:solidFill>
                          <a:latin typeface="Cambria Math"/>
                        </a:rPr>
                        <m:t>song</m:t>
                      </m:r>
                      <m:r>
                        <a:rPr lang="vi-V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>
                          <a:solidFill>
                            <a:srgbClr val="FF0000"/>
                          </a:solidFill>
                          <a:latin typeface="Cambria Math"/>
                        </a:rPr>
                        <m:t>song</m:t>
                      </m:r>
                      <m:r>
                        <a:rPr lang="vi-V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>
                          <a:solidFill>
                            <a:srgbClr val="FF0000"/>
                          </a:solidFill>
                          <a:latin typeface="Cambria Math"/>
                        </a:rPr>
                        <m:t>GH</m:t>
                      </m:r>
                    </m:oMath>
                  </m:oMathPara>
                </a14:m>
                <a:endParaRPr lang="vi-V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00" y="3431383"/>
                <a:ext cx="7021730" cy="968470"/>
              </a:xfrm>
              <a:prstGeom prst="rect">
                <a:avLst/>
              </a:prstGeom>
              <a:blipFill>
                <a:blip r:embed="rId8"/>
                <a:stretch>
                  <a:fillRect l="-1736" t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-685800" y="4482351"/>
                <a:ext cx="8834731" cy="53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</m:t>
                          </m:r>
                        </m:e>
                      </m:acc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vi-V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vi-VN" sz="28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vi-VN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⇒ </m:t>
                      </m:r>
                      <m:r>
                        <m:rPr>
                          <m:sty m:val="p"/>
                        </m:rPr>
                        <a:rPr lang="vi-VN" sz="280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F</m:t>
                      </m:r>
                      <m:r>
                        <m:rPr>
                          <m:sty m:val="p"/>
                        </m:rPr>
                        <a:rPr lang="vi-VN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G</m:t>
                      </m:r>
                      <m:r>
                        <a:rPr lang="vi-VN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FF"/>
                          </a:solidFill>
                          <a:latin typeface="Cambria Math"/>
                        </a:rPr>
                        <m:t>kh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/>
                        </a:rPr>
                        <m:t>ô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FF"/>
                          </a:solidFill>
                          <a:latin typeface="Cambria Math"/>
                        </a:rPr>
                        <m:t>ng</m:t>
                      </m:r>
                      <m:r>
                        <a:rPr lang="vi-VN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FF"/>
                          </a:solidFill>
                          <a:latin typeface="Cambria Math"/>
                        </a:rPr>
                        <m:t>song</m:t>
                      </m:r>
                      <m:r>
                        <a:rPr lang="vi-VN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FF"/>
                          </a:solidFill>
                          <a:latin typeface="Cambria Math"/>
                        </a:rPr>
                        <m:t>song</m:t>
                      </m:r>
                      <m:r>
                        <a:rPr lang="vi-VN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EH</m:t>
                      </m:r>
                    </m:oMath>
                  </m:oMathPara>
                </a14:m>
                <a:endParaRPr lang="vi-VN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4482351"/>
                <a:ext cx="8834731" cy="5375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115768" y="5410199"/>
                <a:ext cx="9793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EFGH không là hình thang nên cũng không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hình thang cân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68" y="5410199"/>
                <a:ext cx="9793168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8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  <p:bldP spid="25" grpId="0" animBg="1"/>
      <p:bldP spid="25" grpId="1" animBg="1"/>
      <p:bldP spid="26" grpId="0"/>
      <p:bldP spid="26" grpId="1"/>
      <p:bldP spid="28" grpId="0"/>
      <p:bldP spid="28" grpId="1"/>
      <p:bldP spid="29" grpId="0"/>
      <p:bldP spid="29" grpId="1"/>
      <p:bldP spid="31" grpId="0"/>
      <p:bldP spid="31" grpId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52400"/>
          <a:ext cx="26019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Visio" r:id="rId3" imgW="1866519" imgH="2742057" progId="Visio.Drawing.11">
                  <p:embed/>
                </p:oleObj>
              </mc:Choice>
              <mc:Fallback>
                <p:oleObj name="Visio" r:id="rId3" imgW="1866519" imgH="274205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260191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24400" y="1143000"/>
          <a:ext cx="3151188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Visio" r:id="rId5" imgW="1989963" imgH="1761363" progId="Visio.Drawing.11">
                  <p:embed/>
                </p:oleObj>
              </mc:Choice>
              <mc:Fallback>
                <p:oleObj name="Visio" r:id="rId5" imgW="1989963" imgH="176136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3151188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838200" y="4267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c,d)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 về nhà làm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532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Symbol</vt:lpstr>
      <vt:lpstr>Times New Roman</vt:lpstr>
      <vt:lpstr>Wingdings</vt:lpstr>
      <vt:lpstr>Default Design</vt:lpstr>
      <vt:lpstr>Visio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118</cp:revision>
  <cp:lastPrinted>1601-01-01T00:00:00Z</cp:lastPrinted>
  <dcterms:created xsi:type="dcterms:W3CDTF">1601-01-01T00:00:00Z</dcterms:created>
  <dcterms:modified xsi:type="dcterms:W3CDTF">2021-09-04T08:35:37Z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