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9" r:id="rId2"/>
    <p:sldId id="293" r:id="rId3"/>
    <p:sldId id="258" r:id="rId4"/>
    <p:sldId id="294" r:id="rId5"/>
    <p:sldId id="301" r:id="rId6"/>
    <p:sldId id="302" r:id="rId7"/>
    <p:sldId id="303" r:id="rId8"/>
    <p:sldId id="304" r:id="rId9"/>
    <p:sldId id="305" r:id="rId10"/>
    <p:sldId id="306" r:id="rId11"/>
    <p:sldId id="298" r:id="rId1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44A"/>
    <a:srgbClr val="0000FF"/>
    <a:srgbClr val="FF0000"/>
    <a:srgbClr val="7EEF31"/>
    <a:srgbClr val="D600D6"/>
    <a:srgbClr val="005654"/>
    <a:srgbClr val="FFFF00"/>
    <a:srgbClr val="003300"/>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858"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D9C766-E66F-4988-8B07-DFBC3DE8D22C}" type="slidenum">
              <a:rPr lang="en-US" altLang="en-US"/>
              <a:pPr>
                <a:defRPr/>
              </a:pPr>
              <a:t>‹#›</a:t>
            </a:fld>
            <a:endParaRPr lang="en-US" altLang="en-US"/>
          </a:p>
        </p:txBody>
      </p:sp>
    </p:spTree>
    <p:extLst>
      <p:ext uri="{BB962C8B-B14F-4D97-AF65-F5344CB8AC3E}">
        <p14:creationId xmlns:p14="http://schemas.microsoft.com/office/powerpoint/2010/main" val="2131644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F0BFCF9-D44A-4CAA-B7FE-8840C71FD546}" type="slidenum">
              <a:rPr lang="en-US" altLang="en-US"/>
              <a:pPr>
                <a:defRPr/>
              </a:pPr>
              <a:t>‹#›</a:t>
            </a:fld>
            <a:endParaRPr lang="en-US" altLang="en-US"/>
          </a:p>
        </p:txBody>
      </p:sp>
    </p:spTree>
    <p:extLst>
      <p:ext uri="{BB962C8B-B14F-4D97-AF65-F5344CB8AC3E}">
        <p14:creationId xmlns:p14="http://schemas.microsoft.com/office/powerpoint/2010/main" val="3974765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36AF36-3B86-4743-82CD-C39AAECD93DE}" type="slidenum">
              <a:rPr lang="en-US" altLang="en-US"/>
              <a:pPr>
                <a:defRPr/>
              </a:pPr>
              <a:t>‹#›</a:t>
            </a:fld>
            <a:endParaRPr lang="en-US" altLang="en-US"/>
          </a:p>
        </p:txBody>
      </p:sp>
    </p:spTree>
    <p:extLst>
      <p:ext uri="{BB962C8B-B14F-4D97-AF65-F5344CB8AC3E}">
        <p14:creationId xmlns:p14="http://schemas.microsoft.com/office/powerpoint/2010/main" val="34766642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CD35BD3D-5BED-474D-86B5-25CA12ECCB46}" type="slidenum">
              <a:rPr lang="en-US" altLang="en-US"/>
              <a:pPr>
                <a:defRPr/>
              </a:pPr>
              <a:t>‹#›</a:t>
            </a:fld>
            <a:endParaRPr lang="en-US" altLang="en-US"/>
          </a:p>
        </p:txBody>
      </p:sp>
    </p:spTree>
    <p:extLst>
      <p:ext uri="{BB962C8B-B14F-4D97-AF65-F5344CB8AC3E}">
        <p14:creationId xmlns:p14="http://schemas.microsoft.com/office/powerpoint/2010/main" val="10182869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ED6F02A-4F12-4EE2-A9FE-C3E542E38580}" type="slidenum">
              <a:rPr lang="en-US" altLang="en-US"/>
              <a:pPr>
                <a:defRPr/>
              </a:pPr>
              <a:t>‹#›</a:t>
            </a:fld>
            <a:endParaRPr lang="en-US" altLang="en-US"/>
          </a:p>
        </p:txBody>
      </p:sp>
    </p:spTree>
    <p:extLst>
      <p:ext uri="{BB962C8B-B14F-4D97-AF65-F5344CB8AC3E}">
        <p14:creationId xmlns:p14="http://schemas.microsoft.com/office/powerpoint/2010/main" val="34298749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62CD45B-DCA5-49F2-B36B-B3C4B7AEBF01}" type="slidenum">
              <a:rPr lang="en-US" altLang="en-US"/>
              <a:pPr>
                <a:defRPr/>
              </a:pPr>
              <a:t>‹#›</a:t>
            </a:fld>
            <a:endParaRPr lang="en-US" altLang="en-US"/>
          </a:p>
        </p:txBody>
      </p:sp>
    </p:spTree>
    <p:extLst>
      <p:ext uri="{BB962C8B-B14F-4D97-AF65-F5344CB8AC3E}">
        <p14:creationId xmlns:p14="http://schemas.microsoft.com/office/powerpoint/2010/main" val="399444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1CFCE58-4045-4758-AF5A-BDDFAC83B3A7}" type="slidenum">
              <a:rPr lang="en-US" altLang="en-US"/>
              <a:pPr>
                <a:defRPr/>
              </a:pPr>
              <a:t>‹#›</a:t>
            </a:fld>
            <a:endParaRPr lang="en-US" altLang="en-US"/>
          </a:p>
        </p:txBody>
      </p:sp>
    </p:spTree>
    <p:extLst>
      <p:ext uri="{BB962C8B-B14F-4D97-AF65-F5344CB8AC3E}">
        <p14:creationId xmlns:p14="http://schemas.microsoft.com/office/powerpoint/2010/main" val="1562873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8C9ED23-E0AD-41B0-9060-2800338D4D99}" type="slidenum">
              <a:rPr lang="en-US" altLang="en-US"/>
              <a:pPr>
                <a:defRPr/>
              </a:pPr>
              <a:t>‹#›</a:t>
            </a:fld>
            <a:endParaRPr lang="en-US" altLang="en-US"/>
          </a:p>
        </p:txBody>
      </p:sp>
    </p:spTree>
    <p:extLst>
      <p:ext uri="{BB962C8B-B14F-4D97-AF65-F5344CB8AC3E}">
        <p14:creationId xmlns:p14="http://schemas.microsoft.com/office/powerpoint/2010/main" val="3093491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DCFA569-BEE8-49E0-ADF2-7002A4199889}" type="slidenum">
              <a:rPr lang="en-US" altLang="en-US"/>
              <a:pPr>
                <a:defRPr/>
              </a:pPr>
              <a:t>‹#›</a:t>
            </a:fld>
            <a:endParaRPr lang="en-US" altLang="en-US"/>
          </a:p>
        </p:txBody>
      </p:sp>
    </p:spTree>
    <p:extLst>
      <p:ext uri="{BB962C8B-B14F-4D97-AF65-F5344CB8AC3E}">
        <p14:creationId xmlns:p14="http://schemas.microsoft.com/office/powerpoint/2010/main" val="289208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96BA32F-F966-4C0B-B137-D0D56D364036}" type="slidenum">
              <a:rPr lang="en-US" altLang="en-US"/>
              <a:pPr>
                <a:defRPr/>
              </a:pPr>
              <a:t>‹#›</a:t>
            </a:fld>
            <a:endParaRPr lang="en-US" altLang="en-US"/>
          </a:p>
        </p:txBody>
      </p:sp>
    </p:spTree>
    <p:extLst>
      <p:ext uri="{BB962C8B-B14F-4D97-AF65-F5344CB8AC3E}">
        <p14:creationId xmlns:p14="http://schemas.microsoft.com/office/powerpoint/2010/main" val="3128824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33C6433-B91A-4369-915E-804D7E137D42}" type="slidenum">
              <a:rPr lang="en-US" altLang="en-US"/>
              <a:pPr>
                <a:defRPr/>
              </a:pPr>
              <a:t>‹#›</a:t>
            </a:fld>
            <a:endParaRPr lang="en-US" altLang="en-US"/>
          </a:p>
        </p:txBody>
      </p:sp>
    </p:spTree>
    <p:extLst>
      <p:ext uri="{BB962C8B-B14F-4D97-AF65-F5344CB8AC3E}">
        <p14:creationId xmlns:p14="http://schemas.microsoft.com/office/powerpoint/2010/main" val="2398545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15E47D6-F714-4745-800F-62BA15F08414}" type="slidenum">
              <a:rPr lang="en-US" altLang="en-US"/>
              <a:pPr>
                <a:defRPr/>
              </a:pPr>
              <a:t>‹#›</a:t>
            </a:fld>
            <a:endParaRPr lang="en-US" altLang="en-US"/>
          </a:p>
        </p:txBody>
      </p:sp>
    </p:spTree>
    <p:extLst>
      <p:ext uri="{BB962C8B-B14F-4D97-AF65-F5344CB8AC3E}">
        <p14:creationId xmlns:p14="http://schemas.microsoft.com/office/powerpoint/2010/main" val="1546387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ED42DC0-63E8-4899-9ADC-CD4005936828}" type="slidenum">
              <a:rPr lang="en-US" altLang="en-US"/>
              <a:pPr>
                <a:defRPr/>
              </a:pPr>
              <a:t>‹#›</a:t>
            </a:fld>
            <a:endParaRPr lang="en-US" altLang="en-US"/>
          </a:p>
        </p:txBody>
      </p:sp>
    </p:spTree>
    <p:extLst>
      <p:ext uri="{BB962C8B-B14F-4D97-AF65-F5344CB8AC3E}">
        <p14:creationId xmlns:p14="http://schemas.microsoft.com/office/powerpoint/2010/main" val="1085541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55BA6EB-3A22-4839-B496-3D40EF676551}" type="slidenum">
              <a:rPr lang="en-US" altLang="en-US"/>
              <a:pPr>
                <a:defRPr/>
              </a:pPr>
              <a:t>‹#›</a:t>
            </a:fld>
            <a:endParaRPr lang="en-US" altLang="en-US"/>
          </a:p>
        </p:txBody>
      </p:sp>
    </p:spTree>
    <p:extLst>
      <p:ext uri="{BB962C8B-B14F-4D97-AF65-F5344CB8AC3E}">
        <p14:creationId xmlns:p14="http://schemas.microsoft.com/office/powerpoint/2010/main" val="2521559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B9438FE2-3936-4878-B8F2-6EEA93F4D6E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0.png"/><Relationship Id="rId1" Type="http://schemas.openxmlformats.org/officeDocument/2006/relationships/slideLayout" Target="../slideLayouts/slideLayout13.xml"/><Relationship Id="rId4" Type="http://schemas.openxmlformats.org/officeDocument/2006/relationships/image" Target="../media/image27.png"/></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 Id="rId5" Type="http://schemas.openxmlformats.org/officeDocument/2006/relationships/image" Target="../media/image4.png"/><Relationship Id="rId4" Type="http://schemas.openxmlformats.org/officeDocument/2006/relationships/image" Target="../media/image3.wmf"/></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3.xml"/><Relationship Id="rId5" Type="http://schemas.openxmlformats.org/officeDocument/2006/relationships/image" Target="../media/image4.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2.vml"/><Relationship Id="rId5" Type="http://schemas.openxmlformats.org/officeDocument/2006/relationships/image" Target="../media/image9.png"/><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3" Type="http://schemas.openxmlformats.org/officeDocument/2006/relationships/oleObject" Target="../embeddings/oleObject1.bin"/><Relationship Id="rId7" Type="http://schemas.openxmlformats.org/officeDocument/2006/relationships/image" Target="../media/image11.png"/><Relationship Id="rId12" Type="http://schemas.openxmlformats.org/officeDocument/2006/relationships/image" Target="../media/image16.png"/><Relationship Id="rId2" Type="http://schemas.openxmlformats.org/officeDocument/2006/relationships/slideLayout" Target="../slideLayouts/slideLayout13.xml"/><Relationship Id="rId1" Type="http://schemas.openxmlformats.org/officeDocument/2006/relationships/vmlDrawing" Target="../drawings/vmlDrawing3.v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3.wmf"/><Relationship Id="rId9"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3.xml"/><Relationship Id="rId4" Type="http://schemas.openxmlformats.org/officeDocument/2006/relationships/image" Target="../media/image20.png"/></Relationships>
</file>

<file path=ppt/slides/_rels/slide9.xml.rels><?xml version="1.0" encoding="UTF-8" standalone="yes"?>
<Relationships xmlns="http://schemas.openxmlformats.org/package/2006/relationships"><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png"/><Relationship Id="rId1" Type="http://schemas.openxmlformats.org/officeDocument/2006/relationships/slideLayout" Target="../slideLayouts/slideLayout13.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ext Box 5"/>
          <p:cNvSpPr txBox="1">
            <a:spLocks noChangeArrowheads="1"/>
          </p:cNvSpPr>
          <p:nvPr/>
        </p:nvSpPr>
        <p:spPr bwMode="auto">
          <a:xfrm>
            <a:off x="228600" y="914400"/>
            <a:ext cx="8915400" cy="216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5400" b="1">
                <a:solidFill>
                  <a:schemeClr val="bg1"/>
                </a:solidFill>
                <a:latin typeface="Times New Roman" pitchFamily="18" charset="0"/>
                <a:cs typeface="Times New Roman" pitchFamily="18" charset="0"/>
              </a:rPr>
              <a:t>Tiết </a:t>
            </a:r>
            <a:r>
              <a:rPr lang="en-US" altLang="en-US" sz="5400" b="1" smtClean="0">
                <a:solidFill>
                  <a:schemeClr val="bg1"/>
                </a:solidFill>
                <a:latin typeface="Times New Roman" pitchFamily="18" charset="0"/>
                <a:cs typeface="Times New Roman" pitchFamily="18" charset="0"/>
              </a:rPr>
              <a:t>4</a:t>
            </a:r>
            <a:r>
              <a:rPr lang="vi-VN" altLang="en-US" sz="5400" b="1" smtClean="0">
                <a:solidFill>
                  <a:schemeClr val="bg1"/>
                </a:solidFill>
                <a:latin typeface="Times New Roman" pitchFamily="18" charset="0"/>
                <a:cs typeface="Times New Roman" pitchFamily="18" charset="0"/>
              </a:rPr>
              <a:t>:</a:t>
            </a:r>
            <a:r>
              <a:rPr lang="en-US" altLang="en-US" sz="5400" b="1" smtClean="0">
                <a:solidFill>
                  <a:schemeClr val="bg1"/>
                </a:solidFill>
                <a:latin typeface="Times New Roman" pitchFamily="18" charset="0"/>
                <a:cs typeface="Times New Roman" pitchFamily="18" charset="0"/>
              </a:rPr>
              <a:t>  </a:t>
            </a:r>
          </a:p>
          <a:p>
            <a:pPr>
              <a:spcBef>
                <a:spcPct val="50000"/>
              </a:spcBef>
            </a:pPr>
            <a:r>
              <a:rPr lang="en-US" altLang="en-US" sz="5400" b="1" smtClean="0">
                <a:solidFill>
                  <a:schemeClr val="bg1"/>
                </a:solidFill>
                <a:latin typeface="Times New Roman" pitchFamily="18" charset="0"/>
                <a:cs typeface="Times New Roman" pitchFamily="18" charset="0"/>
              </a:rPr>
              <a:t>Luyện tập hình thang cân</a:t>
            </a:r>
            <a:endParaRPr lang="en-US" altLang="en-US" sz="5400" b="1">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04800"/>
            <a:ext cx="8458200" cy="1277850"/>
          </a:xfrm>
          <a:prstGeom prst="rect">
            <a:avLst/>
          </a:prstGeom>
        </p:spPr>
        <p:txBody>
          <a:bodyPr wrap="square">
            <a:spAutoFit/>
          </a:bodyPr>
          <a:lstStyle/>
          <a:p>
            <a:pPr lvl="0" algn="just">
              <a:lnSpc>
                <a:spcPct val="107000"/>
              </a:lnSpc>
              <a:spcAft>
                <a:spcPts val="800"/>
              </a:spcAft>
            </a:pPr>
            <a:r>
              <a:rPr lang="en-US" sz="2400" smtClean="0">
                <a:latin typeface="Times New Roman" panose="02020603050405020304" pitchFamily="18" charset="0"/>
                <a:ea typeface="Calibri" panose="020F0502020204030204" pitchFamily="34" charset="0"/>
                <a:cs typeface="Times New Roman" panose="02020603050405020304" pitchFamily="18" charset="0"/>
              </a:rPr>
              <a:t>b) Để xây dựng </a:t>
            </a:r>
            <a:r>
              <a:rPr lang="en-US" sz="2400">
                <a:latin typeface="Times New Roman" panose="02020603050405020304" pitchFamily="18" charset="0"/>
                <a:ea typeface="Calibri" panose="020F0502020204030204" pitchFamily="34" charset="0"/>
                <a:cs typeface="Times New Roman" panose="02020603050405020304" pitchFamily="18" charset="0"/>
              </a:rPr>
              <a:t>nền gác tầng 2, người ta cần sử dụng những thanh đà ngang có độ dài bằng độ dài đoạn thẳng DE. Bằng các thông số có trên hình vẽ . Em hãy tính độ dài các thanh </a:t>
            </a:r>
            <a:r>
              <a:rPr lang="en-US" sz="2400">
                <a:latin typeface="Times New Roman" panose="02020603050405020304" pitchFamily="18" charset="0"/>
                <a:ea typeface="Calibri" panose="020F0502020204030204" pitchFamily="34" charset="0"/>
                <a:cs typeface="Times New Roman" panose="02020603050405020304" pitchFamily="18" charset="0"/>
              </a:rPr>
              <a:t>đà </a:t>
            </a:r>
            <a:r>
              <a:rPr lang="en-US" sz="2400" smtClean="0">
                <a:latin typeface="Times New Roman" panose="02020603050405020304" pitchFamily="18" charset="0"/>
                <a:ea typeface="Calibri" panose="020F0502020204030204" pitchFamily="34" charset="0"/>
                <a:cs typeface="Times New Roman" panose="02020603050405020304" pitchFamily="18" charset="0"/>
              </a:rPr>
              <a:t>ngang cần dùng.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1" name="Picture 20"/>
          <p:cNvPicPr>
            <a:picLocks noChangeAspect="1"/>
          </p:cNvPicPr>
          <p:nvPr/>
        </p:nvPicPr>
        <p:blipFill>
          <a:blip r:embed="rId2"/>
          <a:stretch>
            <a:fillRect/>
          </a:stretch>
        </p:blipFill>
        <p:spPr>
          <a:xfrm>
            <a:off x="1981200" y="1445487"/>
            <a:ext cx="5092700" cy="2262681"/>
          </a:xfrm>
          <a:prstGeom prst="rect">
            <a:avLst/>
          </a:prstGeom>
        </p:spPr>
      </p:pic>
      <p:sp>
        <p:nvSpPr>
          <p:cNvPr id="22" name="Rectangle 21"/>
          <p:cNvSpPr/>
          <p:nvPr/>
        </p:nvSpPr>
        <p:spPr>
          <a:xfrm>
            <a:off x="139700" y="3621115"/>
            <a:ext cx="2029723" cy="461665"/>
          </a:xfrm>
          <a:prstGeom prst="rect">
            <a:avLst/>
          </a:prstGeom>
        </p:spPr>
        <p:txBody>
          <a:bodyPr wrap="none">
            <a:spAutoFit/>
          </a:bodyPr>
          <a:lstStyle/>
          <a:p>
            <a:r>
              <a:rPr lang="en-US" altLang="en-US" sz="2400" b="1" u="sng" smtClean="0">
                <a:solidFill>
                  <a:srgbClr val="00A44A"/>
                </a:solidFill>
                <a:latin typeface="Times New Roman" pitchFamily="18" charset="0"/>
                <a:cs typeface="Times New Roman" pitchFamily="18" charset="0"/>
              </a:rPr>
              <a:t>Gợi ý về nhà</a:t>
            </a:r>
            <a:r>
              <a:rPr lang="en-US" altLang="en-US" sz="2400" b="1" smtClean="0">
                <a:solidFill>
                  <a:srgbClr val="00A44A"/>
                </a:solidFill>
                <a:latin typeface="Times New Roman" pitchFamily="18" charset="0"/>
                <a:cs typeface="Times New Roman" pitchFamily="18" charset="0"/>
              </a:rPr>
              <a:t>: </a:t>
            </a:r>
            <a:endParaRPr lang="en-US" sz="2400" b="1">
              <a:solidFill>
                <a:srgbClr val="00A44A"/>
              </a:solidFill>
            </a:endParaRPr>
          </a:p>
        </p:txBody>
      </p:sp>
      <p:sp>
        <p:nvSpPr>
          <p:cNvPr id="24" name="Rectangle 23"/>
          <p:cNvSpPr/>
          <p:nvPr/>
        </p:nvSpPr>
        <p:spPr>
          <a:xfrm>
            <a:off x="2917560" y="3631969"/>
            <a:ext cx="1443024" cy="461665"/>
          </a:xfrm>
          <a:prstGeom prst="rect">
            <a:avLst/>
          </a:prstGeom>
        </p:spPr>
        <p:txBody>
          <a:bodyPr wrap="none">
            <a:spAutoFit/>
          </a:bodyPr>
          <a:lstStyle/>
          <a:p>
            <a:pPr>
              <a:spcBef>
                <a:spcPct val="50000"/>
              </a:spcBef>
            </a:pPr>
            <a:r>
              <a:rPr lang="en-US" altLang="en-US" sz="2400" smtClean="0">
                <a:latin typeface="Times New Roman" pitchFamily="18" charset="0"/>
                <a:cs typeface="Times New Roman" pitchFamily="18" charset="0"/>
              </a:rPr>
              <a:t>DE=2.</a:t>
            </a:r>
            <a:r>
              <a:rPr lang="en-US" altLang="en-US" sz="2400" b="1" smtClean="0">
                <a:solidFill>
                  <a:srgbClr val="FF0000"/>
                </a:solidFill>
                <a:latin typeface="Times New Roman" pitchFamily="18" charset="0"/>
                <a:cs typeface="Times New Roman" pitchFamily="18" charset="0"/>
              </a:rPr>
              <a:t>KE</a:t>
            </a:r>
            <a:endParaRPr lang="en-US" altLang="en-US" sz="2400" b="1">
              <a:solidFill>
                <a:srgbClr val="FF0000"/>
              </a:solidFill>
              <a:latin typeface="Times New Roman" pitchFamily="18" charset="0"/>
              <a:cs typeface="Times New Roman" pitchFamily="18" charset="0"/>
            </a:endParaRPr>
          </a:p>
        </p:txBody>
      </p:sp>
      <p:cxnSp>
        <p:nvCxnSpPr>
          <p:cNvPr id="13" name="Straight Arrow Connector 12"/>
          <p:cNvCxnSpPr/>
          <p:nvPr/>
        </p:nvCxnSpPr>
        <p:spPr bwMode="auto">
          <a:xfrm flipV="1">
            <a:off x="4038600" y="4043065"/>
            <a:ext cx="0" cy="363143"/>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mc:AlternateContent xmlns:mc="http://schemas.openxmlformats.org/markup-compatibility/2006">
        <mc:Choice xmlns:a14="http://schemas.microsoft.com/office/drawing/2010/main" Requires="a14">
          <p:sp>
            <p:nvSpPr>
              <p:cNvPr id="27" name="Rectangle 26"/>
              <p:cNvSpPr/>
              <p:nvPr/>
            </p:nvSpPr>
            <p:spPr>
              <a:xfrm>
                <a:off x="2628381" y="4486086"/>
                <a:ext cx="2447914" cy="511102"/>
              </a:xfrm>
              <a:prstGeom prst="rect">
                <a:avLst/>
              </a:prstGeom>
            </p:spPr>
            <p:txBody>
              <a:bodyPr wrap="none">
                <a:spAutoFit/>
              </a:bodyPr>
              <a:lstStyle/>
              <a:p>
                <a:r>
                  <a:rPr lang="en-US" sz="2400" smtClean="0">
                    <a:latin typeface="Times New Roman" pitchFamily="18" charset="0"/>
                    <a:cs typeface="Times New Roman" pitchFamily="18" charset="0"/>
                  </a:rPr>
                  <a:t>KE=</a:t>
                </a:r>
                <a14:m>
                  <m:oMath xmlns:m="http://schemas.openxmlformats.org/officeDocument/2006/math">
                    <m:rad>
                      <m:radPr>
                        <m:degHide m:val="on"/>
                        <m:ctrlPr>
                          <a:rPr lang="en-US" sz="2400" i="1" smtClean="0">
                            <a:latin typeface="Cambria Math" panose="02040503050406030204" pitchFamily="18" charset="0"/>
                            <a:cs typeface="Times New Roman" pitchFamily="18" charset="0"/>
                          </a:rPr>
                        </m:ctrlPr>
                      </m:radPr>
                      <m:deg/>
                      <m:e>
                        <m:sSup>
                          <m:sSupPr>
                            <m:ctrlPr>
                              <a:rPr lang="en-US" sz="2400" i="1" smtClean="0">
                                <a:latin typeface="Cambria Math" panose="02040503050406030204" pitchFamily="18" charset="0"/>
                                <a:cs typeface="Times New Roman" pitchFamily="18" charset="0"/>
                              </a:rPr>
                            </m:ctrlPr>
                          </m:sSupPr>
                          <m:e>
                            <m:r>
                              <a:rPr lang="en-US" sz="2400" b="1" i="1" smtClean="0">
                                <a:solidFill>
                                  <a:srgbClr val="00B050"/>
                                </a:solidFill>
                                <a:latin typeface="Cambria Math" panose="02040503050406030204" pitchFamily="18" charset="0"/>
                                <a:cs typeface="Times New Roman" pitchFamily="18" charset="0"/>
                              </a:rPr>
                              <m:t>𝑨𝑬</m:t>
                            </m:r>
                          </m:e>
                          <m:sup>
                            <m:r>
                              <a:rPr lang="en-US" sz="2400" b="0" i="1" smtClean="0">
                                <a:solidFill>
                                  <a:schemeClr val="tx1"/>
                                </a:solidFill>
                                <a:latin typeface="Cambria Math" panose="02040503050406030204" pitchFamily="18" charset="0"/>
                                <a:cs typeface="Times New Roman" pitchFamily="18" charset="0"/>
                              </a:rPr>
                              <m:t>2</m:t>
                            </m:r>
                          </m:sup>
                        </m:sSup>
                        <m:r>
                          <a:rPr lang="en-US" sz="2400" b="0" i="1" smtClean="0">
                            <a:latin typeface="Cambria Math" panose="02040503050406030204" pitchFamily="18" charset="0"/>
                            <a:cs typeface="Times New Roman" pitchFamily="18" charset="0"/>
                          </a:rPr>
                          <m:t>−</m:t>
                        </m:r>
                        <m:sSup>
                          <m:sSupPr>
                            <m:ctrlPr>
                              <a:rPr lang="en-US" sz="2400" b="0" i="1" smtClean="0">
                                <a:latin typeface="Cambria Math" panose="02040503050406030204" pitchFamily="18" charset="0"/>
                                <a:cs typeface="Times New Roman" pitchFamily="18" charset="0"/>
                              </a:rPr>
                            </m:ctrlPr>
                          </m:sSupPr>
                          <m:e>
                            <m:r>
                              <a:rPr lang="en-US" sz="2400" b="1" i="1" smtClean="0">
                                <a:solidFill>
                                  <a:srgbClr val="0000FF"/>
                                </a:solidFill>
                                <a:latin typeface="Cambria Math" panose="02040503050406030204" pitchFamily="18" charset="0"/>
                                <a:cs typeface="Times New Roman" pitchFamily="18" charset="0"/>
                              </a:rPr>
                              <m:t>𝑨𝑲</m:t>
                            </m:r>
                          </m:e>
                          <m:sup>
                            <m:r>
                              <a:rPr lang="en-US" sz="2400" b="0" i="1" smtClean="0">
                                <a:latin typeface="Cambria Math" panose="02040503050406030204" pitchFamily="18" charset="0"/>
                                <a:cs typeface="Times New Roman" pitchFamily="18" charset="0"/>
                              </a:rPr>
                              <m:t>2</m:t>
                            </m:r>
                          </m:sup>
                        </m:sSup>
                      </m:e>
                    </m:rad>
                  </m:oMath>
                </a14:m>
                <a:endParaRPr lang="en-US" sz="2400"/>
              </a:p>
            </p:txBody>
          </p:sp>
        </mc:Choice>
        <mc:Fallback>
          <p:sp>
            <p:nvSpPr>
              <p:cNvPr id="27" name="Rectangle 26"/>
              <p:cNvSpPr>
                <a:spLocks noRot="1" noChangeAspect="1" noMove="1" noResize="1" noEditPoints="1" noAdjustHandles="1" noChangeArrowheads="1" noChangeShapeType="1" noTextEdit="1"/>
              </p:cNvSpPr>
              <p:nvPr/>
            </p:nvSpPr>
            <p:spPr>
              <a:xfrm>
                <a:off x="2628381" y="4486086"/>
                <a:ext cx="2447914" cy="511102"/>
              </a:xfrm>
              <a:prstGeom prst="rect">
                <a:avLst/>
              </a:prstGeom>
              <a:blipFill>
                <a:blip r:embed="rId3"/>
                <a:stretch>
                  <a:fillRect l="-3731" b="-26190"/>
                </a:stretch>
              </a:blipFill>
            </p:spPr>
            <p:txBody>
              <a:bodyPr/>
              <a:lstStyle/>
              <a:p>
                <a:r>
                  <a:rPr lang="en-US">
                    <a:noFill/>
                  </a:rPr>
                  <a:t> </a:t>
                </a:r>
              </a:p>
            </p:txBody>
          </p:sp>
        </mc:Fallback>
      </mc:AlternateContent>
      <p:sp>
        <p:nvSpPr>
          <p:cNvPr id="28" name="Rectangle 27"/>
          <p:cNvSpPr/>
          <p:nvPr/>
        </p:nvSpPr>
        <p:spPr>
          <a:xfrm>
            <a:off x="5331115" y="4528279"/>
            <a:ext cx="1742785" cy="369332"/>
          </a:xfrm>
          <a:prstGeom prst="rect">
            <a:avLst/>
          </a:prstGeom>
        </p:spPr>
        <p:txBody>
          <a:bodyPr wrap="none">
            <a:spAutoFit/>
          </a:bodyPr>
          <a:lstStyle/>
          <a:p>
            <a:r>
              <a:rPr lang="en-US" altLang="en-US" smtClean="0">
                <a:solidFill>
                  <a:srgbClr val="FFC000"/>
                </a:solidFill>
                <a:latin typeface="Times New Roman" pitchFamily="18" charset="0"/>
                <a:cs typeface="Times New Roman" pitchFamily="18" charset="0"/>
              </a:rPr>
              <a:t>( Định lý Pitago)</a:t>
            </a:r>
            <a:endParaRPr lang="en-US">
              <a:solidFill>
                <a:srgbClr val="FFC000"/>
              </a:solidFill>
            </a:endParaRPr>
          </a:p>
        </p:txBody>
      </p:sp>
      <p:sp>
        <p:nvSpPr>
          <p:cNvPr id="32" name="Rectangle 31"/>
          <p:cNvSpPr/>
          <p:nvPr/>
        </p:nvSpPr>
        <p:spPr>
          <a:xfrm>
            <a:off x="5181600" y="5348521"/>
            <a:ext cx="1797287" cy="461665"/>
          </a:xfrm>
          <a:prstGeom prst="rect">
            <a:avLst/>
          </a:prstGeom>
        </p:spPr>
        <p:txBody>
          <a:bodyPr wrap="none">
            <a:spAutoFit/>
          </a:bodyPr>
          <a:lstStyle/>
          <a:p>
            <a:r>
              <a:rPr lang="en-US" sz="2400" smtClean="0">
                <a:latin typeface="Times New Roman" panose="02020603050405020304" pitchFamily="18" charset="0"/>
                <a:ea typeface="Calibri" panose="020F0502020204030204" pitchFamily="34" charset="0"/>
                <a:cs typeface="Times New Roman" panose="02020603050405020304" pitchFamily="18" charset="0"/>
              </a:rPr>
              <a:t>AK=AH-KH</a:t>
            </a:r>
            <a:endParaRPr lang="en-US" sz="2400"/>
          </a:p>
        </p:txBody>
      </p:sp>
      <p:sp>
        <p:nvSpPr>
          <p:cNvPr id="33" name="TextBox 32"/>
          <p:cNvSpPr txBox="1">
            <a:spLocks noChangeArrowheads="1"/>
          </p:cNvSpPr>
          <p:nvPr/>
        </p:nvSpPr>
        <p:spPr bwMode="auto">
          <a:xfrm>
            <a:off x="6739731" y="5209311"/>
            <a:ext cx="668338"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4800" dirty="0">
                <a:solidFill>
                  <a:srgbClr val="008000"/>
                </a:solidFill>
                <a:sym typeface="Wingdings" pitchFamily="2" charset="2"/>
              </a:rPr>
              <a:t></a:t>
            </a:r>
            <a:endParaRPr lang="en-US" altLang="en-US" sz="4800" dirty="0">
              <a:solidFill>
                <a:srgbClr val="008000"/>
              </a:solidFill>
            </a:endParaRPr>
          </a:p>
        </p:txBody>
      </p:sp>
      <p:sp>
        <p:nvSpPr>
          <p:cNvPr id="38" name="Rectangle 37"/>
          <p:cNvSpPr/>
          <p:nvPr/>
        </p:nvSpPr>
        <p:spPr>
          <a:xfrm>
            <a:off x="644937" y="5334000"/>
            <a:ext cx="2566728" cy="461665"/>
          </a:xfrm>
          <a:prstGeom prst="rect">
            <a:avLst/>
          </a:prstGeom>
        </p:spPr>
        <p:txBody>
          <a:bodyPr wrap="none">
            <a:spAutoFit/>
          </a:bodyPr>
          <a:lstStyle/>
          <a:p>
            <a:r>
              <a:rPr lang="en-US" sz="2400" smtClean="0">
                <a:latin typeface="Times New Roman" panose="02020603050405020304" pitchFamily="18" charset="0"/>
                <a:ea typeface="Calibri" panose="020F0502020204030204" pitchFamily="34" charset="0"/>
                <a:cs typeface="Times New Roman" panose="02020603050405020304" pitchFamily="18" charset="0"/>
              </a:rPr>
              <a:t>AE=AC-AE=</a:t>
            </a:r>
            <a:r>
              <a:rPr lang="en-US" sz="2400" b="1" smtClean="0">
                <a:solidFill>
                  <a:srgbClr val="7030A0"/>
                </a:solidFill>
                <a:latin typeface="Times New Roman" panose="02020603050405020304" pitchFamily="18" charset="0"/>
                <a:ea typeface="Calibri" panose="020F0502020204030204" pitchFamily="34" charset="0"/>
                <a:cs typeface="Times New Roman" panose="02020603050405020304" pitchFamily="18" charset="0"/>
              </a:rPr>
              <a:t>AC</a:t>
            </a:r>
            <a:r>
              <a:rPr lang="en-US" sz="2400" smtClean="0">
                <a:latin typeface="Times New Roman" panose="02020603050405020304" pitchFamily="18" charset="0"/>
                <a:ea typeface="Calibri" panose="020F0502020204030204" pitchFamily="34" charset="0"/>
                <a:cs typeface="Times New Roman" panose="02020603050405020304" pitchFamily="18" charset="0"/>
              </a:rPr>
              <a:t>-3</a:t>
            </a:r>
            <a:endParaRPr lang="en-US" sz="2400"/>
          </a:p>
        </p:txBody>
      </p:sp>
      <p:sp>
        <p:nvSpPr>
          <p:cNvPr id="39" name="Right Brace 38"/>
          <p:cNvSpPr/>
          <p:nvPr/>
        </p:nvSpPr>
        <p:spPr bwMode="auto">
          <a:xfrm rot="16200000">
            <a:off x="3888608" y="3050408"/>
            <a:ext cx="299985" cy="3962402"/>
          </a:xfrm>
          <a:prstGeom prst="rightBrace">
            <a:avLst/>
          </a:prstGeom>
          <a:ln>
            <a:headEnd type="none" w="med" len="med"/>
            <a:tailEnd type="none" w="med" len="med"/>
          </a:ln>
          <a:extLst/>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cxnSp>
        <p:nvCxnSpPr>
          <p:cNvPr id="41" name="Straight Arrow Connector 40"/>
          <p:cNvCxnSpPr/>
          <p:nvPr/>
        </p:nvCxnSpPr>
        <p:spPr bwMode="auto">
          <a:xfrm flipV="1">
            <a:off x="2667000" y="5664626"/>
            <a:ext cx="0" cy="376535"/>
          </a:xfrm>
          <a:prstGeom prst="straightConnector1">
            <a:avLst/>
          </a:prstGeom>
          <a:ln>
            <a:headEnd type="none" w="med" len="med"/>
            <a:tailEnd type="triangle"/>
          </a:ln>
          <a:extLst/>
        </p:spPr>
        <p:style>
          <a:lnRef idx="2">
            <a:schemeClr val="accent6"/>
          </a:lnRef>
          <a:fillRef idx="0">
            <a:schemeClr val="accent6"/>
          </a:fillRef>
          <a:effectRef idx="1">
            <a:schemeClr val="accent6"/>
          </a:effectRef>
          <a:fontRef idx="minor">
            <a:schemeClr val="tx1"/>
          </a:fontRef>
        </p:style>
      </p:cxnSp>
      <mc:AlternateContent xmlns:mc="http://schemas.openxmlformats.org/markup-compatibility/2006">
        <mc:Choice xmlns:a14="http://schemas.microsoft.com/office/drawing/2010/main" Requires="a14">
          <p:sp>
            <p:nvSpPr>
              <p:cNvPr id="42" name="Rectangle 41"/>
              <p:cNvSpPr/>
              <p:nvPr/>
            </p:nvSpPr>
            <p:spPr>
              <a:xfrm>
                <a:off x="1761396" y="6099499"/>
                <a:ext cx="2519216" cy="506805"/>
              </a:xfrm>
              <a:prstGeom prst="rect">
                <a:avLst/>
              </a:prstGeom>
            </p:spPr>
            <p:txBody>
              <a:bodyPr wrap="none">
                <a:spAutoFit/>
              </a:bodyPr>
              <a:lstStyle/>
              <a:p>
                <a:r>
                  <a:rPr lang="en-US" sz="2400" smtClean="0">
                    <a:solidFill>
                      <a:schemeClr val="tx1"/>
                    </a:solidFill>
                    <a:latin typeface="Times New Roman" pitchFamily="18" charset="0"/>
                    <a:cs typeface="Times New Roman" pitchFamily="18" charset="0"/>
                  </a:rPr>
                  <a:t>AC=</a:t>
                </a:r>
                <a14:m>
                  <m:oMath xmlns:m="http://schemas.openxmlformats.org/officeDocument/2006/math">
                    <m:rad>
                      <m:radPr>
                        <m:degHide m:val="on"/>
                        <m:ctrlPr>
                          <a:rPr lang="en-US" sz="2400" i="1" smtClean="0">
                            <a:solidFill>
                              <a:schemeClr val="tx1"/>
                            </a:solidFill>
                            <a:latin typeface="Cambria Math" panose="02040503050406030204" pitchFamily="18" charset="0"/>
                            <a:cs typeface="Times New Roman" pitchFamily="18" charset="0"/>
                          </a:rPr>
                        </m:ctrlPr>
                      </m:radPr>
                      <m:deg/>
                      <m:e>
                        <m:sSup>
                          <m:sSupPr>
                            <m:ctrlPr>
                              <a:rPr lang="en-US" sz="2400" i="1" smtClean="0">
                                <a:solidFill>
                                  <a:schemeClr val="tx1"/>
                                </a:solidFill>
                                <a:latin typeface="Cambria Math" panose="02040503050406030204" pitchFamily="18" charset="0"/>
                                <a:cs typeface="Times New Roman" pitchFamily="18" charset="0"/>
                              </a:rPr>
                            </m:ctrlPr>
                          </m:sSupPr>
                          <m:e>
                            <m:r>
                              <a:rPr lang="en-US" sz="2400" b="1" i="1" smtClean="0">
                                <a:solidFill>
                                  <a:schemeClr val="tx1"/>
                                </a:solidFill>
                                <a:latin typeface="Cambria Math" panose="02040503050406030204" pitchFamily="18" charset="0"/>
                                <a:cs typeface="Times New Roman" pitchFamily="18" charset="0"/>
                              </a:rPr>
                              <m:t>𝑨𝑯</m:t>
                            </m:r>
                          </m:e>
                          <m:sup>
                            <m:r>
                              <a:rPr lang="en-US" sz="2400" b="0" i="1" smtClean="0">
                                <a:solidFill>
                                  <a:schemeClr val="tx1"/>
                                </a:solidFill>
                                <a:latin typeface="Cambria Math" panose="02040503050406030204" pitchFamily="18" charset="0"/>
                                <a:cs typeface="Times New Roman" pitchFamily="18" charset="0"/>
                              </a:rPr>
                              <m:t>2</m:t>
                            </m:r>
                          </m:sup>
                        </m:sSup>
                        <m:r>
                          <a:rPr lang="en-US" sz="2400" b="0" i="1" smtClean="0">
                            <a:solidFill>
                              <a:schemeClr val="tx1"/>
                            </a:solidFill>
                            <a:latin typeface="Cambria Math" panose="02040503050406030204" pitchFamily="18" charset="0"/>
                            <a:cs typeface="Times New Roman" pitchFamily="18" charset="0"/>
                          </a:rPr>
                          <m:t>+</m:t>
                        </m:r>
                        <m:sSup>
                          <m:sSupPr>
                            <m:ctrlPr>
                              <a:rPr lang="en-US" sz="2400" b="0" i="1" smtClean="0">
                                <a:solidFill>
                                  <a:schemeClr val="tx1"/>
                                </a:solidFill>
                                <a:latin typeface="Cambria Math" panose="02040503050406030204" pitchFamily="18" charset="0"/>
                                <a:cs typeface="Times New Roman" pitchFamily="18" charset="0"/>
                              </a:rPr>
                            </m:ctrlPr>
                          </m:sSupPr>
                          <m:e>
                            <m:r>
                              <a:rPr lang="en-US" sz="2400" b="1" i="1" smtClean="0">
                                <a:solidFill>
                                  <a:schemeClr val="tx1"/>
                                </a:solidFill>
                                <a:latin typeface="Cambria Math" panose="02040503050406030204" pitchFamily="18" charset="0"/>
                                <a:cs typeface="Times New Roman" pitchFamily="18" charset="0"/>
                              </a:rPr>
                              <m:t>𝑯𝑪</m:t>
                            </m:r>
                          </m:e>
                          <m:sup>
                            <m:r>
                              <a:rPr lang="en-US" sz="2400" b="0" i="1" smtClean="0">
                                <a:solidFill>
                                  <a:schemeClr val="tx1"/>
                                </a:solidFill>
                                <a:latin typeface="Cambria Math" panose="02040503050406030204" pitchFamily="18" charset="0"/>
                                <a:cs typeface="Times New Roman" pitchFamily="18" charset="0"/>
                              </a:rPr>
                              <m:t>2</m:t>
                            </m:r>
                          </m:sup>
                        </m:sSup>
                      </m:e>
                    </m:rad>
                  </m:oMath>
                </a14:m>
                <a:endParaRPr lang="en-US" sz="2400"/>
              </a:p>
            </p:txBody>
          </p:sp>
        </mc:Choice>
        <mc:Fallback>
          <p:sp>
            <p:nvSpPr>
              <p:cNvPr id="42" name="Rectangle 41"/>
              <p:cNvSpPr>
                <a:spLocks noRot="1" noChangeAspect="1" noMove="1" noResize="1" noEditPoints="1" noAdjustHandles="1" noChangeArrowheads="1" noChangeShapeType="1" noTextEdit="1"/>
              </p:cNvSpPr>
              <p:nvPr/>
            </p:nvSpPr>
            <p:spPr>
              <a:xfrm>
                <a:off x="1761396" y="6099499"/>
                <a:ext cx="2519216" cy="506805"/>
              </a:xfrm>
              <a:prstGeom prst="rect">
                <a:avLst/>
              </a:prstGeom>
              <a:blipFill>
                <a:blip r:embed="rId4"/>
                <a:stretch>
                  <a:fillRect l="-3874" b="-27711"/>
                </a:stretch>
              </a:blipFill>
            </p:spPr>
            <p:txBody>
              <a:bodyPr/>
              <a:lstStyle/>
              <a:p>
                <a:r>
                  <a:rPr lang="en-US">
                    <a:noFill/>
                  </a:rPr>
                  <a:t> </a:t>
                </a:r>
              </a:p>
            </p:txBody>
          </p:sp>
        </mc:Fallback>
      </mc:AlternateContent>
      <p:sp>
        <p:nvSpPr>
          <p:cNvPr id="43" name="TextBox 42"/>
          <p:cNvSpPr txBox="1">
            <a:spLocks noChangeArrowheads="1"/>
          </p:cNvSpPr>
          <p:nvPr/>
        </p:nvSpPr>
        <p:spPr bwMode="auto">
          <a:xfrm>
            <a:off x="4094208" y="5936976"/>
            <a:ext cx="668338"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4800" dirty="0">
                <a:solidFill>
                  <a:srgbClr val="008000"/>
                </a:solidFill>
                <a:sym typeface="Wingdings" pitchFamily="2" charset="2"/>
              </a:rPr>
              <a:t></a:t>
            </a:r>
            <a:endParaRPr lang="en-US" altLang="en-US" sz="4800" dirty="0">
              <a:solidFill>
                <a:srgbClr val="008000"/>
              </a:solidFill>
            </a:endParaRPr>
          </a:p>
        </p:txBody>
      </p:sp>
      <p:sp>
        <p:nvSpPr>
          <p:cNvPr id="44" name="Rectangle 43"/>
          <p:cNvSpPr/>
          <p:nvPr/>
        </p:nvSpPr>
        <p:spPr>
          <a:xfrm>
            <a:off x="4459722" y="6196228"/>
            <a:ext cx="1742785" cy="369332"/>
          </a:xfrm>
          <a:prstGeom prst="rect">
            <a:avLst/>
          </a:prstGeom>
        </p:spPr>
        <p:txBody>
          <a:bodyPr wrap="none">
            <a:spAutoFit/>
          </a:bodyPr>
          <a:lstStyle/>
          <a:p>
            <a:r>
              <a:rPr lang="en-US" altLang="en-US" smtClean="0">
                <a:solidFill>
                  <a:srgbClr val="FFC000"/>
                </a:solidFill>
                <a:latin typeface="Times New Roman" pitchFamily="18" charset="0"/>
                <a:cs typeface="Times New Roman" pitchFamily="18" charset="0"/>
              </a:rPr>
              <a:t>( Định lý Pitago)</a:t>
            </a:r>
            <a:endParaRPr lang="en-US">
              <a:solidFill>
                <a:srgbClr val="FFC000"/>
              </a:solidFill>
            </a:endParaRPr>
          </a:p>
        </p:txBody>
      </p:sp>
    </p:spTree>
    <p:extLst>
      <p:ext uri="{BB962C8B-B14F-4D97-AF65-F5344CB8AC3E}">
        <p14:creationId xmlns:p14="http://schemas.microsoft.com/office/powerpoint/2010/main" val="607378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7"/>
                                        </p:tgtEl>
                                        <p:attrNameLst>
                                          <p:attrName>style.visibility</p:attrName>
                                        </p:attrNameLst>
                                      </p:cBhvr>
                                      <p:to>
                                        <p:strVal val="visible"/>
                                      </p:to>
                                    </p:set>
                                    <p:animEffect transition="in" filter="fade">
                                      <p:cBhvr>
                                        <p:cTn id="17" dur="500"/>
                                        <p:tgtEl>
                                          <p:spTgt spid="27"/>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8"/>
                                        </p:tgtEl>
                                        <p:attrNameLst>
                                          <p:attrName>style.visibility</p:attrName>
                                        </p:attrNameLst>
                                      </p:cBhvr>
                                      <p:to>
                                        <p:strVal val="visible"/>
                                      </p:to>
                                    </p:set>
                                    <p:animEffect transition="in" filter="fade">
                                      <p:cBhvr>
                                        <p:cTn id="20" dur="500"/>
                                        <p:tgtEl>
                                          <p:spTgt spid="2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9"/>
                                        </p:tgtEl>
                                        <p:attrNameLst>
                                          <p:attrName>style.visibility</p:attrName>
                                        </p:attrNameLst>
                                      </p:cBhvr>
                                      <p:to>
                                        <p:strVal val="visible"/>
                                      </p:to>
                                    </p:set>
                                    <p:animEffect transition="in" filter="fade">
                                      <p:cBhvr>
                                        <p:cTn id="25" dur="500"/>
                                        <p:tgtEl>
                                          <p:spTgt spid="39"/>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2"/>
                                        </p:tgtEl>
                                        <p:attrNameLst>
                                          <p:attrName>style.visibility</p:attrName>
                                        </p:attrNameLst>
                                      </p:cBhvr>
                                      <p:to>
                                        <p:strVal val="visible"/>
                                      </p:to>
                                    </p:set>
                                    <p:animEffect transition="in" filter="fade">
                                      <p:cBhvr>
                                        <p:cTn id="30" dur="500"/>
                                        <p:tgtEl>
                                          <p:spTgt spid="32"/>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3"/>
                                        </p:tgtEl>
                                        <p:attrNameLst>
                                          <p:attrName>style.visibility</p:attrName>
                                        </p:attrNameLst>
                                      </p:cBhvr>
                                      <p:to>
                                        <p:strVal val="visible"/>
                                      </p:to>
                                    </p:set>
                                    <p:animEffect transition="in" filter="fade">
                                      <p:cBhvr>
                                        <p:cTn id="35" dur="500"/>
                                        <p:tgtEl>
                                          <p:spTgt spid="33"/>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8"/>
                                        </p:tgtEl>
                                        <p:attrNameLst>
                                          <p:attrName>style.visibility</p:attrName>
                                        </p:attrNameLst>
                                      </p:cBhvr>
                                      <p:to>
                                        <p:strVal val="visible"/>
                                      </p:to>
                                    </p:set>
                                    <p:animEffect transition="in" filter="fade">
                                      <p:cBhvr>
                                        <p:cTn id="40" dur="500"/>
                                        <p:tgtEl>
                                          <p:spTgt spid="38"/>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41"/>
                                        </p:tgtEl>
                                        <p:attrNameLst>
                                          <p:attrName>style.visibility</p:attrName>
                                        </p:attrNameLst>
                                      </p:cBhvr>
                                      <p:to>
                                        <p:strVal val="visible"/>
                                      </p:to>
                                    </p:set>
                                    <p:animEffect transition="in" filter="fade">
                                      <p:cBhvr>
                                        <p:cTn id="45" dur="500"/>
                                        <p:tgtEl>
                                          <p:spTgt spid="41"/>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42"/>
                                        </p:tgtEl>
                                        <p:attrNameLst>
                                          <p:attrName>style.visibility</p:attrName>
                                        </p:attrNameLst>
                                      </p:cBhvr>
                                      <p:to>
                                        <p:strVal val="visible"/>
                                      </p:to>
                                    </p:set>
                                    <p:animEffect transition="in" filter="fade">
                                      <p:cBhvr>
                                        <p:cTn id="48" dur="500"/>
                                        <p:tgtEl>
                                          <p:spTgt spid="42"/>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44"/>
                                        </p:tgtEl>
                                        <p:attrNameLst>
                                          <p:attrName>style.visibility</p:attrName>
                                        </p:attrNameLst>
                                      </p:cBhvr>
                                      <p:to>
                                        <p:strVal val="visible"/>
                                      </p:to>
                                    </p:set>
                                    <p:animEffect transition="in" filter="fade">
                                      <p:cBhvr>
                                        <p:cTn id="51" dur="500"/>
                                        <p:tgtEl>
                                          <p:spTgt spid="44"/>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43"/>
                                        </p:tgtEl>
                                        <p:attrNameLst>
                                          <p:attrName>style.visibility</p:attrName>
                                        </p:attrNameLst>
                                      </p:cBhvr>
                                      <p:to>
                                        <p:strVal val="visible"/>
                                      </p:to>
                                    </p:set>
                                    <p:animEffect transition="in" filter="fade">
                                      <p:cBhvr>
                                        <p:cTn id="56"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7" grpId="0"/>
      <p:bldP spid="28" grpId="0"/>
      <p:bldP spid="32" grpId="0"/>
      <p:bldP spid="33" grpId="0"/>
      <p:bldP spid="38" grpId="0"/>
      <p:bldP spid="39" grpId="0" animBg="1"/>
      <p:bldP spid="42" grpId="0"/>
      <p:bldP spid="43" grpId="0"/>
      <p:bldP spid="4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ext Box 5"/>
          <p:cNvSpPr txBox="1">
            <a:spLocks noChangeArrowheads="1"/>
          </p:cNvSpPr>
          <p:nvPr/>
        </p:nvSpPr>
        <p:spPr bwMode="auto">
          <a:xfrm>
            <a:off x="152400" y="2209800"/>
            <a:ext cx="8915400" cy="923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5400" b="1" smtClean="0">
                <a:solidFill>
                  <a:schemeClr val="bg1"/>
                </a:solidFill>
                <a:latin typeface="Times New Roman" pitchFamily="18" charset="0"/>
                <a:cs typeface="Times New Roman" pitchFamily="18" charset="0"/>
              </a:rPr>
              <a:t>Cảm ơn các em đã lắng nghe!</a:t>
            </a:r>
            <a:endParaRPr lang="en-US" altLang="en-US" sz="54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5590003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30213" y="-220169"/>
            <a:ext cx="9942513" cy="745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 name="Text Box 12"/>
          <p:cNvSpPr txBox="1">
            <a:spLocks noChangeArrowheads="1"/>
          </p:cNvSpPr>
          <p:nvPr/>
        </p:nvSpPr>
        <p:spPr bwMode="auto">
          <a:xfrm>
            <a:off x="2635250" y="192088"/>
            <a:ext cx="38100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3600" b="1" u="sng">
                <a:solidFill>
                  <a:srgbClr val="FF0000"/>
                </a:solidFill>
                <a:latin typeface="Times New Roman" pitchFamily="18" charset="0"/>
                <a:cs typeface="Times New Roman" pitchFamily="18" charset="0"/>
              </a:rPr>
              <a:t>Kiểm tra bài cũ</a:t>
            </a:r>
          </a:p>
        </p:txBody>
      </p:sp>
      <p:sp>
        <p:nvSpPr>
          <p:cNvPr id="34" name="Rectangle 13"/>
          <p:cNvSpPr>
            <a:spLocks noChangeArrowheads="1"/>
          </p:cNvSpPr>
          <p:nvPr/>
        </p:nvSpPr>
        <p:spPr bwMode="auto">
          <a:xfrm>
            <a:off x="152400" y="757238"/>
            <a:ext cx="62928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400" dirty="0">
                <a:solidFill>
                  <a:srgbClr val="0000FF"/>
                </a:solidFill>
                <a:latin typeface="Times New Roman" pitchFamily="18" charset="0"/>
                <a:cs typeface="Times New Roman" pitchFamily="18" charset="0"/>
              </a:rPr>
              <a:t>1</a:t>
            </a:r>
            <a:r>
              <a:rPr lang="en-US" altLang="en-US" sz="2400">
                <a:solidFill>
                  <a:srgbClr val="0000FF"/>
                </a:solidFill>
                <a:latin typeface="Times New Roman" pitchFamily="18" charset="0"/>
                <a:cs typeface="Times New Roman" pitchFamily="18" charset="0"/>
              </a:rPr>
              <a:t>. </a:t>
            </a:r>
            <a:r>
              <a:rPr lang="en-US" altLang="en-US" sz="2400" smtClean="0">
                <a:solidFill>
                  <a:srgbClr val="0000FF"/>
                </a:solidFill>
                <a:latin typeface="Times New Roman" pitchFamily="18" charset="0"/>
                <a:cs typeface="Times New Roman" pitchFamily="18" charset="0"/>
              </a:rPr>
              <a:t>Phát biểu</a:t>
            </a:r>
            <a:r>
              <a:rPr lang="en-US" altLang="en-US" sz="2400" smtClean="0">
                <a:solidFill>
                  <a:srgbClr val="0000FF"/>
                </a:solidFill>
                <a:latin typeface="Times New Roman" pitchFamily="18" charset="0"/>
                <a:cs typeface="Times New Roman" pitchFamily="18" charset="0"/>
              </a:rPr>
              <a:t> </a:t>
            </a:r>
            <a:r>
              <a:rPr lang="en-US" altLang="en-US" sz="2400" dirty="0" err="1">
                <a:solidFill>
                  <a:srgbClr val="0000FF"/>
                </a:solidFill>
                <a:latin typeface="Times New Roman" pitchFamily="18" charset="0"/>
                <a:cs typeface="Times New Roman" pitchFamily="18" charset="0"/>
              </a:rPr>
              <a:t>định</a:t>
            </a:r>
            <a:r>
              <a:rPr lang="en-US" altLang="en-US" sz="2400" dirty="0">
                <a:solidFill>
                  <a:srgbClr val="0000FF"/>
                </a:solidFill>
                <a:latin typeface="Times New Roman" pitchFamily="18" charset="0"/>
                <a:cs typeface="Times New Roman" pitchFamily="18" charset="0"/>
              </a:rPr>
              <a:t> </a:t>
            </a:r>
            <a:r>
              <a:rPr lang="en-US" altLang="en-US" sz="2400" dirty="0" err="1">
                <a:solidFill>
                  <a:srgbClr val="0000FF"/>
                </a:solidFill>
                <a:latin typeface="Times New Roman" pitchFamily="18" charset="0"/>
                <a:cs typeface="Times New Roman" pitchFamily="18" charset="0"/>
              </a:rPr>
              <a:t>nghĩa</a:t>
            </a:r>
            <a:r>
              <a:rPr lang="en-US" altLang="en-US" sz="2400" dirty="0">
                <a:solidFill>
                  <a:srgbClr val="0000FF"/>
                </a:solidFill>
                <a:latin typeface="Times New Roman" pitchFamily="18" charset="0"/>
                <a:cs typeface="Times New Roman" pitchFamily="18" charset="0"/>
              </a:rPr>
              <a:t> </a:t>
            </a:r>
            <a:r>
              <a:rPr lang="en-US" altLang="en-US" sz="2400" err="1">
                <a:solidFill>
                  <a:srgbClr val="0000FF"/>
                </a:solidFill>
                <a:latin typeface="Times New Roman" pitchFamily="18" charset="0"/>
                <a:cs typeface="Times New Roman" pitchFamily="18" charset="0"/>
              </a:rPr>
              <a:t>hình</a:t>
            </a:r>
            <a:r>
              <a:rPr lang="en-US" altLang="en-US" sz="2400">
                <a:solidFill>
                  <a:srgbClr val="0000FF"/>
                </a:solidFill>
                <a:latin typeface="Times New Roman" pitchFamily="18" charset="0"/>
                <a:cs typeface="Times New Roman" pitchFamily="18" charset="0"/>
              </a:rPr>
              <a:t> </a:t>
            </a:r>
            <a:r>
              <a:rPr lang="en-US" altLang="en-US" sz="2400" smtClean="0">
                <a:solidFill>
                  <a:srgbClr val="0000FF"/>
                </a:solidFill>
                <a:latin typeface="Times New Roman" pitchFamily="18" charset="0"/>
                <a:cs typeface="Times New Roman" pitchFamily="18" charset="0"/>
              </a:rPr>
              <a:t>thang cân?</a:t>
            </a:r>
            <a:endParaRPr lang="en-US" altLang="en-US" sz="2400" dirty="0">
              <a:solidFill>
                <a:srgbClr val="0000FF"/>
              </a:solidFill>
              <a:latin typeface="Times New Roman" pitchFamily="18" charset="0"/>
              <a:cs typeface="Times New Roman" pitchFamily="18" charset="0"/>
            </a:endParaRPr>
          </a:p>
        </p:txBody>
      </p:sp>
      <p:sp>
        <p:nvSpPr>
          <p:cNvPr id="35" name="Text Box 14"/>
          <p:cNvSpPr txBox="1">
            <a:spLocks noChangeArrowheads="1"/>
          </p:cNvSpPr>
          <p:nvPr/>
        </p:nvSpPr>
        <p:spPr bwMode="auto">
          <a:xfrm>
            <a:off x="86626" y="1403350"/>
            <a:ext cx="80772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Hình</a:t>
            </a:r>
            <a:r>
              <a:rPr lang="en-US" altLang="en-US" sz="2400" dirty="0">
                <a:latin typeface="Times New Roman" pitchFamily="18" charset="0"/>
                <a:cs typeface="Times New Roman" pitchFamily="18" charset="0"/>
              </a:rPr>
              <a:t> </a:t>
            </a:r>
            <a:r>
              <a:rPr lang="en-US" altLang="en-US" sz="2400" err="1">
                <a:latin typeface="Times New Roman" pitchFamily="18" charset="0"/>
                <a:cs typeface="Times New Roman" pitchFamily="18" charset="0"/>
              </a:rPr>
              <a:t>thang</a:t>
            </a:r>
            <a:r>
              <a:rPr lang="en-US" altLang="en-US" sz="2400">
                <a:latin typeface="Times New Roman" pitchFamily="18" charset="0"/>
                <a:cs typeface="Times New Roman" pitchFamily="18" charset="0"/>
              </a:rPr>
              <a:t> </a:t>
            </a:r>
            <a:r>
              <a:rPr lang="en-US" altLang="en-US" sz="2400" smtClean="0">
                <a:latin typeface="Times New Roman" pitchFamily="18" charset="0"/>
                <a:cs typeface="Times New Roman" pitchFamily="18" charset="0"/>
              </a:rPr>
              <a:t>có hai góc kề một đáy bằng nhau là hình thang cân</a:t>
            </a:r>
            <a:endParaRPr lang="en-US" altLang="en-US" sz="2400" dirty="0">
              <a:latin typeface="Times New Roman" pitchFamily="18" charset="0"/>
              <a:cs typeface="Times New Roman" pitchFamily="18" charset="0"/>
            </a:endParaRPr>
          </a:p>
        </p:txBody>
      </p:sp>
      <p:sp>
        <p:nvSpPr>
          <p:cNvPr id="36" name="Text Box 15"/>
          <p:cNvSpPr txBox="1">
            <a:spLocks noChangeArrowheads="1"/>
          </p:cNvSpPr>
          <p:nvPr/>
        </p:nvSpPr>
        <p:spPr bwMode="auto">
          <a:xfrm>
            <a:off x="173253" y="2094227"/>
            <a:ext cx="5038725"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dirty="0">
                <a:solidFill>
                  <a:srgbClr val="0000FF"/>
                </a:solidFill>
                <a:latin typeface="Times New Roman" pitchFamily="18" charset="0"/>
                <a:cs typeface="Times New Roman" pitchFamily="18" charset="0"/>
              </a:rPr>
              <a:t>2</a:t>
            </a:r>
            <a:r>
              <a:rPr lang="en-US" altLang="en-US" sz="2400">
                <a:solidFill>
                  <a:srgbClr val="0000FF"/>
                </a:solidFill>
                <a:latin typeface="Times New Roman" pitchFamily="18" charset="0"/>
                <a:cs typeface="Times New Roman" pitchFamily="18" charset="0"/>
              </a:rPr>
              <a:t>. </a:t>
            </a:r>
            <a:r>
              <a:rPr lang="en-US" altLang="en-US" sz="2400" smtClean="0">
                <a:solidFill>
                  <a:srgbClr val="0000FF"/>
                </a:solidFill>
                <a:latin typeface="Times New Roman" pitchFamily="18" charset="0"/>
                <a:cs typeface="Times New Roman" pitchFamily="18" charset="0"/>
              </a:rPr>
              <a:t>Phát biểu tính chất hình thang cân?</a:t>
            </a:r>
            <a:endParaRPr lang="en-US" altLang="en-US" sz="2400" dirty="0">
              <a:solidFill>
                <a:srgbClr val="0000FF"/>
              </a:solidFill>
              <a:latin typeface="Times New Roman" pitchFamily="18" charset="0"/>
              <a:cs typeface="Times New Roman" pitchFamily="18" charset="0"/>
            </a:endParaRPr>
          </a:p>
        </p:txBody>
      </p:sp>
      <p:sp>
        <p:nvSpPr>
          <p:cNvPr id="12" name="Text Box 15"/>
          <p:cNvSpPr txBox="1">
            <a:spLocks noChangeArrowheads="1"/>
          </p:cNvSpPr>
          <p:nvPr/>
        </p:nvSpPr>
        <p:spPr bwMode="auto">
          <a:xfrm>
            <a:off x="173253" y="4113578"/>
            <a:ext cx="790394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smtClean="0">
                <a:solidFill>
                  <a:srgbClr val="0000FF"/>
                </a:solidFill>
                <a:latin typeface="Times New Roman" pitchFamily="18" charset="0"/>
                <a:cs typeface="Times New Roman" pitchFamily="18" charset="0"/>
              </a:rPr>
              <a:t>3. Phát biểu dấu hiệu nhận biết hình thang cân.</a:t>
            </a:r>
            <a:endParaRPr lang="en-US" altLang="en-US" sz="2400" dirty="0">
              <a:solidFill>
                <a:srgbClr val="0000FF"/>
              </a:solidFill>
              <a:latin typeface="Times New Roman" pitchFamily="18" charset="0"/>
              <a:cs typeface="Times New Roman" pitchFamily="18" charset="0"/>
            </a:endParaRPr>
          </a:p>
        </p:txBody>
      </p:sp>
      <p:sp>
        <p:nvSpPr>
          <p:cNvPr id="14" name="Text Box 14"/>
          <p:cNvSpPr txBox="1">
            <a:spLocks noChangeArrowheads="1"/>
          </p:cNvSpPr>
          <p:nvPr/>
        </p:nvSpPr>
        <p:spPr bwMode="auto">
          <a:xfrm>
            <a:off x="86626" y="2753968"/>
            <a:ext cx="80772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smtClean="0">
                <a:latin typeface="Times New Roman" pitchFamily="18" charset="0"/>
                <a:cs typeface="Times New Roman" pitchFamily="18" charset="0"/>
              </a:rPr>
              <a:t>-Trong hình thang cân:+Hai cạnh bên bằng nhau.</a:t>
            </a:r>
          </a:p>
          <a:p>
            <a:pPr>
              <a:spcBef>
                <a:spcPct val="50000"/>
              </a:spcBef>
            </a:pPr>
            <a:r>
              <a:rPr lang="en-US" altLang="en-US" sz="2400" smtClean="0">
                <a:latin typeface="Times New Roman" pitchFamily="18" charset="0"/>
                <a:cs typeface="Times New Roman" pitchFamily="18" charset="0"/>
              </a:rPr>
              <a:t>                                     +Hai đường chéo bằng nhau.</a:t>
            </a:r>
            <a:endParaRPr lang="en-US" altLang="en-US" sz="2400" smtClean="0">
              <a:latin typeface="Times New Roman" pitchFamily="18" charset="0"/>
              <a:cs typeface="Times New Roman" pitchFamily="18" charset="0"/>
            </a:endParaRPr>
          </a:p>
          <a:p>
            <a:pPr>
              <a:spcBef>
                <a:spcPct val="50000"/>
              </a:spcBef>
            </a:pPr>
            <a:endParaRPr lang="en-US" altLang="en-US" sz="2400" dirty="0">
              <a:latin typeface="Times New Roman" pitchFamily="18" charset="0"/>
              <a:cs typeface="Times New Roman" pitchFamily="18" charset="0"/>
            </a:endParaRPr>
          </a:p>
        </p:txBody>
      </p:sp>
      <p:sp>
        <p:nvSpPr>
          <p:cNvPr id="19" name="Text Box 14"/>
          <p:cNvSpPr txBox="1">
            <a:spLocks noChangeArrowheads="1"/>
          </p:cNvSpPr>
          <p:nvPr/>
        </p:nvSpPr>
        <p:spPr bwMode="auto">
          <a:xfrm>
            <a:off x="173253" y="4913151"/>
            <a:ext cx="80772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smtClean="0">
                <a:latin typeface="Times New Roman" pitchFamily="18" charset="0"/>
                <a:cs typeface="Times New Roman" pitchFamily="18" charset="0"/>
              </a:rPr>
              <a:t>+Hình thang có hai góc kề một đáy bằng nhau là hình thang cân.</a:t>
            </a:r>
          </a:p>
          <a:p>
            <a:pPr>
              <a:spcBef>
                <a:spcPct val="50000"/>
              </a:spcBef>
            </a:pPr>
            <a:r>
              <a:rPr lang="en-US" altLang="en-US" sz="2400" smtClean="0">
                <a:latin typeface="Times New Roman" pitchFamily="18" charset="0"/>
                <a:cs typeface="Times New Roman" pitchFamily="18" charset="0"/>
              </a:rPr>
              <a:t>+Hình thang có hai đường chéo bằng nhau là hình thang cân.</a:t>
            </a:r>
            <a:endParaRPr lang="en-US" altLang="en-US" sz="2400" smtClean="0">
              <a:latin typeface="Times New Roman" pitchFamily="18" charset="0"/>
              <a:cs typeface="Times New Roman" pitchFamily="18" charset="0"/>
            </a:endParaRPr>
          </a:p>
          <a:p>
            <a:pPr>
              <a:spcBef>
                <a:spcPct val="50000"/>
              </a:spcBef>
            </a:pPr>
            <a:endParaRPr lang="en-US" alt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602832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6"/>
                                        </p:tgtEl>
                                        <p:attrNameLst>
                                          <p:attrName>style.visibility</p:attrName>
                                        </p:attrNameLst>
                                      </p:cBhvr>
                                      <p:to>
                                        <p:strVal val="visible"/>
                                      </p:to>
                                    </p:set>
                                    <p:animEffect transition="in" filter="fade">
                                      <p:cBhvr>
                                        <p:cTn id="10" dur="500"/>
                                        <p:tgtEl>
                                          <p:spTgt spid="3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500"/>
                                        <p:tgtEl>
                                          <p:spTgt spid="12"/>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5"/>
                                        </p:tgtEl>
                                        <p:attrNameLst>
                                          <p:attrName>style.visibility</p:attrName>
                                        </p:attrNameLst>
                                      </p:cBhvr>
                                      <p:to>
                                        <p:strVal val="visible"/>
                                      </p:to>
                                    </p:set>
                                    <p:animEffect transition="in" filter="fade">
                                      <p:cBhvr>
                                        <p:cTn id="18" dur="500"/>
                                        <p:tgtEl>
                                          <p:spTgt spid="3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500"/>
                                        <p:tgtEl>
                                          <p:spTgt spid="14"/>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fade">
                                      <p:cBhvr>
                                        <p:cTn id="2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5" grpId="0"/>
      <p:bldP spid="36" grpId="0"/>
      <p:bldP spid="12" grpId="0"/>
      <p:bldP spid="14" grpId="0"/>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Text Box 5"/>
          <p:cNvSpPr txBox="1">
            <a:spLocks noChangeArrowheads="1"/>
          </p:cNvSpPr>
          <p:nvPr/>
        </p:nvSpPr>
        <p:spPr bwMode="auto">
          <a:xfrm>
            <a:off x="-1" y="533400"/>
            <a:ext cx="887049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800" u="sng" smtClean="0">
                <a:solidFill>
                  <a:srgbClr val="FF0000"/>
                </a:solidFill>
                <a:latin typeface="Times New Roman" pitchFamily="18" charset="0"/>
                <a:cs typeface="Times New Roman" pitchFamily="18" charset="0"/>
              </a:rPr>
              <a:t>Bài tập 1</a:t>
            </a:r>
            <a:r>
              <a:rPr lang="en-US" altLang="en-US" sz="2800" smtClean="0">
                <a:solidFill>
                  <a:srgbClr val="FF0000"/>
                </a:solidFill>
                <a:latin typeface="Times New Roman" pitchFamily="18" charset="0"/>
                <a:cs typeface="Times New Roman" pitchFamily="18" charset="0"/>
              </a:rPr>
              <a:t>: </a:t>
            </a:r>
            <a:r>
              <a:rPr lang="en-US" altLang="en-US" sz="2800" smtClean="0">
                <a:latin typeface="Times New Roman" pitchFamily="18" charset="0"/>
                <a:cs typeface="Times New Roman" pitchFamily="18" charset="0"/>
              </a:rPr>
              <a:t>Cho hình thang ABCD (AB//CD) như hình vẽ:</a:t>
            </a:r>
            <a:endParaRPr lang="en-US" altLang="en-US" sz="2800">
              <a:latin typeface="Times New Roman" pitchFamily="18" charset="0"/>
              <a:cs typeface="Times New Roman" pitchFamily="18" charset="0"/>
            </a:endParaRPr>
          </a:p>
        </p:txBody>
      </p:sp>
      <p:graphicFrame>
        <p:nvGraphicFramePr>
          <p:cNvPr id="4099" name="Object 63"/>
          <p:cNvGraphicFramePr>
            <a:graphicFrameLocks noGrp="1" noChangeAspect="1"/>
          </p:cNvGraphicFramePr>
          <p:nvPr>
            <p:ph sz="quarter" idx="1"/>
            <p:extLst>
              <p:ext uri="{D42A27DB-BD31-4B8C-83A1-F6EECF244321}">
                <p14:modId xmlns:p14="http://schemas.microsoft.com/office/powerpoint/2010/main" val="3110397859"/>
              </p:ext>
            </p:extLst>
          </p:nvPr>
        </p:nvGraphicFramePr>
        <p:xfrm>
          <a:off x="2432509" y="4106863"/>
          <a:ext cx="114300" cy="215900"/>
        </p:xfrm>
        <a:graphic>
          <a:graphicData uri="http://schemas.openxmlformats.org/presentationml/2006/ole">
            <mc:AlternateContent xmlns:mc="http://schemas.openxmlformats.org/markup-compatibility/2006">
              <mc:Choice xmlns:v="urn:schemas-microsoft-com:vml" Requires="v">
                <p:oleObj spid="_x0000_s4192" name="Equation" r:id="rId3" imgW="114151" imgH="215619" progId="Equation.3">
                  <p:embed/>
                </p:oleObj>
              </mc:Choice>
              <mc:Fallback>
                <p:oleObj name="Equation" r:id="rId3" imgW="114151" imgH="215619" progId="Equation.3">
                  <p:embed/>
                  <p:pic>
                    <p:nvPicPr>
                      <p:cNvPr id="0" name="Object 6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2509" y="4106863"/>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 name="Rectangle 4"/>
          <p:cNvSpPr/>
          <p:nvPr/>
        </p:nvSpPr>
        <p:spPr>
          <a:xfrm>
            <a:off x="457200" y="3048000"/>
            <a:ext cx="3208571" cy="461665"/>
          </a:xfrm>
          <a:prstGeom prst="rect">
            <a:avLst/>
          </a:prstGeom>
        </p:spPr>
        <p:txBody>
          <a:bodyPr wrap="none">
            <a:spAutoFit/>
          </a:bodyPr>
          <a:lstStyle/>
          <a:p>
            <a:pPr>
              <a:spcBef>
                <a:spcPct val="50000"/>
              </a:spcBef>
            </a:pPr>
            <a:r>
              <a:rPr lang="en-US" altLang="en-US" sz="2400" smtClean="0">
                <a:latin typeface="Times New Roman" pitchFamily="18" charset="0"/>
                <a:cs typeface="Times New Roman" pitchFamily="18" charset="0"/>
              </a:rPr>
              <a:t>a) Chứng minh AD=BC.</a:t>
            </a:r>
          </a:p>
        </p:txBody>
      </p:sp>
      <p:sp>
        <p:nvSpPr>
          <p:cNvPr id="15" name="Rectangle 14"/>
          <p:cNvSpPr/>
          <p:nvPr/>
        </p:nvSpPr>
        <p:spPr>
          <a:xfrm>
            <a:off x="457200" y="3625225"/>
            <a:ext cx="4651273" cy="461665"/>
          </a:xfrm>
          <a:prstGeom prst="rect">
            <a:avLst/>
          </a:prstGeom>
        </p:spPr>
        <p:txBody>
          <a:bodyPr wrap="none">
            <a:spAutoFit/>
          </a:bodyPr>
          <a:lstStyle/>
          <a:p>
            <a:pPr>
              <a:spcBef>
                <a:spcPct val="50000"/>
              </a:spcBef>
            </a:pPr>
            <a:r>
              <a:rPr lang="en-US" altLang="en-US" sz="2400">
                <a:latin typeface="Times New Roman" pitchFamily="18" charset="0"/>
                <a:cs typeface="Times New Roman" pitchFamily="18" charset="0"/>
              </a:rPr>
              <a:t>b</a:t>
            </a:r>
            <a:r>
              <a:rPr lang="en-US" altLang="en-US" sz="2400" smtClean="0">
                <a:latin typeface="Times New Roman" pitchFamily="18" charset="0"/>
                <a:cs typeface="Times New Roman" pitchFamily="18" charset="0"/>
              </a:rPr>
              <a:t>) ABCD có phải là hình thang cân?</a:t>
            </a:r>
          </a:p>
        </p:txBody>
      </p:sp>
      <p:pic>
        <p:nvPicPr>
          <p:cNvPr id="7" name="Picture 6"/>
          <p:cNvPicPr>
            <a:picLocks noChangeAspect="1"/>
          </p:cNvPicPr>
          <p:nvPr/>
        </p:nvPicPr>
        <p:blipFill>
          <a:blip r:embed="rId5"/>
          <a:stretch>
            <a:fillRect/>
          </a:stretch>
        </p:blipFill>
        <p:spPr>
          <a:xfrm>
            <a:off x="2133600" y="1035838"/>
            <a:ext cx="4238625" cy="19050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a:xfrm>
            <a:off x="6927" y="2149969"/>
            <a:ext cx="3293530" cy="461665"/>
          </a:xfrm>
          <a:prstGeom prst="rect">
            <a:avLst/>
          </a:prstGeom>
        </p:spPr>
        <p:txBody>
          <a:bodyPr wrap="none">
            <a:spAutoFit/>
          </a:bodyPr>
          <a:lstStyle/>
          <a:p>
            <a:pPr>
              <a:spcBef>
                <a:spcPct val="50000"/>
              </a:spcBef>
            </a:pPr>
            <a:r>
              <a:rPr lang="en-US" altLang="en-US" sz="2400" smtClean="0">
                <a:latin typeface="Times New Roman" pitchFamily="18" charset="0"/>
                <a:cs typeface="Times New Roman" pitchFamily="18" charset="0"/>
              </a:rPr>
              <a:t>a) Chứng minh: AD=BC.</a:t>
            </a:r>
          </a:p>
        </p:txBody>
      </p:sp>
      <p:sp>
        <p:nvSpPr>
          <p:cNvPr id="3" name="Rectangle 2"/>
          <p:cNvSpPr/>
          <p:nvPr/>
        </p:nvSpPr>
        <p:spPr>
          <a:xfrm>
            <a:off x="3150205" y="3038251"/>
            <a:ext cx="1233030" cy="461665"/>
          </a:xfrm>
          <a:prstGeom prst="rect">
            <a:avLst/>
          </a:prstGeom>
        </p:spPr>
        <p:txBody>
          <a:bodyPr wrap="none">
            <a:spAutoFit/>
          </a:bodyPr>
          <a:lstStyle/>
          <a:p>
            <a:r>
              <a:rPr lang="en-US" sz="2400" b="1" smtClean="0">
                <a:latin typeface="Times New Roman" panose="02020603050405020304" pitchFamily="18" charset="0"/>
                <a:cs typeface="Times New Roman" panose="02020603050405020304" pitchFamily="18" charset="0"/>
              </a:rPr>
              <a:t>AD=BC</a:t>
            </a:r>
            <a:endParaRPr lang="en-US" sz="2400" b="1">
              <a:latin typeface="Times New Roman" panose="02020603050405020304" pitchFamily="18" charset="0"/>
              <a:cs typeface="Times New Roman" panose="02020603050405020304" pitchFamily="18" charset="0"/>
            </a:endParaRPr>
          </a:p>
        </p:txBody>
      </p:sp>
      <p:cxnSp>
        <p:nvCxnSpPr>
          <p:cNvPr id="5" name="Straight Arrow Connector 4"/>
          <p:cNvCxnSpPr/>
          <p:nvPr/>
        </p:nvCxnSpPr>
        <p:spPr bwMode="auto">
          <a:xfrm flipH="1" flipV="1">
            <a:off x="3804162" y="3532970"/>
            <a:ext cx="13854" cy="395359"/>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 name="Rectangle 5"/>
          <p:cNvSpPr/>
          <p:nvPr/>
        </p:nvSpPr>
        <p:spPr>
          <a:xfrm>
            <a:off x="1779573" y="4034517"/>
            <a:ext cx="5801909" cy="461665"/>
          </a:xfrm>
          <a:prstGeom prst="rect">
            <a:avLst/>
          </a:prstGeom>
        </p:spPr>
        <p:txBody>
          <a:bodyPr wrap="none">
            <a:spAutoFit/>
          </a:bodyPr>
          <a:lstStyle/>
          <a:p>
            <a:r>
              <a:rPr lang="en-US" sz="2400" smtClean="0">
                <a:latin typeface="Times New Roman" panose="02020603050405020304" pitchFamily="18" charset="0"/>
                <a:cs typeface="Times New Roman" panose="02020603050405020304" pitchFamily="18" charset="0"/>
              </a:rPr>
              <a:t>Hình thang ABCD ( đáy AB,CD) có </a:t>
            </a:r>
            <a:r>
              <a:rPr lang="en-US" sz="2400" b="1" smtClean="0">
                <a:latin typeface="Times New Roman" panose="02020603050405020304" pitchFamily="18" charset="0"/>
                <a:cs typeface="Times New Roman" panose="02020603050405020304" pitchFamily="18" charset="0"/>
              </a:rPr>
              <a:t>AD//BC </a:t>
            </a:r>
            <a:endParaRPr lang="en-US" sz="2400" b="1"/>
          </a:p>
        </p:txBody>
      </p:sp>
      <p:sp>
        <p:nvSpPr>
          <p:cNvPr id="34" name="Left Brace 33"/>
          <p:cNvSpPr/>
          <p:nvPr/>
        </p:nvSpPr>
        <p:spPr bwMode="auto">
          <a:xfrm rot="5400000">
            <a:off x="6497964" y="3738399"/>
            <a:ext cx="477838" cy="1876053"/>
          </a:xfrm>
          <a:prstGeom prst="leftBrace">
            <a:avLst/>
          </a:prstGeom>
          <a:ln>
            <a:headEnd type="none" w="med" len="med"/>
            <a:tailEnd type="none" w="med" len="med"/>
          </a:ln>
          <a:extLst/>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mc:AlternateContent xmlns:mc="http://schemas.openxmlformats.org/markup-compatibility/2006">
        <mc:Choice xmlns:a14="http://schemas.microsoft.com/office/drawing/2010/main" Requires="a14">
          <p:sp>
            <p:nvSpPr>
              <p:cNvPr id="35" name="Rectangle 34"/>
              <p:cNvSpPr/>
              <p:nvPr/>
            </p:nvSpPr>
            <p:spPr>
              <a:xfrm>
                <a:off x="5103807" y="5010943"/>
                <a:ext cx="1633076" cy="378758"/>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acc>
                        <m:accPr>
                          <m:chr m:val="̂"/>
                          <m:ctrlPr>
                            <a:rPr lang="en-US" smtClean="0">
                              <a:solidFill>
                                <a:srgbClr val="0000FF"/>
                              </a:solidFill>
                              <a:latin typeface="Cambria Math" panose="02040503050406030204" pitchFamily="18" charset="0"/>
                            </a:rPr>
                          </m:ctrlPr>
                        </m:accPr>
                        <m:e>
                          <m:r>
                            <m:rPr>
                              <m:sty m:val="p"/>
                            </m:rPr>
                            <a:rPr lang="en-US" b="0" i="0" smtClean="0">
                              <a:solidFill>
                                <a:srgbClr val="0000FF"/>
                              </a:solidFill>
                              <a:latin typeface="Cambria Math" panose="02040503050406030204" pitchFamily="18" charset="0"/>
                            </a:rPr>
                            <m:t>C</m:t>
                          </m:r>
                        </m:e>
                      </m:acc>
                      <m:r>
                        <a:rPr lang="vi-VN" i="0">
                          <a:solidFill>
                            <a:srgbClr val="0000FF"/>
                          </a:solidFill>
                          <a:latin typeface="Cambria Math"/>
                        </a:rPr>
                        <m:t>+</m:t>
                      </m:r>
                      <m:acc>
                        <m:accPr>
                          <m:chr m:val="̂"/>
                          <m:ctrlPr>
                            <a:rPr lang="vi-VN">
                              <a:solidFill>
                                <a:srgbClr val="0000FF"/>
                              </a:solidFill>
                              <a:latin typeface="Cambria Math" panose="02040503050406030204" pitchFamily="18" charset="0"/>
                            </a:rPr>
                          </m:ctrlPr>
                        </m:accPr>
                        <m:e>
                          <m:r>
                            <m:rPr>
                              <m:sty m:val="p"/>
                            </m:rPr>
                            <a:rPr lang="en-US" b="0" i="0" smtClean="0">
                              <a:solidFill>
                                <a:srgbClr val="0000FF"/>
                              </a:solidFill>
                              <a:latin typeface="Cambria Math" panose="02040503050406030204" pitchFamily="18" charset="0"/>
                            </a:rPr>
                            <m:t>D</m:t>
                          </m:r>
                        </m:e>
                      </m:acc>
                      <m:r>
                        <a:rPr lang="vi-VN" i="0">
                          <a:solidFill>
                            <a:srgbClr val="0000FF"/>
                          </a:solidFill>
                          <a:latin typeface="Cambria Math"/>
                        </a:rPr>
                        <m:t>=</m:t>
                      </m:r>
                      <m:sSup>
                        <m:sSupPr>
                          <m:ctrlPr>
                            <a:rPr lang="vi-VN">
                              <a:solidFill>
                                <a:srgbClr val="0000FF"/>
                              </a:solidFill>
                              <a:latin typeface="Cambria Math" panose="02040503050406030204" pitchFamily="18" charset="0"/>
                            </a:rPr>
                          </m:ctrlPr>
                        </m:sSupPr>
                        <m:e>
                          <m:r>
                            <a:rPr lang="vi-VN" i="0">
                              <a:solidFill>
                                <a:srgbClr val="0000FF"/>
                              </a:solidFill>
                              <a:latin typeface="Cambria Math"/>
                            </a:rPr>
                            <m:t>1</m:t>
                          </m:r>
                          <m:r>
                            <a:rPr lang="en-US" b="0" i="0" smtClean="0">
                              <a:solidFill>
                                <a:srgbClr val="0000FF"/>
                              </a:solidFill>
                              <a:latin typeface="Cambria Math" panose="02040503050406030204" pitchFamily="18" charset="0"/>
                            </a:rPr>
                            <m:t>8</m:t>
                          </m:r>
                          <m:r>
                            <a:rPr lang="vi-VN" i="0">
                              <a:solidFill>
                                <a:srgbClr val="0000FF"/>
                              </a:solidFill>
                              <a:latin typeface="Cambria Math"/>
                            </a:rPr>
                            <m:t>0</m:t>
                          </m:r>
                        </m:e>
                        <m:sup>
                          <m:r>
                            <a:rPr lang="vi-VN" i="0">
                              <a:solidFill>
                                <a:srgbClr val="0000FF"/>
                              </a:solidFill>
                              <a:latin typeface="Cambria Math"/>
                            </a:rPr>
                            <m:t>0</m:t>
                          </m:r>
                        </m:sup>
                      </m:sSup>
                    </m:oMath>
                  </m:oMathPara>
                </a14:m>
                <a:endParaRPr lang="en-US">
                  <a:solidFill>
                    <a:srgbClr val="0000FF"/>
                  </a:solidFill>
                </a:endParaRPr>
              </a:p>
            </p:txBody>
          </p:sp>
        </mc:Choice>
        <mc:Fallback>
          <p:sp>
            <p:nvSpPr>
              <p:cNvPr id="35" name="Rectangle 34"/>
              <p:cNvSpPr>
                <a:spLocks noRot="1" noChangeAspect="1" noMove="1" noResize="1" noEditPoints="1" noAdjustHandles="1" noChangeArrowheads="1" noChangeShapeType="1" noTextEdit="1"/>
              </p:cNvSpPr>
              <p:nvPr/>
            </p:nvSpPr>
            <p:spPr>
              <a:xfrm>
                <a:off x="5103807" y="5010943"/>
                <a:ext cx="1633076" cy="378758"/>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36" name="Rectangle 35"/>
              <p:cNvSpPr/>
              <p:nvPr/>
            </p:nvSpPr>
            <p:spPr>
              <a:xfrm>
                <a:off x="5840420" y="5010943"/>
                <a:ext cx="4572000" cy="655629"/>
              </a:xfrm>
              <a:prstGeom prst="rect">
                <a:avLst/>
              </a:prstGeom>
            </p:spPr>
            <p:txBody>
              <a:bodyPr>
                <a:spAutoFit/>
              </a:bodyPr>
              <a:lstStyle/>
              <a:p>
                <a:pPr/>
                <a14:m>
                  <m:oMathPara xmlns:m="http://schemas.openxmlformats.org/officeDocument/2006/math">
                    <m:oMathParaPr>
                      <m:jc m:val="centerGroup"/>
                    </m:oMathParaPr>
                    <m:oMath xmlns:m="http://schemas.openxmlformats.org/officeDocument/2006/math">
                      <m:acc>
                        <m:accPr>
                          <m:chr m:val="̂"/>
                          <m:ctrlPr>
                            <a:rPr lang="en-US" i="1" smtClean="0">
                              <a:solidFill>
                                <a:srgbClr val="FF0000"/>
                              </a:solidFill>
                              <a:latin typeface="Cambria Math" panose="02040503050406030204" pitchFamily="18" charset="0"/>
                            </a:rPr>
                          </m:ctrlPr>
                        </m:accPr>
                        <m:e>
                          <m:r>
                            <m:rPr>
                              <m:sty m:val="p"/>
                            </m:rPr>
                            <a:rPr lang="en-US" b="0" i="0" smtClean="0">
                              <a:solidFill>
                                <a:srgbClr val="FF0000"/>
                              </a:solidFill>
                              <a:latin typeface="Cambria Math" panose="02040503050406030204" pitchFamily="18" charset="0"/>
                            </a:rPr>
                            <m:t>C</m:t>
                          </m:r>
                        </m:e>
                      </m:acc>
                      <m:r>
                        <a:rPr lang="en-US">
                          <a:solidFill>
                            <a:srgbClr val="FF0000"/>
                          </a:solidFill>
                          <a:latin typeface="Cambria Math" panose="02040503050406030204" pitchFamily="18" charset="0"/>
                        </a:rPr>
                        <m:t>,</m:t>
                      </m:r>
                      <m:acc>
                        <m:accPr>
                          <m:chr m:val="̂"/>
                          <m:ctrlPr>
                            <a:rPr lang="vi-VN" i="1">
                              <a:solidFill>
                                <a:srgbClr val="FF0000"/>
                              </a:solidFill>
                              <a:latin typeface="Cambria Math" panose="02040503050406030204" pitchFamily="18" charset="0"/>
                            </a:rPr>
                          </m:ctrlPr>
                        </m:accPr>
                        <m:e>
                          <m:r>
                            <m:rPr>
                              <m:sty m:val="p"/>
                            </m:rPr>
                            <a:rPr lang="en-US">
                              <a:solidFill>
                                <a:srgbClr val="FF0000"/>
                              </a:solidFill>
                              <a:latin typeface="Cambria Math" panose="02040503050406030204" pitchFamily="18" charset="0"/>
                            </a:rPr>
                            <m:t>D</m:t>
                          </m:r>
                        </m:e>
                      </m:acc>
                      <m:r>
                        <m:rPr>
                          <m:sty m:val="p"/>
                        </m:rPr>
                        <a:rPr lang="en-US">
                          <a:solidFill>
                            <a:srgbClr val="FF0000"/>
                          </a:solidFill>
                          <a:latin typeface="Cambria Math" panose="02040503050406030204" pitchFamily="18" charset="0"/>
                        </a:rPr>
                        <m:t>l</m:t>
                      </m:r>
                      <m:r>
                        <a:rPr lang="en-US">
                          <a:solidFill>
                            <a:srgbClr val="FF0000"/>
                          </a:solidFill>
                          <a:latin typeface="Cambria Math" panose="02040503050406030204" pitchFamily="18" charset="0"/>
                        </a:rPr>
                        <m:t>à </m:t>
                      </m:r>
                      <m:r>
                        <m:rPr>
                          <m:sty m:val="p"/>
                        </m:rPr>
                        <a:rPr lang="en-US">
                          <a:solidFill>
                            <a:srgbClr val="FF0000"/>
                          </a:solidFill>
                          <a:latin typeface="Cambria Math" panose="02040503050406030204" pitchFamily="18" charset="0"/>
                        </a:rPr>
                        <m:t>hai</m:t>
                      </m:r>
                      <m:r>
                        <a:rPr lang="en-US">
                          <a:solidFill>
                            <a:srgbClr val="FF0000"/>
                          </a:solidFill>
                          <a:latin typeface="Cambria Math" panose="02040503050406030204" pitchFamily="18" charset="0"/>
                        </a:rPr>
                        <m:t> </m:t>
                      </m:r>
                      <m:r>
                        <m:rPr>
                          <m:sty m:val="p"/>
                        </m:rPr>
                        <a:rPr lang="en-US">
                          <a:solidFill>
                            <a:srgbClr val="FF0000"/>
                          </a:solidFill>
                          <a:latin typeface="Cambria Math" panose="02040503050406030204" pitchFamily="18" charset="0"/>
                        </a:rPr>
                        <m:t>g</m:t>
                      </m:r>
                      <m:r>
                        <a:rPr lang="en-US">
                          <a:solidFill>
                            <a:srgbClr val="FF0000"/>
                          </a:solidFill>
                          <a:latin typeface="Cambria Math" panose="02040503050406030204" pitchFamily="18" charset="0"/>
                        </a:rPr>
                        <m:t>ó</m:t>
                      </m:r>
                      <m:r>
                        <m:rPr>
                          <m:sty m:val="p"/>
                        </m:rPr>
                        <a:rPr lang="en-US">
                          <a:solidFill>
                            <a:srgbClr val="FF0000"/>
                          </a:solidFill>
                          <a:latin typeface="Cambria Math" panose="02040503050406030204" pitchFamily="18" charset="0"/>
                        </a:rPr>
                        <m:t>c</m:t>
                      </m:r>
                      <m:r>
                        <a:rPr lang="en-US">
                          <a:solidFill>
                            <a:srgbClr val="FF0000"/>
                          </a:solidFill>
                          <a:latin typeface="Cambria Math" panose="02040503050406030204" pitchFamily="18" charset="0"/>
                        </a:rPr>
                        <m:t> </m:t>
                      </m:r>
                    </m:oMath>
                    <m:oMath xmlns:m="http://schemas.openxmlformats.org/officeDocument/2006/math">
                      <m:r>
                        <m:rPr>
                          <m:sty m:val="p"/>
                        </m:rPr>
                        <a:rPr lang="en-US">
                          <a:solidFill>
                            <a:srgbClr val="FF0000"/>
                          </a:solidFill>
                          <a:latin typeface="Cambria Math" panose="02040503050406030204" pitchFamily="18" charset="0"/>
                        </a:rPr>
                        <m:t>trong</m:t>
                      </m:r>
                      <m:r>
                        <a:rPr lang="en-US">
                          <a:solidFill>
                            <a:srgbClr val="FF0000"/>
                          </a:solidFill>
                          <a:latin typeface="Cambria Math" panose="02040503050406030204" pitchFamily="18" charset="0"/>
                        </a:rPr>
                        <m:t> </m:t>
                      </m:r>
                      <m:r>
                        <m:rPr>
                          <m:sty m:val="p"/>
                        </m:rPr>
                        <a:rPr lang="en-US">
                          <a:solidFill>
                            <a:srgbClr val="FF0000"/>
                          </a:solidFill>
                          <a:latin typeface="Cambria Math" panose="02040503050406030204" pitchFamily="18" charset="0"/>
                        </a:rPr>
                        <m:t>c</m:t>
                      </m:r>
                      <m:r>
                        <a:rPr lang="en-US">
                          <a:solidFill>
                            <a:srgbClr val="FF0000"/>
                          </a:solidFill>
                          <a:latin typeface="Cambria Math" panose="02040503050406030204" pitchFamily="18" charset="0"/>
                        </a:rPr>
                        <m:t>ù</m:t>
                      </m:r>
                      <m:r>
                        <m:rPr>
                          <m:sty m:val="p"/>
                        </m:rPr>
                        <a:rPr lang="en-US">
                          <a:solidFill>
                            <a:srgbClr val="FF0000"/>
                          </a:solidFill>
                          <a:latin typeface="Cambria Math" panose="02040503050406030204" pitchFamily="18" charset="0"/>
                        </a:rPr>
                        <m:t>ng</m:t>
                      </m:r>
                      <m:r>
                        <a:rPr lang="en-US">
                          <a:solidFill>
                            <a:srgbClr val="FF0000"/>
                          </a:solidFill>
                          <a:latin typeface="Cambria Math" panose="02040503050406030204" pitchFamily="18" charset="0"/>
                        </a:rPr>
                        <m:t> </m:t>
                      </m:r>
                      <m:r>
                        <m:rPr>
                          <m:sty m:val="p"/>
                        </m:rPr>
                        <a:rPr lang="en-US">
                          <a:solidFill>
                            <a:srgbClr val="FF0000"/>
                          </a:solidFill>
                          <a:latin typeface="Cambria Math" panose="02040503050406030204" pitchFamily="18" charset="0"/>
                        </a:rPr>
                        <m:t>ph</m:t>
                      </m:r>
                      <m:r>
                        <a:rPr lang="en-US">
                          <a:solidFill>
                            <a:srgbClr val="FF0000"/>
                          </a:solidFill>
                          <a:latin typeface="Cambria Math" panose="02040503050406030204" pitchFamily="18" charset="0"/>
                        </a:rPr>
                        <m:t>í</m:t>
                      </m:r>
                      <m:r>
                        <m:rPr>
                          <m:sty m:val="p"/>
                        </m:rPr>
                        <a:rPr lang="en-US">
                          <a:solidFill>
                            <a:srgbClr val="FF0000"/>
                          </a:solidFill>
                          <a:latin typeface="Cambria Math" panose="02040503050406030204" pitchFamily="18" charset="0"/>
                        </a:rPr>
                        <m:t>a</m:t>
                      </m:r>
                    </m:oMath>
                  </m:oMathPara>
                </a14:m>
                <a:endParaRPr lang="en-US">
                  <a:solidFill>
                    <a:srgbClr val="FF0000"/>
                  </a:solidFill>
                </a:endParaRPr>
              </a:p>
            </p:txBody>
          </p:sp>
        </mc:Choice>
        <mc:Fallback>
          <p:sp>
            <p:nvSpPr>
              <p:cNvPr id="36" name="Rectangle 35"/>
              <p:cNvSpPr>
                <a:spLocks noRot="1" noChangeAspect="1" noMove="1" noResize="1" noEditPoints="1" noAdjustHandles="1" noChangeArrowheads="1" noChangeShapeType="1" noTextEdit="1"/>
              </p:cNvSpPr>
              <p:nvPr/>
            </p:nvSpPr>
            <p:spPr>
              <a:xfrm>
                <a:off x="5840420" y="5010943"/>
                <a:ext cx="4572000" cy="655629"/>
              </a:xfrm>
              <a:prstGeom prst="rect">
                <a:avLst/>
              </a:prstGeom>
              <a:blipFill>
                <a:blip r:embed="rId3"/>
                <a:stretch>
                  <a:fillRect b="-8333"/>
                </a:stretch>
              </a:blipFill>
            </p:spPr>
            <p:txBody>
              <a:bodyPr/>
              <a:lstStyle/>
              <a:p>
                <a:r>
                  <a:rPr lang="en-US">
                    <a:noFill/>
                  </a:rPr>
                  <a:t> </a:t>
                </a:r>
              </a:p>
            </p:txBody>
          </p:sp>
        </mc:Fallback>
      </mc:AlternateContent>
      <p:sp>
        <p:nvSpPr>
          <p:cNvPr id="21" name="Rectangle 20"/>
          <p:cNvSpPr/>
          <p:nvPr/>
        </p:nvSpPr>
        <p:spPr>
          <a:xfrm>
            <a:off x="4005982" y="3599077"/>
            <a:ext cx="2142574" cy="369332"/>
          </a:xfrm>
          <a:prstGeom prst="rect">
            <a:avLst/>
          </a:prstGeom>
        </p:spPr>
        <p:txBody>
          <a:bodyPr wrap="none">
            <a:spAutoFit/>
          </a:bodyPr>
          <a:lstStyle/>
          <a:p>
            <a:r>
              <a:rPr lang="en-US" b="1" smtClean="0">
                <a:solidFill>
                  <a:srgbClr val="0000FF"/>
                </a:solidFill>
                <a:latin typeface="Times New Roman" panose="02020603050405020304" pitchFamily="18" charset="0"/>
                <a:cs typeface="Times New Roman" panose="02020603050405020304" pitchFamily="18" charset="0"/>
              </a:rPr>
              <a:t>Nhận xét tr 70 SGK</a:t>
            </a:r>
            <a:endParaRPr lang="en-US" b="1">
              <a:solidFill>
                <a:srgbClr val="0000FF"/>
              </a:solidFill>
            </a:endParaRPr>
          </a:p>
        </p:txBody>
      </p:sp>
      <mc:AlternateContent xmlns:mc="http://schemas.openxmlformats.org/markup-compatibility/2006">
        <mc:Choice xmlns:a14="http://schemas.microsoft.com/office/drawing/2010/main" Requires="a14">
          <p:sp>
            <p:nvSpPr>
              <p:cNvPr id="37" name="Rectangle 36"/>
              <p:cNvSpPr/>
              <p:nvPr/>
            </p:nvSpPr>
            <p:spPr>
              <a:xfrm>
                <a:off x="196351" y="2992757"/>
                <a:ext cx="8373767" cy="1951303"/>
              </a:xfrm>
              <a:prstGeom prst="rect">
                <a:avLst/>
              </a:prstGeom>
            </p:spPr>
            <p:txBody>
              <a:bodyPr wrap="none">
                <a:spAutoFit/>
              </a:bodyPr>
              <a:lstStyle/>
              <a:p>
                <a:r>
                  <a:rPr lang="en-US" sz="2400" smtClean="0">
                    <a:latin typeface="Times New Roman" panose="02020603050405020304" pitchFamily="18" charset="0"/>
                    <a:cs typeface="Times New Roman" panose="02020603050405020304" pitchFamily="18" charset="0"/>
                  </a:rPr>
                  <a:t>Ta có :</a:t>
                </a:r>
                <a14:m>
                  <m:oMath xmlns:m="http://schemas.openxmlformats.org/officeDocument/2006/math">
                    <m:acc>
                      <m:accPr>
                        <m:chr m:val="̂"/>
                        <m:ctrlPr>
                          <a:rPr lang="en-US" sz="2400" i="1" smtClean="0">
                            <a:solidFill>
                              <a:schemeClr val="tx1"/>
                            </a:solidFill>
                            <a:latin typeface="Cambria Math" panose="02040503050406030204" pitchFamily="18" charset="0"/>
                          </a:rPr>
                        </m:ctrlPr>
                      </m:accPr>
                      <m:e>
                        <m:r>
                          <m:rPr>
                            <m:sty m:val="p"/>
                          </m:rPr>
                          <a:rPr lang="en-US" sz="2400" b="0" i="0" smtClean="0">
                            <a:solidFill>
                              <a:schemeClr val="tx1"/>
                            </a:solidFill>
                            <a:latin typeface="Cambria Math" panose="02040503050406030204" pitchFamily="18" charset="0"/>
                          </a:rPr>
                          <m:t>C</m:t>
                        </m:r>
                      </m:e>
                    </m:acc>
                    <m:r>
                      <a:rPr lang="vi-VN" sz="2400">
                        <a:solidFill>
                          <a:schemeClr val="tx1"/>
                        </a:solidFill>
                        <a:latin typeface="Cambria Math"/>
                      </a:rPr>
                      <m:t>+</m:t>
                    </m:r>
                    <m:acc>
                      <m:accPr>
                        <m:chr m:val="̂"/>
                        <m:ctrlPr>
                          <a:rPr lang="vi-VN" sz="2400" i="1">
                            <a:solidFill>
                              <a:schemeClr val="tx1"/>
                            </a:solidFill>
                            <a:latin typeface="Cambria Math" panose="02040503050406030204" pitchFamily="18" charset="0"/>
                          </a:rPr>
                        </m:ctrlPr>
                      </m:accPr>
                      <m:e>
                        <m:r>
                          <m:rPr>
                            <m:sty m:val="p"/>
                          </m:rPr>
                          <a:rPr lang="en-US" sz="2400">
                            <a:solidFill>
                              <a:schemeClr val="tx1"/>
                            </a:solidFill>
                            <a:latin typeface="Cambria Math" panose="02040503050406030204" pitchFamily="18" charset="0"/>
                          </a:rPr>
                          <m:t>D</m:t>
                        </m:r>
                      </m:e>
                    </m:acc>
                    <m:r>
                      <a:rPr lang="vi-VN" sz="2400">
                        <a:solidFill>
                          <a:schemeClr val="tx1"/>
                        </a:solidFill>
                        <a:latin typeface="Cambria Math"/>
                      </a:rPr>
                      <m:t>=</m:t>
                    </m:r>
                    <m:sSup>
                      <m:sSupPr>
                        <m:ctrlPr>
                          <a:rPr lang="vi-VN" sz="2400" i="1">
                            <a:solidFill>
                              <a:schemeClr val="tx1"/>
                            </a:solidFill>
                            <a:latin typeface="Cambria Math" panose="02040503050406030204" pitchFamily="18" charset="0"/>
                          </a:rPr>
                        </m:ctrlPr>
                      </m:sSupPr>
                      <m:e>
                        <m:r>
                          <a:rPr lang="vi-VN" sz="2400">
                            <a:solidFill>
                              <a:schemeClr val="tx1"/>
                            </a:solidFill>
                            <a:latin typeface="Cambria Math"/>
                          </a:rPr>
                          <m:t>1</m:t>
                        </m:r>
                        <m:r>
                          <a:rPr lang="en-US" sz="2400">
                            <a:solidFill>
                              <a:schemeClr val="tx1"/>
                            </a:solidFill>
                            <a:latin typeface="Cambria Math" panose="02040503050406030204" pitchFamily="18" charset="0"/>
                          </a:rPr>
                          <m:t>8</m:t>
                        </m:r>
                        <m:r>
                          <a:rPr lang="vi-VN" sz="2400">
                            <a:solidFill>
                              <a:schemeClr val="tx1"/>
                            </a:solidFill>
                            <a:latin typeface="Cambria Math"/>
                          </a:rPr>
                          <m:t>0</m:t>
                        </m:r>
                      </m:e>
                      <m:sup>
                        <m:r>
                          <a:rPr lang="vi-VN" sz="2400">
                            <a:solidFill>
                              <a:schemeClr val="tx1"/>
                            </a:solidFill>
                            <a:latin typeface="Cambria Math"/>
                          </a:rPr>
                          <m:t>0</m:t>
                        </m:r>
                      </m:sup>
                    </m:sSup>
                  </m:oMath>
                </a14:m>
                <a:r>
                  <a:rPr lang="en-US" sz="2400" smtClean="0">
                    <a:latin typeface="Times New Roman" panose="02020603050405020304" pitchFamily="18" charset="0"/>
                    <a:cs typeface="Times New Roman" panose="02020603050405020304" pitchFamily="18" charset="0"/>
                  </a:rPr>
                  <a:t> </a:t>
                </a:r>
              </a:p>
              <a:p>
                <a:endParaRPr lang="en-US" sz="2400" smtClean="0">
                  <a:latin typeface="Times New Roman" panose="02020603050405020304" pitchFamily="18" charset="0"/>
                  <a:cs typeface="Times New Roman" panose="02020603050405020304" pitchFamily="18" charset="0"/>
                </a:endParaRPr>
              </a:p>
              <a:p>
                <a14:m>
                  <m:oMath xmlns:m="http://schemas.openxmlformats.org/officeDocument/2006/math">
                    <m:r>
                      <a:rPr lang="vi-VN" sz="2400">
                        <a:latin typeface="Cambria Math"/>
                      </a:rPr>
                      <m:t>⇒</m:t>
                    </m:r>
                  </m:oMath>
                </a14:m>
                <a:r>
                  <a:rPr lang="en-US" sz="2400" smtClean="0">
                    <a:latin typeface="Times New Roman" panose="02020603050405020304" pitchFamily="18" charset="0"/>
                    <a:cs typeface="Times New Roman" panose="02020603050405020304" pitchFamily="18" charset="0"/>
                  </a:rPr>
                  <a:t> </a:t>
                </a:r>
                <a:r>
                  <a:rPr lang="en-US" sz="2400" smtClean="0">
                    <a:latin typeface="Times New Roman" panose="02020603050405020304" pitchFamily="18" charset="0"/>
                    <a:cs typeface="Times New Roman" panose="02020603050405020304" pitchFamily="18" charset="0"/>
                  </a:rPr>
                  <a:t>AD//BC ( 2 góc trong cùng phía bù nhau)</a:t>
                </a:r>
              </a:p>
              <a:p>
                <a:endParaRPr lang="en-US" sz="2400" smtClean="0">
                  <a:latin typeface="Times New Roman" panose="02020603050405020304" pitchFamily="18" charset="0"/>
                  <a:cs typeface="Times New Roman" panose="02020603050405020304" pitchFamily="18" charset="0"/>
                </a:endParaRPr>
              </a:p>
              <a:p>
                <a:pPr/>
                <a14:m>
                  <m:oMathPara xmlns:m="http://schemas.openxmlformats.org/officeDocument/2006/math">
                    <m:oMathParaPr>
                      <m:jc m:val="left"/>
                    </m:oMathParaPr>
                    <m:oMath xmlns:m="http://schemas.openxmlformats.org/officeDocument/2006/math">
                      <m:r>
                        <a:rPr lang="vi-VN" sz="2400">
                          <a:latin typeface="Cambria Math"/>
                        </a:rPr>
                        <m:t>⇒</m:t>
                      </m:r>
                      <m:r>
                        <m:rPr>
                          <m:sty m:val="p"/>
                        </m:rPr>
                        <a:rPr lang="en-US" sz="2400" b="0" i="0" smtClean="0">
                          <a:latin typeface="Cambria Math" panose="02040503050406030204" pitchFamily="18" charset="0"/>
                        </a:rPr>
                        <m:t>AD</m:t>
                      </m:r>
                      <m:r>
                        <a:rPr lang="en-US" sz="2400" b="0" i="0" smtClean="0">
                          <a:latin typeface="Cambria Math" panose="02040503050406030204" pitchFamily="18" charset="0"/>
                        </a:rPr>
                        <m:t>=</m:t>
                      </m:r>
                      <m:r>
                        <m:rPr>
                          <m:sty m:val="p"/>
                        </m:rPr>
                        <a:rPr lang="en-US" sz="2400" b="0" i="0" smtClean="0">
                          <a:latin typeface="Cambria Math" panose="02040503050406030204" pitchFamily="18" charset="0"/>
                        </a:rPr>
                        <m:t>BC</m:t>
                      </m:r>
                      <m:r>
                        <a:rPr lang="en-US" sz="2400" b="0" i="0" smtClean="0">
                          <a:latin typeface="Cambria Math" panose="02040503050406030204" pitchFamily="18" charset="0"/>
                        </a:rPr>
                        <m:t>;</m:t>
                      </m:r>
                      <m:r>
                        <m:rPr>
                          <m:sty m:val="p"/>
                        </m:rPr>
                        <a:rPr lang="en-US" sz="2400" b="0" i="0" smtClean="0">
                          <a:latin typeface="Cambria Math" panose="02040503050406030204" pitchFamily="18" charset="0"/>
                        </a:rPr>
                        <m:t>AB</m:t>
                      </m:r>
                      <m:r>
                        <a:rPr lang="en-US" sz="2400" b="0" i="0" smtClean="0">
                          <a:latin typeface="Cambria Math" panose="02040503050406030204" pitchFamily="18" charset="0"/>
                        </a:rPr>
                        <m:t>=</m:t>
                      </m:r>
                      <m:r>
                        <m:rPr>
                          <m:sty m:val="p"/>
                        </m:rPr>
                        <a:rPr lang="en-US" sz="2400" b="0" i="0" smtClean="0">
                          <a:latin typeface="Cambria Math" panose="02040503050406030204" pitchFamily="18" charset="0"/>
                        </a:rPr>
                        <m:t>CD</m:t>
                      </m:r>
                      <m:r>
                        <a:rPr lang="en-US" sz="2400" b="0" i="0" smtClean="0">
                          <a:latin typeface="Cambria Math" panose="02040503050406030204" pitchFamily="18" charset="0"/>
                        </a:rPr>
                        <m:t> ( </m:t>
                      </m:r>
                      <m:r>
                        <m:rPr>
                          <m:sty m:val="p"/>
                        </m:rPr>
                        <a:rPr lang="en-US" sz="2400" b="0" i="0" smtClean="0">
                          <a:latin typeface="Cambria Math" panose="02040503050406030204" pitchFamily="18" charset="0"/>
                        </a:rPr>
                        <m:t>H</m:t>
                      </m:r>
                      <m:r>
                        <a:rPr lang="en-US" sz="2400" b="0" i="0" smtClean="0">
                          <a:latin typeface="Cambria Math" panose="02040503050406030204" pitchFamily="18" charset="0"/>
                        </a:rPr>
                        <m:t>ì</m:t>
                      </m:r>
                      <m:r>
                        <m:rPr>
                          <m:sty m:val="p"/>
                        </m:rPr>
                        <a:rPr lang="en-US" sz="2400" b="0" i="0" smtClean="0">
                          <a:latin typeface="Cambria Math" panose="02040503050406030204" pitchFamily="18" charset="0"/>
                        </a:rPr>
                        <m:t>nh</m:t>
                      </m:r>
                      <m:r>
                        <a:rPr lang="en-US" sz="2400" b="0" i="0" smtClean="0">
                          <a:latin typeface="Cambria Math" panose="02040503050406030204" pitchFamily="18" charset="0"/>
                        </a:rPr>
                        <m:t> </m:t>
                      </m:r>
                      <m:r>
                        <m:rPr>
                          <m:sty m:val="p"/>
                        </m:rPr>
                        <a:rPr lang="en-US" sz="2400" b="0" i="0" smtClean="0">
                          <a:latin typeface="Cambria Math" panose="02040503050406030204" pitchFamily="18" charset="0"/>
                        </a:rPr>
                        <m:t>thang</m:t>
                      </m:r>
                      <m:r>
                        <a:rPr lang="en-US" sz="2400" b="0" i="0" smtClean="0">
                          <a:latin typeface="Cambria Math" panose="02040503050406030204" pitchFamily="18" charset="0"/>
                        </a:rPr>
                        <m:t> </m:t>
                      </m:r>
                      <m:r>
                        <m:rPr>
                          <m:sty m:val="p"/>
                        </m:rPr>
                        <a:rPr lang="en-US" sz="2400" b="0" i="0" smtClean="0">
                          <a:latin typeface="Cambria Math" panose="02040503050406030204" pitchFamily="18" charset="0"/>
                        </a:rPr>
                        <m:t>c</m:t>
                      </m:r>
                      <m:r>
                        <a:rPr lang="en-US" sz="2400" b="0" i="0" smtClean="0">
                          <a:latin typeface="Cambria Math" panose="02040503050406030204" pitchFamily="18" charset="0"/>
                        </a:rPr>
                        <m:t>ó </m:t>
                      </m:r>
                      <m:r>
                        <m:rPr>
                          <m:sty m:val="p"/>
                        </m:rPr>
                        <a:rPr lang="en-US" sz="2400" b="0" i="0" smtClean="0">
                          <a:latin typeface="Cambria Math" panose="02040503050406030204" pitchFamily="18" charset="0"/>
                        </a:rPr>
                        <m:t>hai</m:t>
                      </m:r>
                      <m:r>
                        <a:rPr lang="en-US" sz="2400" b="0" i="0" smtClean="0">
                          <a:latin typeface="Cambria Math" panose="02040503050406030204" pitchFamily="18" charset="0"/>
                        </a:rPr>
                        <m:t> </m:t>
                      </m:r>
                      <m:r>
                        <m:rPr>
                          <m:sty m:val="p"/>
                        </m:rPr>
                        <a:rPr lang="en-US" sz="2400" b="0" i="0" smtClean="0">
                          <a:latin typeface="Cambria Math" panose="02040503050406030204" pitchFamily="18" charset="0"/>
                        </a:rPr>
                        <m:t>c</m:t>
                      </m:r>
                      <m:r>
                        <a:rPr lang="en-US" sz="2400" b="0" i="0" smtClean="0">
                          <a:latin typeface="Cambria Math" panose="02040503050406030204" pitchFamily="18" charset="0"/>
                        </a:rPr>
                        <m:t>ạ</m:t>
                      </m:r>
                      <m:r>
                        <m:rPr>
                          <m:sty m:val="p"/>
                        </m:rPr>
                        <a:rPr lang="en-US" sz="2400" b="0" i="0" smtClean="0">
                          <a:latin typeface="Cambria Math" panose="02040503050406030204" pitchFamily="18" charset="0"/>
                        </a:rPr>
                        <m:t>nh</m:t>
                      </m:r>
                      <m:r>
                        <a:rPr lang="en-US" sz="2400" b="0" i="0" smtClean="0">
                          <a:latin typeface="Cambria Math" panose="02040503050406030204" pitchFamily="18" charset="0"/>
                        </a:rPr>
                        <m:t> </m:t>
                      </m:r>
                      <m:r>
                        <m:rPr>
                          <m:sty m:val="p"/>
                        </m:rPr>
                        <a:rPr lang="en-US" sz="2400" b="0" i="0" smtClean="0">
                          <a:latin typeface="Cambria Math" panose="02040503050406030204" pitchFamily="18" charset="0"/>
                        </a:rPr>
                        <m:t>b</m:t>
                      </m:r>
                      <m:r>
                        <a:rPr lang="en-US" sz="2400" b="0" i="0" smtClean="0">
                          <a:latin typeface="Cambria Math" panose="02040503050406030204" pitchFamily="18" charset="0"/>
                        </a:rPr>
                        <m:t>ê</m:t>
                      </m:r>
                      <m:r>
                        <m:rPr>
                          <m:sty m:val="p"/>
                        </m:rPr>
                        <a:rPr lang="en-US" sz="2400" b="0" i="0" smtClean="0">
                          <a:latin typeface="Cambria Math" panose="02040503050406030204" pitchFamily="18" charset="0"/>
                        </a:rPr>
                        <m:t>n</m:t>
                      </m:r>
                      <m:r>
                        <a:rPr lang="en-US" sz="2400" b="0" i="0" smtClean="0">
                          <a:latin typeface="Cambria Math" panose="02040503050406030204" pitchFamily="18" charset="0"/>
                        </a:rPr>
                        <m:t> </m:t>
                      </m:r>
                      <m:r>
                        <m:rPr>
                          <m:sty m:val="p"/>
                        </m:rPr>
                        <a:rPr lang="en-US" sz="2400" b="0" i="0" smtClean="0">
                          <a:latin typeface="Cambria Math" panose="02040503050406030204" pitchFamily="18" charset="0"/>
                        </a:rPr>
                        <m:t>song</m:t>
                      </m:r>
                      <m:r>
                        <a:rPr lang="en-US" sz="2400" b="0" i="0" smtClean="0">
                          <a:latin typeface="Cambria Math" panose="02040503050406030204" pitchFamily="18" charset="0"/>
                        </a:rPr>
                        <m:t> </m:t>
                      </m:r>
                      <m:r>
                        <m:rPr>
                          <m:sty m:val="p"/>
                        </m:rPr>
                        <a:rPr lang="en-US" sz="2400" b="0" i="0" smtClean="0">
                          <a:latin typeface="Cambria Math" panose="02040503050406030204" pitchFamily="18" charset="0"/>
                        </a:rPr>
                        <m:t>song</m:t>
                      </m:r>
                      <m:r>
                        <a:rPr lang="en-US" sz="2400" b="0" i="0" smtClean="0">
                          <a:latin typeface="Cambria Math" panose="02040503050406030204" pitchFamily="18" charset="0"/>
                        </a:rPr>
                        <m:t>)</m:t>
                      </m:r>
                    </m:oMath>
                  </m:oMathPara>
                </a14:m>
                <a:endParaRPr lang="en-US" sz="2400">
                  <a:latin typeface="Times New Roman" panose="02020603050405020304" pitchFamily="18" charset="0"/>
                  <a:cs typeface="Times New Roman" panose="02020603050405020304" pitchFamily="18" charset="0"/>
                </a:endParaRPr>
              </a:p>
            </p:txBody>
          </p:sp>
        </mc:Choice>
        <mc:Fallback>
          <p:sp>
            <p:nvSpPr>
              <p:cNvPr id="37" name="Rectangle 36"/>
              <p:cNvSpPr>
                <a:spLocks noRot="1" noChangeAspect="1" noMove="1" noResize="1" noEditPoints="1" noAdjustHandles="1" noChangeArrowheads="1" noChangeShapeType="1" noTextEdit="1"/>
              </p:cNvSpPr>
              <p:nvPr/>
            </p:nvSpPr>
            <p:spPr>
              <a:xfrm>
                <a:off x="196351" y="2992757"/>
                <a:ext cx="8373767" cy="1951303"/>
              </a:xfrm>
              <a:prstGeom prst="rect">
                <a:avLst/>
              </a:prstGeom>
              <a:blipFill>
                <a:blip r:embed="rId4"/>
                <a:stretch>
                  <a:fillRect l="-1092" t="-1875" b="-3750"/>
                </a:stretch>
              </a:blipFill>
            </p:spPr>
            <p:txBody>
              <a:bodyPr/>
              <a:lstStyle/>
              <a:p>
                <a:r>
                  <a:rPr lang="en-US">
                    <a:noFill/>
                  </a:rPr>
                  <a:t> </a:t>
                </a:r>
              </a:p>
            </p:txBody>
          </p:sp>
        </mc:Fallback>
      </mc:AlternateContent>
      <p:pic>
        <p:nvPicPr>
          <p:cNvPr id="38" name="Picture 37"/>
          <p:cNvPicPr>
            <a:picLocks noChangeAspect="1"/>
          </p:cNvPicPr>
          <p:nvPr/>
        </p:nvPicPr>
        <p:blipFill>
          <a:blip r:embed="rId5"/>
          <a:stretch>
            <a:fillRect/>
          </a:stretch>
        </p:blipFill>
        <p:spPr>
          <a:xfrm>
            <a:off x="1981200" y="51093"/>
            <a:ext cx="4238625" cy="1905000"/>
          </a:xfrm>
          <a:prstGeom prst="rect">
            <a:avLst/>
          </a:prstGeom>
        </p:spPr>
      </p:pic>
    </p:spTree>
    <p:extLst>
      <p:ext uri="{BB962C8B-B14F-4D97-AF65-F5344CB8AC3E}">
        <p14:creationId xmlns:p14="http://schemas.microsoft.com/office/powerpoint/2010/main" val="3884864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fade">
                                      <p:cBhvr>
                                        <p:cTn id="15" dur="500"/>
                                        <p:tgtEl>
                                          <p:spTgt spid="2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4"/>
                                        </p:tgtEl>
                                        <p:attrNameLst>
                                          <p:attrName>style.visibility</p:attrName>
                                        </p:attrNameLst>
                                      </p:cBhvr>
                                      <p:to>
                                        <p:strVal val="visible"/>
                                      </p:to>
                                    </p:set>
                                    <p:animEffect transition="in" filter="fade">
                                      <p:cBhvr>
                                        <p:cTn id="25" dur="500"/>
                                        <p:tgtEl>
                                          <p:spTgt spid="34"/>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5"/>
                                        </p:tgtEl>
                                        <p:attrNameLst>
                                          <p:attrName>style.visibility</p:attrName>
                                        </p:attrNameLst>
                                      </p:cBhvr>
                                      <p:to>
                                        <p:strVal val="visible"/>
                                      </p:to>
                                    </p:set>
                                    <p:animEffect transition="in" filter="fade">
                                      <p:cBhvr>
                                        <p:cTn id="28" dur="500"/>
                                        <p:tgtEl>
                                          <p:spTgt spid="35"/>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6"/>
                                        </p:tgtEl>
                                        <p:attrNameLst>
                                          <p:attrName>style.visibility</p:attrName>
                                        </p:attrNameLst>
                                      </p:cBhvr>
                                      <p:to>
                                        <p:strVal val="visible"/>
                                      </p:to>
                                    </p:set>
                                    <p:animEffect transition="in" filter="fade">
                                      <p:cBhvr>
                                        <p:cTn id="31" dur="500"/>
                                        <p:tgtEl>
                                          <p:spTgt spid="36"/>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xit" presetSubtype="10" fill="hold" grpId="1" nodeType="clickEffect">
                                  <p:stCondLst>
                                    <p:cond delay="0"/>
                                  </p:stCondLst>
                                  <p:childTnLst>
                                    <p:animEffect transition="out" filter="blinds(horizontal)">
                                      <p:cBhvr>
                                        <p:cTn id="35" dur="500"/>
                                        <p:tgtEl>
                                          <p:spTgt spid="3"/>
                                        </p:tgtEl>
                                      </p:cBhvr>
                                    </p:animEffect>
                                    <p:set>
                                      <p:cBhvr>
                                        <p:cTn id="36" dur="1" fill="hold">
                                          <p:stCondLst>
                                            <p:cond delay="499"/>
                                          </p:stCondLst>
                                        </p:cTn>
                                        <p:tgtEl>
                                          <p:spTgt spid="3"/>
                                        </p:tgtEl>
                                        <p:attrNameLst>
                                          <p:attrName>style.visibility</p:attrName>
                                        </p:attrNameLst>
                                      </p:cBhvr>
                                      <p:to>
                                        <p:strVal val="hidden"/>
                                      </p:to>
                                    </p:set>
                                  </p:childTnLst>
                                </p:cTn>
                              </p:par>
                              <p:par>
                                <p:cTn id="37" presetID="3" presetClass="exit" presetSubtype="10" fill="hold" nodeType="withEffect">
                                  <p:stCondLst>
                                    <p:cond delay="0"/>
                                  </p:stCondLst>
                                  <p:childTnLst>
                                    <p:animEffect transition="out" filter="blinds(horizontal)">
                                      <p:cBhvr>
                                        <p:cTn id="38" dur="500"/>
                                        <p:tgtEl>
                                          <p:spTgt spid="5"/>
                                        </p:tgtEl>
                                      </p:cBhvr>
                                    </p:animEffect>
                                    <p:set>
                                      <p:cBhvr>
                                        <p:cTn id="39" dur="1" fill="hold">
                                          <p:stCondLst>
                                            <p:cond delay="499"/>
                                          </p:stCondLst>
                                        </p:cTn>
                                        <p:tgtEl>
                                          <p:spTgt spid="5"/>
                                        </p:tgtEl>
                                        <p:attrNameLst>
                                          <p:attrName>style.visibility</p:attrName>
                                        </p:attrNameLst>
                                      </p:cBhvr>
                                      <p:to>
                                        <p:strVal val="hidden"/>
                                      </p:to>
                                    </p:set>
                                  </p:childTnLst>
                                </p:cTn>
                              </p:par>
                              <p:par>
                                <p:cTn id="40" presetID="3" presetClass="exit" presetSubtype="10" fill="hold" grpId="1" nodeType="withEffect">
                                  <p:stCondLst>
                                    <p:cond delay="0"/>
                                  </p:stCondLst>
                                  <p:childTnLst>
                                    <p:animEffect transition="out" filter="blinds(horizontal)">
                                      <p:cBhvr>
                                        <p:cTn id="41" dur="500"/>
                                        <p:tgtEl>
                                          <p:spTgt spid="21"/>
                                        </p:tgtEl>
                                      </p:cBhvr>
                                    </p:animEffect>
                                    <p:set>
                                      <p:cBhvr>
                                        <p:cTn id="42" dur="1" fill="hold">
                                          <p:stCondLst>
                                            <p:cond delay="499"/>
                                          </p:stCondLst>
                                        </p:cTn>
                                        <p:tgtEl>
                                          <p:spTgt spid="21"/>
                                        </p:tgtEl>
                                        <p:attrNameLst>
                                          <p:attrName>style.visibility</p:attrName>
                                        </p:attrNameLst>
                                      </p:cBhvr>
                                      <p:to>
                                        <p:strVal val="hidden"/>
                                      </p:to>
                                    </p:set>
                                  </p:childTnLst>
                                </p:cTn>
                              </p:par>
                              <p:par>
                                <p:cTn id="43" presetID="3" presetClass="exit" presetSubtype="10" fill="hold" grpId="1" nodeType="withEffect">
                                  <p:stCondLst>
                                    <p:cond delay="0"/>
                                  </p:stCondLst>
                                  <p:childTnLst>
                                    <p:animEffect transition="out" filter="blinds(horizontal)">
                                      <p:cBhvr>
                                        <p:cTn id="44" dur="500"/>
                                        <p:tgtEl>
                                          <p:spTgt spid="6"/>
                                        </p:tgtEl>
                                      </p:cBhvr>
                                    </p:animEffect>
                                    <p:set>
                                      <p:cBhvr>
                                        <p:cTn id="45" dur="1" fill="hold">
                                          <p:stCondLst>
                                            <p:cond delay="499"/>
                                          </p:stCondLst>
                                        </p:cTn>
                                        <p:tgtEl>
                                          <p:spTgt spid="6"/>
                                        </p:tgtEl>
                                        <p:attrNameLst>
                                          <p:attrName>style.visibility</p:attrName>
                                        </p:attrNameLst>
                                      </p:cBhvr>
                                      <p:to>
                                        <p:strVal val="hidden"/>
                                      </p:to>
                                    </p:set>
                                  </p:childTnLst>
                                </p:cTn>
                              </p:par>
                              <p:par>
                                <p:cTn id="46" presetID="3" presetClass="exit" presetSubtype="10" fill="hold" grpId="1" nodeType="withEffect">
                                  <p:stCondLst>
                                    <p:cond delay="0"/>
                                  </p:stCondLst>
                                  <p:childTnLst>
                                    <p:animEffect transition="out" filter="blinds(horizontal)">
                                      <p:cBhvr>
                                        <p:cTn id="47" dur="500"/>
                                        <p:tgtEl>
                                          <p:spTgt spid="34"/>
                                        </p:tgtEl>
                                      </p:cBhvr>
                                    </p:animEffect>
                                    <p:set>
                                      <p:cBhvr>
                                        <p:cTn id="48" dur="1" fill="hold">
                                          <p:stCondLst>
                                            <p:cond delay="499"/>
                                          </p:stCondLst>
                                        </p:cTn>
                                        <p:tgtEl>
                                          <p:spTgt spid="34"/>
                                        </p:tgtEl>
                                        <p:attrNameLst>
                                          <p:attrName>style.visibility</p:attrName>
                                        </p:attrNameLst>
                                      </p:cBhvr>
                                      <p:to>
                                        <p:strVal val="hidden"/>
                                      </p:to>
                                    </p:set>
                                  </p:childTnLst>
                                </p:cTn>
                              </p:par>
                              <p:par>
                                <p:cTn id="49" presetID="3" presetClass="exit" presetSubtype="10" fill="hold" grpId="1" nodeType="withEffect">
                                  <p:stCondLst>
                                    <p:cond delay="0"/>
                                  </p:stCondLst>
                                  <p:childTnLst>
                                    <p:animEffect transition="out" filter="blinds(horizontal)">
                                      <p:cBhvr>
                                        <p:cTn id="50" dur="500"/>
                                        <p:tgtEl>
                                          <p:spTgt spid="35"/>
                                        </p:tgtEl>
                                      </p:cBhvr>
                                    </p:animEffect>
                                    <p:set>
                                      <p:cBhvr>
                                        <p:cTn id="51" dur="1" fill="hold">
                                          <p:stCondLst>
                                            <p:cond delay="499"/>
                                          </p:stCondLst>
                                        </p:cTn>
                                        <p:tgtEl>
                                          <p:spTgt spid="35"/>
                                        </p:tgtEl>
                                        <p:attrNameLst>
                                          <p:attrName>style.visibility</p:attrName>
                                        </p:attrNameLst>
                                      </p:cBhvr>
                                      <p:to>
                                        <p:strVal val="hidden"/>
                                      </p:to>
                                    </p:set>
                                  </p:childTnLst>
                                </p:cTn>
                              </p:par>
                              <p:par>
                                <p:cTn id="52" presetID="3" presetClass="exit" presetSubtype="10" fill="hold" grpId="1" nodeType="withEffect">
                                  <p:stCondLst>
                                    <p:cond delay="0"/>
                                  </p:stCondLst>
                                  <p:childTnLst>
                                    <p:animEffect transition="out" filter="blinds(horizontal)">
                                      <p:cBhvr>
                                        <p:cTn id="53" dur="500"/>
                                        <p:tgtEl>
                                          <p:spTgt spid="36"/>
                                        </p:tgtEl>
                                      </p:cBhvr>
                                    </p:animEffect>
                                    <p:set>
                                      <p:cBhvr>
                                        <p:cTn id="54" dur="1" fill="hold">
                                          <p:stCondLst>
                                            <p:cond delay="499"/>
                                          </p:stCondLst>
                                        </p:cTn>
                                        <p:tgtEl>
                                          <p:spTgt spid="36"/>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37"/>
                                        </p:tgtEl>
                                        <p:attrNameLst>
                                          <p:attrName>style.visibility</p:attrName>
                                        </p:attrNameLst>
                                      </p:cBhvr>
                                      <p:to>
                                        <p:strVal val="visible"/>
                                      </p:to>
                                    </p:set>
                                    <p:animEffect transition="in" filter="fade">
                                      <p:cBhvr>
                                        <p:cTn id="5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6" grpId="0"/>
      <p:bldP spid="6" grpId="1"/>
      <p:bldP spid="34" grpId="0" animBg="1"/>
      <p:bldP spid="34" grpId="1" animBg="1"/>
      <p:bldP spid="35" grpId="0"/>
      <p:bldP spid="35" grpId="1"/>
      <p:bldP spid="36" grpId="0"/>
      <p:bldP spid="36" grpId="1"/>
      <p:bldP spid="21" grpId="0"/>
      <p:bldP spid="21" grpId="1"/>
      <p:bldP spid="3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109501" y="2085887"/>
            <a:ext cx="4685898" cy="461665"/>
          </a:xfrm>
          <a:prstGeom prst="rect">
            <a:avLst/>
          </a:prstGeom>
        </p:spPr>
        <p:txBody>
          <a:bodyPr wrap="none">
            <a:spAutoFit/>
          </a:bodyPr>
          <a:lstStyle/>
          <a:p>
            <a:pPr>
              <a:spcBef>
                <a:spcPct val="50000"/>
              </a:spcBef>
            </a:pPr>
            <a:r>
              <a:rPr lang="en-US" altLang="en-US" sz="2400" b="1">
                <a:latin typeface="Times New Roman" pitchFamily="18" charset="0"/>
                <a:cs typeface="Times New Roman" pitchFamily="18" charset="0"/>
              </a:rPr>
              <a:t>b</a:t>
            </a:r>
            <a:r>
              <a:rPr lang="en-US" altLang="en-US" sz="2400" b="1" smtClean="0">
                <a:latin typeface="Times New Roman" pitchFamily="18" charset="0"/>
                <a:cs typeface="Times New Roman" pitchFamily="18" charset="0"/>
              </a:rPr>
              <a:t>) </a:t>
            </a:r>
            <a:r>
              <a:rPr lang="en-US" altLang="en-US" sz="2400" smtClean="0">
                <a:latin typeface="Times New Roman" pitchFamily="18" charset="0"/>
                <a:cs typeface="Times New Roman" pitchFamily="18" charset="0"/>
              </a:rPr>
              <a:t>ABCD có phải là hình thang cân?</a:t>
            </a:r>
          </a:p>
        </p:txBody>
      </p:sp>
      <mc:AlternateContent xmlns:mc="http://schemas.openxmlformats.org/markup-compatibility/2006">
        <mc:Choice xmlns:a14="http://schemas.microsoft.com/office/drawing/2010/main" Requires="a14">
          <p:sp>
            <p:nvSpPr>
              <p:cNvPr id="12" name="Rectangle 11"/>
              <p:cNvSpPr/>
              <p:nvPr/>
            </p:nvSpPr>
            <p:spPr>
              <a:xfrm>
                <a:off x="990600" y="2895600"/>
                <a:ext cx="4802918" cy="1212640"/>
              </a:xfrm>
              <a:prstGeom prst="rect">
                <a:avLst/>
              </a:prstGeom>
            </p:spPr>
            <p:txBody>
              <a:bodyPr wrap="none">
                <a:spAutoFit/>
              </a:bodyPr>
              <a:lstStyle/>
              <a:p>
                <a:r>
                  <a:rPr lang="en-US" sz="2400" smtClean="0">
                    <a:latin typeface="Times New Roman" panose="02020603050405020304" pitchFamily="18" charset="0"/>
                    <a:cs typeface="Times New Roman" panose="02020603050405020304" pitchFamily="18" charset="0"/>
                  </a:rPr>
                  <a:t>Ta có : </a:t>
                </a:r>
                <a14:m>
                  <m:oMath xmlns:m="http://schemas.openxmlformats.org/officeDocument/2006/math">
                    <m:acc>
                      <m:accPr>
                        <m:chr m:val="̂"/>
                        <m:ctrlPr>
                          <a:rPr lang="en-US" sz="2400" i="1">
                            <a:latin typeface="Cambria Math" panose="02040503050406030204" pitchFamily="18" charset="0"/>
                          </a:rPr>
                        </m:ctrlPr>
                      </m:accPr>
                      <m:e>
                        <m:r>
                          <m:rPr>
                            <m:sty m:val="p"/>
                          </m:rPr>
                          <a:rPr lang="en-US" sz="2400" b="0" i="0" smtClean="0">
                            <a:latin typeface="Cambria Math" panose="02040503050406030204" pitchFamily="18" charset="0"/>
                          </a:rPr>
                          <m:t>C</m:t>
                        </m:r>
                      </m:e>
                    </m:acc>
                    <m:r>
                      <a:rPr lang="vi-VN" sz="2400">
                        <a:latin typeface="Cambria Math"/>
                        <a:ea typeface="Cambria Math" panose="02040503050406030204" pitchFamily="18" charset="0"/>
                      </a:rPr>
                      <m:t>≠</m:t>
                    </m:r>
                    <m:acc>
                      <m:accPr>
                        <m:chr m:val="̂"/>
                        <m:ctrlPr>
                          <a:rPr lang="vi-VN" sz="2400" i="1">
                            <a:latin typeface="Cambria Math" panose="02040503050406030204" pitchFamily="18" charset="0"/>
                          </a:rPr>
                        </m:ctrlPr>
                      </m:accPr>
                      <m:e>
                        <m:r>
                          <m:rPr>
                            <m:sty m:val="p"/>
                          </m:rPr>
                          <a:rPr lang="en-US" sz="2400">
                            <a:latin typeface="Cambria Math" panose="02040503050406030204" pitchFamily="18" charset="0"/>
                          </a:rPr>
                          <m:t>D</m:t>
                        </m:r>
                      </m:e>
                    </m:acc>
                    <m:r>
                      <a:rPr lang="en-US" sz="2400" b="0" i="1" smtClean="0">
                        <a:latin typeface="Cambria Math" panose="02040503050406030204" pitchFamily="18" charset="0"/>
                      </a:rPr>
                      <m:t>( </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60</m:t>
                        </m:r>
                      </m:e>
                      <m:sup>
                        <m:r>
                          <a:rPr lang="en-US" sz="2400" b="0" i="1" smtClean="0">
                            <a:latin typeface="Cambria Math" panose="02040503050406030204" pitchFamily="18" charset="0"/>
                          </a:rPr>
                          <m:t>0</m:t>
                        </m:r>
                      </m:sup>
                    </m:sSup>
                    <m:r>
                      <a:rPr lang="en-US" sz="2400" b="0" i="1" smtClean="0">
                        <a:latin typeface="Cambria Math" panose="02040503050406030204" pitchFamily="18" charset="0"/>
                        <a:ea typeface="Cambria Math" panose="02040503050406030204" pitchFamily="18" charset="0"/>
                      </a:rPr>
                      <m:t>≠</m:t>
                    </m:r>
                    <m:sSup>
                      <m:sSupPr>
                        <m:ctrlPr>
                          <a:rPr lang="en-US" sz="2400" i="1">
                            <a:latin typeface="Cambria Math" panose="02040503050406030204" pitchFamily="18" charset="0"/>
                          </a:rPr>
                        </m:ctrlPr>
                      </m:sSupPr>
                      <m:e>
                        <m:r>
                          <a:rPr lang="en-US" sz="2400" b="0" i="1" smtClean="0">
                            <a:latin typeface="Cambria Math" panose="02040503050406030204" pitchFamily="18" charset="0"/>
                          </a:rPr>
                          <m:t>12</m:t>
                        </m:r>
                        <m:r>
                          <a:rPr lang="en-US" sz="2400" i="1">
                            <a:latin typeface="Cambria Math" panose="02040503050406030204" pitchFamily="18" charset="0"/>
                          </a:rPr>
                          <m:t>0</m:t>
                        </m:r>
                      </m:e>
                      <m:sup>
                        <m:r>
                          <a:rPr lang="en-US" sz="2400" i="1">
                            <a:latin typeface="Cambria Math" panose="02040503050406030204" pitchFamily="18" charset="0"/>
                          </a:rPr>
                          <m:t>0</m:t>
                        </m:r>
                      </m:sup>
                    </m:sSup>
                  </m:oMath>
                </a14:m>
                <a:r>
                  <a:rPr lang="en-US" sz="2400" smtClean="0">
                    <a:latin typeface="Times New Roman" panose="02020603050405020304" pitchFamily="18" charset="0"/>
                    <a:cs typeface="Times New Roman" panose="02020603050405020304" pitchFamily="18" charset="0"/>
                  </a:rPr>
                  <a:t>)</a:t>
                </a:r>
              </a:p>
              <a:p>
                <a:endParaRPr lang="en-US" sz="2400" smtClean="0">
                  <a:latin typeface="Times New Roman" panose="02020603050405020304" pitchFamily="18" charset="0"/>
                  <a:cs typeface="Times New Roman" panose="02020603050405020304" pitchFamily="18" charset="0"/>
                </a:endParaRPr>
              </a:p>
              <a:p>
                <a:r>
                  <a:rPr lang="en-US" sz="2400" smtClean="0">
                    <a:latin typeface="Times New Roman" panose="02020603050405020304" pitchFamily="18" charset="0"/>
                    <a:cs typeface="Times New Roman" panose="02020603050405020304" pitchFamily="18" charset="0"/>
                  </a:rPr>
                  <a:t>=&gt;ABCD không phải hình thang cân.</a:t>
                </a:r>
                <a:endParaRPr lang="en-US" sz="2400">
                  <a:latin typeface="Times New Roman" panose="02020603050405020304" pitchFamily="18" charset="0"/>
                  <a:cs typeface="Times New Roman" panose="02020603050405020304" pitchFamily="18" charset="0"/>
                </a:endParaRPr>
              </a:p>
            </p:txBody>
          </p:sp>
        </mc:Choice>
        <mc:Fallback>
          <p:sp>
            <p:nvSpPr>
              <p:cNvPr id="12" name="Rectangle 11"/>
              <p:cNvSpPr>
                <a:spLocks noRot="1" noChangeAspect="1" noMove="1" noResize="1" noEditPoints="1" noAdjustHandles="1" noChangeArrowheads="1" noChangeShapeType="1" noTextEdit="1"/>
              </p:cNvSpPr>
              <p:nvPr/>
            </p:nvSpPr>
            <p:spPr>
              <a:xfrm>
                <a:off x="990600" y="2895600"/>
                <a:ext cx="4802918" cy="1212640"/>
              </a:xfrm>
              <a:prstGeom prst="rect">
                <a:avLst/>
              </a:prstGeom>
              <a:blipFill>
                <a:blip r:embed="rId2"/>
                <a:stretch>
                  <a:fillRect l="-2033" t="-3015" r="-889" b="-10553"/>
                </a:stretch>
              </a:blipFill>
            </p:spPr>
            <p:txBody>
              <a:bodyPr/>
              <a:lstStyle/>
              <a:p>
                <a:r>
                  <a:rPr lang="en-US">
                    <a:noFill/>
                  </a:rPr>
                  <a:t> </a:t>
                </a:r>
              </a:p>
            </p:txBody>
          </p:sp>
        </mc:Fallback>
      </mc:AlternateContent>
      <p:sp>
        <p:nvSpPr>
          <p:cNvPr id="19" name="Rectangle 18"/>
          <p:cNvSpPr/>
          <p:nvPr/>
        </p:nvSpPr>
        <p:spPr bwMode="auto">
          <a:xfrm>
            <a:off x="1066800" y="5029200"/>
            <a:ext cx="6858000" cy="990600"/>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1" i="1"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LƯU</a:t>
            </a:r>
            <a:r>
              <a:rPr kumimoji="0" lang="en-US" sz="2400" b="1" i="1" u="none" strike="noStrike" cap="none" normalizeH="0" smtClean="0">
                <a:ln>
                  <a:noFill/>
                </a:ln>
                <a:solidFill>
                  <a:srgbClr val="FF0000"/>
                </a:solidFill>
                <a:effectLst/>
                <a:latin typeface="Times New Roman" panose="02020603050405020304" pitchFamily="18" charset="0"/>
                <a:cs typeface="Times New Roman" panose="02020603050405020304" pitchFamily="18" charset="0"/>
              </a:rPr>
              <a:t> Ý</a:t>
            </a:r>
            <a:r>
              <a:rPr kumimoji="0" lang="en-US" sz="2400" b="0" i="1" u="none" strike="noStrike" cap="none" normalizeH="0" smtClean="0">
                <a:ln>
                  <a:noFill/>
                </a:ln>
                <a:solidFill>
                  <a:schemeClr val="tx1"/>
                </a:solidFill>
                <a:effectLst/>
                <a:latin typeface="Times New Roman" panose="02020603050405020304" pitchFamily="18" charset="0"/>
                <a:cs typeface="Times New Roman" panose="02020603050405020304" pitchFamily="18" charset="0"/>
              </a:rPr>
              <a:t>: Hình thang có hai cạnh bên bằng nhau có thể không phải hình thang cân.</a:t>
            </a:r>
            <a:endParaRPr kumimoji="0" lang="en-US" sz="2400" b="0" i="1"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20" name="Right Arrow 19"/>
          <p:cNvSpPr/>
          <p:nvPr/>
        </p:nvSpPr>
        <p:spPr bwMode="auto">
          <a:xfrm>
            <a:off x="109501" y="5334000"/>
            <a:ext cx="728699" cy="381000"/>
          </a:xfrm>
          <a:prstGeom prst="rightArrow">
            <a:avLst/>
          </a:prstGeom>
          <a:solidFill>
            <a:srgbClr val="FF0000"/>
          </a:solidFill>
          <a:ln>
            <a:solidFill>
              <a:schemeClr val="accent1">
                <a:lumMod val="10000"/>
              </a:schemeClr>
            </a:solidFill>
            <a:headEnd type="none" w="med" len="med"/>
            <a:tailEnd type="none" w="med" len="med"/>
          </a:ln>
          <a:extLst/>
        </p:spPr>
        <p:style>
          <a:lnRef idx="3">
            <a:schemeClr val="lt1"/>
          </a:lnRef>
          <a:fillRef idx="1">
            <a:schemeClr val="accent6"/>
          </a:fillRef>
          <a:effectRef idx="1">
            <a:schemeClr val="accent6"/>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pic>
        <p:nvPicPr>
          <p:cNvPr id="23" name="Picture 22"/>
          <p:cNvPicPr>
            <a:picLocks noChangeAspect="1"/>
          </p:cNvPicPr>
          <p:nvPr/>
        </p:nvPicPr>
        <p:blipFill>
          <a:blip r:embed="rId3"/>
          <a:stretch>
            <a:fillRect/>
          </a:stretch>
        </p:blipFill>
        <p:spPr>
          <a:xfrm>
            <a:off x="1981200" y="51093"/>
            <a:ext cx="4238625" cy="1905000"/>
          </a:xfrm>
          <a:prstGeom prst="rect">
            <a:avLst/>
          </a:prstGeom>
        </p:spPr>
      </p:pic>
    </p:spTree>
    <p:extLst>
      <p:ext uri="{BB962C8B-B14F-4D97-AF65-F5344CB8AC3E}">
        <p14:creationId xmlns:p14="http://schemas.microsoft.com/office/powerpoint/2010/main" val="3640464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fade">
                                      <p:cBhvr>
                                        <p:cTn id="1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animBg="1"/>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Text Box 5"/>
          <p:cNvSpPr txBox="1">
            <a:spLocks noChangeArrowheads="1"/>
          </p:cNvSpPr>
          <p:nvPr/>
        </p:nvSpPr>
        <p:spPr bwMode="auto">
          <a:xfrm>
            <a:off x="-1" y="533400"/>
            <a:ext cx="8991601"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a:spcBef>
                <a:spcPct val="50000"/>
              </a:spcBef>
            </a:pPr>
            <a:r>
              <a:rPr lang="en-US" altLang="en-US" sz="2800" b="1" u="sng" smtClean="0">
                <a:solidFill>
                  <a:srgbClr val="FF0000"/>
                </a:solidFill>
                <a:latin typeface="Times New Roman" pitchFamily="18" charset="0"/>
                <a:cs typeface="Times New Roman" pitchFamily="18" charset="0"/>
              </a:rPr>
              <a:t>Bài tập 2</a:t>
            </a:r>
            <a:r>
              <a:rPr lang="en-US" altLang="en-US" sz="2800" b="1" smtClean="0">
                <a:solidFill>
                  <a:srgbClr val="FF0000"/>
                </a:solidFill>
                <a:latin typeface="Times New Roman" pitchFamily="18" charset="0"/>
                <a:cs typeface="Times New Roman" pitchFamily="18" charset="0"/>
              </a:rPr>
              <a:t>: </a:t>
            </a:r>
            <a:r>
              <a:rPr lang="en-US" altLang="en-US" sz="2800" smtClean="0">
                <a:latin typeface="Times New Roman" pitchFamily="18" charset="0"/>
                <a:cs typeface="Times New Roman" pitchFamily="18" charset="0"/>
              </a:rPr>
              <a:t>Cho hình thang cân ABCD ( AB//CD, AB&lt;CD). Kẻ các đương cao AE, BF của hình thang. Chứng minh DE=CF.</a:t>
            </a:r>
            <a:endParaRPr lang="en-US" altLang="en-US" sz="2800">
              <a:latin typeface="Times New Roman" pitchFamily="18" charset="0"/>
              <a:cs typeface="Times New Roman" pitchFamily="18" charset="0"/>
            </a:endParaRPr>
          </a:p>
        </p:txBody>
      </p:sp>
      <p:graphicFrame>
        <p:nvGraphicFramePr>
          <p:cNvPr id="4099" name="Object 63"/>
          <p:cNvGraphicFramePr>
            <a:graphicFrameLocks noGrp="1" noChangeAspect="1"/>
          </p:cNvGraphicFramePr>
          <p:nvPr>
            <p:ph sz="quarter" idx="1"/>
            <p:extLst/>
          </p:nvPr>
        </p:nvGraphicFramePr>
        <p:xfrm>
          <a:off x="2432509" y="4106863"/>
          <a:ext cx="114300" cy="215900"/>
        </p:xfrm>
        <a:graphic>
          <a:graphicData uri="http://schemas.openxmlformats.org/presentationml/2006/ole">
            <mc:AlternateContent xmlns:mc="http://schemas.openxmlformats.org/markup-compatibility/2006">
              <mc:Choice xmlns:v="urn:schemas-microsoft-com:vml" Requires="v">
                <p:oleObj spid="_x0000_s16396" name="Equation" r:id="rId3" imgW="114151" imgH="215619" progId="Equation.3">
                  <p:embed/>
                </p:oleObj>
              </mc:Choice>
              <mc:Fallback>
                <p:oleObj name="Equation" r:id="rId3" imgW="114151" imgH="215619" progId="Equation.3">
                  <p:embed/>
                  <p:pic>
                    <p:nvPicPr>
                      <p:cNvPr id="4099" name="Object 6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2509" y="4106863"/>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2" name="Picture 1"/>
          <p:cNvPicPr>
            <a:picLocks noChangeAspect="1"/>
          </p:cNvPicPr>
          <p:nvPr/>
        </p:nvPicPr>
        <p:blipFill>
          <a:blip r:embed="rId5"/>
          <a:stretch>
            <a:fillRect/>
          </a:stretch>
        </p:blipFill>
        <p:spPr>
          <a:xfrm>
            <a:off x="2650857" y="2514600"/>
            <a:ext cx="3689883" cy="2452687"/>
          </a:xfrm>
          <a:prstGeom prst="rect">
            <a:avLst/>
          </a:prstGeom>
        </p:spPr>
      </p:pic>
    </p:spTree>
    <p:extLst>
      <p:ext uri="{BB962C8B-B14F-4D97-AF65-F5344CB8AC3E}">
        <p14:creationId xmlns:p14="http://schemas.microsoft.com/office/powerpoint/2010/main" val="31178457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099" name="Object 63"/>
          <p:cNvGraphicFramePr>
            <a:graphicFrameLocks noGrp="1" noChangeAspect="1"/>
          </p:cNvGraphicFramePr>
          <p:nvPr>
            <p:ph sz="quarter" idx="1"/>
            <p:extLst/>
          </p:nvPr>
        </p:nvGraphicFramePr>
        <p:xfrm>
          <a:off x="2432509" y="4106863"/>
          <a:ext cx="114300" cy="215900"/>
        </p:xfrm>
        <a:graphic>
          <a:graphicData uri="http://schemas.openxmlformats.org/presentationml/2006/ole">
            <mc:AlternateContent xmlns:mc="http://schemas.openxmlformats.org/markup-compatibility/2006">
              <mc:Choice xmlns:v="urn:schemas-microsoft-com:vml" Requires="v">
                <p:oleObj spid="_x0000_s17422" name="Equation" r:id="rId3" imgW="114151" imgH="215619" progId="Equation.3">
                  <p:embed/>
                </p:oleObj>
              </mc:Choice>
              <mc:Fallback>
                <p:oleObj name="Equation" r:id="rId3" imgW="114151" imgH="215619" progId="Equation.3">
                  <p:embed/>
                  <p:pic>
                    <p:nvPicPr>
                      <p:cNvPr id="4099" name="Object 6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2509" y="4106863"/>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2" name="Picture 1"/>
          <p:cNvPicPr>
            <a:picLocks noChangeAspect="1"/>
          </p:cNvPicPr>
          <p:nvPr/>
        </p:nvPicPr>
        <p:blipFill>
          <a:blip r:embed="rId5"/>
          <a:stretch>
            <a:fillRect/>
          </a:stretch>
        </p:blipFill>
        <p:spPr>
          <a:xfrm>
            <a:off x="2743200" y="381000"/>
            <a:ext cx="3689883" cy="2452687"/>
          </a:xfrm>
          <a:prstGeom prst="rect">
            <a:avLst/>
          </a:prstGeom>
        </p:spPr>
      </p:pic>
      <p:pic>
        <p:nvPicPr>
          <p:cNvPr id="3" name="Picture 2"/>
          <p:cNvPicPr>
            <a:picLocks noChangeAspect="1"/>
          </p:cNvPicPr>
          <p:nvPr/>
        </p:nvPicPr>
        <p:blipFill>
          <a:blip r:embed="rId6"/>
          <a:stretch>
            <a:fillRect/>
          </a:stretch>
        </p:blipFill>
        <p:spPr>
          <a:xfrm>
            <a:off x="2743200" y="500062"/>
            <a:ext cx="3467100" cy="2333625"/>
          </a:xfrm>
          <a:prstGeom prst="rect">
            <a:avLst/>
          </a:prstGeom>
        </p:spPr>
      </p:pic>
      <p:sp>
        <p:nvSpPr>
          <p:cNvPr id="4" name="Rectangle 3"/>
          <p:cNvSpPr/>
          <p:nvPr/>
        </p:nvSpPr>
        <p:spPr>
          <a:xfrm>
            <a:off x="2926485" y="2945822"/>
            <a:ext cx="3100529" cy="461665"/>
          </a:xfrm>
          <a:prstGeom prst="rect">
            <a:avLst/>
          </a:prstGeom>
        </p:spPr>
        <p:txBody>
          <a:bodyPr wrap="none">
            <a:spAutoFit/>
          </a:bodyPr>
          <a:lstStyle/>
          <a:p>
            <a:pPr algn="just">
              <a:spcBef>
                <a:spcPct val="50000"/>
              </a:spcBef>
            </a:pPr>
            <a:r>
              <a:rPr lang="en-US" altLang="en-US" sz="2400" b="1" smtClean="0">
                <a:latin typeface="Times New Roman" pitchFamily="18" charset="0"/>
                <a:cs typeface="Times New Roman" pitchFamily="18" charset="0"/>
              </a:rPr>
              <a:t>Chứng minh :DE=CF</a:t>
            </a:r>
            <a:r>
              <a:rPr lang="en-US" altLang="en-US">
                <a:latin typeface="Times New Roman" pitchFamily="18" charset="0"/>
                <a:cs typeface="Times New Roman" pitchFamily="18" charset="0"/>
              </a:rPr>
              <a:t>.</a:t>
            </a:r>
            <a:endParaRPr lang="en-US" altLang="en-US">
              <a:latin typeface="Times New Roman" pitchFamily="18" charset="0"/>
              <a:cs typeface="Times New Roman" pitchFamily="18" charset="0"/>
            </a:endParaRPr>
          </a:p>
        </p:txBody>
      </p:sp>
      <p:cxnSp>
        <p:nvCxnSpPr>
          <p:cNvPr id="7" name="Straight Arrow Connector 6"/>
          <p:cNvCxnSpPr/>
          <p:nvPr/>
        </p:nvCxnSpPr>
        <p:spPr bwMode="auto">
          <a:xfrm flipV="1">
            <a:off x="4267200" y="3407487"/>
            <a:ext cx="0" cy="554913"/>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mc:AlternateContent xmlns:mc="http://schemas.openxmlformats.org/markup-compatibility/2006">
        <mc:Choice xmlns:a14="http://schemas.microsoft.com/office/drawing/2010/main" Requires="a14">
          <p:sp>
            <p:nvSpPr>
              <p:cNvPr id="10" name="Rectangle 9"/>
              <p:cNvSpPr/>
              <p:nvPr/>
            </p:nvSpPr>
            <p:spPr>
              <a:xfrm>
                <a:off x="3347410" y="3838539"/>
                <a:ext cx="2163202" cy="461665"/>
              </a:xfrm>
              <a:prstGeom prst="rect">
                <a:avLst/>
              </a:prstGeom>
            </p:spPr>
            <p:txBody>
              <a:bodyPr wrap="square">
                <a:spAutoFit/>
              </a:bodyPr>
              <a:lstStyle/>
              <a:p>
                <a14:m>
                  <m:oMath xmlns:m="http://schemas.openxmlformats.org/officeDocument/2006/math">
                    <m:r>
                      <a:rPr lang="en-US" altLang="en-US" sz="2400" i="0" smtClean="0">
                        <a:latin typeface="Cambria Math" panose="02040503050406030204" pitchFamily="18" charset="0"/>
                        <a:ea typeface="Cambria Math" panose="02040503050406030204" pitchFamily="18" charset="0"/>
                        <a:cs typeface="Times New Roman" pitchFamily="18" charset="0"/>
                      </a:rPr>
                      <m:t>∆</m:t>
                    </m:r>
                    <m:r>
                      <m:rPr>
                        <m:sty m:val="p"/>
                      </m:rPr>
                      <a:rPr lang="en-US" altLang="en-US" sz="2400" b="0" i="0" smtClean="0">
                        <a:latin typeface="Cambria Math" panose="02040503050406030204" pitchFamily="18" charset="0"/>
                        <a:ea typeface="Cambria Math" panose="02040503050406030204" pitchFamily="18" charset="0"/>
                        <a:cs typeface="Times New Roman" pitchFamily="18" charset="0"/>
                      </a:rPr>
                      <m:t>ADE</m:t>
                    </m:r>
                  </m:oMath>
                </a14:m>
                <a:r>
                  <a:rPr lang="en-US" altLang="en-US" sz="2400" smtClean="0">
                    <a:latin typeface="Times New Roman" pitchFamily="18" charset="0"/>
                    <a:cs typeface="Times New Roman" pitchFamily="18" charset="0"/>
                  </a:rPr>
                  <a:t>=</a:t>
                </a:r>
                <a14:m>
                  <m:oMath xmlns:m="http://schemas.openxmlformats.org/officeDocument/2006/math">
                    <m:r>
                      <a:rPr lang="en-US" altLang="en-US" sz="2400">
                        <a:latin typeface="Cambria Math" panose="02040503050406030204" pitchFamily="18" charset="0"/>
                        <a:ea typeface="Cambria Math" panose="02040503050406030204" pitchFamily="18" charset="0"/>
                        <a:cs typeface="Times New Roman" pitchFamily="18" charset="0"/>
                      </a:rPr>
                      <m:t>∆</m:t>
                    </m:r>
                  </m:oMath>
                </a14:m>
                <a:r>
                  <a:rPr lang="en-US" altLang="en-US" sz="2400" smtClean="0">
                    <a:latin typeface="Times New Roman" pitchFamily="18" charset="0"/>
                    <a:cs typeface="Times New Roman" pitchFamily="18" charset="0"/>
                  </a:rPr>
                  <a:t>BCF</a:t>
                </a:r>
                <a:endParaRPr lang="en-US" sz="2400"/>
              </a:p>
            </p:txBody>
          </p:sp>
        </mc:Choice>
        <mc:Fallback>
          <p:sp>
            <p:nvSpPr>
              <p:cNvPr id="10" name="Rectangle 9"/>
              <p:cNvSpPr>
                <a:spLocks noRot="1" noChangeAspect="1" noMove="1" noResize="1" noEditPoints="1" noAdjustHandles="1" noChangeArrowheads="1" noChangeShapeType="1" noTextEdit="1"/>
              </p:cNvSpPr>
              <p:nvPr/>
            </p:nvSpPr>
            <p:spPr>
              <a:xfrm>
                <a:off x="3347410" y="3838539"/>
                <a:ext cx="2163202" cy="461665"/>
              </a:xfrm>
              <a:prstGeom prst="rect">
                <a:avLst/>
              </a:prstGeom>
              <a:blipFill>
                <a:blip r:embed="rId7"/>
                <a:stretch>
                  <a:fillRect l="-563" t="-10667" b="-30667"/>
                </a:stretch>
              </a:blipFill>
            </p:spPr>
            <p:txBody>
              <a:bodyPr/>
              <a:lstStyle/>
              <a:p>
                <a:r>
                  <a:rPr lang="en-US">
                    <a:noFill/>
                  </a:rPr>
                  <a:t> </a:t>
                </a:r>
              </a:p>
            </p:txBody>
          </p:sp>
        </mc:Fallback>
      </mc:AlternateContent>
      <p:sp>
        <p:nvSpPr>
          <p:cNvPr id="12" name="Right Brace 11"/>
          <p:cNvSpPr/>
          <p:nvPr/>
        </p:nvSpPr>
        <p:spPr bwMode="auto">
          <a:xfrm rot="16200000">
            <a:off x="3815110" y="1191776"/>
            <a:ext cx="980386" cy="7086598"/>
          </a:xfrm>
          <a:prstGeom prst="rightBrace">
            <a:avLst/>
          </a:prstGeom>
          <a:ln>
            <a:headEnd type="none" w="med" len="med"/>
            <a:tailEnd type="none" w="med" len="med"/>
          </a:ln>
          <a:extLst/>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mc:AlternateContent xmlns:mc="http://schemas.openxmlformats.org/markup-compatibility/2006">
        <mc:Choice xmlns:a14="http://schemas.microsoft.com/office/drawing/2010/main" Requires="a14">
          <p:sp>
            <p:nvSpPr>
              <p:cNvPr id="13" name="Rectangle 12"/>
              <p:cNvSpPr/>
              <p:nvPr/>
            </p:nvSpPr>
            <p:spPr>
              <a:xfrm>
                <a:off x="-121925" y="5029200"/>
                <a:ext cx="2650469" cy="47397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acc>
                        <m:accPr>
                          <m:chr m:val="̂"/>
                          <m:ctrlPr>
                            <a:rPr lang="en-US" sz="2400" smtClean="0">
                              <a:latin typeface="Cambria Math" panose="02040503050406030204" pitchFamily="18" charset="0"/>
                            </a:rPr>
                          </m:ctrlPr>
                        </m:accPr>
                        <m:e>
                          <m:r>
                            <m:rPr>
                              <m:sty m:val="p"/>
                            </m:rPr>
                            <a:rPr lang="en-US" sz="2400" b="0" i="0" smtClean="0">
                              <a:latin typeface="Cambria Math" panose="02040503050406030204" pitchFamily="18" charset="0"/>
                            </a:rPr>
                            <m:t>AED</m:t>
                          </m:r>
                        </m:e>
                      </m:acc>
                      <m:r>
                        <a:rPr lang="en-US" sz="2400" b="0" i="0" smtClean="0">
                          <a:latin typeface="Cambria Math" panose="02040503050406030204" pitchFamily="18" charset="0"/>
                        </a:rPr>
                        <m:t>=</m:t>
                      </m:r>
                      <m:acc>
                        <m:accPr>
                          <m:chr m:val="̂"/>
                          <m:ctrlPr>
                            <a:rPr lang="en-US" sz="2400" b="0" smtClean="0">
                              <a:latin typeface="Cambria Math" panose="02040503050406030204" pitchFamily="18" charset="0"/>
                            </a:rPr>
                          </m:ctrlPr>
                        </m:accPr>
                        <m:e>
                          <m:r>
                            <m:rPr>
                              <m:sty m:val="p"/>
                            </m:rPr>
                            <a:rPr lang="en-US" sz="2400" b="0" i="0" smtClean="0">
                              <a:latin typeface="Cambria Math" panose="02040503050406030204" pitchFamily="18" charset="0"/>
                            </a:rPr>
                            <m:t>BFC</m:t>
                          </m:r>
                        </m:e>
                      </m:acc>
                      <m:r>
                        <a:rPr lang="en-US" sz="2400" b="0" i="0"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90</m:t>
                          </m:r>
                        </m:e>
                        <m:sup>
                          <m:r>
                            <a:rPr lang="en-US" sz="2400" b="0" i="1" smtClean="0">
                              <a:latin typeface="Cambria Math" panose="02040503050406030204" pitchFamily="18" charset="0"/>
                            </a:rPr>
                            <m:t>0</m:t>
                          </m:r>
                        </m:sup>
                      </m:sSup>
                    </m:oMath>
                  </m:oMathPara>
                </a14:m>
                <a:endParaRPr lang="en-US" sz="2400"/>
              </a:p>
            </p:txBody>
          </p:sp>
        </mc:Choice>
        <mc:Fallback>
          <p:sp>
            <p:nvSpPr>
              <p:cNvPr id="13" name="Rectangle 12"/>
              <p:cNvSpPr>
                <a:spLocks noRot="1" noChangeAspect="1" noMove="1" noResize="1" noEditPoints="1" noAdjustHandles="1" noChangeArrowheads="1" noChangeShapeType="1" noTextEdit="1"/>
              </p:cNvSpPr>
              <p:nvPr/>
            </p:nvSpPr>
            <p:spPr>
              <a:xfrm>
                <a:off x="-121925" y="5029200"/>
                <a:ext cx="2650469" cy="473976"/>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6" name="Rectangle 15"/>
              <p:cNvSpPr/>
              <p:nvPr/>
            </p:nvSpPr>
            <p:spPr>
              <a:xfrm>
                <a:off x="3561573" y="5029200"/>
                <a:ext cx="1487458"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i="1" smtClean="0">
                          <a:solidFill>
                            <a:srgbClr val="0000FF"/>
                          </a:solidFill>
                          <a:latin typeface="Cambria Math" panose="02040503050406030204" pitchFamily="18" charset="0"/>
                        </a:rPr>
                        <m:t>𝐴</m:t>
                      </m:r>
                      <m:r>
                        <a:rPr lang="en-US" sz="2400" b="0" i="1" smtClean="0">
                          <a:solidFill>
                            <a:srgbClr val="0000FF"/>
                          </a:solidFill>
                          <a:latin typeface="Cambria Math" panose="02040503050406030204" pitchFamily="18" charset="0"/>
                        </a:rPr>
                        <m:t>𝐷</m:t>
                      </m:r>
                      <m:r>
                        <a:rPr lang="en-US" sz="2400" b="0" i="1" smtClean="0">
                          <a:solidFill>
                            <a:srgbClr val="0000FF"/>
                          </a:solidFill>
                          <a:latin typeface="Cambria Math" panose="02040503050406030204" pitchFamily="18" charset="0"/>
                        </a:rPr>
                        <m:t>=</m:t>
                      </m:r>
                      <m:r>
                        <a:rPr lang="en-US" sz="2400" b="0" i="1" smtClean="0">
                          <a:solidFill>
                            <a:srgbClr val="0000FF"/>
                          </a:solidFill>
                          <a:latin typeface="Cambria Math" panose="02040503050406030204" pitchFamily="18" charset="0"/>
                        </a:rPr>
                        <m:t>𝐵𝐶</m:t>
                      </m:r>
                    </m:oMath>
                  </m:oMathPara>
                </a14:m>
                <a:endParaRPr lang="en-US" sz="2400">
                  <a:solidFill>
                    <a:srgbClr val="0000FF"/>
                  </a:solidFill>
                </a:endParaRPr>
              </a:p>
            </p:txBody>
          </p:sp>
        </mc:Choice>
        <mc:Fallback>
          <p:sp>
            <p:nvSpPr>
              <p:cNvPr id="16" name="Rectangle 15"/>
              <p:cNvSpPr>
                <a:spLocks noRot="1" noChangeAspect="1" noMove="1" noResize="1" noEditPoints="1" noAdjustHandles="1" noChangeArrowheads="1" noChangeShapeType="1" noTextEdit="1"/>
              </p:cNvSpPr>
              <p:nvPr/>
            </p:nvSpPr>
            <p:spPr>
              <a:xfrm>
                <a:off x="3561573" y="5029200"/>
                <a:ext cx="1487458" cy="461665"/>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4" name="Rectangle 13"/>
              <p:cNvSpPr/>
              <p:nvPr/>
            </p:nvSpPr>
            <p:spPr>
              <a:xfrm>
                <a:off x="7325350" y="5070986"/>
                <a:ext cx="1046504" cy="473976"/>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acc>
                        <m:accPr>
                          <m:chr m:val="̂"/>
                          <m:ctrlPr>
                            <a:rPr lang="en-US" sz="2400" i="1" smtClean="0">
                              <a:solidFill>
                                <a:srgbClr val="0000FF"/>
                              </a:solidFill>
                              <a:latin typeface="Cambria Math" panose="02040503050406030204" pitchFamily="18" charset="0"/>
                            </a:rPr>
                          </m:ctrlPr>
                        </m:accPr>
                        <m:e>
                          <m:r>
                            <m:rPr>
                              <m:sty m:val="p"/>
                            </m:rPr>
                            <a:rPr lang="en-US" sz="2400">
                              <a:solidFill>
                                <a:srgbClr val="0000FF"/>
                              </a:solidFill>
                              <a:latin typeface="Cambria Math" panose="02040503050406030204" pitchFamily="18" charset="0"/>
                            </a:rPr>
                            <m:t>D</m:t>
                          </m:r>
                        </m:e>
                      </m:acc>
                      <m:r>
                        <a:rPr lang="en-US" sz="2400">
                          <a:solidFill>
                            <a:srgbClr val="0000FF"/>
                          </a:solidFill>
                          <a:latin typeface="Cambria Math" panose="02040503050406030204" pitchFamily="18" charset="0"/>
                        </a:rPr>
                        <m:t>=</m:t>
                      </m:r>
                      <m:acc>
                        <m:accPr>
                          <m:chr m:val="̂"/>
                          <m:ctrlPr>
                            <a:rPr lang="en-US" sz="2400" i="1">
                              <a:solidFill>
                                <a:srgbClr val="0000FF"/>
                              </a:solidFill>
                              <a:latin typeface="Cambria Math" panose="02040503050406030204" pitchFamily="18" charset="0"/>
                            </a:rPr>
                          </m:ctrlPr>
                        </m:accPr>
                        <m:e>
                          <m:r>
                            <m:rPr>
                              <m:sty m:val="p"/>
                            </m:rPr>
                            <a:rPr lang="en-US" sz="2400">
                              <a:solidFill>
                                <a:srgbClr val="0000FF"/>
                              </a:solidFill>
                              <a:latin typeface="Cambria Math" panose="02040503050406030204" pitchFamily="18" charset="0"/>
                            </a:rPr>
                            <m:t>C</m:t>
                          </m:r>
                        </m:e>
                      </m:acc>
                    </m:oMath>
                  </m:oMathPara>
                </a14:m>
                <a:endParaRPr lang="en-US" sz="2400">
                  <a:solidFill>
                    <a:srgbClr val="0000FF"/>
                  </a:solidFill>
                </a:endParaRPr>
              </a:p>
            </p:txBody>
          </p:sp>
        </mc:Choice>
        <mc:Fallback>
          <p:sp>
            <p:nvSpPr>
              <p:cNvPr id="14" name="Rectangle 13"/>
              <p:cNvSpPr>
                <a:spLocks noRot="1" noChangeAspect="1" noMove="1" noResize="1" noEditPoints="1" noAdjustHandles="1" noChangeArrowheads="1" noChangeShapeType="1" noTextEdit="1"/>
              </p:cNvSpPr>
              <p:nvPr/>
            </p:nvSpPr>
            <p:spPr>
              <a:xfrm>
                <a:off x="7325350" y="5070986"/>
                <a:ext cx="1046504" cy="473976"/>
              </a:xfrm>
              <a:prstGeom prst="rect">
                <a:avLst/>
              </a:prstGeom>
              <a:blipFill>
                <a:blip r:embed="rId10"/>
                <a:stretch>
                  <a:fillRect/>
                </a:stretch>
              </a:blipFill>
            </p:spPr>
            <p:txBody>
              <a:bodyPr/>
              <a:lstStyle/>
              <a:p>
                <a:r>
                  <a:rPr lang="en-US">
                    <a:noFill/>
                  </a:rPr>
                  <a:t> </a:t>
                </a:r>
              </a:p>
            </p:txBody>
          </p:sp>
        </mc:Fallback>
      </mc:AlternateContent>
      <p:sp>
        <p:nvSpPr>
          <p:cNvPr id="15" name="Rectangle 14"/>
          <p:cNvSpPr/>
          <p:nvPr/>
        </p:nvSpPr>
        <p:spPr>
          <a:xfrm>
            <a:off x="5040716" y="5940226"/>
            <a:ext cx="3224024" cy="369332"/>
          </a:xfrm>
          <a:prstGeom prst="rect">
            <a:avLst/>
          </a:prstGeom>
        </p:spPr>
        <p:txBody>
          <a:bodyPr wrap="none">
            <a:spAutoFit/>
          </a:bodyPr>
          <a:lstStyle/>
          <a:p>
            <a:r>
              <a:rPr lang="en-US" altLang="en-US" smtClean="0">
                <a:solidFill>
                  <a:srgbClr val="FF0000"/>
                </a:solidFill>
                <a:latin typeface="Times New Roman" pitchFamily="18" charset="0"/>
                <a:cs typeface="Times New Roman" pitchFamily="18" charset="0"/>
              </a:rPr>
              <a:t>Tính chất hình </a:t>
            </a:r>
            <a:r>
              <a:rPr lang="en-US" altLang="en-US">
                <a:solidFill>
                  <a:srgbClr val="FF0000"/>
                </a:solidFill>
                <a:latin typeface="Times New Roman" pitchFamily="18" charset="0"/>
                <a:cs typeface="Times New Roman" pitchFamily="18" charset="0"/>
              </a:rPr>
              <a:t>thang cân ABCD </a:t>
            </a:r>
            <a:endParaRPr lang="en-US">
              <a:solidFill>
                <a:srgbClr val="FF0000"/>
              </a:solidFill>
            </a:endParaRPr>
          </a:p>
        </p:txBody>
      </p:sp>
      <p:cxnSp>
        <p:nvCxnSpPr>
          <p:cNvPr id="18" name="Straight Arrow Connector 17"/>
          <p:cNvCxnSpPr/>
          <p:nvPr/>
        </p:nvCxnSpPr>
        <p:spPr bwMode="auto">
          <a:xfrm flipH="1" flipV="1">
            <a:off x="4588141" y="5448422"/>
            <a:ext cx="1844942" cy="491804"/>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Straight Arrow Connector 19"/>
          <p:cNvCxnSpPr>
            <a:stCxn id="15" idx="0"/>
          </p:cNvCxnSpPr>
          <p:nvPr/>
        </p:nvCxnSpPr>
        <p:spPr bwMode="auto">
          <a:xfrm flipV="1">
            <a:off x="6652728" y="5448422"/>
            <a:ext cx="1195874" cy="491804"/>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 name="Rectangle 23"/>
          <p:cNvSpPr/>
          <p:nvPr/>
        </p:nvSpPr>
        <p:spPr>
          <a:xfrm>
            <a:off x="5132676" y="3875550"/>
            <a:ext cx="922047" cy="369332"/>
          </a:xfrm>
          <a:prstGeom prst="rect">
            <a:avLst/>
          </a:prstGeom>
        </p:spPr>
        <p:txBody>
          <a:bodyPr wrap="none">
            <a:spAutoFit/>
          </a:bodyPr>
          <a:lstStyle/>
          <a:p>
            <a:r>
              <a:rPr lang="en-US" altLang="en-US" smtClean="0">
                <a:solidFill>
                  <a:srgbClr val="FF0000"/>
                </a:solidFill>
                <a:latin typeface="Times New Roman" pitchFamily="18" charset="0"/>
                <a:cs typeface="Times New Roman" pitchFamily="18" charset="0"/>
              </a:rPr>
              <a:t>( ch-gn)</a:t>
            </a:r>
            <a:endParaRPr lang="en-US">
              <a:solidFill>
                <a:srgbClr val="FF0000"/>
              </a:solidFill>
            </a:endParaRPr>
          </a:p>
        </p:txBody>
      </p:sp>
      <mc:AlternateContent xmlns:mc="http://schemas.openxmlformats.org/markup-compatibility/2006">
        <mc:Choice xmlns:a14="http://schemas.microsoft.com/office/drawing/2010/main" Requires="a14">
          <p:sp>
            <p:nvSpPr>
              <p:cNvPr id="31" name="Rectangle 30"/>
              <p:cNvSpPr/>
              <p:nvPr/>
            </p:nvSpPr>
            <p:spPr>
              <a:xfrm>
                <a:off x="685800" y="3276600"/>
                <a:ext cx="5487400" cy="2198551"/>
              </a:xfrm>
              <a:prstGeom prst="rect">
                <a:avLst/>
              </a:prstGeom>
            </p:spPr>
            <p:txBody>
              <a:bodyPr wrap="none">
                <a:spAutoFit/>
              </a:bodyPr>
              <a:lstStyle/>
              <a:p>
                <a14:m>
                  <m:oMath xmlns:m="http://schemas.openxmlformats.org/officeDocument/2006/math">
                    <m:r>
                      <m:rPr>
                        <m:sty m:val="p"/>
                      </m:rPr>
                      <a:rPr lang="en-US" altLang="en-US" sz="2400" b="0" i="0" smtClean="0">
                        <a:latin typeface="Cambria Math" panose="02040503050406030204" pitchFamily="18" charset="0"/>
                        <a:ea typeface="Cambria Math" panose="02040503050406030204" pitchFamily="18" charset="0"/>
                        <a:cs typeface="Times New Roman" pitchFamily="18" charset="0"/>
                      </a:rPr>
                      <m:t>X</m:t>
                    </m:r>
                    <m:r>
                      <a:rPr lang="en-US" altLang="en-US" sz="2400" b="0" i="0" smtClean="0">
                        <a:latin typeface="Cambria Math" panose="02040503050406030204" pitchFamily="18" charset="0"/>
                        <a:ea typeface="Cambria Math" panose="02040503050406030204" pitchFamily="18" charset="0"/>
                        <a:cs typeface="Times New Roman" pitchFamily="18" charset="0"/>
                      </a:rPr>
                      <m:t>é</m:t>
                    </m:r>
                    <m:r>
                      <m:rPr>
                        <m:sty m:val="p"/>
                      </m:rPr>
                      <a:rPr lang="en-US" altLang="en-US" sz="2400" b="0" i="0" smtClean="0">
                        <a:latin typeface="Cambria Math" panose="02040503050406030204" pitchFamily="18" charset="0"/>
                        <a:ea typeface="Cambria Math" panose="02040503050406030204" pitchFamily="18" charset="0"/>
                        <a:cs typeface="Times New Roman" pitchFamily="18" charset="0"/>
                      </a:rPr>
                      <m:t>t</m:t>
                    </m:r>
                    <m:r>
                      <a:rPr lang="en-US" altLang="en-US" sz="2400" b="0" i="0" smtClean="0">
                        <a:latin typeface="Cambria Math" panose="02040503050406030204" pitchFamily="18" charset="0"/>
                        <a:ea typeface="Cambria Math" panose="02040503050406030204" pitchFamily="18" charset="0"/>
                        <a:cs typeface="Times New Roman" pitchFamily="18" charset="0"/>
                      </a:rPr>
                      <m:t> ∆</m:t>
                    </m:r>
                    <m:r>
                      <m:rPr>
                        <m:sty m:val="p"/>
                      </m:rPr>
                      <a:rPr lang="en-US" altLang="en-US" sz="2400">
                        <a:latin typeface="Cambria Math" panose="02040503050406030204" pitchFamily="18" charset="0"/>
                        <a:ea typeface="Cambria Math" panose="02040503050406030204" pitchFamily="18" charset="0"/>
                        <a:cs typeface="Times New Roman" pitchFamily="18" charset="0"/>
                      </a:rPr>
                      <m:t>ADE</m:t>
                    </m:r>
                    <m:r>
                      <a:rPr lang="en-US" altLang="en-US" sz="2400" b="0" i="0" smtClean="0">
                        <a:latin typeface="Cambria Math" panose="02040503050406030204" pitchFamily="18" charset="0"/>
                        <a:ea typeface="Cambria Math" panose="02040503050406030204" pitchFamily="18" charset="0"/>
                        <a:cs typeface="Times New Roman" pitchFamily="18" charset="0"/>
                      </a:rPr>
                      <m:t> </m:t>
                    </m:r>
                    <m:r>
                      <m:rPr>
                        <m:sty m:val="p"/>
                      </m:rPr>
                      <a:rPr lang="en-US" altLang="en-US" sz="2400" b="0" i="0" smtClean="0">
                        <a:latin typeface="Cambria Math" panose="02040503050406030204" pitchFamily="18" charset="0"/>
                        <a:ea typeface="Cambria Math" panose="02040503050406030204" pitchFamily="18" charset="0"/>
                        <a:cs typeface="Times New Roman" pitchFamily="18" charset="0"/>
                      </a:rPr>
                      <m:t>v</m:t>
                    </m:r>
                    <m:r>
                      <a:rPr lang="en-US" altLang="en-US" sz="2400" b="0" i="0" smtClean="0">
                        <a:latin typeface="Cambria Math" panose="02040503050406030204" pitchFamily="18" charset="0"/>
                        <a:ea typeface="Cambria Math" panose="02040503050406030204" pitchFamily="18" charset="0"/>
                        <a:cs typeface="Times New Roman" pitchFamily="18" charset="0"/>
                      </a:rPr>
                      <m:t>à ∆</m:t>
                    </m:r>
                  </m:oMath>
                </a14:m>
                <a:r>
                  <a:rPr lang="en-US" altLang="en-US" sz="2400" smtClean="0">
                    <a:latin typeface="Times New Roman" pitchFamily="18" charset="0"/>
                    <a:cs typeface="Times New Roman" pitchFamily="18" charset="0"/>
                  </a:rPr>
                  <a:t>BCF</a:t>
                </a:r>
              </a:p>
              <a:p>
                <a:endParaRPr lang="en-US" sz="2400">
                  <a:latin typeface="Times New Roman" pitchFamily="18" charset="0"/>
                  <a:cs typeface="Times New Roman" pitchFamily="18" charset="0"/>
                </a:endParaRPr>
              </a:p>
              <a:p>
                <a14:m>
                  <m:oMathPara xmlns:m="http://schemas.openxmlformats.org/officeDocument/2006/math">
                    <m:oMathParaPr>
                      <m:jc m:val="centerGroup"/>
                    </m:oMathParaPr>
                    <m:oMath xmlns:m="http://schemas.openxmlformats.org/officeDocument/2006/math">
                      <m:d>
                        <m:dPr>
                          <m:begChr m:val="{"/>
                          <m:endChr m:val=""/>
                          <m:ctrlPr>
                            <a:rPr lang="en-US" sz="2400" i="1" smtClean="0">
                              <a:latin typeface="Cambria Math" panose="02040503050406030204" pitchFamily="18" charset="0"/>
                            </a:rPr>
                          </m:ctrlPr>
                        </m:dPr>
                        <m:e>
                          <m:eqArr>
                            <m:eqArrPr>
                              <m:ctrlPr>
                                <a:rPr lang="en-US" sz="2400" i="1" smtClean="0">
                                  <a:latin typeface="Cambria Math" panose="02040503050406030204" pitchFamily="18" charset="0"/>
                                </a:rPr>
                              </m:ctrlPr>
                            </m:eqArrPr>
                            <m:e>
                              <m:acc>
                                <m:accPr>
                                  <m:chr m:val="̂"/>
                                  <m:ctrlPr>
                                    <a:rPr lang="en-US" sz="2400" i="1">
                                      <a:latin typeface="Cambria Math" panose="02040503050406030204" pitchFamily="18" charset="0"/>
                                    </a:rPr>
                                  </m:ctrlPr>
                                </m:accPr>
                                <m:e>
                                  <m:r>
                                    <m:rPr>
                                      <m:sty m:val="p"/>
                                    </m:rPr>
                                    <a:rPr lang="en-US" sz="2400">
                                      <a:latin typeface="Cambria Math" panose="02040503050406030204" pitchFamily="18" charset="0"/>
                                    </a:rPr>
                                    <m:t>AED</m:t>
                                  </m:r>
                                </m:e>
                              </m:acc>
                              <m:r>
                                <a:rPr lang="en-US" sz="2400">
                                  <a:latin typeface="Cambria Math" panose="02040503050406030204" pitchFamily="18" charset="0"/>
                                </a:rPr>
                                <m:t>=</m:t>
                              </m:r>
                              <m:acc>
                                <m:accPr>
                                  <m:chr m:val="̂"/>
                                  <m:ctrlPr>
                                    <a:rPr lang="en-US" sz="2400" i="1">
                                      <a:latin typeface="Cambria Math" panose="02040503050406030204" pitchFamily="18" charset="0"/>
                                    </a:rPr>
                                  </m:ctrlPr>
                                </m:accPr>
                                <m:e>
                                  <m:r>
                                    <m:rPr>
                                      <m:sty m:val="p"/>
                                    </m:rPr>
                                    <a:rPr lang="en-US" sz="2400">
                                      <a:latin typeface="Cambria Math" panose="02040503050406030204" pitchFamily="18" charset="0"/>
                                    </a:rPr>
                                    <m:t>BFC</m:t>
                                  </m:r>
                                </m:e>
                              </m:acc>
                              <m:r>
                                <a:rPr lang="en-US" sz="2400">
                                  <a:latin typeface="Cambria Math" panose="02040503050406030204" pitchFamily="18" charset="0"/>
                                </a:rPr>
                                <m:t>=</m:t>
                              </m:r>
                              <m:sSup>
                                <m:sSupPr>
                                  <m:ctrlPr>
                                    <a:rPr lang="en-US" sz="2400" i="1">
                                      <a:latin typeface="Cambria Math" panose="02040503050406030204" pitchFamily="18" charset="0"/>
                                    </a:rPr>
                                  </m:ctrlPr>
                                </m:sSupPr>
                                <m:e>
                                  <m:r>
                                    <a:rPr lang="en-US" sz="2400" i="1">
                                      <a:latin typeface="Cambria Math" panose="02040503050406030204" pitchFamily="18" charset="0"/>
                                    </a:rPr>
                                    <m:t>90</m:t>
                                  </m:r>
                                </m:e>
                                <m:sup>
                                  <m:r>
                                    <a:rPr lang="en-US" sz="2400" i="1">
                                      <a:latin typeface="Cambria Math" panose="02040503050406030204" pitchFamily="18" charset="0"/>
                                    </a:rPr>
                                    <m:t>0</m:t>
                                  </m:r>
                                </m:sup>
                              </m:sSup>
                            </m:e>
                            <m:e>
                              <m:r>
                                <m:rPr>
                                  <m:sty m:val="p"/>
                                </m:rPr>
                                <a:rPr lang="en-US" sz="2400" i="0" smtClean="0">
                                  <a:solidFill>
                                    <a:schemeClr val="tx1"/>
                                  </a:solidFill>
                                  <a:latin typeface="Cambria Math" panose="02040503050406030204" pitchFamily="18" charset="0"/>
                                </a:rPr>
                                <m:t>AD</m:t>
                              </m:r>
                              <m:r>
                                <a:rPr lang="en-US" sz="2400" i="0" smtClean="0">
                                  <a:solidFill>
                                    <a:schemeClr val="tx1"/>
                                  </a:solidFill>
                                  <a:latin typeface="Cambria Math" panose="02040503050406030204" pitchFamily="18" charset="0"/>
                                </a:rPr>
                                <m:t>=</m:t>
                              </m:r>
                              <m:r>
                                <m:rPr>
                                  <m:sty m:val="p"/>
                                </m:rPr>
                                <a:rPr lang="en-US" sz="2400" i="0" smtClean="0">
                                  <a:solidFill>
                                    <a:schemeClr val="tx1"/>
                                  </a:solidFill>
                                  <a:latin typeface="Cambria Math" panose="02040503050406030204" pitchFamily="18" charset="0"/>
                                </a:rPr>
                                <m:t>BC</m:t>
                              </m:r>
                              <m:r>
                                <m:rPr>
                                  <m:nor/>
                                </m:rPr>
                                <a:rPr lang="en-US" sz="2400">
                                  <a:solidFill>
                                    <a:schemeClr val="tx1"/>
                                  </a:solidFill>
                                </a:rPr>
                                <m:t> </m:t>
                              </m:r>
                              <m:r>
                                <a:rPr lang="en-US" sz="2400" b="0" i="0" smtClean="0">
                                  <a:solidFill>
                                    <a:srgbClr val="0000FF"/>
                                  </a:solidFill>
                                  <a:latin typeface="Cambria Math" panose="02040503050406030204" pitchFamily="18" charset="0"/>
                                </a:rPr>
                                <m:t>( </m:t>
                              </m:r>
                              <m:r>
                                <m:rPr>
                                  <m:sty m:val="p"/>
                                </m:rPr>
                                <a:rPr lang="en-US" sz="2400" b="0" i="0" smtClean="0">
                                  <a:solidFill>
                                    <a:srgbClr val="0000FF"/>
                                  </a:solidFill>
                                  <a:latin typeface="Cambria Math" panose="02040503050406030204" pitchFamily="18" charset="0"/>
                                </a:rPr>
                                <m:t>t</m:t>
                              </m:r>
                              <m:r>
                                <a:rPr lang="en-US" sz="2400" b="0" i="0" smtClean="0">
                                  <a:solidFill>
                                    <a:srgbClr val="0000FF"/>
                                  </a:solidFill>
                                  <a:latin typeface="Cambria Math" panose="02040503050406030204" pitchFamily="18" charset="0"/>
                                </a:rPr>
                                <m:t>í</m:t>
                              </m:r>
                              <m:r>
                                <m:rPr>
                                  <m:sty m:val="p"/>
                                </m:rPr>
                                <a:rPr lang="en-US" sz="2400" b="0" i="0" smtClean="0">
                                  <a:solidFill>
                                    <a:srgbClr val="0000FF"/>
                                  </a:solidFill>
                                  <a:latin typeface="Cambria Math" panose="02040503050406030204" pitchFamily="18" charset="0"/>
                                </a:rPr>
                                <m:t>nh</m:t>
                              </m:r>
                              <m:r>
                                <a:rPr lang="en-US" sz="2400" b="0" i="0" smtClean="0">
                                  <a:solidFill>
                                    <a:srgbClr val="0000FF"/>
                                  </a:solidFill>
                                  <a:latin typeface="Cambria Math" panose="02040503050406030204" pitchFamily="18" charset="0"/>
                                </a:rPr>
                                <m:t> </m:t>
                              </m:r>
                              <m:r>
                                <m:rPr>
                                  <m:sty m:val="p"/>
                                </m:rPr>
                                <a:rPr lang="en-US" sz="2400" b="0" i="0" smtClean="0">
                                  <a:solidFill>
                                    <a:srgbClr val="0000FF"/>
                                  </a:solidFill>
                                  <a:latin typeface="Cambria Math" panose="02040503050406030204" pitchFamily="18" charset="0"/>
                                </a:rPr>
                                <m:t>ch</m:t>
                              </m:r>
                              <m:r>
                                <a:rPr lang="en-US" sz="2400" b="0" i="0" smtClean="0">
                                  <a:solidFill>
                                    <a:srgbClr val="0000FF"/>
                                  </a:solidFill>
                                  <a:latin typeface="Cambria Math" panose="02040503050406030204" pitchFamily="18" charset="0"/>
                                </a:rPr>
                                <m:t>ấ</m:t>
                              </m:r>
                              <m:r>
                                <m:rPr>
                                  <m:sty m:val="p"/>
                                </m:rPr>
                                <a:rPr lang="en-US" sz="2400" b="0" i="0" smtClean="0">
                                  <a:solidFill>
                                    <a:srgbClr val="0000FF"/>
                                  </a:solidFill>
                                  <a:latin typeface="Cambria Math" panose="02040503050406030204" pitchFamily="18" charset="0"/>
                                </a:rPr>
                                <m:t>t</m:t>
                              </m:r>
                              <m:r>
                                <a:rPr lang="en-US" sz="2400" b="0" i="0" smtClean="0">
                                  <a:solidFill>
                                    <a:srgbClr val="0000FF"/>
                                  </a:solidFill>
                                  <a:latin typeface="Cambria Math" panose="02040503050406030204" pitchFamily="18" charset="0"/>
                                </a:rPr>
                                <m:t> </m:t>
                              </m:r>
                              <m:r>
                                <m:rPr>
                                  <m:sty m:val="p"/>
                                </m:rPr>
                                <a:rPr lang="en-US" sz="2400" b="0" i="0" smtClean="0">
                                  <a:solidFill>
                                    <a:srgbClr val="0000FF"/>
                                  </a:solidFill>
                                  <a:latin typeface="Cambria Math" panose="02040503050406030204" pitchFamily="18" charset="0"/>
                                </a:rPr>
                                <m:t>h</m:t>
                              </m:r>
                              <m:r>
                                <a:rPr lang="en-US" sz="2400" b="0" i="0" smtClean="0">
                                  <a:solidFill>
                                    <a:srgbClr val="0000FF"/>
                                  </a:solidFill>
                                  <a:latin typeface="Cambria Math" panose="02040503050406030204" pitchFamily="18" charset="0"/>
                                </a:rPr>
                                <m:t>ì</m:t>
                              </m:r>
                              <m:r>
                                <m:rPr>
                                  <m:sty m:val="p"/>
                                </m:rPr>
                                <a:rPr lang="en-US" sz="2400" b="0" i="0" smtClean="0">
                                  <a:solidFill>
                                    <a:srgbClr val="0000FF"/>
                                  </a:solidFill>
                                  <a:latin typeface="Cambria Math" panose="02040503050406030204" pitchFamily="18" charset="0"/>
                                </a:rPr>
                                <m:t>nh</m:t>
                              </m:r>
                              <m:r>
                                <a:rPr lang="en-US" sz="2400" b="0" i="0" smtClean="0">
                                  <a:solidFill>
                                    <a:srgbClr val="0000FF"/>
                                  </a:solidFill>
                                  <a:latin typeface="Cambria Math" panose="02040503050406030204" pitchFamily="18" charset="0"/>
                                </a:rPr>
                                <m:t> </m:t>
                              </m:r>
                              <m:r>
                                <m:rPr>
                                  <m:sty m:val="p"/>
                                </m:rPr>
                                <a:rPr lang="en-US" sz="2400" b="0" i="0" smtClean="0">
                                  <a:solidFill>
                                    <a:srgbClr val="0000FF"/>
                                  </a:solidFill>
                                  <a:latin typeface="Cambria Math" panose="02040503050406030204" pitchFamily="18" charset="0"/>
                                </a:rPr>
                                <m:t>thang</m:t>
                              </m:r>
                              <m:r>
                                <a:rPr lang="en-US" sz="2400" b="0" i="0" smtClean="0">
                                  <a:solidFill>
                                    <a:srgbClr val="0000FF"/>
                                  </a:solidFill>
                                  <a:latin typeface="Cambria Math" panose="02040503050406030204" pitchFamily="18" charset="0"/>
                                </a:rPr>
                                <m:t> </m:t>
                              </m:r>
                              <m:r>
                                <m:rPr>
                                  <m:sty m:val="p"/>
                                </m:rPr>
                                <a:rPr lang="en-US" sz="2400" b="0" i="0" smtClean="0">
                                  <a:solidFill>
                                    <a:srgbClr val="0000FF"/>
                                  </a:solidFill>
                                  <a:latin typeface="Cambria Math" panose="02040503050406030204" pitchFamily="18" charset="0"/>
                                </a:rPr>
                                <m:t>c</m:t>
                              </m:r>
                              <m:r>
                                <a:rPr lang="en-US" sz="2400" b="0" i="0" smtClean="0">
                                  <a:solidFill>
                                    <a:srgbClr val="0000FF"/>
                                  </a:solidFill>
                                  <a:latin typeface="Cambria Math" panose="02040503050406030204" pitchFamily="18" charset="0"/>
                                </a:rPr>
                                <m:t>â</m:t>
                              </m:r>
                              <m:r>
                                <m:rPr>
                                  <m:sty m:val="p"/>
                                </m:rPr>
                                <a:rPr lang="en-US" sz="2400" b="0" i="0" smtClean="0">
                                  <a:solidFill>
                                    <a:srgbClr val="0000FF"/>
                                  </a:solidFill>
                                  <a:latin typeface="Cambria Math" panose="02040503050406030204" pitchFamily="18" charset="0"/>
                                </a:rPr>
                                <m:t>n</m:t>
                              </m:r>
                              <m:r>
                                <a:rPr lang="en-US" sz="2400" b="0" i="0" smtClean="0">
                                  <a:solidFill>
                                    <a:srgbClr val="0000FF"/>
                                  </a:solidFill>
                                  <a:latin typeface="Cambria Math" panose="02040503050406030204" pitchFamily="18" charset="0"/>
                                </a:rPr>
                                <m:t>)</m:t>
                              </m:r>
                            </m:e>
                            <m:e>
                              <m:acc>
                                <m:accPr>
                                  <m:chr m:val="̂"/>
                                  <m:ctrlPr>
                                    <a:rPr lang="en-US" sz="2400" i="1" smtClean="0">
                                      <a:solidFill>
                                        <a:schemeClr val="tx1"/>
                                      </a:solidFill>
                                      <a:latin typeface="Cambria Math" panose="02040503050406030204" pitchFamily="18" charset="0"/>
                                    </a:rPr>
                                  </m:ctrlPr>
                                </m:accPr>
                                <m:e>
                                  <m:r>
                                    <m:rPr>
                                      <m:sty m:val="p"/>
                                    </m:rPr>
                                    <a:rPr lang="en-US" sz="2400">
                                      <a:solidFill>
                                        <a:schemeClr val="tx1"/>
                                      </a:solidFill>
                                      <a:latin typeface="Cambria Math" panose="02040503050406030204" pitchFamily="18" charset="0"/>
                                    </a:rPr>
                                    <m:t>D</m:t>
                                  </m:r>
                                </m:e>
                              </m:acc>
                              <m:r>
                                <a:rPr lang="en-US" sz="2400">
                                  <a:solidFill>
                                    <a:schemeClr val="tx1"/>
                                  </a:solidFill>
                                  <a:latin typeface="Cambria Math" panose="02040503050406030204" pitchFamily="18" charset="0"/>
                                </a:rPr>
                                <m:t>=</m:t>
                              </m:r>
                              <m:acc>
                                <m:accPr>
                                  <m:chr m:val="̂"/>
                                  <m:ctrlPr>
                                    <a:rPr lang="en-US" sz="2400" i="1">
                                      <a:solidFill>
                                        <a:schemeClr val="tx1"/>
                                      </a:solidFill>
                                      <a:latin typeface="Cambria Math" panose="02040503050406030204" pitchFamily="18" charset="0"/>
                                    </a:rPr>
                                  </m:ctrlPr>
                                </m:accPr>
                                <m:e>
                                  <m:r>
                                    <m:rPr>
                                      <m:sty m:val="p"/>
                                    </m:rPr>
                                    <a:rPr lang="en-US" sz="2400">
                                      <a:solidFill>
                                        <a:schemeClr val="tx1"/>
                                      </a:solidFill>
                                      <a:latin typeface="Cambria Math" panose="02040503050406030204" pitchFamily="18" charset="0"/>
                                    </a:rPr>
                                    <m:t>C</m:t>
                                  </m:r>
                                </m:e>
                              </m:acc>
                              <m:r>
                                <a:rPr lang="en-US" sz="2400" i="0">
                                  <a:solidFill>
                                    <a:srgbClr val="0000FF"/>
                                  </a:solidFill>
                                  <a:latin typeface="Cambria Math" panose="02040503050406030204" pitchFamily="18" charset="0"/>
                                </a:rPr>
                                <m:t>( </m:t>
                              </m:r>
                              <m:r>
                                <m:rPr>
                                  <m:sty m:val="p"/>
                                </m:rPr>
                                <a:rPr lang="en-US" sz="2400" i="0">
                                  <a:solidFill>
                                    <a:srgbClr val="0000FF"/>
                                  </a:solidFill>
                                  <a:latin typeface="Cambria Math" panose="02040503050406030204" pitchFamily="18" charset="0"/>
                                </a:rPr>
                                <m:t>t</m:t>
                              </m:r>
                              <m:r>
                                <a:rPr lang="en-US" sz="2400" i="0">
                                  <a:solidFill>
                                    <a:srgbClr val="0000FF"/>
                                  </a:solidFill>
                                  <a:latin typeface="Cambria Math" panose="02040503050406030204" pitchFamily="18" charset="0"/>
                                </a:rPr>
                                <m:t>í</m:t>
                              </m:r>
                              <m:r>
                                <m:rPr>
                                  <m:sty m:val="p"/>
                                </m:rPr>
                                <a:rPr lang="en-US" sz="2400" i="0">
                                  <a:solidFill>
                                    <a:srgbClr val="0000FF"/>
                                  </a:solidFill>
                                  <a:latin typeface="Cambria Math" panose="02040503050406030204" pitchFamily="18" charset="0"/>
                                </a:rPr>
                                <m:t>nh</m:t>
                              </m:r>
                              <m:r>
                                <a:rPr lang="en-US" sz="2400" i="0">
                                  <a:solidFill>
                                    <a:srgbClr val="0000FF"/>
                                  </a:solidFill>
                                  <a:latin typeface="Cambria Math" panose="02040503050406030204" pitchFamily="18" charset="0"/>
                                </a:rPr>
                                <m:t> </m:t>
                              </m:r>
                              <m:r>
                                <m:rPr>
                                  <m:sty m:val="p"/>
                                </m:rPr>
                                <a:rPr lang="en-US" sz="2400" i="0">
                                  <a:solidFill>
                                    <a:srgbClr val="0000FF"/>
                                  </a:solidFill>
                                  <a:latin typeface="Cambria Math" panose="02040503050406030204" pitchFamily="18" charset="0"/>
                                </a:rPr>
                                <m:t>ch</m:t>
                              </m:r>
                              <m:r>
                                <a:rPr lang="en-US" sz="2400" i="0">
                                  <a:solidFill>
                                    <a:srgbClr val="0000FF"/>
                                  </a:solidFill>
                                  <a:latin typeface="Cambria Math" panose="02040503050406030204" pitchFamily="18" charset="0"/>
                                </a:rPr>
                                <m:t>ấ</m:t>
                              </m:r>
                              <m:r>
                                <m:rPr>
                                  <m:sty m:val="p"/>
                                </m:rPr>
                                <a:rPr lang="en-US" sz="2400" i="0">
                                  <a:solidFill>
                                    <a:srgbClr val="0000FF"/>
                                  </a:solidFill>
                                  <a:latin typeface="Cambria Math" panose="02040503050406030204" pitchFamily="18" charset="0"/>
                                </a:rPr>
                                <m:t>t</m:t>
                              </m:r>
                              <m:r>
                                <a:rPr lang="en-US" sz="2400" i="0">
                                  <a:solidFill>
                                    <a:srgbClr val="0000FF"/>
                                  </a:solidFill>
                                  <a:latin typeface="Cambria Math" panose="02040503050406030204" pitchFamily="18" charset="0"/>
                                </a:rPr>
                                <m:t> </m:t>
                              </m:r>
                              <m:r>
                                <m:rPr>
                                  <m:sty m:val="p"/>
                                </m:rPr>
                                <a:rPr lang="en-US" sz="2400" i="0">
                                  <a:solidFill>
                                    <a:srgbClr val="0000FF"/>
                                  </a:solidFill>
                                  <a:latin typeface="Cambria Math" panose="02040503050406030204" pitchFamily="18" charset="0"/>
                                </a:rPr>
                                <m:t>h</m:t>
                              </m:r>
                              <m:r>
                                <a:rPr lang="en-US" sz="2400" i="0">
                                  <a:solidFill>
                                    <a:srgbClr val="0000FF"/>
                                  </a:solidFill>
                                  <a:latin typeface="Cambria Math" panose="02040503050406030204" pitchFamily="18" charset="0"/>
                                </a:rPr>
                                <m:t>ì</m:t>
                              </m:r>
                              <m:r>
                                <m:rPr>
                                  <m:sty m:val="p"/>
                                </m:rPr>
                                <a:rPr lang="en-US" sz="2400" i="0">
                                  <a:solidFill>
                                    <a:srgbClr val="0000FF"/>
                                  </a:solidFill>
                                  <a:latin typeface="Cambria Math" panose="02040503050406030204" pitchFamily="18" charset="0"/>
                                </a:rPr>
                                <m:t>nh</m:t>
                              </m:r>
                              <m:r>
                                <a:rPr lang="en-US" sz="2400" i="0">
                                  <a:solidFill>
                                    <a:srgbClr val="0000FF"/>
                                  </a:solidFill>
                                  <a:latin typeface="Cambria Math" panose="02040503050406030204" pitchFamily="18" charset="0"/>
                                </a:rPr>
                                <m:t> </m:t>
                              </m:r>
                              <m:r>
                                <m:rPr>
                                  <m:sty m:val="p"/>
                                </m:rPr>
                                <a:rPr lang="en-US" sz="2400" i="0">
                                  <a:solidFill>
                                    <a:srgbClr val="0000FF"/>
                                  </a:solidFill>
                                  <a:latin typeface="Cambria Math" panose="02040503050406030204" pitchFamily="18" charset="0"/>
                                </a:rPr>
                                <m:t>thang</m:t>
                              </m:r>
                              <m:r>
                                <a:rPr lang="en-US" sz="2400" i="0">
                                  <a:solidFill>
                                    <a:srgbClr val="0000FF"/>
                                  </a:solidFill>
                                  <a:latin typeface="Cambria Math" panose="02040503050406030204" pitchFamily="18" charset="0"/>
                                </a:rPr>
                                <m:t> </m:t>
                              </m:r>
                              <m:r>
                                <m:rPr>
                                  <m:sty m:val="p"/>
                                </m:rPr>
                                <a:rPr lang="en-US" sz="2400" i="0">
                                  <a:solidFill>
                                    <a:srgbClr val="0000FF"/>
                                  </a:solidFill>
                                  <a:latin typeface="Cambria Math" panose="02040503050406030204" pitchFamily="18" charset="0"/>
                                </a:rPr>
                                <m:t>c</m:t>
                              </m:r>
                              <m:r>
                                <a:rPr lang="en-US" sz="2400" i="0">
                                  <a:solidFill>
                                    <a:srgbClr val="0000FF"/>
                                  </a:solidFill>
                                  <a:latin typeface="Cambria Math" panose="02040503050406030204" pitchFamily="18" charset="0"/>
                                </a:rPr>
                                <m:t>â</m:t>
                              </m:r>
                              <m:r>
                                <m:rPr>
                                  <m:sty m:val="p"/>
                                </m:rPr>
                                <a:rPr lang="en-US" sz="2400" i="0">
                                  <a:solidFill>
                                    <a:srgbClr val="0000FF"/>
                                  </a:solidFill>
                                  <a:latin typeface="Cambria Math" panose="02040503050406030204" pitchFamily="18" charset="0"/>
                                </a:rPr>
                                <m:t>n</m:t>
                              </m:r>
                              <m:r>
                                <a:rPr lang="en-US" sz="2400" i="0">
                                  <a:solidFill>
                                    <a:srgbClr val="0000FF"/>
                                  </a:solidFill>
                                  <a:latin typeface="Cambria Math" panose="02040503050406030204" pitchFamily="18" charset="0"/>
                                </a:rPr>
                                <m:t>)</m:t>
                              </m:r>
                            </m:e>
                          </m:eqArr>
                        </m:e>
                      </m:d>
                    </m:oMath>
                  </m:oMathPara>
                </a14:m>
                <a:endParaRPr lang="en-US" sz="2400"/>
              </a:p>
            </p:txBody>
          </p:sp>
        </mc:Choice>
        <mc:Fallback>
          <p:sp>
            <p:nvSpPr>
              <p:cNvPr id="31" name="Rectangle 30"/>
              <p:cNvSpPr>
                <a:spLocks noRot="1" noChangeAspect="1" noMove="1" noResize="1" noEditPoints="1" noAdjustHandles="1" noChangeArrowheads="1" noChangeShapeType="1" noTextEdit="1"/>
              </p:cNvSpPr>
              <p:nvPr/>
            </p:nvSpPr>
            <p:spPr>
              <a:xfrm>
                <a:off x="685800" y="3276600"/>
                <a:ext cx="5487400" cy="2198551"/>
              </a:xfrm>
              <a:prstGeom prst="rect">
                <a:avLst/>
              </a:prstGeom>
              <a:blipFill>
                <a:blip r:embed="rId11"/>
                <a:stretch>
                  <a:fillRect l="-333" t="-2222"/>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32" name="Rectangle 31"/>
              <p:cNvSpPr/>
              <p:nvPr/>
            </p:nvSpPr>
            <p:spPr>
              <a:xfrm>
                <a:off x="685800" y="5687231"/>
                <a:ext cx="3573351" cy="461665"/>
              </a:xfrm>
              <a:prstGeom prst="rect">
                <a:avLst/>
              </a:prstGeom>
            </p:spPr>
            <p:txBody>
              <a:bodyPr wrap="none">
                <a:spAutoFit/>
              </a:bodyPr>
              <a:lstStyle/>
              <a:p>
                <a14:m>
                  <m:oMath xmlns:m="http://schemas.openxmlformats.org/officeDocument/2006/math">
                    <m:r>
                      <a:rPr lang="en-US" altLang="en-US" sz="2400" b="0" i="0" smtClean="0">
                        <a:latin typeface="Cambria Math" panose="02040503050406030204" pitchFamily="18" charset="0"/>
                        <a:ea typeface="Cambria Math" panose="02040503050406030204" pitchFamily="18" charset="0"/>
                        <a:cs typeface="Times New Roman" pitchFamily="18" charset="0"/>
                      </a:rPr>
                      <m:t>⇒ </m:t>
                    </m:r>
                    <m:r>
                      <a:rPr lang="en-US" altLang="en-US" sz="2400">
                        <a:latin typeface="Cambria Math" panose="02040503050406030204" pitchFamily="18" charset="0"/>
                        <a:ea typeface="Cambria Math" panose="02040503050406030204" pitchFamily="18" charset="0"/>
                        <a:cs typeface="Times New Roman" pitchFamily="18" charset="0"/>
                      </a:rPr>
                      <m:t>∆</m:t>
                    </m:r>
                    <m:r>
                      <m:rPr>
                        <m:sty m:val="p"/>
                      </m:rPr>
                      <a:rPr lang="en-US" altLang="en-US" sz="2400">
                        <a:latin typeface="Cambria Math" panose="02040503050406030204" pitchFamily="18" charset="0"/>
                        <a:ea typeface="Cambria Math" panose="02040503050406030204" pitchFamily="18" charset="0"/>
                        <a:cs typeface="Times New Roman" pitchFamily="18" charset="0"/>
                      </a:rPr>
                      <m:t>ADE</m:t>
                    </m:r>
                    <m:r>
                      <a:rPr lang="en-US" altLang="en-US" sz="2400" b="0" i="0" smtClean="0">
                        <a:latin typeface="Cambria Math" panose="02040503050406030204" pitchFamily="18" charset="0"/>
                        <a:ea typeface="Cambria Math" panose="02040503050406030204" pitchFamily="18" charset="0"/>
                        <a:cs typeface="Times New Roman" pitchFamily="18" charset="0"/>
                      </a:rPr>
                      <m:t>=</m:t>
                    </m:r>
                    <m:r>
                      <a:rPr lang="en-US" altLang="en-US" sz="2400">
                        <a:latin typeface="Cambria Math" panose="02040503050406030204" pitchFamily="18" charset="0"/>
                        <a:ea typeface="Cambria Math" panose="02040503050406030204" pitchFamily="18" charset="0"/>
                        <a:cs typeface="Times New Roman" pitchFamily="18" charset="0"/>
                      </a:rPr>
                      <m:t> ∆</m:t>
                    </m:r>
                  </m:oMath>
                </a14:m>
                <a:r>
                  <a:rPr lang="en-US" altLang="en-US" sz="2400" smtClean="0">
                    <a:latin typeface="Times New Roman" pitchFamily="18" charset="0"/>
                    <a:cs typeface="Times New Roman" pitchFamily="18" charset="0"/>
                  </a:rPr>
                  <a:t>BCF (ch-gn)</a:t>
                </a:r>
                <a:endParaRPr lang="en-US" altLang="en-US" sz="2400">
                  <a:latin typeface="Times New Roman" pitchFamily="18" charset="0"/>
                  <a:cs typeface="Times New Roman" pitchFamily="18" charset="0"/>
                </a:endParaRPr>
              </a:p>
            </p:txBody>
          </p:sp>
        </mc:Choice>
        <mc:Fallback>
          <p:sp>
            <p:nvSpPr>
              <p:cNvPr id="32" name="Rectangle 31"/>
              <p:cNvSpPr>
                <a:spLocks noRot="1" noChangeAspect="1" noMove="1" noResize="1" noEditPoints="1" noAdjustHandles="1" noChangeArrowheads="1" noChangeShapeType="1" noTextEdit="1"/>
              </p:cNvSpPr>
              <p:nvPr/>
            </p:nvSpPr>
            <p:spPr>
              <a:xfrm>
                <a:off x="685800" y="5687231"/>
                <a:ext cx="3573351" cy="461665"/>
              </a:xfrm>
              <a:prstGeom prst="rect">
                <a:avLst/>
              </a:prstGeom>
              <a:blipFill>
                <a:blip r:embed="rId12"/>
                <a:stretch>
                  <a:fillRect t="-10526" r="-1365" b="-28947"/>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33" name="Rectangle 32"/>
              <p:cNvSpPr/>
              <p:nvPr/>
            </p:nvSpPr>
            <p:spPr>
              <a:xfrm>
                <a:off x="685800" y="6396335"/>
                <a:ext cx="4272323" cy="461665"/>
              </a:xfrm>
              <a:prstGeom prst="rect">
                <a:avLst/>
              </a:prstGeom>
            </p:spPr>
            <p:txBody>
              <a:bodyPr wrap="none">
                <a:spAutoFit/>
              </a:bodyPr>
              <a:lstStyle/>
              <a:p>
                <a14:m>
                  <m:oMath xmlns:m="http://schemas.openxmlformats.org/officeDocument/2006/math">
                    <m:r>
                      <a:rPr lang="en-US" altLang="en-US" sz="2400" b="0">
                        <a:latin typeface="Cambria Math" panose="02040503050406030204" pitchFamily="18" charset="0"/>
                        <a:ea typeface="Cambria Math" panose="02040503050406030204" pitchFamily="18" charset="0"/>
                        <a:cs typeface="Times New Roman" pitchFamily="18" charset="0"/>
                      </a:rPr>
                      <m:t>⇒</m:t>
                    </m:r>
                    <m:r>
                      <a:rPr lang="en-US" altLang="en-US" sz="2400" b="0" i="1">
                        <a:latin typeface="Cambria Math" panose="02040503050406030204" pitchFamily="18" charset="0"/>
                        <a:ea typeface="Cambria Math" panose="02040503050406030204" pitchFamily="18" charset="0"/>
                        <a:cs typeface="Times New Roman" pitchFamily="18" charset="0"/>
                      </a:rPr>
                      <m:t> </m:t>
                    </m:r>
                  </m:oMath>
                </a14:m>
                <a:r>
                  <a:rPr lang="en-US" altLang="en-US" sz="2400" smtClean="0">
                    <a:latin typeface="Times New Roman" pitchFamily="18" charset="0"/>
                    <a:cs typeface="Times New Roman" pitchFamily="18" charset="0"/>
                  </a:rPr>
                  <a:t>DE=CF ( cặp cạnh tương ứng)</a:t>
                </a:r>
                <a:endParaRPr lang="en-US" sz="2400"/>
              </a:p>
            </p:txBody>
          </p:sp>
        </mc:Choice>
        <mc:Fallback>
          <p:sp>
            <p:nvSpPr>
              <p:cNvPr id="33" name="Rectangle 32"/>
              <p:cNvSpPr>
                <a:spLocks noRot="1" noChangeAspect="1" noMove="1" noResize="1" noEditPoints="1" noAdjustHandles="1" noChangeArrowheads="1" noChangeShapeType="1" noTextEdit="1"/>
              </p:cNvSpPr>
              <p:nvPr/>
            </p:nvSpPr>
            <p:spPr>
              <a:xfrm>
                <a:off x="685800" y="6396335"/>
                <a:ext cx="4272323" cy="461665"/>
              </a:xfrm>
              <a:prstGeom prst="rect">
                <a:avLst/>
              </a:prstGeom>
              <a:blipFill>
                <a:blip r:embed="rId13"/>
                <a:stretch>
                  <a:fillRect t="-10526" r="-1143" b="-28947"/>
                </a:stretch>
              </a:blipFill>
            </p:spPr>
            <p:txBody>
              <a:bodyPr/>
              <a:lstStyle/>
              <a:p>
                <a:r>
                  <a:rPr lang="en-US">
                    <a:noFill/>
                  </a:rPr>
                  <a:t> </a:t>
                </a:r>
              </a:p>
            </p:txBody>
          </p:sp>
        </mc:Fallback>
      </mc:AlternateContent>
    </p:spTree>
    <p:extLst>
      <p:ext uri="{BB962C8B-B14F-4D97-AF65-F5344CB8AC3E}">
        <p14:creationId xmlns:p14="http://schemas.microsoft.com/office/powerpoint/2010/main" val="1547037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fade">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fade">
                                      <p:cBhvr>
                                        <p:cTn id="42" dur="500"/>
                                        <p:tgtEl>
                                          <p:spTgt spid="18"/>
                                        </p:tgtEl>
                                      </p:cBhvr>
                                    </p:animEffect>
                                  </p:childTnLst>
                                </p:cTn>
                              </p:par>
                              <p:par>
                                <p:cTn id="43" presetID="10" presetClass="entr" presetSubtype="0" fill="hold" nodeType="withEffect">
                                  <p:stCondLst>
                                    <p:cond delay="0"/>
                                  </p:stCondLst>
                                  <p:childTnLst>
                                    <p:set>
                                      <p:cBhvr>
                                        <p:cTn id="44" dur="1" fill="hold">
                                          <p:stCondLst>
                                            <p:cond delay="0"/>
                                          </p:stCondLst>
                                        </p:cTn>
                                        <p:tgtEl>
                                          <p:spTgt spid="20"/>
                                        </p:tgtEl>
                                        <p:attrNameLst>
                                          <p:attrName>style.visibility</p:attrName>
                                        </p:attrNameLst>
                                      </p:cBhvr>
                                      <p:to>
                                        <p:strVal val="visible"/>
                                      </p:to>
                                    </p:set>
                                    <p:animEffect transition="in" filter="fade">
                                      <p:cBhvr>
                                        <p:cTn id="45" dur="500"/>
                                        <p:tgtEl>
                                          <p:spTgt spid="20"/>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fade">
                                      <p:cBhvr>
                                        <p:cTn id="50" dur="500"/>
                                        <p:tgtEl>
                                          <p:spTgt spid="16"/>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14"/>
                                        </p:tgtEl>
                                        <p:attrNameLst>
                                          <p:attrName>style.visibility</p:attrName>
                                        </p:attrNameLst>
                                      </p:cBhvr>
                                      <p:to>
                                        <p:strVal val="visible"/>
                                      </p:to>
                                    </p:set>
                                    <p:animEffect transition="in" filter="fade">
                                      <p:cBhvr>
                                        <p:cTn id="53" dur="500"/>
                                        <p:tgtEl>
                                          <p:spTgt spid="14"/>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24"/>
                                        </p:tgtEl>
                                        <p:attrNameLst>
                                          <p:attrName>style.visibility</p:attrName>
                                        </p:attrNameLst>
                                      </p:cBhvr>
                                      <p:to>
                                        <p:strVal val="visible"/>
                                      </p:to>
                                    </p:set>
                                    <p:animEffect transition="in" filter="fade">
                                      <p:cBhvr>
                                        <p:cTn id="58" dur="500"/>
                                        <p:tgtEl>
                                          <p:spTgt spid="24"/>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xit" presetSubtype="10" fill="hold" grpId="1" nodeType="clickEffect">
                                  <p:stCondLst>
                                    <p:cond delay="0"/>
                                  </p:stCondLst>
                                  <p:childTnLst>
                                    <p:animEffect transition="out" filter="blinds(horizontal)">
                                      <p:cBhvr>
                                        <p:cTn id="62" dur="500"/>
                                        <p:tgtEl>
                                          <p:spTgt spid="4"/>
                                        </p:tgtEl>
                                      </p:cBhvr>
                                    </p:animEffect>
                                    <p:set>
                                      <p:cBhvr>
                                        <p:cTn id="63" dur="1" fill="hold">
                                          <p:stCondLst>
                                            <p:cond delay="499"/>
                                          </p:stCondLst>
                                        </p:cTn>
                                        <p:tgtEl>
                                          <p:spTgt spid="4"/>
                                        </p:tgtEl>
                                        <p:attrNameLst>
                                          <p:attrName>style.visibility</p:attrName>
                                        </p:attrNameLst>
                                      </p:cBhvr>
                                      <p:to>
                                        <p:strVal val="hidden"/>
                                      </p:to>
                                    </p:set>
                                  </p:childTnLst>
                                </p:cTn>
                              </p:par>
                              <p:par>
                                <p:cTn id="64" presetID="3" presetClass="exit" presetSubtype="10" fill="hold" nodeType="withEffect">
                                  <p:stCondLst>
                                    <p:cond delay="0"/>
                                  </p:stCondLst>
                                  <p:childTnLst>
                                    <p:animEffect transition="out" filter="blinds(horizontal)">
                                      <p:cBhvr>
                                        <p:cTn id="65" dur="500"/>
                                        <p:tgtEl>
                                          <p:spTgt spid="7"/>
                                        </p:tgtEl>
                                      </p:cBhvr>
                                    </p:animEffect>
                                    <p:set>
                                      <p:cBhvr>
                                        <p:cTn id="66" dur="1" fill="hold">
                                          <p:stCondLst>
                                            <p:cond delay="499"/>
                                          </p:stCondLst>
                                        </p:cTn>
                                        <p:tgtEl>
                                          <p:spTgt spid="7"/>
                                        </p:tgtEl>
                                        <p:attrNameLst>
                                          <p:attrName>style.visibility</p:attrName>
                                        </p:attrNameLst>
                                      </p:cBhvr>
                                      <p:to>
                                        <p:strVal val="hidden"/>
                                      </p:to>
                                    </p:set>
                                  </p:childTnLst>
                                </p:cTn>
                              </p:par>
                              <p:par>
                                <p:cTn id="67" presetID="3" presetClass="exit" presetSubtype="10" fill="hold" grpId="1" nodeType="withEffect">
                                  <p:stCondLst>
                                    <p:cond delay="0"/>
                                  </p:stCondLst>
                                  <p:childTnLst>
                                    <p:animEffect transition="out" filter="blinds(horizontal)">
                                      <p:cBhvr>
                                        <p:cTn id="68" dur="500"/>
                                        <p:tgtEl>
                                          <p:spTgt spid="10"/>
                                        </p:tgtEl>
                                      </p:cBhvr>
                                    </p:animEffect>
                                    <p:set>
                                      <p:cBhvr>
                                        <p:cTn id="69" dur="1" fill="hold">
                                          <p:stCondLst>
                                            <p:cond delay="499"/>
                                          </p:stCondLst>
                                        </p:cTn>
                                        <p:tgtEl>
                                          <p:spTgt spid="10"/>
                                        </p:tgtEl>
                                        <p:attrNameLst>
                                          <p:attrName>style.visibility</p:attrName>
                                        </p:attrNameLst>
                                      </p:cBhvr>
                                      <p:to>
                                        <p:strVal val="hidden"/>
                                      </p:to>
                                    </p:set>
                                  </p:childTnLst>
                                </p:cTn>
                              </p:par>
                              <p:par>
                                <p:cTn id="70" presetID="3" presetClass="exit" presetSubtype="10" fill="hold" grpId="1" nodeType="withEffect">
                                  <p:stCondLst>
                                    <p:cond delay="0"/>
                                  </p:stCondLst>
                                  <p:childTnLst>
                                    <p:animEffect transition="out" filter="blinds(horizontal)">
                                      <p:cBhvr>
                                        <p:cTn id="71" dur="500"/>
                                        <p:tgtEl>
                                          <p:spTgt spid="12"/>
                                        </p:tgtEl>
                                      </p:cBhvr>
                                    </p:animEffect>
                                    <p:set>
                                      <p:cBhvr>
                                        <p:cTn id="72" dur="1" fill="hold">
                                          <p:stCondLst>
                                            <p:cond delay="499"/>
                                          </p:stCondLst>
                                        </p:cTn>
                                        <p:tgtEl>
                                          <p:spTgt spid="12"/>
                                        </p:tgtEl>
                                        <p:attrNameLst>
                                          <p:attrName>style.visibility</p:attrName>
                                        </p:attrNameLst>
                                      </p:cBhvr>
                                      <p:to>
                                        <p:strVal val="hidden"/>
                                      </p:to>
                                    </p:set>
                                  </p:childTnLst>
                                </p:cTn>
                              </p:par>
                              <p:par>
                                <p:cTn id="73" presetID="3" presetClass="exit" presetSubtype="10" fill="hold" grpId="1" nodeType="withEffect">
                                  <p:stCondLst>
                                    <p:cond delay="0"/>
                                  </p:stCondLst>
                                  <p:childTnLst>
                                    <p:animEffect transition="out" filter="blinds(horizontal)">
                                      <p:cBhvr>
                                        <p:cTn id="74" dur="500"/>
                                        <p:tgtEl>
                                          <p:spTgt spid="13"/>
                                        </p:tgtEl>
                                      </p:cBhvr>
                                    </p:animEffect>
                                    <p:set>
                                      <p:cBhvr>
                                        <p:cTn id="75" dur="1" fill="hold">
                                          <p:stCondLst>
                                            <p:cond delay="499"/>
                                          </p:stCondLst>
                                        </p:cTn>
                                        <p:tgtEl>
                                          <p:spTgt spid="13"/>
                                        </p:tgtEl>
                                        <p:attrNameLst>
                                          <p:attrName>style.visibility</p:attrName>
                                        </p:attrNameLst>
                                      </p:cBhvr>
                                      <p:to>
                                        <p:strVal val="hidden"/>
                                      </p:to>
                                    </p:set>
                                  </p:childTnLst>
                                </p:cTn>
                              </p:par>
                              <p:par>
                                <p:cTn id="76" presetID="3" presetClass="exit" presetSubtype="10" fill="hold" grpId="1" nodeType="withEffect">
                                  <p:stCondLst>
                                    <p:cond delay="0"/>
                                  </p:stCondLst>
                                  <p:childTnLst>
                                    <p:animEffect transition="out" filter="blinds(horizontal)">
                                      <p:cBhvr>
                                        <p:cTn id="77" dur="500"/>
                                        <p:tgtEl>
                                          <p:spTgt spid="15"/>
                                        </p:tgtEl>
                                      </p:cBhvr>
                                    </p:animEffect>
                                    <p:set>
                                      <p:cBhvr>
                                        <p:cTn id="78" dur="1" fill="hold">
                                          <p:stCondLst>
                                            <p:cond delay="499"/>
                                          </p:stCondLst>
                                        </p:cTn>
                                        <p:tgtEl>
                                          <p:spTgt spid="15"/>
                                        </p:tgtEl>
                                        <p:attrNameLst>
                                          <p:attrName>style.visibility</p:attrName>
                                        </p:attrNameLst>
                                      </p:cBhvr>
                                      <p:to>
                                        <p:strVal val="hidden"/>
                                      </p:to>
                                    </p:set>
                                  </p:childTnLst>
                                </p:cTn>
                              </p:par>
                              <p:par>
                                <p:cTn id="79" presetID="3" presetClass="exit" presetSubtype="10" fill="hold" nodeType="withEffect">
                                  <p:stCondLst>
                                    <p:cond delay="0"/>
                                  </p:stCondLst>
                                  <p:childTnLst>
                                    <p:animEffect transition="out" filter="blinds(horizontal)">
                                      <p:cBhvr>
                                        <p:cTn id="80" dur="500"/>
                                        <p:tgtEl>
                                          <p:spTgt spid="18"/>
                                        </p:tgtEl>
                                      </p:cBhvr>
                                    </p:animEffect>
                                    <p:set>
                                      <p:cBhvr>
                                        <p:cTn id="81" dur="1" fill="hold">
                                          <p:stCondLst>
                                            <p:cond delay="499"/>
                                          </p:stCondLst>
                                        </p:cTn>
                                        <p:tgtEl>
                                          <p:spTgt spid="18"/>
                                        </p:tgtEl>
                                        <p:attrNameLst>
                                          <p:attrName>style.visibility</p:attrName>
                                        </p:attrNameLst>
                                      </p:cBhvr>
                                      <p:to>
                                        <p:strVal val="hidden"/>
                                      </p:to>
                                    </p:set>
                                  </p:childTnLst>
                                </p:cTn>
                              </p:par>
                              <p:par>
                                <p:cTn id="82" presetID="3" presetClass="exit" presetSubtype="10" fill="hold" nodeType="withEffect">
                                  <p:stCondLst>
                                    <p:cond delay="0"/>
                                  </p:stCondLst>
                                  <p:childTnLst>
                                    <p:animEffect transition="out" filter="blinds(horizontal)">
                                      <p:cBhvr>
                                        <p:cTn id="83" dur="500"/>
                                        <p:tgtEl>
                                          <p:spTgt spid="20"/>
                                        </p:tgtEl>
                                      </p:cBhvr>
                                    </p:animEffect>
                                    <p:set>
                                      <p:cBhvr>
                                        <p:cTn id="84" dur="1" fill="hold">
                                          <p:stCondLst>
                                            <p:cond delay="499"/>
                                          </p:stCondLst>
                                        </p:cTn>
                                        <p:tgtEl>
                                          <p:spTgt spid="20"/>
                                        </p:tgtEl>
                                        <p:attrNameLst>
                                          <p:attrName>style.visibility</p:attrName>
                                        </p:attrNameLst>
                                      </p:cBhvr>
                                      <p:to>
                                        <p:strVal val="hidden"/>
                                      </p:to>
                                    </p:set>
                                  </p:childTnLst>
                                </p:cTn>
                              </p:par>
                              <p:par>
                                <p:cTn id="85" presetID="3" presetClass="exit" presetSubtype="10" fill="hold" grpId="1" nodeType="withEffect">
                                  <p:stCondLst>
                                    <p:cond delay="0"/>
                                  </p:stCondLst>
                                  <p:childTnLst>
                                    <p:animEffect transition="out" filter="blinds(horizontal)">
                                      <p:cBhvr>
                                        <p:cTn id="86" dur="500"/>
                                        <p:tgtEl>
                                          <p:spTgt spid="16"/>
                                        </p:tgtEl>
                                      </p:cBhvr>
                                    </p:animEffect>
                                    <p:set>
                                      <p:cBhvr>
                                        <p:cTn id="87" dur="1" fill="hold">
                                          <p:stCondLst>
                                            <p:cond delay="499"/>
                                          </p:stCondLst>
                                        </p:cTn>
                                        <p:tgtEl>
                                          <p:spTgt spid="16"/>
                                        </p:tgtEl>
                                        <p:attrNameLst>
                                          <p:attrName>style.visibility</p:attrName>
                                        </p:attrNameLst>
                                      </p:cBhvr>
                                      <p:to>
                                        <p:strVal val="hidden"/>
                                      </p:to>
                                    </p:set>
                                  </p:childTnLst>
                                </p:cTn>
                              </p:par>
                              <p:par>
                                <p:cTn id="88" presetID="3" presetClass="exit" presetSubtype="10" fill="hold" grpId="1" nodeType="withEffect">
                                  <p:stCondLst>
                                    <p:cond delay="0"/>
                                  </p:stCondLst>
                                  <p:childTnLst>
                                    <p:animEffect transition="out" filter="blinds(horizontal)">
                                      <p:cBhvr>
                                        <p:cTn id="89" dur="500"/>
                                        <p:tgtEl>
                                          <p:spTgt spid="14"/>
                                        </p:tgtEl>
                                      </p:cBhvr>
                                    </p:animEffect>
                                    <p:set>
                                      <p:cBhvr>
                                        <p:cTn id="90" dur="1" fill="hold">
                                          <p:stCondLst>
                                            <p:cond delay="499"/>
                                          </p:stCondLst>
                                        </p:cTn>
                                        <p:tgtEl>
                                          <p:spTgt spid="14"/>
                                        </p:tgtEl>
                                        <p:attrNameLst>
                                          <p:attrName>style.visibility</p:attrName>
                                        </p:attrNameLst>
                                      </p:cBhvr>
                                      <p:to>
                                        <p:strVal val="hidden"/>
                                      </p:to>
                                    </p:set>
                                  </p:childTnLst>
                                </p:cTn>
                              </p:par>
                              <p:par>
                                <p:cTn id="91" presetID="3" presetClass="exit" presetSubtype="10" fill="hold" grpId="1" nodeType="withEffect">
                                  <p:stCondLst>
                                    <p:cond delay="0"/>
                                  </p:stCondLst>
                                  <p:childTnLst>
                                    <p:animEffect transition="out" filter="blinds(horizontal)">
                                      <p:cBhvr>
                                        <p:cTn id="92" dur="500"/>
                                        <p:tgtEl>
                                          <p:spTgt spid="24"/>
                                        </p:tgtEl>
                                      </p:cBhvr>
                                    </p:animEffect>
                                    <p:set>
                                      <p:cBhvr>
                                        <p:cTn id="93" dur="1" fill="hold">
                                          <p:stCondLst>
                                            <p:cond delay="499"/>
                                          </p:stCondLst>
                                        </p:cTn>
                                        <p:tgtEl>
                                          <p:spTgt spid="24"/>
                                        </p:tgtEl>
                                        <p:attrNameLst>
                                          <p:attrName>style.visibility</p:attrName>
                                        </p:attrNameLst>
                                      </p:cBhvr>
                                      <p:to>
                                        <p:strVal val="hidden"/>
                                      </p:to>
                                    </p:set>
                                  </p:childTnLst>
                                </p:cTn>
                              </p:par>
                              <p:par>
                                <p:cTn id="94" presetID="3" presetClass="exit" presetSubtype="10" fill="hold" nodeType="withEffect">
                                  <p:stCondLst>
                                    <p:cond delay="0"/>
                                  </p:stCondLst>
                                  <p:childTnLst>
                                    <p:animEffect transition="out" filter="blinds(horizontal)">
                                      <p:cBhvr>
                                        <p:cTn id="95" dur="500"/>
                                        <p:tgtEl>
                                          <p:spTgt spid="4099"/>
                                        </p:tgtEl>
                                      </p:cBhvr>
                                    </p:animEffect>
                                    <p:set>
                                      <p:cBhvr>
                                        <p:cTn id="96" dur="1" fill="hold">
                                          <p:stCondLst>
                                            <p:cond delay="499"/>
                                          </p:stCondLst>
                                        </p:cTn>
                                        <p:tgtEl>
                                          <p:spTgt spid="4099"/>
                                        </p:tgtEl>
                                        <p:attrNameLst>
                                          <p:attrName>style.visibility</p:attrName>
                                        </p:attrNameLst>
                                      </p:cBhvr>
                                      <p:to>
                                        <p:strVal val="hidden"/>
                                      </p:to>
                                    </p:set>
                                  </p:childTnLst>
                                </p:cTn>
                              </p:par>
                            </p:childTnLst>
                          </p:cTn>
                        </p:par>
                      </p:childTnLst>
                    </p:cTn>
                  </p:par>
                  <p:par>
                    <p:cTn id="97" fill="hold">
                      <p:stCondLst>
                        <p:cond delay="indefinite"/>
                      </p:stCondLst>
                      <p:childTnLst>
                        <p:par>
                          <p:cTn id="98" fill="hold">
                            <p:stCondLst>
                              <p:cond delay="0"/>
                            </p:stCondLst>
                            <p:childTnLst>
                              <p:par>
                                <p:cTn id="99" presetID="10" presetClass="entr" presetSubtype="0" fill="hold" grpId="0" nodeType="clickEffect">
                                  <p:stCondLst>
                                    <p:cond delay="0"/>
                                  </p:stCondLst>
                                  <p:childTnLst>
                                    <p:set>
                                      <p:cBhvr>
                                        <p:cTn id="100" dur="1" fill="hold">
                                          <p:stCondLst>
                                            <p:cond delay="0"/>
                                          </p:stCondLst>
                                        </p:cTn>
                                        <p:tgtEl>
                                          <p:spTgt spid="31"/>
                                        </p:tgtEl>
                                        <p:attrNameLst>
                                          <p:attrName>style.visibility</p:attrName>
                                        </p:attrNameLst>
                                      </p:cBhvr>
                                      <p:to>
                                        <p:strVal val="visible"/>
                                      </p:to>
                                    </p:set>
                                    <p:animEffect transition="in" filter="fade">
                                      <p:cBhvr>
                                        <p:cTn id="101" dur="500"/>
                                        <p:tgtEl>
                                          <p:spTgt spid="31"/>
                                        </p:tgtEl>
                                      </p:cBhvr>
                                    </p:animEffect>
                                  </p:childTnLst>
                                </p:cTn>
                              </p:par>
                              <p:par>
                                <p:cTn id="102" presetID="10" presetClass="entr" presetSubtype="0" fill="hold" grpId="0" nodeType="withEffect">
                                  <p:stCondLst>
                                    <p:cond delay="0"/>
                                  </p:stCondLst>
                                  <p:childTnLst>
                                    <p:set>
                                      <p:cBhvr>
                                        <p:cTn id="103" dur="1" fill="hold">
                                          <p:stCondLst>
                                            <p:cond delay="0"/>
                                          </p:stCondLst>
                                        </p:cTn>
                                        <p:tgtEl>
                                          <p:spTgt spid="32"/>
                                        </p:tgtEl>
                                        <p:attrNameLst>
                                          <p:attrName>style.visibility</p:attrName>
                                        </p:attrNameLst>
                                      </p:cBhvr>
                                      <p:to>
                                        <p:strVal val="visible"/>
                                      </p:to>
                                    </p:set>
                                    <p:animEffect transition="in" filter="fade">
                                      <p:cBhvr>
                                        <p:cTn id="104" dur="500"/>
                                        <p:tgtEl>
                                          <p:spTgt spid="32"/>
                                        </p:tgtEl>
                                      </p:cBhvr>
                                    </p:animEffect>
                                  </p:childTnLst>
                                </p:cTn>
                              </p:par>
                              <p:par>
                                <p:cTn id="105" presetID="10" presetClass="entr" presetSubtype="0" fill="hold" grpId="0" nodeType="withEffect">
                                  <p:stCondLst>
                                    <p:cond delay="0"/>
                                  </p:stCondLst>
                                  <p:childTnLst>
                                    <p:set>
                                      <p:cBhvr>
                                        <p:cTn id="106" dur="1" fill="hold">
                                          <p:stCondLst>
                                            <p:cond delay="0"/>
                                          </p:stCondLst>
                                        </p:cTn>
                                        <p:tgtEl>
                                          <p:spTgt spid="33"/>
                                        </p:tgtEl>
                                        <p:attrNameLst>
                                          <p:attrName>style.visibility</p:attrName>
                                        </p:attrNameLst>
                                      </p:cBhvr>
                                      <p:to>
                                        <p:strVal val="visible"/>
                                      </p:to>
                                    </p:set>
                                    <p:animEffect transition="in" filter="fade">
                                      <p:cBhvr>
                                        <p:cTn id="107"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10" grpId="0"/>
      <p:bldP spid="10" grpId="1"/>
      <p:bldP spid="12" grpId="0" animBg="1"/>
      <p:bldP spid="12" grpId="1" animBg="1"/>
      <p:bldP spid="13" grpId="0"/>
      <p:bldP spid="13" grpId="1"/>
      <p:bldP spid="16" grpId="0"/>
      <p:bldP spid="16" grpId="1"/>
      <p:bldP spid="14" grpId="0"/>
      <p:bldP spid="14" grpId="1"/>
      <p:bldP spid="15" grpId="0"/>
      <p:bldP spid="15" grpId="1"/>
      <p:bldP spid="24" grpId="0"/>
      <p:bldP spid="24" grpId="1"/>
      <p:bldP spid="31" grpId="0"/>
      <p:bldP spid="32" grpId="0"/>
      <p:bldP spid="3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11" name="Rectangle 10"/>
              <p:cNvSpPr/>
              <p:nvPr/>
            </p:nvSpPr>
            <p:spPr>
              <a:xfrm>
                <a:off x="457200" y="76200"/>
                <a:ext cx="8458200" cy="2048766"/>
              </a:xfrm>
              <a:prstGeom prst="rect">
                <a:avLst/>
              </a:prstGeom>
            </p:spPr>
            <p:txBody>
              <a:bodyPr wrap="square">
                <a:spAutoFit/>
              </a:bodyPr>
              <a:lstStyle/>
              <a:p>
                <a:pPr algn="just">
                  <a:lnSpc>
                    <a:spcPct val="107000"/>
                  </a:lnSpc>
                  <a:spcAft>
                    <a:spcPts val="800"/>
                  </a:spcAft>
                </a:pPr>
                <a:r>
                  <a:rPr lang="en-US" altLang="en-US" sz="2400" b="1" u="sng">
                    <a:solidFill>
                      <a:srgbClr val="FF0000"/>
                    </a:solidFill>
                    <a:latin typeface="Times New Roman" pitchFamily="18" charset="0"/>
                    <a:cs typeface="Times New Roman" pitchFamily="18" charset="0"/>
                  </a:rPr>
                  <a:t>Bài </a:t>
                </a:r>
                <a:r>
                  <a:rPr lang="en-US" altLang="en-US" sz="2400" b="1" u="sng">
                    <a:solidFill>
                      <a:srgbClr val="FF0000"/>
                    </a:solidFill>
                    <a:latin typeface="Times New Roman" pitchFamily="18" charset="0"/>
                    <a:cs typeface="Times New Roman" pitchFamily="18" charset="0"/>
                  </a:rPr>
                  <a:t>tập </a:t>
                </a:r>
                <a:r>
                  <a:rPr lang="en-US" altLang="en-US" sz="2400" b="1" u="sng" smtClean="0">
                    <a:solidFill>
                      <a:srgbClr val="FF0000"/>
                    </a:solidFill>
                    <a:latin typeface="Times New Roman" pitchFamily="18" charset="0"/>
                    <a:cs typeface="Times New Roman" pitchFamily="18" charset="0"/>
                  </a:rPr>
                  <a:t>3</a:t>
                </a:r>
                <a:r>
                  <a:rPr lang="en-US" altLang="en-US" sz="2400" b="1" smtClean="0">
                    <a:solidFill>
                      <a:srgbClr val="FF0000"/>
                    </a:solidFill>
                    <a:latin typeface="Times New Roman" pitchFamily="18" charset="0"/>
                    <a:cs typeface="Times New Roman" pitchFamily="18" charset="0"/>
                  </a:rPr>
                  <a:t>: </a:t>
                </a:r>
                <a:r>
                  <a:rPr lang="en-US" sz="2400" smtClean="0">
                    <a:latin typeface="Times New Roman" panose="02020603050405020304" pitchFamily="18" charset="0"/>
                    <a:ea typeface="Calibri" panose="020F0502020204030204" pitchFamily="34" charset="0"/>
                    <a:cs typeface="Times New Roman" panose="02020603050405020304" pitchFamily="18" charset="0"/>
                  </a:rPr>
                  <a:t>Hình </a:t>
                </a:r>
                <a:r>
                  <a:rPr lang="en-US" sz="2400">
                    <a:latin typeface="Times New Roman" panose="02020603050405020304" pitchFamily="18" charset="0"/>
                    <a:ea typeface="Calibri" panose="020F0502020204030204" pitchFamily="34" charset="0"/>
                    <a:cs typeface="Times New Roman" panose="02020603050405020304" pitchFamily="18" charset="0"/>
                  </a:rPr>
                  <a:t>vẽ sau mô tả thông số kỹ thuật mặt cắt phần mái một căn nhà. Mặt cắt ngang của toàn bộ mái nhà tương ứng với </a:t>
                </a:r>
                <a14:m>
                  <m:oMath xmlns:m="http://schemas.openxmlformats.org/officeDocument/2006/math">
                    <m:r>
                      <a:rPr lang="en-US" sz="2400">
                        <a:effectLst/>
                        <a:latin typeface="Cambria Math" panose="02040503050406030204" pitchFamily="18" charset="0"/>
                        <a:ea typeface="Calibri" panose="020F0502020204030204" pitchFamily="34" charset="0"/>
                        <a:cs typeface="Times New Roman" panose="02020603050405020304" pitchFamily="18" charset="0"/>
                      </a:rPr>
                      <m:t>∆</m:t>
                    </m:r>
                    <m:r>
                      <m:rPr>
                        <m:sty m:val="p"/>
                      </m:rPr>
                      <a:rPr lang="en-US" sz="2400">
                        <a:effectLst/>
                        <a:latin typeface="Cambria Math" panose="02040503050406030204" pitchFamily="18" charset="0"/>
                        <a:ea typeface="Calibri" panose="020F0502020204030204" pitchFamily="34" charset="0"/>
                        <a:cs typeface="Times New Roman" panose="02020603050405020304" pitchFamily="18" charset="0"/>
                      </a:rPr>
                      <m:t>ABC</m:t>
                    </m:r>
                  </m:oMath>
                </a14:m>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cân tại A, mặt cắt sàn tầng 1 tương ứng với đoạn thẳng BC, mặt cắt sàn tầng áp mái dùng làm kho chứa đồ ứng với đoạn thẳng DE, mặt cắt cột trụ chính tương ứng với đoạn thẳng AH.</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11" name="Rectangle 10"/>
              <p:cNvSpPr>
                <a:spLocks noRot="1" noChangeAspect="1" noMove="1" noResize="1" noEditPoints="1" noAdjustHandles="1" noChangeArrowheads="1" noChangeShapeType="1" noTextEdit="1"/>
              </p:cNvSpPr>
              <p:nvPr/>
            </p:nvSpPr>
            <p:spPr>
              <a:xfrm>
                <a:off x="457200" y="76200"/>
                <a:ext cx="8458200" cy="2048766"/>
              </a:xfrm>
              <a:prstGeom prst="rect">
                <a:avLst/>
              </a:prstGeom>
              <a:blipFill>
                <a:blip r:embed="rId2"/>
                <a:stretch>
                  <a:fillRect l="-1081" t="-2381" r="-1009" b="-5357"/>
                </a:stretch>
              </a:blipFill>
            </p:spPr>
            <p:txBody>
              <a:bodyPr/>
              <a:lstStyle/>
              <a:p>
                <a:r>
                  <a:rPr lang="en-US">
                    <a:noFill/>
                  </a:rPr>
                  <a:t> </a:t>
                </a:r>
              </a:p>
            </p:txBody>
          </p:sp>
        </mc:Fallback>
      </mc:AlternateContent>
      <p:pic>
        <p:nvPicPr>
          <p:cNvPr id="21" name="Picture 20"/>
          <p:cNvPicPr/>
          <p:nvPr/>
        </p:nvPicPr>
        <p:blipFill>
          <a:blip r:embed="rId3">
            <a:extLst>
              <a:ext uri="{28A0092B-C50C-407E-A947-70E740481C1C}">
                <a14:useLocalDpi xmlns:a14="http://schemas.microsoft.com/office/drawing/2010/main" val="0"/>
              </a:ext>
            </a:extLst>
          </a:blip>
          <a:srcRect/>
          <a:stretch>
            <a:fillRect/>
          </a:stretch>
        </p:blipFill>
        <p:spPr bwMode="auto">
          <a:xfrm>
            <a:off x="2082800" y="2209800"/>
            <a:ext cx="5207000" cy="4389120"/>
          </a:xfrm>
          <a:prstGeom prst="rect">
            <a:avLst/>
          </a:prstGeom>
          <a:noFill/>
          <a:ln>
            <a:noFill/>
          </a:ln>
        </p:spPr>
      </p:pic>
      <p:pic>
        <p:nvPicPr>
          <p:cNvPr id="17" name="Picture 16"/>
          <p:cNvPicPr>
            <a:picLocks noChangeAspect="1"/>
          </p:cNvPicPr>
          <p:nvPr/>
        </p:nvPicPr>
        <p:blipFill>
          <a:blip r:embed="rId4"/>
          <a:stretch>
            <a:fillRect/>
          </a:stretch>
        </p:blipFill>
        <p:spPr>
          <a:xfrm>
            <a:off x="1828800" y="2209800"/>
            <a:ext cx="5994400" cy="2663305"/>
          </a:xfrm>
          <a:prstGeom prst="rect">
            <a:avLst/>
          </a:prstGeom>
        </p:spPr>
      </p:pic>
      <p:sp>
        <p:nvSpPr>
          <p:cNvPr id="19" name="Rectangle 18"/>
          <p:cNvSpPr/>
          <p:nvPr/>
        </p:nvSpPr>
        <p:spPr>
          <a:xfrm>
            <a:off x="457200" y="4957939"/>
            <a:ext cx="8229600" cy="1277850"/>
          </a:xfrm>
          <a:prstGeom prst="rect">
            <a:avLst/>
          </a:prstGeom>
        </p:spPr>
        <p:txBody>
          <a:bodyPr wrap="square">
            <a:spAutoFit/>
          </a:bodyPr>
          <a:lstStyle/>
          <a:p>
            <a:pPr marL="342900" lvl="0" indent="-342900" algn="just">
              <a:lnSpc>
                <a:spcPct val="107000"/>
              </a:lnSpc>
              <a:spcAft>
                <a:spcPts val="800"/>
              </a:spcAft>
              <a:buFont typeface="+mj-lt"/>
              <a:buAutoNum type="alphaLcParenR"/>
            </a:pPr>
            <a:r>
              <a:rPr lang="en-US" sz="2400" smtClean="0">
                <a:latin typeface="Times New Roman" panose="02020603050405020304" pitchFamily="18" charset="0"/>
                <a:ea typeface="Calibri" panose="020F0502020204030204" pitchFamily="34" charset="0"/>
                <a:cs typeface="Times New Roman" panose="02020603050405020304" pitchFamily="18" charset="0"/>
              </a:rPr>
              <a:t>Mặt cắt phạm vi giới hạn không gian của </a:t>
            </a:r>
            <a:r>
              <a:rPr lang="en-US" sz="2400">
                <a:latin typeface="Times New Roman" panose="02020603050405020304" pitchFamily="18" charset="0"/>
                <a:ea typeface="Calibri" panose="020F0502020204030204" pitchFamily="34" charset="0"/>
                <a:cs typeface="Times New Roman" panose="02020603050405020304" pitchFamily="18" charset="0"/>
              </a:rPr>
              <a:t>tầng </a:t>
            </a:r>
            <a:r>
              <a:rPr lang="en-US" sz="2400">
                <a:latin typeface="Times New Roman" panose="02020603050405020304" pitchFamily="18" charset="0"/>
                <a:ea typeface="Calibri" panose="020F0502020204030204" pitchFamily="34" charset="0"/>
                <a:cs typeface="Times New Roman" panose="02020603050405020304" pitchFamily="18" charset="0"/>
              </a:rPr>
              <a:t>1 </a:t>
            </a:r>
            <a:r>
              <a:rPr lang="en-US" sz="2400" smtClean="0">
                <a:latin typeface="Times New Roman" panose="02020603050405020304" pitchFamily="18" charset="0"/>
                <a:ea typeface="Calibri" panose="020F0502020204030204" pitchFamily="34" charset="0"/>
                <a:cs typeface="Times New Roman" panose="02020603050405020304" pitchFamily="18" charset="0"/>
              </a:rPr>
              <a:t>tương </a:t>
            </a:r>
            <a:r>
              <a:rPr lang="en-US" sz="2400">
                <a:latin typeface="Times New Roman" panose="02020603050405020304" pitchFamily="18" charset="0"/>
                <a:ea typeface="Calibri" panose="020F0502020204030204" pitchFamily="34" charset="0"/>
                <a:cs typeface="Times New Roman" panose="02020603050405020304" pitchFamily="18" charset="0"/>
              </a:rPr>
              <a:t>ứng với tứ giác DECB. Em hãy cho biết tứ </a:t>
            </a:r>
            <a:r>
              <a:rPr lang="en-US" sz="2400">
                <a:latin typeface="Times New Roman" panose="02020603050405020304" pitchFamily="18" charset="0"/>
                <a:ea typeface="Calibri" panose="020F0502020204030204" pitchFamily="34" charset="0"/>
                <a:cs typeface="Times New Roman" panose="02020603050405020304" pitchFamily="18" charset="0"/>
              </a:rPr>
              <a:t>giác </a:t>
            </a:r>
            <a:r>
              <a:rPr lang="en-US" sz="2400" smtClean="0">
                <a:latin typeface="Times New Roman" panose="02020603050405020304" pitchFamily="18" charset="0"/>
                <a:ea typeface="Calibri" panose="020F0502020204030204" pitchFamily="34" charset="0"/>
                <a:cs typeface="Times New Roman" panose="02020603050405020304" pitchFamily="18" charset="0"/>
              </a:rPr>
              <a:t>này  </a:t>
            </a:r>
            <a:r>
              <a:rPr lang="en-US" sz="2400">
                <a:latin typeface="Times New Roman" panose="02020603050405020304" pitchFamily="18" charset="0"/>
                <a:ea typeface="Calibri" panose="020F0502020204030204" pitchFamily="34" charset="0"/>
                <a:cs typeface="Times New Roman" panose="02020603050405020304" pitchFamily="18" charset="0"/>
              </a:rPr>
              <a:t>là hình gì ? Tại sao?</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14651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500"/>
                                        <p:tgtEl>
                                          <p:spTgt spid="21"/>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xit" presetSubtype="10" fill="hold" nodeType="clickEffect">
                                  <p:stCondLst>
                                    <p:cond delay="0"/>
                                  </p:stCondLst>
                                  <p:childTnLst>
                                    <p:animEffect transition="out" filter="blinds(horizontal)">
                                      <p:cBhvr>
                                        <p:cTn id="14" dur="500"/>
                                        <p:tgtEl>
                                          <p:spTgt spid="21"/>
                                        </p:tgtEl>
                                      </p:cBhvr>
                                    </p:animEffect>
                                    <p:set>
                                      <p:cBhvr>
                                        <p:cTn id="15" dur="1" fill="hold">
                                          <p:stCondLst>
                                            <p:cond delay="499"/>
                                          </p:stCondLst>
                                        </p:cTn>
                                        <p:tgtEl>
                                          <p:spTgt spid="21"/>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1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fade">
                                      <p:cBhvr>
                                        <p:cTn id="2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p:cNvPicPr>
            <a:picLocks noChangeAspect="1"/>
          </p:cNvPicPr>
          <p:nvPr/>
        </p:nvPicPr>
        <p:blipFill>
          <a:blip r:embed="rId2"/>
          <a:stretch>
            <a:fillRect/>
          </a:stretch>
        </p:blipFill>
        <p:spPr>
          <a:xfrm>
            <a:off x="1752600" y="1143000"/>
            <a:ext cx="5994400" cy="2663305"/>
          </a:xfrm>
          <a:prstGeom prst="rect">
            <a:avLst/>
          </a:prstGeom>
        </p:spPr>
      </p:pic>
      <p:sp>
        <p:nvSpPr>
          <p:cNvPr id="19" name="Rectangle 18"/>
          <p:cNvSpPr/>
          <p:nvPr/>
        </p:nvSpPr>
        <p:spPr>
          <a:xfrm>
            <a:off x="457200" y="381000"/>
            <a:ext cx="8229600" cy="882678"/>
          </a:xfrm>
          <a:prstGeom prst="rect">
            <a:avLst/>
          </a:prstGeom>
        </p:spPr>
        <p:txBody>
          <a:bodyPr wrap="square">
            <a:spAutoFit/>
          </a:bodyPr>
          <a:lstStyle/>
          <a:p>
            <a:pPr marL="342900" lvl="0" indent="-342900">
              <a:lnSpc>
                <a:spcPct val="107000"/>
              </a:lnSpc>
              <a:spcAft>
                <a:spcPts val="800"/>
              </a:spcAft>
              <a:buFont typeface="+mj-lt"/>
              <a:buAutoNum type="alphaLcParenR"/>
            </a:pPr>
            <a:r>
              <a:rPr lang="en-US" sz="2400">
                <a:latin typeface="Times New Roman" panose="02020603050405020304" pitchFamily="18" charset="0"/>
                <a:ea typeface="Calibri" panose="020F0502020204030204" pitchFamily="34" charset="0"/>
                <a:cs typeface="Times New Roman" panose="02020603050405020304" pitchFamily="18" charset="0"/>
              </a:rPr>
              <a:t>Phạm </a:t>
            </a:r>
            <a:r>
              <a:rPr lang="en-US" sz="2400" smtClean="0">
                <a:latin typeface="Times New Roman" panose="02020603050405020304" pitchFamily="18" charset="0"/>
                <a:ea typeface="Calibri" panose="020F0502020204030204" pitchFamily="34" charset="0"/>
                <a:cs typeface="Times New Roman" panose="02020603050405020304" pitchFamily="18" charset="0"/>
              </a:rPr>
              <a:t>vi giới hạn của </a:t>
            </a:r>
            <a:r>
              <a:rPr lang="en-US" sz="2400">
                <a:latin typeface="Times New Roman" panose="02020603050405020304" pitchFamily="18" charset="0"/>
                <a:ea typeface="Calibri" panose="020F0502020204030204" pitchFamily="34" charset="0"/>
                <a:cs typeface="Times New Roman" panose="02020603050405020304" pitchFamily="18" charset="0"/>
              </a:rPr>
              <a:t>tầng </a:t>
            </a:r>
            <a:r>
              <a:rPr lang="en-US" sz="2400">
                <a:latin typeface="Times New Roman" panose="02020603050405020304" pitchFamily="18" charset="0"/>
                <a:ea typeface="Calibri" panose="020F0502020204030204" pitchFamily="34" charset="0"/>
                <a:cs typeface="Times New Roman" panose="02020603050405020304" pitchFamily="18" charset="0"/>
              </a:rPr>
              <a:t>1 </a:t>
            </a:r>
            <a:r>
              <a:rPr lang="en-US" sz="2400" smtClean="0">
                <a:latin typeface="Times New Roman" panose="02020603050405020304" pitchFamily="18" charset="0"/>
                <a:ea typeface="Calibri" panose="020F0502020204030204" pitchFamily="34" charset="0"/>
                <a:cs typeface="Times New Roman" panose="02020603050405020304" pitchFamily="18" charset="0"/>
              </a:rPr>
              <a:t>tương </a:t>
            </a:r>
            <a:r>
              <a:rPr lang="en-US" sz="2400">
                <a:latin typeface="Times New Roman" panose="02020603050405020304" pitchFamily="18" charset="0"/>
                <a:ea typeface="Calibri" panose="020F0502020204030204" pitchFamily="34" charset="0"/>
                <a:cs typeface="Times New Roman" panose="02020603050405020304" pitchFamily="18" charset="0"/>
              </a:rPr>
              <a:t>ứng với tứ giác DECB. Em hãy cho biết tứ </a:t>
            </a:r>
            <a:r>
              <a:rPr lang="en-US" sz="2400">
                <a:latin typeface="Times New Roman" panose="02020603050405020304" pitchFamily="18" charset="0"/>
                <a:ea typeface="Calibri" panose="020F0502020204030204" pitchFamily="34" charset="0"/>
                <a:cs typeface="Times New Roman" panose="02020603050405020304" pitchFamily="18" charset="0"/>
              </a:rPr>
              <a:t>giác </a:t>
            </a:r>
            <a:r>
              <a:rPr lang="en-US" sz="2400" smtClean="0">
                <a:latin typeface="Times New Roman" panose="02020603050405020304" pitchFamily="18" charset="0"/>
                <a:ea typeface="Calibri" panose="020F0502020204030204" pitchFamily="34" charset="0"/>
                <a:cs typeface="Times New Roman" panose="02020603050405020304" pitchFamily="18" charset="0"/>
              </a:rPr>
              <a:t>này  </a:t>
            </a:r>
            <a:r>
              <a:rPr lang="en-US" sz="2400">
                <a:latin typeface="Times New Roman" panose="02020603050405020304" pitchFamily="18" charset="0"/>
                <a:ea typeface="Calibri" panose="020F0502020204030204" pitchFamily="34" charset="0"/>
                <a:cs typeface="Times New Roman" panose="02020603050405020304" pitchFamily="18" charset="0"/>
              </a:rPr>
              <a:t>là hình gì ? Tại sao?</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6"/>
          <p:cNvSpPr/>
          <p:nvPr/>
        </p:nvSpPr>
        <p:spPr>
          <a:xfrm>
            <a:off x="3030323" y="3581400"/>
            <a:ext cx="3401893" cy="461665"/>
          </a:xfrm>
          <a:prstGeom prst="rect">
            <a:avLst/>
          </a:prstGeom>
        </p:spPr>
        <p:txBody>
          <a:bodyPr wrap="none">
            <a:spAutoFit/>
          </a:bodyPr>
          <a:lstStyle/>
          <a:p>
            <a:pPr>
              <a:spcBef>
                <a:spcPct val="50000"/>
              </a:spcBef>
            </a:pPr>
            <a:r>
              <a:rPr lang="en-US" altLang="en-US" sz="2400" b="1" smtClean="0">
                <a:latin typeface="Times New Roman" pitchFamily="18" charset="0"/>
                <a:cs typeface="Times New Roman" pitchFamily="18" charset="0"/>
              </a:rPr>
              <a:t>DECB </a:t>
            </a:r>
            <a:r>
              <a:rPr lang="en-US" altLang="en-US" sz="2400" b="1">
                <a:latin typeface="Times New Roman" pitchFamily="18" charset="0"/>
                <a:cs typeface="Times New Roman" pitchFamily="18" charset="0"/>
              </a:rPr>
              <a:t>là hình thang </a:t>
            </a:r>
            <a:r>
              <a:rPr lang="en-US" altLang="en-US" sz="2400" b="1" smtClean="0">
                <a:latin typeface="Times New Roman" pitchFamily="18" charset="0"/>
                <a:cs typeface="Times New Roman" pitchFamily="18" charset="0"/>
              </a:rPr>
              <a:t>cân</a:t>
            </a:r>
            <a:endParaRPr lang="en-US" altLang="en-US" sz="2400" b="1">
              <a:latin typeface="Times New Roman" pitchFamily="18" charset="0"/>
              <a:cs typeface="Times New Roman" pitchFamily="18" charset="0"/>
            </a:endParaRPr>
          </a:p>
        </p:txBody>
      </p:sp>
      <p:sp>
        <p:nvSpPr>
          <p:cNvPr id="8" name="Left Brace 7"/>
          <p:cNvSpPr/>
          <p:nvPr/>
        </p:nvSpPr>
        <p:spPr bwMode="auto">
          <a:xfrm rot="5400000">
            <a:off x="4472204" y="2439700"/>
            <a:ext cx="371041" cy="3524250"/>
          </a:xfrm>
          <a:prstGeom prst="leftBrace">
            <a:avLst/>
          </a:prstGeom>
          <a:ln>
            <a:headEnd type="none" w="med" len="med"/>
            <a:tailEnd type="none" w="med" len="med"/>
          </a:ln>
          <a:extLst/>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9" name="Rectangle 8"/>
          <p:cNvSpPr/>
          <p:nvPr/>
        </p:nvSpPr>
        <p:spPr>
          <a:xfrm>
            <a:off x="1282232" y="4490473"/>
            <a:ext cx="2763898" cy="461665"/>
          </a:xfrm>
          <a:prstGeom prst="rect">
            <a:avLst/>
          </a:prstGeom>
        </p:spPr>
        <p:txBody>
          <a:bodyPr wrap="none">
            <a:spAutoFit/>
          </a:bodyPr>
          <a:lstStyle/>
          <a:p>
            <a:pPr>
              <a:spcBef>
                <a:spcPct val="50000"/>
              </a:spcBef>
            </a:pPr>
            <a:r>
              <a:rPr lang="en-US" altLang="en-US" sz="2400" smtClean="0">
                <a:solidFill>
                  <a:srgbClr val="0000FF"/>
                </a:solidFill>
                <a:latin typeface="Times New Roman" pitchFamily="18" charset="0"/>
                <a:cs typeface="Times New Roman" pitchFamily="18" charset="0"/>
              </a:rPr>
              <a:t>DECB </a:t>
            </a:r>
            <a:r>
              <a:rPr lang="en-US" altLang="en-US" sz="2400">
                <a:solidFill>
                  <a:srgbClr val="0000FF"/>
                </a:solidFill>
                <a:latin typeface="Times New Roman" pitchFamily="18" charset="0"/>
                <a:cs typeface="Times New Roman" pitchFamily="18" charset="0"/>
              </a:rPr>
              <a:t>là hình thang </a:t>
            </a:r>
          </a:p>
        </p:txBody>
      </p:sp>
      <mc:AlternateContent xmlns:mc="http://schemas.openxmlformats.org/markup-compatibility/2006">
        <mc:Choice xmlns:a14="http://schemas.microsoft.com/office/drawing/2010/main" Requires="a14">
          <p:sp>
            <p:nvSpPr>
              <p:cNvPr id="10" name="Rectangle 9"/>
              <p:cNvSpPr/>
              <p:nvPr/>
            </p:nvSpPr>
            <p:spPr>
              <a:xfrm>
                <a:off x="5905757" y="4490473"/>
                <a:ext cx="1052917" cy="471539"/>
              </a:xfrm>
              <a:prstGeom prst="rect">
                <a:avLst/>
              </a:prstGeom>
            </p:spPr>
            <p:txBody>
              <a:bodyPr wrap="none">
                <a:spAutoFit/>
              </a:bodyPr>
              <a:lstStyle/>
              <a:p>
                <a:pPr>
                  <a:spcBef>
                    <a:spcPct val="50000"/>
                  </a:spcBef>
                </a:pPr>
                <a14:m>
                  <m:oMathPara xmlns:m="http://schemas.openxmlformats.org/officeDocument/2006/math">
                    <m:oMathParaPr>
                      <m:jc m:val="centerGroup"/>
                    </m:oMathParaPr>
                    <m:oMath xmlns:m="http://schemas.openxmlformats.org/officeDocument/2006/math">
                      <m:acc>
                        <m:accPr>
                          <m:chr m:val="̂"/>
                          <m:ctrlPr>
                            <a:rPr lang="en-US" sz="2400" i="1" smtClean="0">
                              <a:solidFill>
                                <a:srgbClr val="FF0000"/>
                              </a:solidFill>
                              <a:latin typeface="Cambria Math" panose="02040503050406030204" pitchFamily="18" charset="0"/>
                            </a:rPr>
                          </m:ctrlPr>
                        </m:accPr>
                        <m:e>
                          <m:r>
                            <m:rPr>
                              <m:sty m:val="p"/>
                            </m:rPr>
                            <a:rPr lang="en-US" sz="2400" b="0" i="0" smtClean="0">
                              <a:solidFill>
                                <a:srgbClr val="FF0000"/>
                              </a:solidFill>
                              <a:latin typeface="Cambria Math" panose="02040503050406030204" pitchFamily="18" charset="0"/>
                            </a:rPr>
                            <m:t>B</m:t>
                          </m:r>
                        </m:e>
                      </m:acc>
                      <m:r>
                        <a:rPr lang="en-US" sz="2400" b="0" i="0" smtClean="0">
                          <a:solidFill>
                            <a:srgbClr val="FF0000"/>
                          </a:solidFill>
                          <a:latin typeface="Cambria Math" panose="02040503050406030204" pitchFamily="18" charset="0"/>
                        </a:rPr>
                        <m:t>=</m:t>
                      </m:r>
                      <m:acc>
                        <m:accPr>
                          <m:chr m:val="̂"/>
                          <m:ctrlPr>
                            <a:rPr lang="vi-VN" sz="2400" i="1">
                              <a:solidFill>
                                <a:srgbClr val="FF0000"/>
                              </a:solidFill>
                              <a:latin typeface="Cambria Math" panose="02040503050406030204" pitchFamily="18" charset="0"/>
                            </a:rPr>
                          </m:ctrlPr>
                        </m:accPr>
                        <m:e>
                          <m:r>
                            <m:rPr>
                              <m:sty m:val="p"/>
                            </m:rPr>
                            <a:rPr lang="en-US" sz="2400" b="0" i="0" smtClean="0">
                              <a:solidFill>
                                <a:srgbClr val="FF0000"/>
                              </a:solidFill>
                              <a:latin typeface="Cambria Math" panose="02040503050406030204" pitchFamily="18" charset="0"/>
                            </a:rPr>
                            <m:t>C</m:t>
                          </m:r>
                        </m:e>
                      </m:acc>
                    </m:oMath>
                  </m:oMathPara>
                </a14:m>
                <a:endParaRPr lang="en-US" altLang="en-US" sz="2400">
                  <a:solidFill>
                    <a:srgbClr val="FF0000"/>
                  </a:solidFill>
                  <a:latin typeface="Times New Roman" pitchFamily="18" charset="0"/>
                  <a:cs typeface="Times New Roman" pitchFamily="18" charset="0"/>
                </a:endParaRPr>
              </a:p>
            </p:txBody>
          </p:sp>
        </mc:Choice>
        <mc:Fallback>
          <p:sp>
            <p:nvSpPr>
              <p:cNvPr id="10" name="Rectangle 9"/>
              <p:cNvSpPr>
                <a:spLocks noRot="1" noChangeAspect="1" noMove="1" noResize="1" noEditPoints="1" noAdjustHandles="1" noChangeArrowheads="1" noChangeShapeType="1" noTextEdit="1"/>
              </p:cNvSpPr>
              <p:nvPr/>
            </p:nvSpPr>
            <p:spPr>
              <a:xfrm>
                <a:off x="5905757" y="4490473"/>
                <a:ext cx="1052917" cy="471539"/>
              </a:xfrm>
              <a:prstGeom prst="rect">
                <a:avLst/>
              </a:prstGeom>
              <a:blipFill>
                <a:blip r:embed="rId3"/>
                <a:stretch>
                  <a:fillRect/>
                </a:stretch>
              </a:blipFill>
            </p:spPr>
            <p:txBody>
              <a:bodyPr/>
              <a:lstStyle/>
              <a:p>
                <a:r>
                  <a:rPr lang="en-US">
                    <a:noFill/>
                  </a:rPr>
                  <a:t> </a:t>
                </a:r>
              </a:p>
            </p:txBody>
          </p:sp>
        </mc:Fallback>
      </mc:AlternateContent>
      <p:sp>
        <p:nvSpPr>
          <p:cNvPr id="12" name="Right Brace 11"/>
          <p:cNvSpPr/>
          <p:nvPr/>
        </p:nvSpPr>
        <p:spPr bwMode="auto">
          <a:xfrm rot="16200000">
            <a:off x="2403253" y="4371426"/>
            <a:ext cx="521856" cy="3505201"/>
          </a:xfrm>
          <a:prstGeom prst="rightBrace">
            <a:avLst>
              <a:gd name="adj1" fmla="val 8333"/>
              <a:gd name="adj2" fmla="val 48268"/>
            </a:avLst>
          </a:prstGeom>
          <a:ln>
            <a:headEnd type="none" w="med" len="med"/>
            <a:tailEnd type="none" w="med" len="med"/>
          </a:ln>
          <a:extLst/>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cxnSp>
        <p:nvCxnSpPr>
          <p:cNvPr id="4" name="Straight Arrow Connector 3"/>
          <p:cNvCxnSpPr/>
          <p:nvPr/>
        </p:nvCxnSpPr>
        <p:spPr bwMode="auto">
          <a:xfrm flipV="1">
            <a:off x="2664181" y="4952138"/>
            <a:ext cx="0" cy="381000"/>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 name="Rectangle 4"/>
          <p:cNvSpPr/>
          <p:nvPr/>
        </p:nvSpPr>
        <p:spPr>
          <a:xfrm>
            <a:off x="2058887" y="5321566"/>
            <a:ext cx="1210588" cy="461665"/>
          </a:xfrm>
          <a:prstGeom prst="rect">
            <a:avLst/>
          </a:prstGeom>
        </p:spPr>
        <p:txBody>
          <a:bodyPr wrap="none">
            <a:spAutoFit/>
          </a:bodyPr>
          <a:lstStyle/>
          <a:p>
            <a:r>
              <a:rPr lang="en-US" altLang="en-US" sz="2400" smtClean="0">
                <a:latin typeface="Times New Roman" pitchFamily="18" charset="0"/>
                <a:cs typeface="Times New Roman" pitchFamily="18" charset="0"/>
              </a:rPr>
              <a:t>DE//CB</a:t>
            </a:r>
            <a:endParaRPr lang="en-US" sz="2400"/>
          </a:p>
        </p:txBody>
      </p:sp>
      <mc:AlternateContent xmlns:mc="http://schemas.openxmlformats.org/markup-compatibility/2006">
        <mc:Choice xmlns:a14="http://schemas.microsoft.com/office/drawing/2010/main" Requires="a14">
          <p:sp>
            <p:nvSpPr>
              <p:cNvPr id="15" name="Rectangle 14"/>
              <p:cNvSpPr/>
              <p:nvPr/>
            </p:nvSpPr>
            <p:spPr>
              <a:xfrm>
                <a:off x="306286" y="6384320"/>
                <a:ext cx="1479892" cy="461665"/>
              </a:xfrm>
              <a:prstGeom prst="rect">
                <a:avLst/>
              </a:prstGeom>
            </p:spPr>
            <p:txBody>
              <a:bodyPr wrap="none">
                <a:spAutoFit/>
              </a:bodyPr>
              <a:lstStyle/>
              <a:p>
                <a:r>
                  <a:rPr lang="en-US" altLang="en-US" sz="2400" smtClean="0">
                    <a:latin typeface="Times New Roman" pitchFamily="18" charset="0"/>
                    <a:cs typeface="Times New Roman" pitchFamily="18" charset="0"/>
                  </a:rPr>
                  <a:t>DE </a:t>
                </a:r>
                <a14:m>
                  <m:oMath xmlns:m="http://schemas.openxmlformats.org/officeDocument/2006/math">
                    <m:r>
                      <a:rPr lang="en-US" altLang="en-US" sz="2400" b="0" i="1" smtClean="0">
                        <a:latin typeface="Cambria Math" panose="02040503050406030204" pitchFamily="18" charset="0"/>
                        <a:cs typeface="Times New Roman" pitchFamily="18" charset="0"/>
                      </a:rPr>
                      <m:t>      </m:t>
                    </m:r>
                    <m:r>
                      <m:rPr>
                        <m:sty m:val="p"/>
                      </m:rPr>
                      <a:rPr lang="en-US" altLang="en-US" sz="2400" b="0" i="0" smtClean="0">
                        <a:latin typeface="Cambria Math" panose="02040503050406030204" pitchFamily="18" charset="0"/>
                        <a:cs typeface="Times New Roman" pitchFamily="18" charset="0"/>
                      </a:rPr>
                      <m:t>AH</m:t>
                    </m:r>
                  </m:oMath>
                </a14:m>
                <a:endParaRPr lang="en-US" sz="2400"/>
              </a:p>
            </p:txBody>
          </p:sp>
        </mc:Choice>
        <mc:Fallback>
          <p:sp>
            <p:nvSpPr>
              <p:cNvPr id="15" name="Rectangle 14"/>
              <p:cNvSpPr>
                <a:spLocks noRot="1" noChangeAspect="1" noMove="1" noResize="1" noEditPoints="1" noAdjustHandles="1" noChangeArrowheads="1" noChangeShapeType="1" noTextEdit="1"/>
              </p:cNvSpPr>
              <p:nvPr/>
            </p:nvSpPr>
            <p:spPr>
              <a:xfrm>
                <a:off x="306286" y="6384320"/>
                <a:ext cx="1479892" cy="461665"/>
              </a:xfrm>
              <a:prstGeom prst="rect">
                <a:avLst/>
              </a:prstGeom>
              <a:blipFill>
                <a:blip r:embed="rId4"/>
                <a:stretch>
                  <a:fillRect l="-6173" t="-10526" b="-28947"/>
                </a:stretch>
              </a:blipFill>
            </p:spPr>
            <p:txBody>
              <a:bodyPr/>
              <a:lstStyle/>
              <a:p>
                <a:r>
                  <a:rPr lang="en-US">
                    <a:noFill/>
                  </a:rPr>
                  <a:t> </a:t>
                </a:r>
              </a:p>
            </p:txBody>
          </p:sp>
        </mc:Fallback>
      </mc:AlternateContent>
      <p:pic>
        <p:nvPicPr>
          <p:cNvPr id="6" name="Picture 5"/>
          <p:cNvPicPr>
            <a:picLocks noChangeAspect="1"/>
          </p:cNvPicPr>
          <p:nvPr/>
        </p:nvPicPr>
        <p:blipFill>
          <a:blip r:embed="rId5"/>
          <a:stretch>
            <a:fillRect/>
          </a:stretch>
        </p:blipFill>
        <p:spPr>
          <a:xfrm>
            <a:off x="911580" y="6499014"/>
            <a:ext cx="283025" cy="265872"/>
          </a:xfrm>
          <a:prstGeom prst="rect">
            <a:avLst/>
          </a:prstGeom>
        </p:spPr>
      </p:pic>
      <p:sp>
        <p:nvSpPr>
          <p:cNvPr id="18" name="Rectangle 17"/>
          <p:cNvSpPr/>
          <p:nvPr/>
        </p:nvSpPr>
        <p:spPr>
          <a:xfrm>
            <a:off x="3835375" y="6401117"/>
            <a:ext cx="1408399" cy="461665"/>
          </a:xfrm>
          <a:prstGeom prst="rect">
            <a:avLst/>
          </a:prstGeom>
        </p:spPr>
        <p:txBody>
          <a:bodyPr wrap="none">
            <a:spAutoFit/>
          </a:bodyPr>
          <a:lstStyle/>
          <a:p>
            <a:r>
              <a:rPr lang="en-US" altLang="en-US" sz="2400" smtClean="0">
                <a:latin typeface="Times New Roman" pitchFamily="18" charset="0"/>
                <a:cs typeface="Times New Roman" pitchFamily="18" charset="0"/>
              </a:rPr>
              <a:t>DE     AH</a:t>
            </a:r>
            <a:endParaRPr lang="en-US" sz="2400"/>
          </a:p>
        </p:txBody>
      </p:sp>
      <p:pic>
        <p:nvPicPr>
          <p:cNvPr id="20" name="Picture 19"/>
          <p:cNvPicPr>
            <a:picLocks noChangeAspect="1"/>
          </p:cNvPicPr>
          <p:nvPr/>
        </p:nvPicPr>
        <p:blipFill>
          <a:blip r:embed="rId5"/>
          <a:stretch>
            <a:fillRect/>
          </a:stretch>
        </p:blipFill>
        <p:spPr>
          <a:xfrm>
            <a:off x="4363959" y="6499014"/>
            <a:ext cx="283025" cy="265872"/>
          </a:xfrm>
          <a:prstGeom prst="rect">
            <a:avLst/>
          </a:prstGeom>
        </p:spPr>
      </p:pic>
      <p:cxnSp>
        <p:nvCxnSpPr>
          <p:cNvPr id="14" name="Straight Arrow Connector 13"/>
          <p:cNvCxnSpPr>
            <a:endCxn id="10" idx="2"/>
          </p:cNvCxnSpPr>
          <p:nvPr/>
        </p:nvCxnSpPr>
        <p:spPr bwMode="auto">
          <a:xfrm flipV="1">
            <a:off x="6432215" y="4962012"/>
            <a:ext cx="1" cy="590386"/>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mc:AlternateContent xmlns:mc="http://schemas.openxmlformats.org/markup-compatibility/2006">
        <mc:Choice xmlns:a14="http://schemas.microsoft.com/office/drawing/2010/main" Requires="a14">
          <p:sp>
            <p:nvSpPr>
              <p:cNvPr id="16" name="Rectangle 15"/>
              <p:cNvSpPr/>
              <p:nvPr/>
            </p:nvSpPr>
            <p:spPr>
              <a:xfrm>
                <a:off x="5387377" y="5646180"/>
                <a:ext cx="2089675" cy="461665"/>
              </a:xfrm>
              <a:prstGeom prst="rect">
                <a:avLst/>
              </a:prstGeom>
            </p:spPr>
            <p:txBody>
              <a:bodyPr wrap="none">
                <a:spAutoFit/>
              </a:bodyPr>
              <a:lstStyle/>
              <a:p>
                <a14:m>
                  <m:oMath xmlns:m="http://schemas.openxmlformats.org/officeDocument/2006/math">
                    <m:r>
                      <a:rPr lang="en-US" sz="2400">
                        <a:latin typeface="Cambria Math" panose="02040503050406030204" pitchFamily="18" charset="0"/>
                        <a:ea typeface="Calibri" panose="020F0502020204030204" pitchFamily="34" charset="0"/>
                        <a:cs typeface="Times New Roman" panose="02020603050405020304" pitchFamily="18" charset="0"/>
                      </a:rPr>
                      <m:t>∆</m:t>
                    </m:r>
                    <m:r>
                      <m:rPr>
                        <m:sty m:val="p"/>
                      </m:rPr>
                      <a:rPr lang="en-US" sz="2400">
                        <a:latin typeface="Cambria Math" panose="02040503050406030204" pitchFamily="18" charset="0"/>
                        <a:ea typeface="Calibri" panose="020F0502020204030204" pitchFamily="34" charset="0"/>
                        <a:cs typeface="Times New Roman" panose="02020603050405020304" pitchFamily="18" charset="0"/>
                      </a:rPr>
                      <m:t>ABC</m:t>
                    </m:r>
                  </m:oMath>
                </a14:m>
                <a:r>
                  <a:rPr lang="en-US" sz="2400">
                    <a:latin typeface="Times New Roman" panose="02020603050405020304" pitchFamily="18" charset="0"/>
                    <a:ea typeface="Times New Roman" panose="02020603050405020304" pitchFamily="18" charset="0"/>
                    <a:cs typeface="Times New Roman" panose="02020603050405020304" pitchFamily="18" charset="0"/>
                  </a:rPr>
                  <a:t> cân tại A</a:t>
                </a:r>
                <a:endParaRPr lang="en-US" sz="2400"/>
              </a:p>
            </p:txBody>
          </p:sp>
        </mc:Choice>
        <mc:Fallback>
          <p:sp>
            <p:nvSpPr>
              <p:cNvPr id="16" name="Rectangle 15"/>
              <p:cNvSpPr>
                <a:spLocks noRot="1" noChangeAspect="1" noMove="1" noResize="1" noEditPoints="1" noAdjustHandles="1" noChangeArrowheads="1" noChangeShapeType="1" noTextEdit="1"/>
              </p:cNvSpPr>
              <p:nvPr/>
            </p:nvSpPr>
            <p:spPr>
              <a:xfrm>
                <a:off x="5387377" y="5646180"/>
                <a:ext cx="2089675" cy="461665"/>
              </a:xfrm>
              <a:prstGeom prst="rect">
                <a:avLst/>
              </a:prstGeom>
              <a:blipFill>
                <a:blip r:embed="rId6"/>
                <a:stretch>
                  <a:fillRect l="-875" t="-10526" r="-3207" b="-28947"/>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3" name="Rectangle 22"/>
              <p:cNvSpPr/>
              <p:nvPr/>
            </p:nvSpPr>
            <p:spPr>
              <a:xfrm>
                <a:off x="457200" y="4191000"/>
                <a:ext cx="5044010" cy="1581972"/>
              </a:xfrm>
              <a:prstGeom prst="rect">
                <a:avLst/>
              </a:prstGeom>
            </p:spPr>
            <p:txBody>
              <a:bodyPr wrap="none">
                <a:spAutoFit/>
              </a:bodyPr>
              <a:lstStyle/>
              <a:p>
                <a:r>
                  <a:rPr lang="en-US" sz="2400" smtClean="0">
                    <a:latin typeface="Times New Roman" panose="02020603050405020304" pitchFamily="18" charset="0"/>
                    <a:cs typeface="Times New Roman" panose="02020603050405020304" pitchFamily="18" charset="0"/>
                  </a:rPr>
                  <a:t>Ta có:  DE//BC ( DE     AH, BC     AH)</a:t>
                </a:r>
              </a:p>
              <a:p>
                <a:pPr marL="342900" indent="-342900">
                  <a:buFont typeface="Symbol" panose="05050102010706020507" pitchFamily="18" charset="2"/>
                  <a:buChar char="Þ"/>
                </a:pPr>
                <a:r>
                  <a:rPr lang="en-US" sz="2400" smtClean="0">
                    <a:latin typeface="Times New Roman" panose="02020603050405020304" pitchFamily="18" charset="0"/>
                    <a:cs typeface="Times New Roman" panose="02020603050405020304" pitchFamily="18" charset="0"/>
                  </a:rPr>
                  <a:t>DECB là hình thang.</a:t>
                </a:r>
              </a:p>
              <a:p>
                <a:r>
                  <a:rPr lang="en-US" sz="2400" smtClean="0">
                    <a:latin typeface="Times New Roman" panose="02020603050405020304" pitchFamily="18" charset="0"/>
                    <a:cs typeface="Times New Roman" panose="02020603050405020304" pitchFamily="18" charset="0"/>
                  </a:rPr>
                  <a:t>Mà  </a:t>
                </a:r>
                <a14:m>
                  <m:oMath xmlns:m="http://schemas.openxmlformats.org/officeDocument/2006/math">
                    <m:acc>
                      <m:accPr>
                        <m:chr m:val="̂"/>
                        <m:ctrlPr>
                          <a:rPr lang="en-US" sz="2400" i="1" smtClean="0">
                            <a:solidFill>
                              <a:schemeClr val="tx1"/>
                            </a:solidFill>
                            <a:latin typeface="Cambria Math" panose="02040503050406030204" pitchFamily="18" charset="0"/>
                          </a:rPr>
                        </m:ctrlPr>
                      </m:accPr>
                      <m:e>
                        <m:r>
                          <m:rPr>
                            <m:sty m:val="p"/>
                          </m:rPr>
                          <a:rPr lang="en-US" sz="2400">
                            <a:solidFill>
                              <a:schemeClr val="tx1"/>
                            </a:solidFill>
                            <a:latin typeface="Cambria Math" panose="02040503050406030204" pitchFamily="18" charset="0"/>
                          </a:rPr>
                          <m:t>B</m:t>
                        </m:r>
                      </m:e>
                    </m:acc>
                    <m:r>
                      <a:rPr lang="en-US" sz="2400">
                        <a:solidFill>
                          <a:schemeClr val="tx1"/>
                        </a:solidFill>
                        <a:latin typeface="Cambria Math" panose="02040503050406030204" pitchFamily="18" charset="0"/>
                      </a:rPr>
                      <m:t>=</m:t>
                    </m:r>
                    <m:acc>
                      <m:accPr>
                        <m:chr m:val="̂"/>
                        <m:ctrlPr>
                          <a:rPr lang="vi-VN" sz="2400" i="1">
                            <a:solidFill>
                              <a:schemeClr val="tx1"/>
                            </a:solidFill>
                            <a:latin typeface="Cambria Math" panose="02040503050406030204" pitchFamily="18" charset="0"/>
                          </a:rPr>
                        </m:ctrlPr>
                      </m:accPr>
                      <m:e>
                        <m:r>
                          <m:rPr>
                            <m:sty m:val="p"/>
                          </m:rPr>
                          <a:rPr lang="en-US" sz="2400">
                            <a:solidFill>
                              <a:schemeClr val="tx1"/>
                            </a:solidFill>
                            <a:latin typeface="Cambria Math" panose="02040503050406030204" pitchFamily="18" charset="0"/>
                          </a:rPr>
                          <m:t>C</m:t>
                        </m:r>
                      </m:e>
                    </m:acc>
                  </m:oMath>
                </a14:m>
                <a:r>
                  <a:rPr lang="en-US" sz="2400" smtClean="0">
                    <a:latin typeface="Times New Roman" panose="02020603050405020304" pitchFamily="18" charset="0"/>
                    <a:cs typeface="Times New Roman" panose="02020603050405020304" pitchFamily="18" charset="0"/>
                  </a:rPr>
                  <a:t> </a:t>
                </a:r>
                <a:r>
                  <a:rPr lang="en-US" sz="2400" smtClean="0">
                    <a:latin typeface="Times New Roman" panose="02020603050405020304" pitchFamily="18" charset="0"/>
                    <a:cs typeface="Times New Roman" panose="02020603050405020304" pitchFamily="18" charset="0"/>
                  </a:rPr>
                  <a:t>( </a:t>
                </a:r>
                <a14:m>
                  <m:oMath xmlns:m="http://schemas.openxmlformats.org/officeDocument/2006/math">
                    <m:r>
                      <a:rPr lang="en-US" sz="2400" i="0" smtClean="0">
                        <a:latin typeface="Cambria Math" panose="02040503050406030204" pitchFamily="18" charset="0"/>
                        <a:ea typeface="Cambria Math" panose="02040503050406030204" pitchFamily="18" charset="0"/>
                        <a:cs typeface="Times New Roman" panose="02020603050405020304" pitchFamily="18" charset="0"/>
                      </a:rPr>
                      <m:t>∆</m:t>
                    </m:r>
                    <m:r>
                      <m:rPr>
                        <m:sty m:val="p"/>
                      </m:rPr>
                      <a:rPr lang="en-US" sz="2400" b="0" i="0" smtClean="0">
                        <a:latin typeface="Cambria Math" panose="02040503050406030204" pitchFamily="18" charset="0"/>
                        <a:ea typeface="Cambria Math" panose="02040503050406030204" pitchFamily="18" charset="0"/>
                        <a:cs typeface="Times New Roman" panose="02020603050405020304" pitchFamily="18" charset="0"/>
                      </a:rPr>
                      <m:t>ABC</m:t>
                    </m:r>
                  </m:oMath>
                </a14:m>
                <a:r>
                  <a:rPr lang="en-US" sz="2400" smtClean="0">
                    <a:latin typeface="Times New Roman" panose="02020603050405020304" pitchFamily="18" charset="0"/>
                    <a:cs typeface="Times New Roman" panose="02020603050405020304" pitchFamily="18" charset="0"/>
                  </a:rPr>
                  <a:t> </a:t>
                </a:r>
                <a:r>
                  <a:rPr lang="en-US" sz="2400" smtClean="0">
                    <a:latin typeface="Times New Roman" panose="02020603050405020304" pitchFamily="18" charset="0"/>
                    <a:cs typeface="Times New Roman" panose="02020603050405020304" pitchFamily="18" charset="0"/>
                  </a:rPr>
                  <a:t>cân tại A)</a:t>
                </a:r>
              </a:p>
              <a:p>
                <a:r>
                  <a:rPr lang="en-US" sz="2400" smtClean="0">
                    <a:latin typeface="Times New Roman" panose="02020603050405020304" pitchFamily="18" charset="0"/>
                    <a:cs typeface="Times New Roman" panose="02020603050405020304" pitchFamily="18" charset="0"/>
                  </a:rPr>
                  <a:t>=&gt;DECB là hình thang cân</a:t>
                </a:r>
                <a:endParaRPr lang="en-US" sz="2400">
                  <a:latin typeface="Times New Roman" panose="02020603050405020304" pitchFamily="18" charset="0"/>
                  <a:cs typeface="Times New Roman" panose="02020603050405020304" pitchFamily="18" charset="0"/>
                </a:endParaRPr>
              </a:p>
            </p:txBody>
          </p:sp>
        </mc:Choice>
        <mc:Fallback>
          <p:sp>
            <p:nvSpPr>
              <p:cNvPr id="23" name="Rectangle 22"/>
              <p:cNvSpPr>
                <a:spLocks noRot="1" noChangeAspect="1" noMove="1" noResize="1" noEditPoints="1" noAdjustHandles="1" noChangeArrowheads="1" noChangeShapeType="1" noTextEdit="1"/>
              </p:cNvSpPr>
              <p:nvPr/>
            </p:nvSpPr>
            <p:spPr>
              <a:xfrm>
                <a:off x="457200" y="4191000"/>
                <a:ext cx="5044010" cy="1581972"/>
              </a:xfrm>
              <a:prstGeom prst="rect">
                <a:avLst/>
              </a:prstGeom>
              <a:blipFill>
                <a:blip r:embed="rId7"/>
                <a:stretch>
                  <a:fillRect l="-1935" t="-3089" r="-726" b="-7722"/>
                </a:stretch>
              </a:blipFill>
            </p:spPr>
            <p:txBody>
              <a:bodyPr/>
              <a:lstStyle/>
              <a:p>
                <a:r>
                  <a:rPr lang="en-US">
                    <a:noFill/>
                  </a:rPr>
                  <a:t> </a:t>
                </a:r>
              </a:p>
            </p:txBody>
          </p:sp>
        </mc:Fallback>
      </mc:AlternateContent>
    </p:spTree>
    <p:extLst>
      <p:ext uri="{BB962C8B-B14F-4D97-AF65-F5344CB8AC3E}">
        <p14:creationId xmlns:p14="http://schemas.microsoft.com/office/powerpoint/2010/main" val="416380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fade">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500"/>
                                        <p:tgtEl>
                                          <p:spTgt spid="14"/>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fade">
                                      <p:cBhvr>
                                        <p:cTn id="26" dur="500"/>
                                        <p:tgtEl>
                                          <p:spTgt spid="16"/>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fade">
                                      <p:cBhvr>
                                        <p:cTn id="31" dur="500"/>
                                        <p:tgtEl>
                                          <p:spTgt spid="4"/>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5"/>
                                        </p:tgtEl>
                                        <p:attrNameLst>
                                          <p:attrName>style.visibility</p:attrName>
                                        </p:attrNameLst>
                                      </p:cBhvr>
                                      <p:to>
                                        <p:strVal val="visible"/>
                                      </p:to>
                                    </p:set>
                                    <p:animEffect transition="in" filter="fade">
                                      <p:cBhvr>
                                        <p:cTn id="34" dur="500"/>
                                        <p:tgtEl>
                                          <p:spTgt spid="5"/>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fade">
                                      <p:cBhvr>
                                        <p:cTn id="39" dur="500"/>
                                        <p:tgtEl>
                                          <p:spTgt spid="12"/>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par>
                                <p:cTn id="43" presetID="10" presetClass="entr" presetSubtype="0" fill="hold" nodeType="withEffect">
                                  <p:stCondLst>
                                    <p:cond delay="0"/>
                                  </p:stCondLst>
                                  <p:childTnLst>
                                    <p:set>
                                      <p:cBhvr>
                                        <p:cTn id="44" dur="1" fill="hold">
                                          <p:stCondLst>
                                            <p:cond delay="0"/>
                                          </p:stCondLst>
                                        </p:cTn>
                                        <p:tgtEl>
                                          <p:spTgt spid="6"/>
                                        </p:tgtEl>
                                        <p:attrNameLst>
                                          <p:attrName>style.visibility</p:attrName>
                                        </p:attrNameLst>
                                      </p:cBhvr>
                                      <p:to>
                                        <p:strVal val="visible"/>
                                      </p:to>
                                    </p:set>
                                    <p:animEffect transition="in" filter="fade">
                                      <p:cBhvr>
                                        <p:cTn id="45" dur="500"/>
                                        <p:tgtEl>
                                          <p:spTgt spid="6"/>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8"/>
                                        </p:tgtEl>
                                        <p:attrNameLst>
                                          <p:attrName>style.visibility</p:attrName>
                                        </p:attrNameLst>
                                      </p:cBhvr>
                                      <p:to>
                                        <p:strVal val="visible"/>
                                      </p:to>
                                    </p:set>
                                    <p:animEffect transition="in" filter="fade">
                                      <p:cBhvr>
                                        <p:cTn id="48" dur="500"/>
                                        <p:tgtEl>
                                          <p:spTgt spid="18"/>
                                        </p:tgtEl>
                                      </p:cBhvr>
                                    </p:animEffect>
                                  </p:childTnLst>
                                </p:cTn>
                              </p:par>
                              <p:par>
                                <p:cTn id="49" presetID="10" presetClass="entr" presetSubtype="0" fill="hold" nodeType="withEffect">
                                  <p:stCondLst>
                                    <p:cond delay="0"/>
                                  </p:stCondLst>
                                  <p:childTnLst>
                                    <p:set>
                                      <p:cBhvr>
                                        <p:cTn id="50" dur="1" fill="hold">
                                          <p:stCondLst>
                                            <p:cond delay="0"/>
                                          </p:stCondLst>
                                        </p:cTn>
                                        <p:tgtEl>
                                          <p:spTgt spid="20"/>
                                        </p:tgtEl>
                                        <p:attrNameLst>
                                          <p:attrName>style.visibility</p:attrName>
                                        </p:attrNameLst>
                                      </p:cBhvr>
                                      <p:to>
                                        <p:strVal val="visible"/>
                                      </p:to>
                                    </p:set>
                                    <p:animEffect transition="in" filter="fade">
                                      <p:cBhvr>
                                        <p:cTn id="51" dur="500"/>
                                        <p:tgtEl>
                                          <p:spTgt spid="20"/>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xit" presetSubtype="10" fill="hold" grpId="1" nodeType="clickEffect">
                                  <p:stCondLst>
                                    <p:cond delay="0"/>
                                  </p:stCondLst>
                                  <p:childTnLst>
                                    <p:animEffect transition="out" filter="blinds(horizontal)">
                                      <p:cBhvr>
                                        <p:cTn id="55" dur="500"/>
                                        <p:tgtEl>
                                          <p:spTgt spid="7"/>
                                        </p:tgtEl>
                                      </p:cBhvr>
                                    </p:animEffect>
                                    <p:set>
                                      <p:cBhvr>
                                        <p:cTn id="56" dur="1" fill="hold">
                                          <p:stCondLst>
                                            <p:cond delay="499"/>
                                          </p:stCondLst>
                                        </p:cTn>
                                        <p:tgtEl>
                                          <p:spTgt spid="7"/>
                                        </p:tgtEl>
                                        <p:attrNameLst>
                                          <p:attrName>style.visibility</p:attrName>
                                        </p:attrNameLst>
                                      </p:cBhvr>
                                      <p:to>
                                        <p:strVal val="hidden"/>
                                      </p:to>
                                    </p:set>
                                  </p:childTnLst>
                                </p:cTn>
                              </p:par>
                              <p:par>
                                <p:cTn id="57" presetID="3" presetClass="exit" presetSubtype="10" fill="hold" grpId="1" nodeType="withEffect">
                                  <p:stCondLst>
                                    <p:cond delay="0"/>
                                  </p:stCondLst>
                                  <p:childTnLst>
                                    <p:animEffect transition="out" filter="blinds(horizontal)">
                                      <p:cBhvr>
                                        <p:cTn id="58" dur="500"/>
                                        <p:tgtEl>
                                          <p:spTgt spid="8"/>
                                        </p:tgtEl>
                                      </p:cBhvr>
                                    </p:animEffect>
                                    <p:set>
                                      <p:cBhvr>
                                        <p:cTn id="59" dur="1" fill="hold">
                                          <p:stCondLst>
                                            <p:cond delay="499"/>
                                          </p:stCondLst>
                                        </p:cTn>
                                        <p:tgtEl>
                                          <p:spTgt spid="8"/>
                                        </p:tgtEl>
                                        <p:attrNameLst>
                                          <p:attrName>style.visibility</p:attrName>
                                        </p:attrNameLst>
                                      </p:cBhvr>
                                      <p:to>
                                        <p:strVal val="hidden"/>
                                      </p:to>
                                    </p:set>
                                  </p:childTnLst>
                                </p:cTn>
                              </p:par>
                              <p:par>
                                <p:cTn id="60" presetID="3" presetClass="exit" presetSubtype="10" fill="hold" grpId="1" nodeType="withEffect">
                                  <p:stCondLst>
                                    <p:cond delay="0"/>
                                  </p:stCondLst>
                                  <p:childTnLst>
                                    <p:animEffect transition="out" filter="blinds(horizontal)">
                                      <p:cBhvr>
                                        <p:cTn id="61" dur="500"/>
                                        <p:tgtEl>
                                          <p:spTgt spid="9"/>
                                        </p:tgtEl>
                                      </p:cBhvr>
                                    </p:animEffect>
                                    <p:set>
                                      <p:cBhvr>
                                        <p:cTn id="62" dur="1" fill="hold">
                                          <p:stCondLst>
                                            <p:cond delay="499"/>
                                          </p:stCondLst>
                                        </p:cTn>
                                        <p:tgtEl>
                                          <p:spTgt spid="9"/>
                                        </p:tgtEl>
                                        <p:attrNameLst>
                                          <p:attrName>style.visibility</p:attrName>
                                        </p:attrNameLst>
                                      </p:cBhvr>
                                      <p:to>
                                        <p:strVal val="hidden"/>
                                      </p:to>
                                    </p:set>
                                  </p:childTnLst>
                                </p:cTn>
                              </p:par>
                              <p:par>
                                <p:cTn id="63" presetID="3" presetClass="exit" presetSubtype="10" fill="hold" grpId="1" nodeType="withEffect">
                                  <p:stCondLst>
                                    <p:cond delay="0"/>
                                  </p:stCondLst>
                                  <p:childTnLst>
                                    <p:animEffect transition="out" filter="blinds(horizontal)">
                                      <p:cBhvr>
                                        <p:cTn id="64" dur="500"/>
                                        <p:tgtEl>
                                          <p:spTgt spid="10"/>
                                        </p:tgtEl>
                                      </p:cBhvr>
                                    </p:animEffect>
                                    <p:set>
                                      <p:cBhvr>
                                        <p:cTn id="65" dur="1" fill="hold">
                                          <p:stCondLst>
                                            <p:cond delay="499"/>
                                          </p:stCondLst>
                                        </p:cTn>
                                        <p:tgtEl>
                                          <p:spTgt spid="10"/>
                                        </p:tgtEl>
                                        <p:attrNameLst>
                                          <p:attrName>style.visibility</p:attrName>
                                        </p:attrNameLst>
                                      </p:cBhvr>
                                      <p:to>
                                        <p:strVal val="hidden"/>
                                      </p:to>
                                    </p:set>
                                  </p:childTnLst>
                                </p:cTn>
                              </p:par>
                              <p:par>
                                <p:cTn id="66" presetID="3" presetClass="exit" presetSubtype="10" fill="hold" nodeType="withEffect">
                                  <p:stCondLst>
                                    <p:cond delay="0"/>
                                  </p:stCondLst>
                                  <p:childTnLst>
                                    <p:animEffect transition="out" filter="blinds(horizontal)">
                                      <p:cBhvr>
                                        <p:cTn id="67" dur="500"/>
                                        <p:tgtEl>
                                          <p:spTgt spid="14"/>
                                        </p:tgtEl>
                                      </p:cBhvr>
                                    </p:animEffect>
                                    <p:set>
                                      <p:cBhvr>
                                        <p:cTn id="68" dur="1" fill="hold">
                                          <p:stCondLst>
                                            <p:cond delay="499"/>
                                          </p:stCondLst>
                                        </p:cTn>
                                        <p:tgtEl>
                                          <p:spTgt spid="14"/>
                                        </p:tgtEl>
                                        <p:attrNameLst>
                                          <p:attrName>style.visibility</p:attrName>
                                        </p:attrNameLst>
                                      </p:cBhvr>
                                      <p:to>
                                        <p:strVal val="hidden"/>
                                      </p:to>
                                    </p:set>
                                  </p:childTnLst>
                                </p:cTn>
                              </p:par>
                              <p:par>
                                <p:cTn id="69" presetID="3" presetClass="exit" presetSubtype="10" fill="hold" grpId="1" nodeType="withEffect">
                                  <p:stCondLst>
                                    <p:cond delay="0"/>
                                  </p:stCondLst>
                                  <p:childTnLst>
                                    <p:animEffect transition="out" filter="blinds(horizontal)">
                                      <p:cBhvr>
                                        <p:cTn id="70" dur="500"/>
                                        <p:tgtEl>
                                          <p:spTgt spid="16"/>
                                        </p:tgtEl>
                                      </p:cBhvr>
                                    </p:animEffect>
                                    <p:set>
                                      <p:cBhvr>
                                        <p:cTn id="71" dur="1" fill="hold">
                                          <p:stCondLst>
                                            <p:cond delay="499"/>
                                          </p:stCondLst>
                                        </p:cTn>
                                        <p:tgtEl>
                                          <p:spTgt spid="16"/>
                                        </p:tgtEl>
                                        <p:attrNameLst>
                                          <p:attrName>style.visibility</p:attrName>
                                        </p:attrNameLst>
                                      </p:cBhvr>
                                      <p:to>
                                        <p:strVal val="hidden"/>
                                      </p:to>
                                    </p:set>
                                  </p:childTnLst>
                                </p:cTn>
                              </p:par>
                              <p:par>
                                <p:cTn id="72" presetID="3" presetClass="exit" presetSubtype="10" fill="hold" nodeType="withEffect">
                                  <p:stCondLst>
                                    <p:cond delay="0"/>
                                  </p:stCondLst>
                                  <p:childTnLst>
                                    <p:animEffect transition="out" filter="blinds(horizontal)">
                                      <p:cBhvr>
                                        <p:cTn id="73" dur="500"/>
                                        <p:tgtEl>
                                          <p:spTgt spid="4"/>
                                        </p:tgtEl>
                                      </p:cBhvr>
                                    </p:animEffect>
                                    <p:set>
                                      <p:cBhvr>
                                        <p:cTn id="74" dur="1" fill="hold">
                                          <p:stCondLst>
                                            <p:cond delay="499"/>
                                          </p:stCondLst>
                                        </p:cTn>
                                        <p:tgtEl>
                                          <p:spTgt spid="4"/>
                                        </p:tgtEl>
                                        <p:attrNameLst>
                                          <p:attrName>style.visibility</p:attrName>
                                        </p:attrNameLst>
                                      </p:cBhvr>
                                      <p:to>
                                        <p:strVal val="hidden"/>
                                      </p:to>
                                    </p:set>
                                  </p:childTnLst>
                                </p:cTn>
                              </p:par>
                              <p:par>
                                <p:cTn id="75" presetID="3" presetClass="exit" presetSubtype="10" fill="hold" grpId="1" nodeType="withEffect">
                                  <p:stCondLst>
                                    <p:cond delay="0"/>
                                  </p:stCondLst>
                                  <p:childTnLst>
                                    <p:animEffect transition="out" filter="blinds(horizontal)">
                                      <p:cBhvr>
                                        <p:cTn id="76" dur="500"/>
                                        <p:tgtEl>
                                          <p:spTgt spid="5"/>
                                        </p:tgtEl>
                                      </p:cBhvr>
                                    </p:animEffect>
                                    <p:set>
                                      <p:cBhvr>
                                        <p:cTn id="77" dur="1" fill="hold">
                                          <p:stCondLst>
                                            <p:cond delay="499"/>
                                          </p:stCondLst>
                                        </p:cTn>
                                        <p:tgtEl>
                                          <p:spTgt spid="5"/>
                                        </p:tgtEl>
                                        <p:attrNameLst>
                                          <p:attrName>style.visibility</p:attrName>
                                        </p:attrNameLst>
                                      </p:cBhvr>
                                      <p:to>
                                        <p:strVal val="hidden"/>
                                      </p:to>
                                    </p:set>
                                  </p:childTnLst>
                                </p:cTn>
                              </p:par>
                              <p:par>
                                <p:cTn id="78" presetID="3" presetClass="exit" presetSubtype="10" fill="hold" grpId="1" nodeType="withEffect">
                                  <p:stCondLst>
                                    <p:cond delay="0"/>
                                  </p:stCondLst>
                                  <p:childTnLst>
                                    <p:animEffect transition="out" filter="blinds(horizontal)">
                                      <p:cBhvr>
                                        <p:cTn id="79" dur="500"/>
                                        <p:tgtEl>
                                          <p:spTgt spid="12"/>
                                        </p:tgtEl>
                                      </p:cBhvr>
                                    </p:animEffect>
                                    <p:set>
                                      <p:cBhvr>
                                        <p:cTn id="80" dur="1" fill="hold">
                                          <p:stCondLst>
                                            <p:cond delay="499"/>
                                          </p:stCondLst>
                                        </p:cTn>
                                        <p:tgtEl>
                                          <p:spTgt spid="12"/>
                                        </p:tgtEl>
                                        <p:attrNameLst>
                                          <p:attrName>style.visibility</p:attrName>
                                        </p:attrNameLst>
                                      </p:cBhvr>
                                      <p:to>
                                        <p:strVal val="hidden"/>
                                      </p:to>
                                    </p:set>
                                  </p:childTnLst>
                                </p:cTn>
                              </p:par>
                              <p:par>
                                <p:cTn id="81" presetID="3" presetClass="exit" presetSubtype="10" fill="hold" grpId="1" nodeType="withEffect">
                                  <p:stCondLst>
                                    <p:cond delay="0"/>
                                  </p:stCondLst>
                                  <p:childTnLst>
                                    <p:animEffect transition="out" filter="blinds(horizontal)">
                                      <p:cBhvr>
                                        <p:cTn id="82" dur="500"/>
                                        <p:tgtEl>
                                          <p:spTgt spid="15"/>
                                        </p:tgtEl>
                                      </p:cBhvr>
                                    </p:animEffect>
                                    <p:set>
                                      <p:cBhvr>
                                        <p:cTn id="83" dur="1" fill="hold">
                                          <p:stCondLst>
                                            <p:cond delay="499"/>
                                          </p:stCondLst>
                                        </p:cTn>
                                        <p:tgtEl>
                                          <p:spTgt spid="15"/>
                                        </p:tgtEl>
                                        <p:attrNameLst>
                                          <p:attrName>style.visibility</p:attrName>
                                        </p:attrNameLst>
                                      </p:cBhvr>
                                      <p:to>
                                        <p:strVal val="hidden"/>
                                      </p:to>
                                    </p:set>
                                  </p:childTnLst>
                                </p:cTn>
                              </p:par>
                              <p:par>
                                <p:cTn id="84" presetID="3" presetClass="exit" presetSubtype="10" fill="hold" nodeType="withEffect">
                                  <p:stCondLst>
                                    <p:cond delay="0"/>
                                  </p:stCondLst>
                                  <p:childTnLst>
                                    <p:animEffect transition="out" filter="blinds(horizontal)">
                                      <p:cBhvr>
                                        <p:cTn id="85" dur="500"/>
                                        <p:tgtEl>
                                          <p:spTgt spid="6"/>
                                        </p:tgtEl>
                                      </p:cBhvr>
                                    </p:animEffect>
                                    <p:set>
                                      <p:cBhvr>
                                        <p:cTn id="86" dur="1" fill="hold">
                                          <p:stCondLst>
                                            <p:cond delay="499"/>
                                          </p:stCondLst>
                                        </p:cTn>
                                        <p:tgtEl>
                                          <p:spTgt spid="6"/>
                                        </p:tgtEl>
                                        <p:attrNameLst>
                                          <p:attrName>style.visibility</p:attrName>
                                        </p:attrNameLst>
                                      </p:cBhvr>
                                      <p:to>
                                        <p:strVal val="hidden"/>
                                      </p:to>
                                    </p:set>
                                  </p:childTnLst>
                                </p:cTn>
                              </p:par>
                              <p:par>
                                <p:cTn id="87" presetID="3" presetClass="exit" presetSubtype="10" fill="hold" grpId="1" nodeType="withEffect">
                                  <p:stCondLst>
                                    <p:cond delay="0"/>
                                  </p:stCondLst>
                                  <p:childTnLst>
                                    <p:animEffect transition="out" filter="blinds(horizontal)">
                                      <p:cBhvr>
                                        <p:cTn id="88" dur="500"/>
                                        <p:tgtEl>
                                          <p:spTgt spid="18"/>
                                        </p:tgtEl>
                                      </p:cBhvr>
                                    </p:animEffect>
                                    <p:set>
                                      <p:cBhvr>
                                        <p:cTn id="89" dur="1" fill="hold">
                                          <p:stCondLst>
                                            <p:cond delay="499"/>
                                          </p:stCondLst>
                                        </p:cTn>
                                        <p:tgtEl>
                                          <p:spTgt spid="18"/>
                                        </p:tgtEl>
                                        <p:attrNameLst>
                                          <p:attrName>style.visibility</p:attrName>
                                        </p:attrNameLst>
                                      </p:cBhvr>
                                      <p:to>
                                        <p:strVal val="hidden"/>
                                      </p:to>
                                    </p:set>
                                  </p:childTnLst>
                                </p:cTn>
                              </p:par>
                              <p:par>
                                <p:cTn id="90" presetID="3" presetClass="exit" presetSubtype="10" fill="hold" nodeType="withEffect">
                                  <p:stCondLst>
                                    <p:cond delay="0"/>
                                  </p:stCondLst>
                                  <p:childTnLst>
                                    <p:animEffect transition="out" filter="blinds(horizontal)">
                                      <p:cBhvr>
                                        <p:cTn id="91" dur="500"/>
                                        <p:tgtEl>
                                          <p:spTgt spid="20"/>
                                        </p:tgtEl>
                                      </p:cBhvr>
                                    </p:animEffect>
                                    <p:set>
                                      <p:cBhvr>
                                        <p:cTn id="92" dur="1" fill="hold">
                                          <p:stCondLst>
                                            <p:cond delay="499"/>
                                          </p:stCondLst>
                                        </p:cTn>
                                        <p:tgtEl>
                                          <p:spTgt spid="20"/>
                                        </p:tgtEl>
                                        <p:attrNameLst>
                                          <p:attrName>style.visibility</p:attrName>
                                        </p:attrNameLst>
                                      </p:cBhvr>
                                      <p:to>
                                        <p:strVal val="hidden"/>
                                      </p:to>
                                    </p:se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23"/>
                                        </p:tgtEl>
                                        <p:attrNameLst>
                                          <p:attrName>style.visibility</p:attrName>
                                        </p:attrNameLst>
                                      </p:cBhvr>
                                      <p:to>
                                        <p:strVal val="visible"/>
                                      </p:to>
                                    </p:set>
                                    <p:animEffect transition="in" filter="fade">
                                      <p:cBhvr>
                                        <p:cTn id="9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8" grpId="0" animBg="1"/>
      <p:bldP spid="8" grpId="1" animBg="1"/>
      <p:bldP spid="9" grpId="0"/>
      <p:bldP spid="9" grpId="1"/>
      <p:bldP spid="10" grpId="0"/>
      <p:bldP spid="10" grpId="1"/>
      <p:bldP spid="12" grpId="0" animBg="1"/>
      <p:bldP spid="12" grpId="1" animBg="1"/>
      <p:bldP spid="5" grpId="0"/>
      <p:bldP spid="5" grpId="1"/>
      <p:bldP spid="15" grpId="0"/>
      <p:bldP spid="15" grpId="1"/>
      <p:bldP spid="18" grpId="0"/>
      <p:bldP spid="18" grpId="1"/>
      <p:bldP spid="16" grpId="0"/>
      <p:bldP spid="16" grpId="1"/>
      <p:bldP spid="23"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2763</TotalTime>
  <Words>542</Words>
  <Application>Microsoft Office PowerPoint</Application>
  <PresentationFormat>On-screen Show (4:3)</PresentationFormat>
  <Paragraphs>69</Paragraphs>
  <Slides>11</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9" baseType="lpstr">
      <vt:lpstr>Arial</vt:lpstr>
      <vt:lpstr>Calibri</vt:lpstr>
      <vt:lpstr>Cambria Math</vt:lpstr>
      <vt:lpstr>Symbol</vt:lpstr>
      <vt:lpstr>Times New Roman</vt:lpstr>
      <vt:lpstr>Wingdings</vt:lpstr>
      <vt:lpstr>Default Design</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172</cp:revision>
  <cp:lastPrinted>1601-01-01T00:00:00Z</cp:lastPrinted>
  <dcterms:created xsi:type="dcterms:W3CDTF">1601-01-01T00:00:00Z</dcterms:created>
  <dcterms:modified xsi:type="dcterms:W3CDTF">2021-09-04T13:20:28Z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