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  <p:sldId id="268" r:id="rId6"/>
    <p:sldId id="258" r:id="rId7"/>
    <p:sldId id="276" r:id="rId8"/>
    <p:sldId id="277" r:id="rId9"/>
    <p:sldId id="286" r:id="rId10"/>
    <p:sldId id="278" r:id="rId11"/>
    <p:sldId id="283" r:id="rId12"/>
    <p:sldId id="284" r:id="rId13"/>
    <p:sldId id="287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5B35FB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67" d="100"/>
          <a:sy n="67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949FC-5AC8-4974-85C1-A3CAC21BC667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0102D-BA56-4C34-973B-B454E4F2F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3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B2120-3841-4B87-B87C-F2C0B207B501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ED14C-FF23-4AA0-9C55-388F2E27D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9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A4C82-2A82-47D5-81A5-06FCDC8487EA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D88A4-2C95-4BC5-85EE-CEB8B7172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8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9CD5D-8AF5-4E42-8897-E1C4048D5D28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5C84-1A45-4430-B771-15DE674FD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6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FD6A3-CFD6-47F6-8877-201CE63F781D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6A504-F1D1-48D6-BC2E-C2F13CE3C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6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95C00-8DF7-420F-8A04-E584A05AACE2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27F6D-ECB4-4962-82E4-DD7C00B66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1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CC535-16F7-420D-88CE-89A5F154F1E8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59EC8-B1C1-445F-9C17-8FB548384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4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5EF6F-FCF4-4E12-9707-568410E87F3E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7A067-3098-40AE-A6D2-897F0ACCA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0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A65F8-3885-439F-ABB2-0B159F591466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D6CB0-A852-4C94-86F6-72B45F72C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0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D2033-231C-49FA-B26C-9EA65F38D0D8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C6F10-1C73-40A4-ABCA-BAE2A192E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3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6CCC-630B-4F8F-AD04-9090ED7F09B4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14D71-7AC8-4A9E-AF1B-8A2BB718F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8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8BE9C7-6B0C-47B9-A582-483B7D7A1B2E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D66632-0A23-40EC-8E43-FFB7335CD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7" y="102177"/>
            <a:ext cx="11528425" cy="1481138"/>
          </a:xfrm>
        </p:spPr>
        <p:txBody>
          <a:bodyPr/>
          <a:lstStyle/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90279"/>
            <a:ext cx="11957050" cy="2714625"/>
          </a:xfrm>
        </p:spPr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8625" y="4812723"/>
            <a:ext cx="11528425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9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9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9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77450" y="341640"/>
            <a:ext cx="11906732" cy="645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):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in27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b) cos53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18’		c) tan73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d) cot43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18’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mặc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shift _ mode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sẽ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mode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fix.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fix 1  9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mặc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mode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 _ norm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 _ norm,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norm 1  2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061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Subtitle 2"/>
              <p:cNvSpPr txBox="1">
                <a:spLocks/>
              </p:cNvSpPr>
              <p:nvPr/>
            </p:nvSpPr>
            <p:spPr bwMode="auto">
              <a:xfrm>
                <a:off x="77450" y="549465"/>
                <a:ext cx="11906732" cy="59760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</a:t>
                </a: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1)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(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làm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tròn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4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chữ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thập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phân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):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Sin27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b) cos53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		c) tan73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d) cot43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sin(27)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máy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hiện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ra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kết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quả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Sin27</a:t>
                </a:r>
                <a:r>
                  <a:rPr lang="en-US" sz="3200" b="1" baseline="30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  </a:t>
                </a:r>
                <a:endPara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nhập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được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53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phím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cos( 53           18           )	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Cos53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</a:t>
                </a: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c)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tan(73           15          )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Tan73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15’ =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 </a:t>
                </a: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Trên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màn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hình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không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phím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Vậy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muốn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cot = tan(90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– )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hoặc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𝟏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𝐭𝐚𝐧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∝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tan(90 – 43)			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Cot43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 </a:t>
                </a:r>
                <a:r>
                  <a:rPr 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21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50" y="549465"/>
                <a:ext cx="11906732" cy="5976033"/>
              </a:xfrm>
              <a:prstGeom prst="rect">
                <a:avLst/>
              </a:prstGeom>
              <a:blipFill rotWithShape="0">
                <a:blip r:embed="rId3"/>
                <a:stretch>
                  <a:fillRect l="-1331" t="-2245" b="-7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7135091" y="2812480"/>
            <a:ext cx="997527" cy="443345"/>
            <a:chOff x="5140037" y="4876800"/>
            <a:chExt cx="997527" cy="443345"/>
          </a:xfrm>
        </p:grpSpPr>
        <p:sp>
          <p:nvSpPr>
            <p:cNvPr id="5" name="Rounded Rectangle 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67891" y="3334239"/>
            <a:ext cx="997527" cy="443345"/>
            <a:chOff x="5140037" y="4876800"/>
            <a:chExt cx="997527" cy="443345"/>
          </a:xfrm>
        </p:grpSpPr>
        <p:sp>
          <p:nvSpPr>
            <p:cNvPr id="8" name="Rounded Rectangle 7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322619" y="3334239"/>
            <a:ext cx="997527" cy="443345"/>
            <a:chOff x="5140037" y="4876800"/>
            <a:chExt cx="997527" cy="443345"/>
          </a:xfrm>
        </p:grpSpPr>
        <p:sp>
          <p:nvSpPr>
            <p:cNvPr id="11" name="Rounded Rectangle 10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089564" y="3929984"/>
            <a:ext cx="997527" cy="443345"/>
            <a:chOff x="5140037" y="4876800"/>
            <a:chExt cx="997527" cy="443345"/>
          </a:xfrm>
        </p:grpSpPr>
        <p:sp>
          <p:nvSpPr>
            <p:cNvPr id="14" name="Rounded Rectangle 13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16405" y="3923049"/>
            <a:ext cx="997527" cy="443345"/>
            <a:chOff x="5140037" y="4876800"/>
            <a:chExt cx="997527" cy="443345"/>
          </a:xfrm>
        </p:grpSpPr>
        <p:sp>
          <p:nvSpPr>
            <p:cNvPr id="17" name="Rounded Rectangle 16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1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77450" y="341640"/>
            <a:ext cx="11906732" cy="645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nhọn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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):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Sin = 0,356 		b) cos = 0,439      c) tan = 1,2    d) cot = 1,5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sin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cos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tỉ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nhọn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trước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sin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(0,356) 				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cos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(0,439)   				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(1,2) 					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phim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cot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(1:1,5) 					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30”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phút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879646" y="3486635"/>
            <a:ext cx="997527" cy="443345"/>
            <a:chOff x="5140037" y="4876800"/>
            <a:chExt cx="997527" cy="443345"/>
          </a:xfrm>
        </p:grpSpPr>
        <p:sp>
          <p:nvSpPr>
            <p:cNvPr id="5" name="Rounded Rectangle 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65791" y="4110090"/>
            <a:ext cx="997527" cy="443345"/>
            <a:chOff x="5140037" y="4876800"/>
            <a:chExt cx="997527" cy="443345"/>
          </a:xfrm>
        </p:grpSpPr>
        <p:sp>
          <p:nvSpPr>
            <p:cNvPr id="9" name="Rounded Rectangle 8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491710" y="4643491"/>
            <a:ext cx="997527" cy="443345"/>
            <a:chOff x="5140037" y="4876800"/>
            <a:chExt cx="997527" cy="443345"/>
          </a:xfrm>
        </p:grpSpPr>
        <p:sp>
          <p:nvSpPr>
            <p:cNvPr id="12" name="Rounded Rectangle 11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394734" y="5738000"/>
            <a:ext cx="997527" cy="443345"/>
            <a:chOff x="5140037" y="4876800"/>
            <a:chExt cx="997527" cy="443345"/>
          </a:xfrm>
        </p:grpSpPr>
        <p:sp>
          <p:nvSpPr>
            <p:cNvPr id="15" name="Rounded Rectangle 1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365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3826696" y="-25502"/>
            <a:ext cx="4749268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ubtitle 2"/>
              <p:cNvSpPr txBox="1">
                <a:spLocks/>
              </p:cNvSpPr>
              <p:nvPr/>
            </p:nvSpPr>
            <p:spPr bwMode="auto">
              <a:xfrm>
                <a:off x="77450" y="674160"/>
                <a:ext cx="11906732" cy="59760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Nắm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vững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kiến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thức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đã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được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luyện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tập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Định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nghĩa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tslg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chất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hai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phụ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nhau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dựng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nó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4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công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thức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đổi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c) </a:t>
                </a:r>
                <a:r>
                  <a:rPr lang="en-US" sz="3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d) sin</a:t>
                </a:r>
                <a:r>
                  <a:rPr lang="en-US" sz="30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0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TSLG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hoặc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đo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tslg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đó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Toán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thực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tế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Hoàn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thành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bài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tập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16; 17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trang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77 SGK</a:t>
                </a:r>
                <a:endParaRPr lang="en-US" sz="3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1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50" y="674160"/>
                <a:ext cx="11906732" cy="5976022"/>
              </a:xfrm>
              <a:prstGeom prst="rect">
                <a:avLst/>
              </a:prstGeom>
              <a:blipFill>
                <a:blip r:embed="rId3"/>
                <a:stretch>
                  <a:fillRect l="-1229" t="-2041" b="-27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206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33363" y="928688"/>
                <a:ext cx="11739562" cy="5740400"/>
              </a:xfrm>
            </p:spPr>
            <p:txBody>
              <a:bodyPr/>
              <a:lstStyle/>
              <a:p>
                <a:pPr algn="l" eaLnBrk="1" hangingPunct="1"/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 tam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34</a:t>
                </a:r>
                <a:r>
                  <a:rPr lang="en-US" sz="36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l" eaLnBrk="1" hangingPunct="1"/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34</a:t>
                </a:r>
                <a:r>
                  <a:rPr lang="en-US" sz="36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ABC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A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34</a:t>
                </a:r>
                <a:r>
                  <a:rPr lang="en-US" sz="36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</a:p>
              <a:p>
                <a:pPr marL="571500" indent="-571500" algn="l" eaLnBrk="1" hangingPunct="1">
                  <a:buFont typeface="Symbol" panose="05050102010706020507" pitchFamily="18" charset="2"/>
                  <a:buChar char="Þ"/>
                </a:pP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inC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osC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3600" b="1" dirty="0" err="1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anC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otC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33363" y="928688"/>
                <a:ext cx="11739562" cy="5740400"/>
              </a:xfrm>
              <a:blipFill rotWithShape="0">
                <a:blip r:embed="rId3"/>
                <a:stretch>
                  <a:fillRect l="-1610" t="-2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Triangle 3"/>
          <p:cNvSpPr/>
          <p:nvPr/>
        </p:nvSpPr>
        <p:spPr>
          <a:xfrm>
            <a:off x="6885709" y="3581990"/>
            <a:ext cx="3956279" cy="1828800"/>
          </a:xfrm>
          <a:prstGeom prst="rtTriangl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077" name="Group 7"/>
          <p:cNvGrpSpPr>
            <a:grpSpLocks/>
          </p:cNvGrpSpPr>
          <p:nvPr/>
        </p:nvGrpSpPr>
        <p:grpSpPr bwMode="auto">
          <a:xfrm>
            <a:off x="6489354" y="3189953"/>
            <a:ext cx="5081530" cy="2739742"/>
            <a:chOff x="10794904" y="2188344"/>
            <a:chExt cx="4941612" cy="2587282"/>
          </a:xfrm>
        </p:grpSpPr>
        <p:sp>
          <p:nvSpPr>
            <p:cNvPr id="4104" name="TextBox 4"/>
            <p:cNvSpPr txBox="1">
              <a:spLocks noChangeArrowheads="1"/>
            </p:cNvSpPr>
            <p:nvPr/>
          </p:nvSpPr>
          <p:spPr bwMode="auto">
            <a:xfrm>
              <a:off x="15089746" y="3962431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4105" name="TextBox 5"/>
            <p:cNvSpPr txBox="1">
              <a:spLocks noChangeArrowheads="1"/>
            </p:cNvSpPr>
            <p:nvPr/>
          </p:nvSpPr>
          <p:spPr bwMode="auto">
            <a:xfrm>
              <a:off x="10805690" y="4129295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4106" name="TextBox 6"/>
            <p:cNvSpPr txBox="1">
              <a:spLocks noChangeArrowheads="1"/>
            </p:cNvSpPr>
            <p:nvPr/>
          </p:nvSpPr>
          <p:spPr bwMode="auto">
            <a:xfrm>
              <a:off x="10794904" y="2188344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B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1E71EB-2C84-482E-BBA5-186D714A20EE}"/>
              </a:ext>
            </a:extLst>
          </p:cNvPr>
          <p:cNvSpPr/>
          <p:nvPr/>
        </p:nvSpPr>
        <p:spPr>
          <a:xfrm>
            <a:off x="6885709" y="5068581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558338" y="4977745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34</a:t>
            </a:r>
            <a:r>
              <a:rPr lang="en-US" sz="2400" b="1" baseline="30000" dirty="0" smtClean="0"/>
              <a:t>0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7685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63" y="928688"/>
            <a:ext cx="11739562" cy="5740400"/>
          </a:xfrm>
        </p:spPr>
        <p:txBody>
          <a:bodyPr/>
          <a:lstStyle/>
          <a:p>
            <a:pPr algn="l" eaLnBrk="1" hangingPunct="1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0,9cm; CB = 1,2cm. </a:t>
            </a:r>
          </a:p>
          <a:p>
            <a:pPr algn="l" eaLnBrk="1" hangingPunct="1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sin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cot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Triangle 3"/>
          <p:cNvSpPr/>
          <p:nvPr/>
        </p:nvSpPr>
        <p:spPr>
          <a:xfrm flipH="1">
            <a:off x="1396230" y="3692526"/>
            <a:ext cx="2649537" cy="1828800"/>
          </a:xfrm>
          <a:prstGeom prst="rtTriangl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077" name="Group 7"/>
          <p:cNvGrpSpPr>
            <a:grpSpLocks/>
          </p:cNvGrpSpPr>
          <p:nvPr/>
        </p:nvGrpSpPr>
        <p:grpSpPr bwMode="auto">
          <a:xfrm>
            <a:off x="1220017" y="2878637"/>
            <a:ext cx="3389313" cy="3222625"/>
            <a:chOff x="8833739" y="1376243"/>
            <a:chExt cx="3295987" cy="3043294"/>
          </a:xfrm>
        </p:grpSpPr>
        <p:sp>
          <p:nvSpPr>
            <p:cNvPr id="4104" name="TextBox 4"/>
            <p:cNvSpPr txBox="1">
              <a:spLocks noChangeArrowheads="1"/>
            </p:cNvSpPr>
            <p:nvPr/>
          </p:nvSpPr>
          <p:spPr bwMode="auto">
            <a:xfrm>
              <a:off x="11482956" y="3747083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4105" name="TextBox 5"/>
            <p:cNvSpPr txBox="1">
              <a:spLocks noChangeArrowheads="1"/>
            </p:cNvSpPr>
            <p:nvPr/>
          </p:nvSpPr>
          <p:spPr bwMode="auto">
            <a:xfrm>
              <a:off x="11325443" y="1376243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4106" name="TextBox 6"/>
            <p:cNvSpPr txBox="1">
              <a:spLocks noChangeArrowheads="1"/>
            </p:cNvSpPr>
            <p:nvPr/>
          </p:nvSpPr>
          <p:spPr bwMode="auto">
            <a:xfrm>
              <a:off x="8833739" y="3773206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B</a:t>
              </a:r>
            </a:p>
          </p:txBody>
        </p:sp>
      </p:grp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3752080" y="4280399"/>
            <a:ext cx="104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FF"/>
                </a:solidFill>
              </a:rPr>
              <a:t>0,9cm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442392" y="5429750"/>
            <a:ext cx="1050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FF"/>
                </a:solidFill>
              </a:rPr>
              <a:t>1,2cm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2089F6D-DFF7-4DC0-9A8E-7D7A2DCB5594}"/>
              </a:ext>
            </a:extLst>
          </p:cNvPr>
          <p:cNvSpPr/>
          <p:nvPr/>
        </p:nvSpPr>
        <p:spPr>
          <a:xfrm>
            <a:off x="3669530" y="5179117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52" y="71784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090" y="679434"/>
            <a:ext cx="11739562" cy="1924066"/>
          </a:xfrm>
        </p:spPr>
        <p:txBody>
          <a:bodyPr/>
          <a:lstStyle/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0,9cm; CB = 1,2cm. </a:t>
            </a:r>
          </a:p>
          <a:p>
            <a:pPr marL="571500" indent="-571500" algn="l" eaLnBrk="1" hangingPunct="1">
              <a:buFont typeface="Symbol" panose="05050102010706020507" pitchFamily="18" charset="2"/>
              <a:buChar char="Þ"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AC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BC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0,9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+ 1,2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2,25 </a:t>
            </a:r>
          </a:p>
          <a:p>
            <a:pPr marL="571500" indent="-571500" algn="l" eaLnBrk="1" hangingPunct="1">
              <a:buFont typeface="Symbol" panose="05050102010706020507" pitchFamily="18" charset="2"/>
              <a:buChar char="Þ"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 = 1,5 (cm)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211416" y="0"/>
            <a:ext cx="3389313" cy="3222625"/>
            <a:chOff x="4276725" y="2917825"/>
            <a:chExt cx="3389313" cy="3222625"/>
          </a:xfrm>
        </p:grpSpPr>
        <p:sp>
          <p:nvSpPr>
            <p:cNvPr id="4" name="Right Triangle 3"/>
            <p:cNvSpPr/>
            <p:nvPr/>
          </p:nvSpPr>
          <p:spPr>
            <a:xfrm flipH="1">
              <a:off x="4443413" y="3692525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077" name="Group 7"/>
            <p:cNvGrpSpPr>
              <a:grpSpLocks/>
            </p:cNvGrpSpPr>
            <p:nvPr/>
          </p:nvGrpSpPr>
          <p:grpSpPr bwMode="auto">
            <a:xfrm>
              <a:off x="4276725" y="2917825"/>
              <a:ext cx="3389313" cy="3222625"/>
              <a:chOff x="8833739" y="1376243"/>
              <a:chExt cx="3295987" cy="3043294"/>
            </a:xfrm>
          </p:grpSpPr>
          <p:sp>
            <p:nvSpPr>
              <p:cNvPr id="4104" name="TextBox 4"/>
              <p:cNvSpPr txBox="1">
                <a:spLocks noChangeArrowheads="1"/>
              </p:cNvSpPr>
              <p:nvPr/>
            </p:nvSpPr>
            <p:spPr bwMode="auto">
              <a:xfrm>
                <a:off x="11482956" y="3747083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4105" name="TextBox 5"/>
              <p:cNvSpPr txBox="1">
                <a:spLocks noChangeArrowheads="1"/>
              </p:cNvSpPr>
              <p:nvPr/>
            </p:nvSpPr>
            <p:spPr bwMode="auto">
              <a:xfrm>
                <a:off x="11325443" y="1376243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A</a:t>
                </a:r>
              </a:p>
            </p:txBody>
          </p:sp>
          <p:sp>
            <p:nvSpPr>
              <p:cNvPr id="4106" name="TextBox 6"/>
              <p:cNvSpPr txBox="1">
                <a:spLocks noChangeArrowheads="1"/>
              </p:cNvSpPr>
              <p:nvPr/>
            </p:nvSpPr>
            <p:spPr bwMode="auto">
              <a:xfrm>
                <a:off x="8833739" y="3773206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B</a:t>
                </a:r>
              </a:p>
            </p:txBody>
          </p:sp>
        </p:grp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 rot="5400000">
              <a:off x="6808788" y="4319587"/>
              <a:ext cx="10493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FF"/>
                  </a:solidFill>
                </a:rPr>
                <a:t>0,9cm</a:t>
              </a: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5499100" y="5468938"/>
              <a:ext cx="1050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FF"/>
                  </a:solidFill>
                </a:rPr>
                <a:t>1,2cm</a:t>
              </a:r>
            </a:p>
          </p:txBody>
        </p:sp>
      </p:grpSp>
      <p:sp>
        <p:nvSpPr>
          <p:cNvPr id="13" name="Subtitle 2"/>
          <p:cNvSpPr txBox="1">
            <a:spLocks/>
          </p:cNvSpPr>
          <p:nvPr/>
        </p:nvSpPr>
        <p:spPr bwMode="auto">
          <a:xfrm>
            <a:off x="164090" y="2523118"/>
            <a:ext cx="5100637" cy="422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</a:p>
          <a:p>
            <a:pPr marL="571500" indent="-571500" algn="l" eaLnBrk="1" hangingPunct="1">
              <a:buFont typeface="Symbol" panose="05050102010706020507" pitchFamily="18" charset="2"/>
              <a:buChar char="Þ"/>
            </a:pP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inB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?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osB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?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?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otB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?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ubtitle 2"/>
              <p:cNvSpPr txBox="1">
                <a:spLocks/>
              </p:cNvSpPr>
              <p:nvPr/>
            </p:nvSpPr>
            <p:spPr bwMode="auto">
              <a:xfrm>
                <a:off x="5152885" y="2523118"/>
                <a:ext cx="6450438" cy="42240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90</a:t>
                </a:r>
                <a:r>
                  <a:rPr lang="en-US" sz="36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anA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52885" y="2523118"/>
                <a:ext cx="6450438" cy="4224046"/>
              </a:xfrm>
              <a:prstGeom prst="rect">
                <a:avLst/>
              </a:prstGeom>
              <a:blipFill rotWithShape="0">
                <a:blip r:embed="rId3"/>
                <a:stretch>
                  <a:fillRect l="-2836" t="-33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BD764C7-4320-4ECD-9913-193C0E3E9FF8}"/>
              </a:ext>
            </a:extLst>
          </p:cNvPr>
          <p:cNvSpPr/>
          <p:nvPr/>
        </p:nvSpPr>
        <p:spPr>
          <a:xfrm>
            <a:off x="10685432" y="2261291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uiExpand="1" build="p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7" y="102177"/>
            <a:ext cx="11528425" cy="1481138"/>
          </a:xfrm>
        </p:spPr>
        <p:txBody>
          <a:bodyPr/>
          <a:lstStyle/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90279"/>
            <a:ext cx="11957050" cy="2714625"/>
          </a:xfrm>
        </p:spPr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8625" y="4812723"/>
            <a:ext cx="11528425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8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btitle 2"/>
          <p:cNvSpPr txBox="1">
            <a:spLocks/>
          </p:cNvSpPr>
          <p:nvPr/>
        </p:nvSpPr>
        <p:spPr bwMode="auto">
          <a:xfrm>
            <a:off x="452438" y="928688"/>
            <a:ext cx="11739562" cy="562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sz="3600" b="1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Sin60</a:t>
            </a:r>
            <a:r>
              <a:rPr lang="en-US" sz="3600" b="1" baseline="30000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 = 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cos(90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60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) 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= ? </a:t>
            </a:r>
            <a:endParaRPr lang="en-US" sz="3600" b="1" dirty="0">
              <a:solidFill>
                <a:srgbClr val="0000CC"/>
              </a:solidFill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Cos75</a:t>
            </a:r>
            <a:r>
              <a:rPr lang="en-US" sz="3600" b="1" baseline="30000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 = 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sin(90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?) 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?</a:t>
            </a:r>
            <a:endParaRPr lang="en-US" sz="3600" b="1" dirty="0">
              <a:solidFill>
                <a:srgbClr val="0000CC"/>
              </a:solidFill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 err="1">
                <a:solidFill>
                  <a:srgbClr val="0000CC"/>
                </a:solidFill>
                <a:sym typeface="Symbol" panose="05050102010706020507" pitchFamily="18" charset="2"/>
              </a:rPr>
              <a:t>Sin52</a:t>
            </a:r>
            <a:r>
              <a:rPr lang="en-US" sz="3600" b="1" baseline="30000" dirty="0" err="1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 err="1">
                <a:solidFill>
                  <a:srgbClr val="0000CC"/>
                </a:solidFill>
                <a:sym typeface="Symbol" panose="05050102010706020507" pitchFamily="18" charset="2"/>
              </a:rPr>
              <a:t>30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’ 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= ?</a:t>
            </a:r>
            <a:endParaRPr lang="en-US" sz="3200" b="1" dirty="0">
              <a:solidFill>
                <a:srgbClr val="0000CC"/>
              </a:solidFill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Cot 82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 = </a:t>
            </a:r>
            <a:endParaRPr lang="en-US" sz="3600" b="1" dirty="0">
              <a:solidFill>
                <a:srgbClr val="0000CC"/>
              </a:solidFill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Tan80</a:t>
            </a:r>
            <a:r>
              <a:rPr lang="en-US" sz="3600" b="1" baseline="30000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 = </a:t>
            </a:r>
            <a:endParaRPr lang="en-US" sz="3600" b="1" dirty="0">
              <a:solidFill>
                <a:srgbClr val="0000CC"/>
              </a:solidFill>
              <a:sym typeface="Symbol" panose="05050102010706020507" pitchFamily="18" charset="2"/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4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6146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63859" y="1810228"/>
                <a:ext cx="5428141" cy="3902274"/>
              </a:xfrm>
              <a:solidFill>
                <a:schemeClr val="accent1">
                  <a:lumMod val="40000"/>
                  <a:lumOff val="60000"/>
                </a:schemeClr>
              </a:solidFill>
              <a:ln w="28575">
                <a:solidFill>
                  <a:srgbClr val="5B35FB"/>
                </a:solidFill>
              </a:ln>
            </p:spPr>
            <p:txBody>
              <a:bodyPr rtlCol="0">
                <a:noAutofit/>
              </a:bodyPr>
              <a:lstStyle/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v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ới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mọi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thì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c)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d) sin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63859" y="1810228"/>
                <a:ext cx="5428141" cy="3902274"/>
              </a:xfrm>
              <a:blipFill>
                <a:blip r:embed="rId3"/>
                <a:stretch>
                  <a:fillRect l="-2905" t="-3256" r="-335"/>
                </a:stretch>
              </a:blipFill>
              <a:ln w="28575">
                <a:solidFill>
                  <a:srgbClr val="5B35FB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ubtitle 2"/>
              <p:cNvSpPr txBox="1">
                <a:spLocks/>
              </p:cNvSpPr>
              <p:nvPr/>
            </p:nvSpPr>
            <p:spPr bwMode="auto">
              <a:xfrm>
                <a:off x="155229" y="471045"/>
                <a:ext cx="8323754" cy="62206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Bài 15: 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Cho ABC vuông tại A có cosB = 0,8.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 các tslg của góc C.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e>
                    </m:acc>
                  </m:oMath>
                </a14:m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e>
                    </m:acc>
                  </m:oMath>
                </a14:m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𝟗𝟎</m:t>
                        </m:r>
                      </m:e>
                      <m:sup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0,8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</a:t>
                </a:r>
                <a:r>
                  <a:rPr lang="en-US" sz="34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cos</a:t>
                </a:r>
                <a:r>
                  <a:rPr lang="en-US" sz="34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</a:t>
                </a:r>
                <a:endParaRPr lang="vi-VN" sz="3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</a:t>
                </a:r>
                <a:r>
                  <a:rPr lang="vi-VN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endParaRPr lang="vi-VN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cosC =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</a:t>
                </a:r>
                <a:endParaRPr lang="vi-VN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? </a:t>
                </a:r>
                <a:endParaRPr lang="vi-VN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Và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 </a:t>
                </a:r>
                <a:r>
                  <a:rPr lang="en-US" sz="32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? </a:t>
                </a:r>
                <a:endParaRPr lang="en-US" sz="3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12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5229" y="471045"/>
                <a:ext cx="8323754" cy="6220695"/>
              </a:xfrm>
              <a:prstGeom prst="rect">
                <a:avLst/>
              </a:prstGeom>
              <a:blipFill rotWithShape="0">
                <a:blip r:embed="rId4"/>
                <a:stretch>
                  <a:fillRect l="-2123" t="-22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392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1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1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1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84378" y="374056"/>
            <a:ext cx="11815099" cy="476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 thực tế: 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 tấm ván dài AB = 4m được làm mặt phẳng nghiêng. Góc của tấm ván tạo với mặt đất nằm ngang một góc  = 60</a:t>
            </a:r>
            <a:r>
              <a:rPr lang="vi-VN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 hình vẽ.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 chiều cao BC của mặt phẳng nghiêng này. 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390" y="2620673"/>
            <a:ext cx="4402284" cy="42482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0674"/>
            <a:ext cx="7040451" cy="42482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77601" y="5578181"/>
            <a:ext cx="7481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A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44624" y="2620673"/>
            <a:ext cx="6801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B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33788" y="5546148"/>
            <a:ext cx="6801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C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81539" y="2986433"/>
            <a:ext cx="6801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9911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6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ubtitle 2"/>
              <p:cNvSpPr txBox="1">
                <a:spLocks/>
              </p:cNvSpPr>
              <p:nvPr/>
            </p:nvSpPr>
            <p:spPr bwMode="auto">
              <a:xfrm>
                <a:off x="172643" y="245520"/>
                <a:ext cx="11815099" cy="6751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Toán thực tế: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 tấm ván dài AB = 4m được làm mặt phẳng nghiêng. Góc của tấm ván tạo với mặt đất nằm ngang một góc  = 60</a:t>
                </a:r>
                <a:r>
                  <a:rPr lang="vi-VN" sz="28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 </a:t>
                </a: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như hình vẽ.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 chiều cao BC của mặt phẳng nghiêng này. </a:t>
                </a:r>
                <a:r>
                  <a:rPr lang="vi-VN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(Làm tròn đến chữ số thập nhân thứ nhất)</a:t>
                </a:r>
                <a:endParaRPr 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ABC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inA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num>
                      <m:den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ABC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 </a:t>
                </a:r>
              </a:p>
              <a:p>
                <a:pPr marL="571500" indent="-5715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60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num>
                      <m:den>
                        <m:r>
                          <a:rPr lang="vi-VN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2800" b="1" dirty="0" smtClean="0">
                    <a:solidFill>
                      <a:srgbClr val="0000CC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……..</a:t>
                </a:r>
                <a:endParaRPr lang="en-US" sz="28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vi-VN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3,464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…. 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,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5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Vậy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chiều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cao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BC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của mặt phẳng nghiêng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khoảng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3,5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endParaRPr lang="en-US" sz="28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12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2643" y="245520"/>
                <a:ext cx="11815099" cy="6751030"/>
              </a:xfrm>
              <a:prstGeom prst="rect">
                <a:avLst/>
              </a:prstGeom>
              <a:blipFill rotWithShape="0">
                <a:blip r:embed="rId3"/>
                <a:stretch>
                  <a:fillRect l="-1084" t="-153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8492508" y="2058646"/>
            <a:ext cx="3800037" cy="2862253"/>
            <a:chOff x="8284690" y="3232654"/>
            <a:chExt cx="3800037" cy="2862253"/>
          </a:xfrm>
        </p:grpSpPr>
        <p:sp>
          <p:nvSpPr>
            <p:cNvPr id="14" name="TextBox 13"/>
            <p:cNvSpPr txBox="1"/>
            <p:nvPr/>
          </p:nvSpPr>
          <p:spPr>
            <a:xfrm>
              <a:off x="11336581" y="5479354"/>
              <a:ext cx="74814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A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96836" y="3232654"/>
              <a:ext cx="68013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B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284690" y="5348979"/>
              <a:ext cx="68013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C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721604" y="3992746"/>
              <a:ext cx="68013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latin typeface="+mj-lt"/>
                </a:rPr>
                <a:t>4m</a:t>
              </a:r>
            </a:p>
          </p:txBody>
        </p:sp>
        <p:sp>
          <p:nvSpPr>
            <p:cNvPr id="18" name="Right Triangle 17"/>
            <p:cNvSpPr/>
            <p:nvPr/>
          </p:nvSpPr>
          <p:spPr>
            <a:xfrm>
              <a:off x="8736903" y="3749381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190171" y="5082106"/>
              <a:ext cx="8962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latin typeface="+mj-lt"/>
                </a:rPr>
                <a:t>60</a:t>
              </a:r>
              <a:r>
                <a:rPr lang="en-US" sz="3000" b="1" baseline="30000" dirty="0">
                  <a:latin typeface="+mj-lt"/>
                </a:rPr>
                <a:t>0</a:t>
              </a:r>
              <a:r>
                <a:rPr lang="en-US" sz="3000" b="1" dirty="0">
                  <a:latin typeface="+mj-lt"/>
                </a:rPr>
                <a:t> 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9A30FCF-9B18-49BC-BFA1-2F85E528EDC5}"/>
              </a:ext>
            </a:extLst>
          </p:cNvPr>
          <p:cNvSpPr/>
          <p:nvPr/>
        </p:nvSpPr>
        <p:spPr>
          <a:xfrm>
            <a:off x="8944720" y="4061964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3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347</Words>
  <Application>Microsoft Office PowerPoint</Application>
  <PresentationFormat>Widescreen</PresentationFormat>
  <Paragraphs>150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Hình học</vt:lpstr>
      <vt:lpstr>Bài 10</vt:lpstr>
      <vt:lpstr>Bài 11</vt:lpstr>
      <vt:lpstr>Bài 11</vt:lpstr>
      <vt:lpstr>Hình học</vt:lpstr>
      <vt:lpstr>Bài 12</vt:lpstr>
      <vt:lpstr>Luyện tập</vt:lpstr>
      <vt:lpstr>Luyện tập</vt:lpstr>
      <vt:lpstr>Luyện tập</vt:lpstr>
      <vt:lpstr>Luyện tập</vt:lpstr>
      <vt:lpstr>Luyện tập</vt:lpstr>
      <vt:lpstr>Luyện tập</vt:lpstr>
      <vt:lpstr>Hướng dẫn tự học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145</cp:revision>
  <dcterms:created xsi:type="dcterms:W3CDTF">2021-08-23T11:27:44Z</dcterms:created>
  <dcterms:modified xsi:type="dcterms:W3CDTF">2021-08-31T12:50:25Z</dcterms:modified>
</cp:coreProperties>
</file>