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652" r:id="rId3"/>
    <p:sldMasterId id="2147483653" r:id="rId4"/>
  </p:sldMasterIdLst>
  <p:notesMasterIdLst>
    <p:notesMasterId r:id="rId24"/>
  </p:notesMasterIdLst>
  <p:sldIdLst>
    <p:sldId id="258" r:id="rId5"/>
    <p:sldId id="288" r:id="rId6"/>
    <p:sldId id="274" r:id="rId7"/>
    <p:sldId id="289" r:id="rId8"/>
    <p:sldId id="260" r:id="rId9"/>
    <p:sldId id="261" r:id="rId10"/>
    <p:sldId id="287" r:id="rId11"/>
    <p:sldId id="290" r:id="rId12"/>
    <p:sldId id="266" r:id="rId13"/>
    <p:sldId id="265" r:id="rId14"/>
    <p:sldId id="276" r:id="rId15"/>
    <p:sldId id="275" r:id="rId16"/>
    <p:sldId id="285" r:id="rId17"/>
    <p:sldId id="282" r:id="rId18"/>
    <p:sldId id="283" r:id="rId19"/>
    <p:sldId id="280" r:id="rId20"/>
    <p:sldId id="281" r:id="rId21"/>
    <p:sldId id="269" r:id="rId22"/>
    <p:sldId id="27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00"/>
    <a:srgbClr val="FFFFFF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>
        <p:scale>
          <a:sx n="50" d="100"/>
          <a:sy n="50" d="100"/>
        </p:scale>
        <p:origin x="-104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C60423-96FB-4EED-AA0C-8CD97CD61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50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EF32E4-65FA-4B86-BD71-BFC5C83330B5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2E26701-A294-41AA-A4DD-585F942BEA8B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E1C3F1-C88D-40A4-8BEC-8642E2F907BF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C5D966-11BB-46EB-9711-0AF492F85A3B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latin typeface="+mn-lt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B0C5D-701E-4B66-A3F8-BB134CF3DB65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EBF1A90-7C00-4B59-BF76-D63DC4DF29DA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latin typeface="+mn-lt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878688-E917-4665-AE0E-150F25FC2701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22C26E8-BDCC-457E-95C9-89495222D7E9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>
              <a:latin typeface="+mn-lt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DAB9E-6F10-44CD-82BA-5061B96C335C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14C037-2367-47EA-8386-8C01E65BF84E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>
              <a:latin typeface="+mn-lt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27E051-92AB-4EB1-B696-766D2013A7A1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30342FE-E529-409C-AF05-0558C6C70623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latin typeface="+mn-lt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12386D-5B8F-41CA-B77A-6194026C65F3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A522995-265B-4B04-B48C-F3C6118B459C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>
              <a:latin typeface="+mn-lt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5FA3DC-DDC9-4CB5-BF89-E70279CD6785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F753374-CE5E-4410-A55E-34E06C2FFCE2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>
              <a:latin typeface="+mn-lt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3F86A9-4CCF-4877-BC53-190E4486F513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B26EB8F-6A03-4120-B620-8392577ECA87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latin typeface="+mn-lt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E7318E-C4EA-4A11-8035-4701163F6B23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D20C0B3-F23E-4B47-8E8B-9EF207EE8AFA}" type="slidenum">
              <a:rPr lang="en-US" sz="1200"/>
              <a:pPr algn="r" eaLnBrk="1" hangingPunct="1"/>
              <a:t>18</a:t>
            </a:fld>
            <a:endParaRPr lang="en-US" sz="12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1D0A58-1DBE-41CA-87ED-A16168F0B32B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E4549F0-22F2-4007-B572-8C1B4F828D5B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7E69F4-F516-4BEC-B0DD-07F268E2C65E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8E34ECE-33A9-4791-9B7B-FA33971774BA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>
              <a:latin typeface="+mn-lt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21D254-F1BD-41A7-9B40-F035B2FE72C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18B569B-2EC7-4279-9AFD-F0505B2DE2D7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ED1380-3209-436C-AB89-6C9ECB54A4AB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D1EBE4-2007-4071-AF4B-1089C1508CC4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latin typeface="+mn-lt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585381-8B1E-49E9-890E-F8E65040195E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2627A3-29EA-465F-8F01-11CCF1B8A9B4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>
              <a:latin typeface="+mn-lt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F5C039-8FEA-4F0F-A0F2-1D3F14775389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3BAFFF3-5909-423F-BD97-40C4C71600FF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latin typeface="+mn-lt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F5C039-8FEA-4F0F-A0F2-1D3F14775389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3BAFFF3-5909-423F-BD97-40C4C71600FF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>
              <a:latin typeface="+mn-lt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B7DBA1-40E1-4EE6-B6FD-7B94CB247DE0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0DF6448-BA22-44CB-9B54-4E3059A2B07A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latin typeface="+mn-lt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0E46E-4411-43FC-99BF-EEB67DD8C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5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466E6-A199-410E-A4F1-6A14ED691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63164-6F64-4274-9F1E-7335E7B29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87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9A977-8D1C-4796-9F5C-E9F32918C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93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10D4D-5C6D-4F01-BF9B-754140C96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96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D9C03-3E05-4113-8BB5-54481E5D3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37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30196-F8B4-4838-B8B1-3415B7F4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68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FCAEE-8E5B-446A-A475-C50CA1974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60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CEBF2-380F-437B-A429-46903338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56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9BD8D-E31D-4342-99CF-746F44AA7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8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6DF75-2045-45A1-BF40-E54FC57F2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A167E-7030-455C-8CB8-E5FC692DA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55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EBFD1-4A45-47A5-8D95-2F444ABE6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75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9BE29-9C01-4D21-9D7F-56EE00EC9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65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60BCE-B2BC-4A3A-90CB-7F2E72020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3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4E8FC-A79B-48F5-8573-AE8C62837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34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349EB-A1FE-4302-809C-B510F32B0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76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3B316-25CC-4066-8EFC-C8CA9471D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13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84F36-65F0-4ACA-9B38-E4B5D1923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95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45328-ECDD-4C94-B152-ABC4F36B6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8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28420-EE93-4008-BCD3-59617F53E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09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11288-3BD2-4C91-813F-425739CA4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7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FBE8E-37D8-473F-8953-4F6F6F5AC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9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DBF5D-421B-4E77-AB7C-530A4027F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25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0783A-5D8A-44FA-8D63-C74028FC1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21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D11CB-D255-44B2-B244-8AED86AF6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29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36549-3510-4B43-A235-72DD54C70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46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ACDA6-77DC-48AE-825B-F56336D06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30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B6D1C-4C3B-4FEF-B8C9-EEE8ACDBB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28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A5639-7484-497C-BF3E-3BC7C08EF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98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C43F8-5ADD-4C26-A14D-316A391A0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3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F93BF-3FAD-4F13-B62D-2B25A8C73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01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1D535-834B-4431-847B-083E050D9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5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5818B-34B0-420E-813A-02B78967C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76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C0797-82D2-4B50-99AD-3A2B6D276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073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1F2C-5944-448C-9EA1-6C53D7A6A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109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946D1-DE6B-43B4-ABCB-6E25B75D8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12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546E6-795E-43D4-9093-A8EDF5EDD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440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A479C-54EB-49D5-9ED1-3A299947B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9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51E6D-58F3-4B84-81BA-07BCB67FF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6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953CD-CAD2-47EB-A475-E8A153685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8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388E-525C-48E6-9DA3-8E252B0C0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1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8B022-FB71-4483-8ED4-6B3906E63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0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94AB4-FCD9-48CC-BA2D-EBE973EEF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0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4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5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6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7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8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9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30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31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32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33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34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35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36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37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38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39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0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1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2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3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4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5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7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8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9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0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1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2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3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4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5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6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7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9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0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1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2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3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4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5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6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7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8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9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0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1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2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3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4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5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6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7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8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9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0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1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2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3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4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5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6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7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8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9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90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91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92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93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94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95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96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97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98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99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0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1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2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3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4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5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6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7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8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9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0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1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2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3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4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5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6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7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8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9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0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1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2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3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4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5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6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7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8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9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0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1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2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3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4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5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6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7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0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1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2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3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4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5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6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7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8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9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50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51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52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53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54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55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56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57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58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59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0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1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2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3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4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5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7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8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9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1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2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3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4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5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6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7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8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9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80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81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82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83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84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85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86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87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88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89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0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1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2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3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4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5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6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7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8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9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00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01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02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03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04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05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06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07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08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09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0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1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2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4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5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6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7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8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9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0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1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2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3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4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5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6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7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8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9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30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31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32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33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34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35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36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37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38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02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9" name="Rectangle 22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" name="Rectangle 2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1" name="Rectangle 2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51CA067-4B5F-44E1-BB16-AB7F15B87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277D72E-27FD-4B9F-9F7A-3A6CCBD7C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Title Placeholder 4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>
          <a:solidFill>
            <a:schemeClr val="tx2"/>
          </a:solidFill>
          <a:latin typeface="+mn-lt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>
          <a:solidFill>
            <a:schemeClr val="tx1"/>
          </a:solidFill>
          <a:latin typeface="+mn-lt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0113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4685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9257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3829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F2F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379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79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79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79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79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0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0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0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0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0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0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0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0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0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0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1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1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1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1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1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1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1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1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1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1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2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2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2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2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2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2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2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82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2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2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3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3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3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3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3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3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3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3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3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3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4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4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4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4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4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4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4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4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4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4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5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5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5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5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5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5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5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5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5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5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6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6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6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6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6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6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6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6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6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6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7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7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7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7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7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7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7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7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7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7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8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8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8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8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8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8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8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8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8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8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9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9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9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9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9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9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9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9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9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9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0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0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0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0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0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0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0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0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0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0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1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1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1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1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1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1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1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1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1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1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2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2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2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2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2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2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2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2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2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2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3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3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3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3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3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3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3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3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3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3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4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4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4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4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4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4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4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4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4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4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5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5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5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5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5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5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5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5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5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5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6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6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6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6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6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6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6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6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6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6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7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7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7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7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7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7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7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7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7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7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8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8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8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8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8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8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8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8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8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8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9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9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9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9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9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9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9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9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9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9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00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00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00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00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00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00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00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00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00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00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401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E5BF448-BA24-4588-97C1-BBAF4B513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01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01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9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10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4106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0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>
                <a:latin typeface="+mn-lt"/>
              </a:defRPr>
            </a:lvl1pPr>
          </a:lstStyle>
          <a:p>
            <a:pPr>
              <a:defRPr/>
            </a:pPr>
            <a:fld id="{5BA1E91E-9AB6-44BC-82B7-8D9331A32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55650" y="876300"/>
            <a:ext cx="2160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FF00"/>
                </a:solidFill>
              </a:rPr>
              <a:t>BÀI 2: 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292725" y="5734050"/>
            <a:ext cx="3851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/>
              <a:t>Thời gian 2 tiết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1684338"/>
            <a:ext cx="9144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LÀM QUEN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VỚI CHƯƠNG TRÌNH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VÀ NGÔN NGỮ LẬP TRÌNH</a:t>
            </a:r>
          </a:p>
        </p:txBody>
      </p:sp>
    </p:spTree>
  </p:cSld>
  <p:clrMapOvr>
    <a:masterClrMapping/>
  </p:clrMapOvr>
  <p:transition spd="slow" advTm="144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6" grpId="0"/>
      <p:bldP spid="276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84213" y="260350"/>
            <a:ext cx="8208962" cy="1439863"/>
          </a:xfrm>
          <a:prstGeom prst="cloudCallout">
            <a:avLst>
              <a:gd name="adj1" fmla="val -58472"/>
              <a:gd name="adj2" fmla="val 131255"/>
            </a:avLst>
          </a:prstGeom>
          <a:gradFill rotWithShape="1">
            <a:gsLst>
              <a:gs pos="0">
                <a:schemeClr val="tx1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200" b="1" i="1">
                <a:solidFill>
                  <a:srgbClr val="000066"/>
                </a:solidFill>
              </a:rPr>
              <a:t>Quy tắc đặt tên trong Pascal như thế nào?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350" y="1916113"/>
            <a:ext cx="9137650" cy="477202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</a:rPr>
              <a:t>Quy tắc đặt tên: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rgbClr val="000099"/>
                </a:solidFill>
              </a:rPr>
              <a:t> Không được bắt đầu bằng số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rgbClr val="000099"/>
                </a:solidFill>
              </a:rPr>
              <a:t> Không được chứa dấu cách (kí tự trống)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rgbClr val="000099"/>
                </a:solidFill>
              </a:rPr>
              <a:t> Tên đặt ngắn gọn, dễ nhớ, dễ hiểu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rgbClr val="000099"/>
                </a:solidFill>
              </a:rPr>
              <a:t> Tên khác nhau tương ứng với những đại lượng khác nhau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rgbClr val="000099"/>
                </a:solidFill>
              </a:rPr>
              <a:t> Tên không được trùng với từ khóa.</a:t>
            </a:r>
          </a:p>
        </p:txBody>
      </p:sp>
    </p:spTree>
    <p:custDataLst>
      <p:tags r:id="rId1"/>
    </p:custDataLst>
  </p:cSld>
  <p:clrMapOvr>
    <a:masterClrMapping/>
  </p:clrMapOvr>
  <p:transition spd="slow" advTm="479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0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9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765175"/>
            <a:ext cx="10336213" cy="134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925" y="0"/>
            <a:ext cx="9144000" cy="584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smtClean="0">
                <a:solidFill>
                  <a:srgbClr val="FF0066"/>
                </a:solidFill>
              </a:rPr>
              <a:t> 3.</a:t>
            </a:r>
            <a:r>
              <a:rPr lang="en-US" sz="32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CẤU TRÚC CHUNG CỦA CHƯƠNG TRÌNH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660775" y="636588"/>
            <a:ext cx="5472113" cy="3297237"/>
          </a:xfrm>
          <a:prstGeom prst="cloudCallout">
            <a:avLst>
              <a:gd name="adj1" fmla="val -86986"/>
              <a:gd name="adj2" fmla="val 58477"/>
            </a:avLst>
          </a:prstGeom>
          <a:gradFill rotWithShape="1">
            <a:gsLst>
              <a:gs pos="0">
                <a:schemeClr val="tx1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200" b="1" i="1">
                <a:solidFill>
                  <a:srgbClr val="006600"/>
                </a:solidFill>
              </a:rPr>
              <a:t>Em hãy cho biết cấu trúc chung của chương trình gồm mấy phần?</a:t>
            </a:r>
          </a:p>
        </p:txBody>
      </p:sp>
    </p:spTree>
  </p:cSld>
  <p:clrMapOvr>
    <a:masterClrMapping/>
  </p:clrMapOvr>
  <p:transition spd="slow" advTm="473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3175" y="765175"/>
            <a:ext cx="9144000" cy="946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000099"/>
                </a:solidFill>
              </a:rPr>
              <a:t>Một chương trình được viết bằng ngôn ngữ lập trình có cấu trúc</a:t>
            </a:r>
            <a:r>
              <a:rPr lang="en-US" sz="2800" b="1"/>
              <a:t> </a:t>
            </a:r>
            <a:r>
              <a:rPr lang="en-US" sz="2800" b="1">
                <a:solidFill>
                  <a:srgbClr val="000099"/>
                </a:solidFill>
              </a:rPr>
              <a:t>: 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0" y="1895475"/>
            <a:ext cx="3656013" cy="5794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800000"/>
                </a:solidFill>
              </a:rPr>
              <a:t>[&lt;phần khai báo&gt;]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34925" y="4616450"/>
            <a:ext cx="5545138" cy="5794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800000"/>
                </a:solidFill>
              </a:rPr>
              <a:t>[&lt;phần thân chương trình&gt;]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4925" y="0"/>
            <a:ext cx="9144000" cy="63658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smtClean="0">
                <a:solidFill>
                  <a:srgbClr val="FF0066"/>
                </a:solidFill>
              </a:rPr>
              <a:t> </a:t>
            </a:r>
            <a:r>
              <a:rPr lang="en-US" sz="32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CẤU TRÚC CHUNG CỦA CHƯƠNG TRÌNH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3708400" y="1912938"/>
            <a:ext cx="5430838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99"/>
                </a:solidFill>
              </a:rPr>
              <a:t>Khai báo tên chương trình;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708400" y="2562225"/>
            <a:ext cx="4533900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99"/>
                </a:solidFill>
              </a:rPr>
              <a:t>Khai báo các thư viện;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3708400" y="3209925"/>
            <a:ext cx="2978150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99"/>
                </a:solidFill>
              </a:rPr>
              <a:t>Khai báo biến;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34925" y="5264150"/>
            <a:ext cx="5473700" cy="106680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660033"/>
                </a:solidFill>
              </a:rPr>
              <a:t>Gồm các câu lệnh mà máy tính cần thực hiện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5653088" y="4616450"/>
            <a:ext cx="3455987" cy="2052638"/>
          </a:xfrm>
          <a:prstGeom prst="rect">
            <a:avLst/>
          </a:prstGeom>
          <a:solidFill>
            <a:schemeClr val="tx2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660033"/>
                </a:solidFill>
              </a:rPr>
              <a:t>Begin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660033"/>
                </a:solidFill>
              </a:rPr>
              <a:t>     [&lt;</a:t>
            </a:r>
            <a:r>
              <a:rPr lang="en-US" sz="3200" b="1" i="1">
                <a:solidFill>
                  <a:srgbClr val="660033"/>
                </a:solidFill>
              </a:rPr>
              <a:t>dãy lệnh</a:t>
            </a:r>
            <a:r>
              <a:rPr lang="en-US" sz="3200" b="1">
                <a:solidFill>
                  <a:srgbClr val="660033"/>
                </a:solidFill>
              </a:rPr>
              <a:t>&gt;]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660033"/>
                </a:solidFill>
              </a:rPr>
              <a:t>End.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695700" y="3857625"/>
            <a:ext cx="3141663" cy="584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99"/>
                </a:solidFill>
              </a:rPr>
              <a:t>Khai báo hằng;</a:t>
            </a:r>
          </a:p>
        </p:txBody>
      </p:sp>
    </p:spTree>
    <p:custDataLst>
      <p:tags r:id="rId1"/>
    </p:custDataLst>
  </p:cSld>
  <p:clrMapOvr>
    <a:masterClrMapping/>
  </p:clrMapOvr>
  <p:transition spd="slow" advTm="632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075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075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5" grpId="0" animBg="1"/>
      <p:bldP spid="107526" grpId="0" animBg="1"/>
      <p:bldP spid="107528" grpId="0" animBg="1"/>
      <p:bldP spid="107529" grpId="0" animBg="1"/>
      <p:bldP spid="107531" grpId="0" animBg="1"/>
      <p:bldP spid="107532" grpId="0" animBg="1"/>
      <p:bldP spid="107533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MÀN HÌNH LÀM VIỆC CỦA PASCAL</a:t>
            </a:r>
          </a:p>
        </p:txBody>
      </p:sp>
      <p:pic>
        <p:nvPicPr>
          <p:cNvPr id="16387" name="Picture 3" descr="Imag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AutoShape 4"/>
          <p:cNvSpPr>
            <a:spLocks noChangeArrowheads="1"/>
          </p:cNvSpPr>
          <p:nvPr/>
        </p:nvSpPr>
        <p:spPr bwMode="auto">
          <a:xfrm>
            <a:off x="5651500" y="3213100"/>
            <a:ext cx="3492500" cy="1223963"/>
          </a:xfrm>
          <a:prstGeom prst="wedgeRoundRectCallout">
            <a:avLst>
              <a:gd name="adj1" fmla="val -86000"/>
              <a:gd name="adj2" fmla="val -186963"/>
              <a:gd name="adj3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>
                <a:solidFill>
                  <a:srgbClr val="660066"/>
                </a:solidFill>
              </a:rPr>
              <a:t>Tên File </a:t>
            </a:r>
          </a:p>
          <a:p>
            <a:pPr algn="ctr"/>
            <a:r>
              <a:rPr lang="en-US" sz="3200" b="1">
                <a:solidFill>
                  <a:srgbClr val="660066"/>
                </a:solidFill>
              </a:rPr>
              <a:t>chương trình</a:t>
            </a:r>
          </a:p>
        </p:txBody>
      </p:sp>
      <p:sp>
        <p:nvSpPr>
          <p:cNvPr id="136197" name="AutoShape 5"/>
          <p:cNvSpPr>
            <a:spLocks noChangeArrowheads="1"/>
          </p:cNvSpPr>
          <p:nvPr/>
        </p:nvSpPr>
        <p:spPr bwMode="auto">
          <a:xfrm>
            <a:off x="1763713" y="3284538"/>
            <a:ext cx="2447925" cy="1081087"/>
          </a:xfrm>
          <a:prstGeom prst="wedgeRoundRectCallout">
            <a:avLst>
              <a:gd name="adj1" fmla="val -110375"/>
              <a:gd name="adj2" fmla="val -185097"/>
              <a:gd name="adj3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>
                <a:solidFill>
                  <a:srgbClr val="660066"/>
                </a:solidFill>
              </a:rPr>
              <a:t>Con trỏ soạn thảo</a:t>
            </a:r>
          </a:p>
        </p:txBody>
      </p:sp>
      <p:sp>
        <p:nvSpPr>
          <p:cNvPr id="136198" name="AutoShape 6"/>
          <p:cNvSpPr>
            <a:spLocks noChangeArrowheads="1"/>
          </p:cNvSpPr>
          <p:nvPr/>
        </p:nvSpPr>
        <p:spPr bwMode="auto">
          <a:xfrm>
            <a:off x="6084888" y="2060575"/>
            <a:ext cx="3059112" cy="647700"/>
          </a:xfrm>
          <a:prstGeom prst="wedgeRoundRectCallout">
            <a:avLst>
              <a:gd name="adj1" fmla="val -93819"/>
              <a:gd name="adj2" fmla="val -172338"/>
              <a:gd name="adj3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>
                <a:solidFill>
                  <a:srgbClr val="660066"/>
                </a:solidFill>
              </a:rPr>
              <a:t>Dòng menu</a:t>
            </a:r>
          </a:p>
        </p:txBody>
      </p:sp>
      <p:sp>
        <p:nvSpPr>
          <p:cNvPr id="136199" name="AutoShape 7"/>
          <p:cNvSpPr>
            <a:spLocks noChangeArrowheads="1"/>
          </p:cNvSpPr>
          <p:nvPr/>
        </p:nvSpPr>
        <p:spPr bwMode="auto">
          <a:xfrm>
            <a:off x="3492500" y="4508500"/>
            <a:ext cx="5651500" cy="1079500"/>
          </a:xfrm>
          <a:prstGeom prst="wedgeRoundRectCallout">
            <a:avLst>
              <a:gd name="adj1" fmla="val -42417"/>
              <a:gd name="adj2" fmla="val 148676"/>
              <a:gd name="adj3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>
                <a:solidFill>
                  <a:srgbClr val="660066"/>
                </a:solidFill>
              </a:rPr>
              <a:t>Dòng hướng dẫn các phím chức năng</a:t>
            </a:r>
          </a:p>
        </p:txBody>
      </p:sp>
      <p:sp>
        <p:nvSpPr>
          <p:cNvPr id="136200" name="AutoShape 8"/>
          <p:cNvSpPr>
            <a:spLocks noChangeArrowheads="1"/>
          </p:cNvSpPr>
          <p:nvPr/>
        </p:nvSpPr>
        <p:spPr bwMode="auto">
          <a:xfrm>
            <a:off x="250825" y="4292600"/>
            <a:ext cx="1657350" cy="865188"/>
          </a:xfrm>
          <a:prstGeom prst="wedgeRoundRectCallout">
            <a:avLst>
              <a:gd name="adj1" fmla="val 2588"/>
              <a:gd name="adj2" fmla="val 199356"/>
              <a:gd name="adj3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>
                <a:solidFill>
                  <a:srgbClr val="660066"/>
                </a:solidFill>
              </a:rPr>
              <a:t>Dòng</a:t>
            </a:r>
          </a:p>
        </p:txBody>
      </p:sp>
      <p:sp>
        <p:nvSpPr>
          <p:cNvPr id="136201" name="AutoShape 9"/>
          <p:cNvSpPr>
            <a:spLocks noChangeArrowheads="1"/>
          </p:cNvSpPr>
          <p:nvPr/>
        </p:nvSpPr>
        <p:spPr bwMode="auto">
          <a:xfrm>
            <a:off x="2268538" y="5084763"/>
            <a:ext cx="1079500" cy="720725"/>
          </a:xfrm>
          <a:prstGeom prst="wedgeRoundRectCallout">
            <a:avLst>
              <a:gd name="adj1" fmla="val -131472"/>
              <a:gd name="adj2" fmla="val 113435"/>
              <a:gd name="adj3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>
                <a:solidFill>
                  <a:srgbClr val="660066"/>
                </a:solidFill>
              </a:rPr>
              <a:t>Cột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1295796" y="1770856"/>
            <a:ext cx="3383757" cy="5794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7030A0"/>
                </a:solidFill>
              </a:rPr>
              <a:t>Vùng soạn thảo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1180194" y="2026245"/>
            <a:ext cx="6783611" cy="3276229"/>
          </a:xfrm>
          <a:prstGeom prst="cloudCallout">
            <a:avLst>
              <a:gd name="adj1" fmla="val -42620"/>
              <a:gd name="adj2" fmla="val 293486"/>
            </a:avLst>
          </a:prstGeom>
          <a:gradFill rotWithShape="1">
            <a:gsLst>
              <a:gs pos="0">
                <a:srgbClr val="FFFFFF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 i="1" smtClean="0">
                <a:solidFill>
                  <a:srgbClr val="000000"/>
                </a:solidFill>
              </a:rPr>
              <a:t>Quan sát màn hình làm việc của Pascal, em nhận biết được những phần nào?</a:t>
            </a:r>
            <a:endParaRPr lang="en-US" sz="3600" i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774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6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6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nimBg="1"/>
      <p:bldP spid="136197" grpId="0" animBg="1"/>
      <p:bldP spid="136198" grpId="0" animBg="1"/>
      <p:bldP spid="136199" grpId="0" animBg="1"/>
      <p:bldP spid="136200" grpId="0" animBg="1"/>
      <p:bldP spid="136201" grpId="0" animBg="1"/>
      <p:bldP spid="136202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8588"/>
            <a:ext cx="16527463" cy="1091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750" y="762000"/>
            <a:ext cx="9112250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99"/>
                </a:solidFill>
              </a:rPr>
              <a:t>Dùng bàn phím để soạn thảo chương trình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b="1" smtClean="0">
                <a:solidFill>
                  <a:srgbClr val="FF0066"/>
                </a:solidFill>
              </a:rPr>
              <a:t> 4.</a:t>
            </a:r>
            <a:r>
              <a:rPr lang="en-US" sz="36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 DỤ VỀ NGÔN NGỮ LẬP TRÌNH</a:t>
            </a:r>
          </a:p>
        </p:txBody>
      </p:sp>
    </p:spTree>
  </p:cSld>
  <p:clrMapOvr>
    <a:masterClrMapping/>
  </p:clrMapOvr>
  <p:transition spd="slow" advTm="4361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20713"/>
            <a:ext cx="11520488" cy="736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99"/>
                </a:solidFill>
              </a:rPr>
              <a:t>Nhấn tổ hợp phím </a:t>
            </a:r>
            <a:r>
              <a:rPr lang="en-US" sz="3200" b="1" smtClean="0">
                <a:solidFill>
                  <a:srgbClr val="000099"/>
                </a:solidFill>
              </a:rPr>
              <a:t>Alt+F9 dịch chương trình</a:t>
            </a:r>
            <a:endParaRPr lang="en-US" sz="3200" b="1">
              <a:solidFill>
                <a:srgbClr val="000099"/>
              </a:solidFill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043211" y="2492896"/>
            <a:ext cx="9361040" cy="4680520"/>
          </a:xfrm>
          <a:prstGeom prst="cloudCallout">
            <a:avLst>
              <a:gd name="adj1" fmla="val -42620"/>
              <a:gd name="adj2" fmla="val 293486"/>
            </a:avLst>
          </a:prstGeom>
          <a:gradFill rotWithShape="1">
            <a:gsLst>
              <a:gs pos="0">
                <a:srgbClr val="FFFFFF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 i="1" smtClean="0">
                <a:solidFill>
                  <a:srgbClr val="000000"/>
                </a:solidFill>
              </a:rPr>
              <a:t>Sau khi gõ xong chương trình, để biết chúng ta gõ đúng hay sai thì chúng ta cần thực hiện thao tác nào?</a:t>
            </a:r>
            <a:endParaRPr lang="en-US" sz="36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297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99"/>
                </a:solidFill>
              </a:rPr>
              <a:t>Nhấn tổ hợp phím Ctrl+F9 chạy chương trình</a:t>
            </a:r>
          </a:p>
        </p:txBody>
      </p:sp>
      <p:pic>
        <p:nvPicPr>
          <p:cNvPr id="19459" name="Picture 7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8865850" cy="977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043211" y="2492896"/>
            <a:ext cx="9361040" cy="4680520"/>
          </a:xfrm>
          <a:prstGeom prst="cloudCallout">
            <a:avLst>
              <a:gd name="adj1" fmla="val -42620"/>
              <a:gd name="adj2" fmla="val 293486"/>
            </a:avLst>
          </a:prstGeom>
          <a:gradFill rotWithShape="1">
            <a:gsLst>
              <a:gs pos="0">
                <a:srgbClr val="FFFFFF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 i="1" smtClean="0">
                <a:solidFill>
                  <a:srgbClr val="000000"/>
                </a:solidFill>
              </a:rPr>
              <a:t>Sau khi dịch chương trình đúng, để chạy chương trình ra kết quả thì chúng ta cần thực hiện thao tác nào?</a:t>
            </a:r>
            <a:endParaRPr lang="en-US" sz="36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166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ocuments\LÀM QUEN VỚI CHƯƠNG TRÌNH VÀ NGÔN NGỮ LẬP TRÌNH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251950" cy="696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404664"/>
            <a:ext cx="1512168" cy="1584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05398">
            <a:off x="0" y="2204864"/>
            <a:ext cx="2483768" cy="19442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9960689">
            <a:off x="772475" y="4322613"/>
            <a:ext cx="2483768" cy="19442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7180245">
            <a:off x="5850481" y="3771653"/>
            <a:ext cx="3427045" cy="31301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0924187">
            <a:off x="2417545" y="5528839"/>
            <a:ext cx="3935597" cy="1184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5732925">
            <a:off x="5063197" y="1007100"/>
            <a:ext cx="3427045" cy="15109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5502587">
            <a:off x="7057677" y="256184"/>
            <a:ext cx="2277771" cy="18244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913597">
            <a:off x="7745382" y="2311222"/>
            <a:ext cx="1515123" cy="1599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508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DẶN DÒ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11188" y="1844675"/>
            <a:ext cx="75247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FF00"/>
                </a:solidFill>
              </a:rPr>
              <a:t>1. Xem lại bài giảng.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FF00"/>
                </a:solidFill>
              </a:rPr>
              <a:t>2. Nghiên cứu và Trả lời câu hỏi 1, 2, 3, 4, 5 trang 14 _ sách giáo khoa.</a:t>
            </a:r>
          </a:p>
        </p:txBody>
      </p:sp>
    </p:spTree>
  </p:cSld>
  <p:clrMapOvr>
    <a:masterClrMapping/>
  </p:clrMapOvr>
  <p:transition spd="slow" advTm="2785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buom hoa dong"/>
          <p:cNvPicPr>
            <a:picLocks noGrp="1" noChangeAspect="1" noChangeArrowheads="1" noCrop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286000"/>
            <a:ext cx="3810000" cy="4238625"/>
          </a:xfrm>
        </p:spPr>
      </p:pic>
      <p:sp>
        <p:nvSpPr>
          <p:cNvPr id="49165" name="AutoShape 13"/>
          <p:cNvSpPr>
            <a:spLocks noChangeArrowheads="1"/>
          </p:cNvSpPr>
          <p:nvPr/>
        </p:nvSpPr>
        <p:spPr bwMode="auto">
          <a:xfrm>
            <a:off x="3441700" y="2343150"/>
            <a:ext cx="5702300" cy="27622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66" name="WordArt 14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6858000" cy="13620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37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/>
              </a:rPr>
              <a:t>Bài học đã </a:t>
            </a:r>
          </a:p>
          <a:p>
            <a:pPr algn="ctr"/>
            <a:r>
              <a:rPr lang="vi-VN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/>
              </a:rPr>
              <a:t>KẾT THÚC</a:t>
            </a:r>
            <a:endParaRPr lang="en-US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Unicode MS"/>
            </a:endParaRPr>
          </a:p>
        </p:txBody>
      </p:sp>
      <p:sp>
        <p:nvSpPr>
          <p:cNvPr id="49167" name="WordArt 15" descr="Narrow vertical"/>
          <p:cNvSpPr>
            <a:spLocks noChangeArrowheads="1" noChangeShapeType="1" noTextEdit="1"/>
          </p:cNvSpPr>
          <p:nvPr/>
        </p:nvSpPr>
        <p:spPr bwMode="auto">
          <a:xfrm>
            <a:off x="4343400" y="3028950"/>
            <a:ext cx="3505200" cy="11604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4014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/>
              </a:rPr>
              <a:t>Thân ái chào các em</a:t>
            </a:r>
            <a:endParaRPr lang="en-US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Unicode MS"/>
            </a:endParaRPr>
          </a:p>
        </p:txBody>
      </p:sp>
    </p:spTree>
  </p:cSld>
  <p:clrMapOvr>
    <a:masterClrMapping/>
  </p:clrMapOvr>
  <p:transition spd="slow" advTm="1654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5" grpId="0" animBg="1"/>
      <p:bldP spid="49166" grpId="0" animBg="1"/>
      <p:bldP spid="491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95288" y="511175"/>
            <a:ext cx="66976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FF00"/>
                </a:solidFill>
              </a:rPr>
              <a:t>Nội dung nghiên cứu: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95288" y="1684338"/>
            <a:ext cx="9144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Ngôn ngữ lập trình gồm những gì?</a:t>
            </a:r>
          </a:p>
          <a:p>
            <a:pPr marL="514350" indent="-51435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Từ khóa và tên</a:t>
            </a:r>
          </a:p>
          <a:p>
            <a:pPr marL="514350" indent="-51435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Cấu trúc chung của chương trình</a:t>
            </a:r>
          </a:p>
          <a:p>
            <a:pPr marL="514350" indent="-51435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 dụ về ngôn ngữ lập trình</a:t>
            </a:r>
          </a:p>
        </p:txBody>
      </p:sp>
    </p:spTree>
  </p:cSld>
  <p:clrMapOvr>
    <a:masterClrMapping/>
  </p:clrMapOvr>
  <p:transition spd="slow" advTm="210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250825" y="34925"/>
            <a:ext cx="9144000" cy="792163"/>
          </a:xfrm>
          <a:prstGeom prst="cloudCallout">
            <a:avLst>
              <a:gd name="adj1" fmla="val -42620"/>
              <a:gd name="adj2" fmla="val 293486"/>
            </a:avLst>
          </a:prstGeom>
          <a:gradFill rotWithShape="1">
            <a:gsLst>
              <a:gs pos="0">
                <a:srgbClr val="FFFFFF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 i="1">
                <a:solidFill>
                  <a:srgbClr val="000000"/>
                </a:solidFill>
              </a:rPr>
              <a:t>Quan sát chương trình sau?</a:t>
            </a:r>
          </a:p>
        </p:txBody>
      </p:sp>
      <p:pic>
        <p:nvPicPr>
          <p:cNvPr id="74767" name="Picture 15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06450"/>
            <a:ext cx="12569825" cy="1210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5" name="AutoShape 13"/>
          <p:cNvSpPr>
            <a:spLocks/>
          </p:cNvSpPr>
          <p:nvPr/>
        </p:nvSpPr>
        <p:spPr bwMode="auto">
          <a:xfrm>
            <a:off x="4284663" y="1484313"/>
            <a:ext cx="4745037" cy="1081087"/>
          </a:xfrm>
          <a:prstGeom prst="borderCallout2">
            <a:avLst>
              <a:gd name="adj1" fmla="val 8088"/>
              <a:gd name="adj2" fmla="val -1681"/>
              <a:gd name="adj3" fmla="val 8088"/>
              <a:gd name="adj4" fmla="val -6440"/>
              <a:gd name="adj5" fmla="val 138083"/>
              <a:gd name="adj6" fmla="val -54282"/>
            </a:avLst>
          </a:prstGeom>
          <a:solidFill>
            <a:srgbClr val="CCFFCC"/>
          </a:solidFill>
          <a:ln w="19050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/>
          <a:lstStyle/>
          <a:p>
            <a:pPr algn="ctr" eaLnBrk="0" hangingPunct="0"/>
            <a:r>
              <a:rPr lang="en-US" sz="3200">
                <a:solidFill>
                  <a:srgbClr val="000000"/>
                </a:solidFill>
              </a:rPr>
              <a:t>Lệnh khai báo tên chương trình</a:t>
            </a:r>
          </a:p>
        </p:txBody>
      </p:sp>
      <p:sp>
        <p:nvSpPr>
          <p:cNvPr id="74766" name="AutoShape 14"/>
          <p:cNvSpPr>
            <a:spLocks/>
          </p:cNvSpPr>
          <p:nvPr/>
        </p:nvSpPr>
        <p:spPr bwMode="auto">
          <a:xfrm>
            <a:off x="4284663" y="3500438"/>
            <a:ext cx="4745037" cy="576262"/>
          </a:xfrm>
          <a:prstGeom prst="borderCallout2">
            <a:avLst>
              <a:gd name="adj1" fmla="val 5884"/>
              <a:gd name="adj2" fmla="val -1958"/>
              <a:gd name="adj3" fmla="val 6630"/>
              <a:gd name="adj4" fmla="val -27370"/>
              <a:gd name="adj5" fmla="val 8019"/>
              <a:gd name="adj6" fmla="val -55111"/>
            </a:avLst>
          </a:prstGeom>
          <a:solidFill>
            <a:srgbClr val="CCFFCC"/>
          </a:solidFill>
          <a:ln w="19050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/>
          <a:lstStyle/>
          <a:p>
            <a:pPr algn="ctr" eaLnBrk="0" hangingPunct="0"/>
            <a:r>
              <a:rPr lang="en-US" sz="3200">
                <a:solidFill>
                  <a:srgbClr val="000000"/>
                </a:solidFill>
              </a:rPr>
              <a:t>Lệnh khai báo thư viện</a:t>
            </a:r>
          </a:p>
        </p:txBody>
      </p:sp>
      <p:sp>
        <p:nvSpPr>
          <p:cNvPr id="7" name="AutoShape 14"/>
          <p:cNvSpPr>
            <a:spLocks/>
          </p:cNvSpPr>
          <p:nvPr/>
        </p:nvSpPr>
        <p:spPr bwMode="auto">
          <a:xfrm>
            <a:off x="4284663" y="5300663"/>
            <a:ext cx="4745037" cy="1081087"/>
          </a:xfrm>
          <a:prstGeom prst="borderCallout2">
            <a:avLst>
              <a:gd name="adj1" fmla="val 5884"/>
              <a:gd name="adj2" fmla="val -1958"/>
              <a:gd name="adj3" fmla="val 6630"/>
              <a:gd name="adj4" fmla="val -27370"/>
              <a:gd name="adj5" fmla="val -76968"/>
              <a:gd name="adj6" fmla="val -48875"/>
            </a:avLst>
          </a:prstGeom>
          <a:solidFill>
            <a:srgbClr val="CCFFCC"/>
          </a:solidFill>
          <a:ln w="19050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/>
          <a:lstStyle/>
          <a:p>
            <a:pPr algn="ctr" eaLnBrk="0" hangingPunct="0"/>
            <a:r>
              <a:rPr lang="en-US" sz="3200">
                <a:solidFill>
                  <a:srgbClr val="000000"/>
                </a:solidFill>
              </a:rPr>
              <a:t>Lệnh in ra màn hình dòng chữ ‘Chao cac ban’</a:t>
            </a:r>
          </a:p>
        </p:txBody>
      </p:sp>
    </p:spTree>
    <p:custDataLst>
      <p:tags r:id="rId1"/>
    </p:custDataLst>
  </p:cSld>
  <p:clrMapOvr>
    <a:masterClrMapping/>
  </p:clrMapOvr>
  <p:transition spd="slow" advTm="62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74765" grpId="0" animBg="1"/>
      <p:bldP spid="7476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95288" y="1877070"/>
            <a:ext cx="7345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b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Ngôn ngữ lập trình gồm: </a:t>
            </a:r>
            <a:endParaRPr lang="en-US" sz="4800" b="1" smtClean="0">
              <a:solidFill>
                <a:srgbClr val="00FF00"/>
              </a:solidFill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95288" y="2877170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Bảng chữ cái</a:t>
            </a:r>
          </a:p>
          <a:p>
            <a:pPr marL="514350" indent="-51435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 quy tắc để viết các câu lệnh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b="1" smtClean="0">
                <a:solidFill>
                  <a:srgbClr val="FF0066"/>
                </a:solidFill>
              </a:rPr>
              <a:t> </a:t>
            </a:r>
            <a:r>
              <a:rPr lang="en-US" sz="36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36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NGÔN NGỮ LẬP TRÌNH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431" y="1484784"/>
            <a:ext cx="9144000" cy="3273116"/>
          </a:xfrm>
          <a:prstGeom prst="cloudCallout">
            <a:avLst>
              <a:gd name="adj1" fmla="val -42620"/>
              <a:gd name="adj2" fmla="val 293486"/>
            </a:avLst>
          </a:prstGeom>
          <a:gradFill rotWithShape="1">
            <a:gsLst>
              <a:gs pos="0">
                <a:srgbClr val="FFFFFF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3200" i="1" smtClean="0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3200" i="1" smtClean="0">
                <a:solidFill>
                  <a:srgbClr val="000000"/>
                </a:solidFill>
              </a:rPr>
              <a:t>Để viết được chương trình như trên thì ngôn ngữ lập trình cần có những phần nào?</a:t>
            </a:r>
            <a:endParaRPr lang="en-US" sz="3200" i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362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6350" y="176213"/>
            <a:ext cx="5076825" cy="588962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63529"/>
                  <a:invGamma/>
                </a:schemeClr>
              </a:gs>
              <a:gs pos="50000">
                <a:schemeClr val="tx1">
                  <a:alpha val="99001"/>
                </a:schemeClr>
              </a:gs>
              <a:gs pos="100000">
                <a:schemeClr val="tx1">
                  <a:gamma/>
                  <a:shade val="63529"/>
                  <a:invGamma/>
                </a:schemeClr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BẢNG CHỮ CÁI</a:t>
            </a:r>
          </a:p>
        </p:txBody>
      </p:sp>
      <p:graphicFrame>
        <p:nvGraphicFramePr>
          <p:cNvPr id="23604" name="Group 52"/>
          <p:cNvGraphicFramePr>
            <a:graphicFrameLocks noGrp="1"/>
          </p:cNvGraphicFramePr>
          <p:nvPr/>
        </p:nvGraphicFramePr>
        <p:xfrm>
          <a:off x="6350" y="981075"/>
          <a:ext cx="9144000" cy="5303836"/>
        </p:xfrm>
        <a:graphic>
          <a:graphicData uri="http://schemas.openxmlformats.org/drawingml/2006/table">
            <a:tbl>
              <a:tblPr/>
              <a:tblGrid>
                <a:gridCol w="3048000"/>
                <a:gridCol w="4532313"/>
                <a:gridCol w="1563687"/>
              </a:tblGrid>
              <a:tr h="457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Loại kí tự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Biểu diễn của kí tự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Mã ASCII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Kí tự chữ cái in hoa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‘A’..’Z’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65..90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Kí tự chữ cái thường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‘a’..’z’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97..122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Kí tự chữ số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‘0’..’9’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48..57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Kí tự dấu cách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‘  ’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Kí tự gạch dưới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‘_’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Kí tự các phép toán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‘+’, ‘-’, ‘*’, ‘/’, ‘=‘, ‘&lt;‘, ‘&gt;’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Kí tự dấu ngoặc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‘(‘, ‘)’, ‘{‘, ‘}’, ‘[‘, ‘]’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Kí tự khác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Dấu chấm ‘.’ dấu phẩy ‘,’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Dấu hai chấm ‘:’ dấu chấm phẩy ‘;’, ‘’’, ‘@’, ‘^’, ‘$’, ‘#’, ‘&amp;’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 advTm="336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68313" y="-7938"/>
            <a:ext cx="8496300" cy="773113"/>
          </a:xfrm>
          <a:prstGeom prst="cloudCallout">
            <a:avLst>
              <a:gd name="adj1" fmla="val -63264"/>
              <a:gd name="adj2" fmla="val 378130"/>
            </a:avLst>
          </a:prstGeom>
          <a:gradFill rotWithShape="1">
            <a:gsLst>
              <a:gs pos="0">
                <a:schemeClr val="tx1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200" b="1" i="1">
                <a:solidFill>
                  <a:srgbClr val="000099"/>
                </a:solidFill>
              </a:rPr>
              <a:t>Thế nào là bảng chữ cái?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688975"/>
            <a:ext cx="9144000" cy="230822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660033"/>
                </a:solidFill>
              </a:rPr>
              <a:t>Bảng chữ cái là tập các kí tự: chữ cái in hoa, thường, các ký hiệu, các phép toán, các dấu đóng mở ngoặc, dấu nháy… được dùng để viết chương trình.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0" y="3789363"/>
            <a:ext cx="4211638" cy="310832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660033"/>
                </a:solidFill>
              </a:rPr>
              <a:t>Program CT;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660033"/>
                </a:solidFill>
              </a:rPr>
              <a:t>Uses crt;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660033"/>
                </a:solidFill>
              </a:rPr>
              <a:t>Begin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660033"/>
                </a:solidFill>
              </a:rPr>
              <a:t>Writeln(‘chao cac ban’);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660033"/>
                </a:solidFill>
                <a:sym typeface="Wingdings" pitchFamily="2" charset="2"/>
              </a:rPr>
              <a:t>End.</a:t>
            </a: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0" y="3127375"/>
            <a:ext cx="3095625" cy="588963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63529"/>
                  <a:invGamma/>
                </a:schemeClr>
              </a:gs>
              <a:gs pos="50000">
                <a:schemeClr val="tx1">
                  <a:alpha val="99001"/>
                </a:schemeClr>
              </a:gs>
              <a:gs pos="100000">
                <a:schemeClr val="tx1">
                  <a:gamma/>
                  <a:shade val="63529"/>
                  <a:invGamma/>
                </a:schemeClr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QUY TẮC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427538" y="3835400"/>
            <a:ext cx="4427537" cy="230822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660033"/>
                </a:solidFill>
              </a:rPr>
              <a:t>Các quy tắc này quy định cách viết các từ và thứ tự của chúng</a:t>
            </a:r>
            <a:endParaRPr lang="en-US" sz="3600" b="1">
              <a:solidFill>
                <a:srgbClr val="660033"/>
              </a:solidFill>
              <a:sym typeface="Wingdings" pitchFamily="2" charset="2"/>
            </a:endParaRPr>
          </a:p>
        </p:txBody>
      </p:sp>
    </p:spTree>
    <p:custDataLst>
      <p:tags r:id="rId1"/>
    </p:custDataLst>
  </p:cSld>
  <p:clrMapOvr>
    <a:masterClrMapping/>
  </p:clrMapOvr>
  <p:transition spd="slow" advTm="83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603" grpId="0" animBg="1"/>
      <p:bldP spid="25608" grpId="0" animBg="1"/>
      <p:bldP spid="297988" grpId="0" animBg="1"/>
      <p:bldP spid="256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b="1" smtClean="0">
                <a:solidFill>
                  <a:srgbClr val="FF0066"/>
                </a:solidFill>
              </a:rPr>
              <a:t> 2.</a:t>
            </a:r>
            <a:r>
              <a:rPr lang="en-US" sz="40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TỪ KHÓA 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019175" y="981075"/>
            <a:ext cx="8099425" cy="1008063"/>
          </a:xfrm>
          <a:prstGeom prst="cloudCallout">
            <a:avLst>
              <a:gd name="adj1" fmla="val -52144"/>
              <a:gd name="adj2" fmla="val 127296"/>
            </a:avLst>
          </a:prstGeom>
          <a:gradFill rotWithShape="1">
            <a:gsLst>
              <a:gs pos="0">
                <a:schemeClr val="tx1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200" b="1" i="1">
                <a:solidFill>
                  <a:srgbClr val="000066"/>
                </a:solidFill>
              </a:rPr>
              <a:t>Từ khóa là gì?</a:t>
            </a: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-36513" y="982663"/>
            <a:ext cx="9180513" cy="31400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3600" b="1">
                <a:solidFill>
                  <a:srgbClr val="000099"/>
                </a:solidFill>
              </a:rPr>
              <a:t> Là từ dành riêng.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 b="1">
                <a:solidFill>
                  <a:srgbClr val="000099"/>
                </a:solidFill>
              </a:rPr>
              <a:t> Được ngôn ngữ lập trình quy định dùng với ý nghĩa riêng xác định, người lập trình không được dùng với ý nghĩa khác.</a:t>
            </a: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-215900" y="4278313"/>
            <a:ext cx="95408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200" b="1" i="1">
                <a:solidFill>
                  <a:srgbClr val="FF0000"/>
                </a:solidFill>
              </a:rPr>
              <a:t>Ví dụ trong Pascal: program, uses, const, type, var, begin, end…</a:t>
            </a:r>
          </a:p>
        </p:txBody>
      </p:sp>
      <p:pic>
        <p:nvPicPr>
          <p:cNvPr id="7" name="Picture 15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450"/>
            <a:ext cx="12569825" cy="1210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572000" y="1989138"/>
            <a:ext cx="4604430" cy="4104158"/>
          </a:xfrm>
          <a:prstGeom prst="cloudCallout">
            <a:avLst>
              <a:gd name="adj1" fmla="val -42620"/>
              <a:gd name="adj2" fmla="val 293486"/>
            </a:avLst>
          </a:prstGeom>
          <a:gradFill rotWithShape="1">
            <a:gsLst>
              <a:gs pos="0">
                <a:srgbClr val="FFFFFF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200" i="1" smtClean="0">
                <a:solidFill>
                  <a:srgbClr val="000000"/>
                </a:solidFill>
              </a:rPr>
              <a:t>Quan sát lại chương trình, chú ý các từ màu trắng và cho biết đó là gì?</a:t>
            </a:r>
            <a:endParaRPr lang="en-US" sz="3200" i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501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2350" grpId="0" animBg="1"/>
      <p:bldP spid="142351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94" y="0"/>
            <a:ext cx="12569825" cy="1210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283968" y="1124744"/>
            <a:ext cx="4604430" cy="4104158"/>
          </a:xfrm>
          <a:prstGeom prst="cloudCallout">
            <a:avLst>
              <a:gd name="adj1" fmla="val -42620"/>
              <a:gd name="adj2" fmla="val 293486"/>
            </a:avLst>
          </a:prstGeom>
          <a:gradFill rotWithShape="1">
            <a:gsLst>
              <a:gs pos="0">
                <a:srgbClr val="FFFFFF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200" i="1" smtClean="0">
                <a:solidFill>
                  <a:srgbClr val="000000"/>
                </a:solidFill>
              </a:rPr>
              <a:t>Quan sát lại chương trình, chú ý các từ màu màu vàng và cho biết đó là gì?</a:t>
            </a:r>
            <a:endParaRPr lang="en-US" sz="3200" i="1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562547"/>
      </p:ext>
    </p:extLst>
  </p:cSld>
  <p:clrMapOvr>
    <a:masterClrMapping/>
  </p:clrMapOvr>
  <p:transition spd="slow" advTm="5015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0" y="765175"/>
            <a:ext cx="2233613" cy="20621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200" b="1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Tên chuẩn</a:t>
            </a:r>
          </a:p>
          <a:p>
            <a:pPr>
              <a:spcBef>
                <a:spcPct val="50000"/>
              </a:spcBef>
            </a:pP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-17463" y="3357563"/>
            <a:ext cx="2268538" cy="3046412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200" b="1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Tên do người lập trình đặt</a:t>
            </a:r>
          </a:p>
          <a:p>
            <a:pPr>
              <a:spcBef>
                <a:spcPct val="50000"/>
              </a:spcBef>
            </a:pPr>
            <a:endParaRPr lang="en-US" sz="3200" b="1">
              <a:solidFill>
                <a:srgbClr val="660033"/>
              </a:solidFill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268538" y="765175"/>
            <a:ext cx="6875462" cy="204152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</a:rPr>
              <a:t>Được ngôn ngữ lập trình quy định dùng với ý nghĩa nhất định, người lập trình có thể định nghĩa lại để dùng với ý nghĩa khác.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268538" y="3429000"/>
            <a:ext cx="6875462" cy="28352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3000" b="1">
                <a:solidFill>
                  <a:srgbClr val="000099"/>
                </a:solidFill>
              </a:rPr>
              <a:t> Được dùng với ý nghĩa riêng của người lập trình.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000" b="1">
                <a:solidFill>
                  <a:srgbClr val="000099"/>
                </a:solidFill>
              </a:rPr>
              <a:t> Được khai báo trước khi sử dụng.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000" b="1">
                <a:solidFill>
                  <a:srgbClr val="000099"/>
                </a:solidFill>
              </a:rPr>
              <a:t> Không được trùng với tên dành riêng (từ khóa).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0" y="2781300"/>
            <a:ext cx="9324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6600"/>
                </a:solidFill>
              </a:rPr>
              <a:t>Ví dụ: Trong Pascal: abs, sqr, sqrt, interger, real, byte.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0" y="634682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6600"/>
                </a:solidFill>
              </a:rPr>
              <a:t>Ví dụ: tamgiac, CT_Vidu, baitap, sohoc, BT1, BT2…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588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TÊN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61573" y="1196181"/>
            <a:ext cx="8420854" cy="2232819"/>
          </a:xfrm>
          <a:prstGeom prst="cloudCallout">
            <a:avLst>
              <a:gd name="adj1" fmla="val -42620"/>
              <a:gd name="adj2" fmla="val 293486"/>
            </a:avLst>
          </a:prstGeom>
          <a:gradFill rotWithShape="1">
            <a:gsLst>
              <a:gs pos="0">
                <a:srgbClr val="FFFFFF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 i="1" smtClean="0">
                <a:solidFill>
                  <a:srgbClr val="000000"/>
                </a:solidFill>
              </a:rPr>
              <a:t>Tên là gì?</a:t>
            </a:r>
          </a:p>
          <a:p>
            <a:pPr algn="ctr" eaLnBrk="0" hangingPunct="0"/>
            <a:r>
              <a:rPr lang="en-US" sz="3600" i="1" smtClean="0">
                <a:solidFill>
                  <a:srgbClr val="000000"/>
                </a:solidFill>
              </a:rPr>
              <a:t>Có mấy loại tên?</a:t>
            </a:r>
            <a:endParaRPr lang="en-US" sz="3600" i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01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3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16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 animBg="1"/>
      <p:bldP spid="46087" grpId="0" animBg="1"/>
      <p:bldP spid="46088" grpId="0" animBg="1"/>
      <p:bldP spid="46090" grpId="0"/>
      <p:bldP spid="46091" grpId="0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2|2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7.4|14|3.5|12.3|14.9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2.8|3.6|3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5.5|1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5.5|1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3|7.7|4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2.5|21.1|4.9"/>
</p:tagLst>
</file>

<file path=ppt/theme/theme1.xml><?xml version="1.0" encoding="utf-8"?>
<a:theme xmlns:a="http://schemas.openxmlformats.org/drawingml/2006/main" name="1_Digital Dots">
  <a:themeElements>
    <a:clrScheme name="1_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1_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per">
  <a:themeElements>
    <a:clrScheme name="Paper 1">
      <a:dk1>
        <a:srgbClr val="444D26"/>
      </a:dk1>
      <a:lt1>
        <a:srgbClr val="FFFFFF"/>
      </a:lt1>
      <a:dk2>
        <a:srgbClr val="000000"/>
      </a:dk2>
      <a:lt2>
        <a:srgbClr val="FEFAC9"/>
      </a:lt2>
      <a:accent1>
        <a:srgbClr val="A5B592"/>
      </a:accent1>
      <a:accent2>
        <a:srgbClr val="F3A447"/>
      </a:accent2>
      <a:accent3>
        <a:srgbClr val="AAAAAA"/>
      </a:accent3>
      <a:accent4>
        <a:srgbClr val="DADADA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per 1">
        <a:dk1>
          <a:srgbClr val="444D26"/>
        </a:dk1>
        <a:lt1>
          <a:srgbClr val="FFFFFF"/>
        </a:lt1>
        <a:dk2>
          <a:srgbClr val="000000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AAAAAA"/>
        </a:accent3>
        <a:accent4>
          <a:srgbClr val="DADADA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ayers">
  <a:themeElements>
    <a:clrScheme name="1_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1_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883</Words>
  <Application>Microsoft Office PowerPoint</Application>
  <PresentationFormat>On-screen Show (4:3)</PresentationFormat>
  <Paragraphs>153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1_Digital Dots</vt:lpstr>
      <vt:lpstr>Paper</vt:lpstr>
      <vt:lpstr>Digital Dots</vt:lpstr>
      <vt:lpstr>1_Layers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Company>Hoang Dung Co.,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 quen voi chuong trinh va ngon ngu lap trinh</dc:title>
  <dc:creator>Dang Huu Hoang</dc:creator>
  <dc:description>Tin 8</dc:description>
  <cp:lastModifiedBy>AutoBVT</cp:lastModifiedBy>
  <cp:revision>72</cp:revision>
  <dcterms:created xsi:type="dcterms:W3CDTF">2007-08-16T14:08:14Z</dcterms:created>
  <dcterms:modified xsi:type="dcterms:W3CDTF">2021-09-01T14:11:57Z</dcterms:modified>
</cp:coreProperties>
</file>