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3" r:id="rId2"/>
    <p:sldId id="256" r:id="rId3"/>
    <p:sldId id="258" r:id="rId4"/>
    <p:sldId id="265" r:id="rId5"/>
    <p:sldId id="284" r:id="rId6"/>
    <p:sldId id="297" r:id="rId7"/>
    <p:sldId id="285" r:id="rId8"/>
    <p:sldId id="264" r:id="rId9"/>
    <p:sldId id="298" r:id="rId10"/>
    <p:sldId id="267" r:id="rId11"/>
    <p:sldId id="286" r:id="rId12"/>
    <p:sldId id="287" r:id="rId13"/>
    <p:sldId id="288" r:id="rId14"/>
    <p:sldId id="299" r:id="rId15"/>
    <p:sldId id="289" r:id="rId16"/>
    <p:sldId id="290" r:id="rId17"/>
    <p:sldId id="301" r:id="rId18"/>
    <p:sldId id="300" r:id="rId19"/>
    <p:sldId id="302" r:id="rId20"/>
    <p:sldId id="291" r:id="rId21"/>
    <p:sldId id="292" r:id="rId22"/>
    <p:sldId id="293" r:id="rId23"/>
    <p:sldId id="295" r:id="rId24"/>
    <p:sldId id="294" r:id="rId25"/>
    <p:sldId id="30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69"/>
    <a:srgbClr val="81D4DE"/>
    <a:srgbClr val="FFE88B"/>
    <a:srgbClr val="88E5A9"/>
    <a:srgbClr val="FF9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4721"/>
  </p:normalViewPr>
  <p:slideViewPr>
    <p:cSldViewPr snapToGrid="0" showGuides="1">
      <p:cViewPr>
        <p:scale>
          <a:sx n="50" d="100"/>
          <a:sy n="50" d="100"/>
        </p:scale>
        <p:origin x="-47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92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2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0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0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90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8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97" y="6037730"/>
            <a:ext cx="1220322" cy="52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425001" y="1267227"/>
            <a:ext cx="7713074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THỰC HÀNH 1</a:t>
            </a:r>
          </a:p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LÀM QUEN VỚI FREE PASCAL</a:t>
            </a:r>
            <a:endParaRPr lang="zh-CN" alt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Máy Tính để Bàn Máy Tính Clip Nghệ Thuật-vector Clip Nghệ Thuật-miễn Phí  Vector Miễn Phí Tải V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040592"/>
            <a:ext cx="2282825" cy="22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73">
        <p:random/>
      </p:transition>
    </mc:Choice>
    <mc:Fallback xmlns="">
      <p:transition spd="slow" advTm="113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197"/>
          <p:cNvGrpSpPr/>
          <p:nvPr/>
        </p:nvGrpSpPr>
        <p:grpSpPr>
          <a:xfrm>
            <a:off x="1177339" y="345829"/>
            <a:ext cx="994660" cy="1202966"/>
            <a:chOff x="6533111" y="4160520"/>
            <a:chExt cx="994660" cy="1202966"/>
          </a:xfrm>
        </p:grpSpPr>
        <p:sp>
          <p:nvSpPr>
            <p:cNvPr id="51" name="椭圆 31"/>
            <p:cNvSpPr/>
            <p:nvPr/>
          </p:nvSpPr>
          <p:spPr>
            <a:xfrm>
              <a:off x="6533111" y="416052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54" name="组合 13"/>
            <p:cNvGrpSpPr/>
            <p:nvPr/>
          </p:nvGrpSpPr>
          <p:grpSpPr>
            <a:xfrm>
              <a:off x="6837194" y="4522519"/>
              <a:ext cx="454071" cy="478967"/>
              <a:chOff x="4197350" y="2182813"/>
              <a:chExt cx="608013" cy="641350"/>
            </a:xfrm>
            <a:solidFill>
              <a:schemeClr val="accent4"/>
            </a:solidFill>
          </p:grpSpPr>
          <p:sp>
            <p:nvSpPr>
              <p:cNvPr id="5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6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8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9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4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5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6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2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3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5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7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8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9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0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1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2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3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4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5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2233648" y="757622"/>
            <a:ext cx="831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Lưu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chương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trình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nhấn</a:t>
            </a:r>
            <a:r>
              <a:rPr lang="en-US" sz="2800" b="1" dirty="0" smtClean="0">
                <a:solidFill>
                  <a:schemeClr val="bg1"/>
                </a:solidFill>
              </a:rPr>
              <a:t> F2 </a:t>
            </a:r>
            <a:r>
              <a:rPr lang="en-US" sz="2800" b="1" err="1" smtClean="0">
                <a:solidFill>
                  <a:schemeClr val="bg1"/>
                </a:solidFill>
              </a:rPr>
              <a:t>hoặc</a:t>
            </a:r>
            <a:r>
              <a:rPr lang="en-US" sz="2800" b="1" smtClean="0">
                <a:solidFill>
                  <a:schemeClr val="bg1"/>
                </a:solidFill>
              </a:rPr>
              <a:t> (File </a:t>
            </a:r>
            <a:r>
              <a:rPr lang="en-US" sz="2800" b="1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Save)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19386" y="3881240"/>
            <a:ext cx="74022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" y="1543368"/>
            <a:ext cx="3703935" cy="5015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615" y="2098097"/>
            <a:ext cx="5066865" cy="4460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586" y="1346741"/>
            <a:ext cx="1939637" cy="58477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tệp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33488" y="1928703"/>
            <a:ext cx="3391602" cy="9337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150">
        <p:random/>
      </p:transition>
    </mc:Choice>
    <mc:Fallback xmlns="">
      <p:transition spd="slow" advTm="291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/>
          <a:srcRect r="-94" b="4848"/>
          <a:stretch/>
        </p:blipFill>
        <p:spPr>
          <a:xfrm>
            <a:off x="320885" y="325193"/>
            <a:ext cx="11650585" cy="61981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34838" y="1630085"/>
            <a:ext cx="4541914" cy="3407959"/>
            <a:chOff x="5334838" y="1630085"/>
            <a:chExt cx="4541914" cy="3407959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838" y="1630085"/>
              <a:ext cx="4541914" cy="340795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81715" y="2685916"/>
              <a:ext cx="41962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chemeClr val="bg1"/>
                  </a:solidFill>
                </a:rPr>
                <a:t>Để dịch chương trình</a:t>
              </a:r>
              <a:endParaRPr lang="vi-VN" sz="2600" b="1">
                <a:solidFill>
                  <a:schemeClr val="bg1"/>
                </a:solidFill>
              </a:endParaRPr>
            </a:p>
            <a:p>
              <a:r>
                <a:rPr lang="en-US" sz="2600" b="1" smtClean="0">
                  <a:solidFill>
                    <a:schemeClr val="bg1"/>
                  </a:solidFill>
                </a:rPr>
                <a:t>Nhấn tổ hợp phím Alt+F9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00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5"/>
    </mc:Choice>
    <mc:Fallback xmlns="">
      <p:transition spd="slow" advTm="25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5" y="338627"/>
            <a:ext cx="11604395" cy="61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0"/>
    </mc:Choice>
    <mc:Fallback xmlns="">
      <p:transition spd="slow" advTm="231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575248" y="3621974"/>
            <a:ext cx="3365282" cy="857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30" y="378691"/>
            <a:ext cx="4140633" cy="589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62" y="298883"/>
            <a:ext cx="4076700" cy="619428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494862" y="378691"/>
            <a:ext cx="3445668" cy="2493818"/>
          </a:xfrm>
          <a:prstGeom prst="wedgeEllipseCallout">
            <a:avLst>
              <a:gd name="adj1" fmla="val -24167"/>
              <a:gd name="adj2" fmla="val 89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Ctrl + F9: </a:t>
            </a:r>
            <a:r>
              <a:rPr lang="en-US" sz="2400" dirty="0" err="1" smtClean="0">
                <a:solidFill>
                  <a:schemeClr val="tx1"/>
                </a:solidFill>
              </a:rPr>
              <a:t>Chạy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chương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trình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Alt +F5: </a:t>
            </a:r>
            <a:r>
              <a:rPr lang="en-US" sz="2400" dirty="0" err="1" smtClean="0">
                <a:solidFill>
                  <a:schemeClr val="tx1"/>
                </a:solidFill>
              </a:rPr>
              <a:t>xem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1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7"/>
    </mc:Choice>
    <mc:Fallback xmlns="">
      <p:transition spd="slow" advTm="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3" y="1418963"/>
            <a:ext cx="5213347" cy="5120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383" y="341745"/>
            <a:ext cx="11330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ALT +F5, ta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end.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174" y="1418963"/>
            <a:ext cx="4316317" cy="512038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2" idx="3"/>
            <a:endCxn id="5" idx="1"/>
          </p:cNvCxnSpPr>
          <p:nvPr/>
        </p:nvCxnSpPr>
        <p:spPr>
          <a:xfrm>
            <a:off x="5575730" y="3979154"/>
            <a:ext cx="19674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917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71"/>
    </mc:Choice>
    <mc:Fallback xmlns="">
      <p:transition spd="slow" advTm="35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297464" y="185617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E469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BÀI 3</a:t>
            </a:r>
            <a:endParaRPr lang="zh-CN" altLang="en-US" sz="3600" b="1" dirty="0">
              <a:solidFill>
                <a:srgbClr val="FFE469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6590" y="2793044"/>
            <a:ext cx="11145080" cy="12150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Tìm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hiểu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một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số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lỗi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trong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chương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trình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và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thông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báo</a:t>
            </a:r>
            <a:r>
              <a:rPr lang="en-US" altLang="zh-CN" sz="3200" b="1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+mj-ea"/>
                <a:ea typeface="+mj-ea"/>
              </a:rPr>
              <a:t>lỗi</a:t>
            </a:r>
            <a:endParaRPr lang="en-US" altLang="zh-CN" sz="3200" b="1" dirty="0">
              <a:solidFill>
                <a:srgbClr val="81D4DE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9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67">
        <p:random/>
      </p:transition>
    </mc:Choice>
    <mc:Fallback xmlns="">
      <p:transition spd="slow" advTm="174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360" y="309111"/>
            <a:ext cx="567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Xóa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dòng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lệnh</a:t>
            </a:r>
            <a:r>
              <a:rPr lang="en-US" sz="2800" b="1" dirty="0" smtClean="0">
                <a:solidFill>
                  <a:schemeClr val="bg1"/>
                </a:solidFill>
              </a:rPr>
              <a:t> Begin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xem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lỗi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9" y="832331"/>
            <a:ext cx="11391531" cy="5660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464">
        <p:random/>
      </p:transition>
    </mc:Choice>
    <mc:Fallback xmlns="">
      <p:transition spd="slow" advTm="144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27" y="323273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Nhấn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phím</a:t>
            </a:r>
            <a:r>
              <a:rPr lang="en-US" sz="3200" dirty="0" smtClean="0">
                <a:solidFill>
                  <a:schemeClr val="bg1"/>
                </a:solidFill>
              </a:rPr>
              <a:t> Enter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7" y="1508412"/>
            <a:ext cx="10738716" cy="2996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2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0"/>
    </mc:Choice>
    <mc:Fallback xmlns="">
      <p:transition spd="slow" advTm="17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05" y="543006"/>
            <a:ext cx="689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Xóa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dấu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</a:rPr>
              <a:t> END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xem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lỗi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3" y="1500333"/>
            <a:ext cx="5452139" cy="455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663" y="1537277"/>
            <a:ext cx="5342530" cy="448483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 flipV="1">
            <a:off x="5765062" y="3779693"/>
            <a:ext cx="90260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114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8"/>
    </mc:Choice>
    <mc:Fallback xmlns="">
      <p:transition spd="slow" advTm="12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27" y="323273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5621"/>
          <a:stretch/>
        </p:blipFill>
        <p:spPr>
          <a:xfrm>
            <a:off x="377680" y="908048"/>
            <a:ext cx="11366282" cy="2378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680" y="3484116"/>
            <a:ext cx="114818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Pascal: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(;)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end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end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0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56"/>
    </mc:Choice>
    <mc:Fallback xmlns="">
      <p:transition spd="slow" advTm="38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579059" y="1498886"/>
            <a:ext cx="47708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-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Khởi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động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free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pascal</a:t>
            </a:r>
            <a:endParaRPr lang="zh-CN" altLang="en-US" sz="3800" dirty="0">
              <a:solidFill>
                <a:schemeClr val="bg1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79059" y="2393035"/>
            <a:ext cx="5541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-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Nhận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biết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thành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phần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endParaRPr lang="zh-CN" altLang="en-US" sz="3800" dirty="0">
              <a:solidFill>
                <a:schemeClr val="bg1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74198" y="3303639"/>
            <a:ext cx="66067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-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Viết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một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chương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trình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đơn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giản</a:t>
            </a:r>
            <a:endParaRPr lang="zh-CN" altLang="en-US" sz="3800" dirty="0">
              <a:solidFill>
                <a:schemeClr val="bg1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74198" y="4209943"/>
            <a:ext cx="70759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-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Chạy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chương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trình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tìm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hiểu</a:t>
            </a:r>
            <a:r>
              <a:rPr lang="en-US" altLang="zh-CN" sz="3800" dirty="0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800" dirty="0" err="1" smtClean="0">
                <a:solidFill>
                  <a:schemeClr val="bg1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lỗi</a:t>
            </a:r>
            <a:endParaRPr lang="zh-CN" altLang="en-US" sz="3800" dirty="0">
              <a:solidFill>
                <a:schemeClr val="bg1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1580164" y="2060467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43327" y="620177"/>
            <a:ext cx="2105063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b="1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</a:t>
            </a:r>
            <a:endParaRPr lang="zh-CN" altLang="en-US" sz="36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5">
        <p:random/>
      </p:transition>
    </mc:Choice>
    <mc:Fallback xmlns="">
      <p:transition spd="slow" advTm="113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297463" y="156463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BÀI 4</a:t>
            </a:r>
            <a:endParaRPr lang="zh-CN" altLang="en-US" sz="3600" b="1" dirty="0">
              <a:solidFill>
                <a:srgbClr val="FFFF00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0085" y="2342470"/>
            <a:ext cx="10988576" cy="6102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Hãy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viết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chương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trình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để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in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ra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lời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chào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và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tên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của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r>
              <a:rPr lang="en-US" altLang="zh-CN" sz="3200" dirty="0" err="1" smtClean="0">
                <a:solidFill>
                  <a:srgbClr val="81D4DE"/>
                </a:solidFill>
                <a:latin typeface="+mj-ea"/>
                <a:ea typeface="+mj-ea"/>
              </a:rPr>
              <a:t>em</a:t>
            </a:r>
            <a:r>
              <a:rPr lang="en-US" altLang="zh-CN" sz="3200" dirty="0" smtClean="0">
                <a:solidFill>
                  <a:srgbClr val="81D4DE"/>
                </a:solidFill>
                <a:latin typeface="+mj-ea"/>
                <a:ea typeface="+mj-ea"/>
              </a:rPr>
              <a:t> </a:t>
            </a:r>
            <a:endParaRPr lang="en-US" altLang="zh-CN" sz="3200" dirty="0">
              <a:solidFill>
                <a:srgbClr val="81D4D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151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898">
        <p:random/>
      </p:transition>
    </mc:Choice>
    <mc:Fallback xmlns="">
      <p:transition spd="slow" advTm="168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62606"/>
            <a:ext cx="11345863" cy="571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spd="slow" advTm="837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235" y="1195467"/>
            <a:ext cx="60597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Free Pascal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Alt + F9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Crtl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F9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7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179"/>
            <p:cNvSpPr txBox="1"/>
            <p:nvPr/>
          </p:nvSpPr>
          <p:spPr>
            <a:xfrm>
              <a:off x="1595870" y="496392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rgbClr val="FFFF00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Tổng</a:t>
              </a:r>
              <a:r>
                <a:rPr lang="en-US" altLang="zh-CN" sz="3200" dirty="0" smtClean="0">
                  <a:solidFill>
                    <a:srgbClr val="FFFF00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rgbClr val="FFFF00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kết</a:t>
              </a:r>
              <a:endParaRPr lang="zh-CN" altLang="en-US" sz="3200" dirty="0">
                <a:solidFill>
                  <a:srgbClr val="FFFF0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54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746">
        <p:random/>
      </p:transition>
    </mc:Choice>
    <mc:Fallback xmlns="">
      <p:transition spd="slow" advTm="3774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8954" y="1605185"/>
            <a:ext cx="9551679" cy="447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Pascal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4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(;)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Pascal.</a:t>
            </a:r>
          </a:p>
          <a:p>
            <a:pPr marL="457200" indent="-457200">
              <a:lnSpc>
                <a:spcPct val="114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end.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14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7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179"/>
            <p:cNvSpPr txBox="1"/>
            <p:nvPr/>
          </p:nvSpPr>
          <p:spPr>
            <a:xfrm>
              <a:off x="1595870" y="49639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 smtClean="0">
                  <a:solidFill>
                    <a:srgbClr val="FFE469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Tổng</a:t>
              </a:r>
              <a:r>
                <a:rPr lang="en-US" altLang="zh-CN" sz="3200" b="1" dirty="0" smtClean="0">
                  <a:solidFill>
                    <a:srgbClr val="FFE469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E469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kết</a:t>
              </a:r>
              <a:endParaRPr lang="zh-CN" altLang="en-US" sz="3200" b="1" dirty="0">
                <a:solidFill>
                  <a:srgbClr val="FFE469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58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13">
        <p:random/>
      </p:transition>
    </mc:Choice>
    <mc:Fallback xmlns="">
      <p:transition spd="slow" advTm="600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721" y="1862025"/>
            <a:ext cx="95516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write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clrscr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dùng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crt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5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7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179"/>
            <p:cNvSpPr txBox="1"/>
            <p:nvPr/>
          </p:nvSpPr>
          <p:spPr>
            <a:xfrm>
              <a:off x="1595870" y="49639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 smtClean="0">
                  <a:solidFill>
                    <a:srgbClr val="FFE469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Tổng</a:t>
              </a:r>
              <a:r>
                <a:rPr lang="en-US" altLang="zh-CN" sz="3200" b="1" dirty="0" smtClean="0">
                  <a:solidFill>
                    <a:srgbClr val="FFE469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E469"/>
                  </a:solidFill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kết</a:t>
              </a:r>
              <a:endParaRPr lang="zh-CN" altLang="en-US" sz="3200" b="1" dirty="0">
                <a:solidFill>
                  <a:srgbClr val="FFE469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04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74"/>
    </mc:Choice>
    <mc:Fallback xmlns="">
      <p:transition spd="slow" advTm="32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B 2GB\USB\IMINDMAP CƯỜNG\8\FREE PAS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49"/>
            <a:ext cx="12192000" cy="68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271306" y="1577883"/>
            <a:ext cx="135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BÀI 1</a:t>
            </a:r>
            <a:endParaRPr lang="zh-CN" altLang="en-US" sz="3600" b="1" dirty="0">
              <a:solidFill>
                <a:srgbClr val="FFFF00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399" y="2435235"/>
            <a:ext cx="10270435" cy="12150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quen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thoát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khỏi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Free Pascal.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Free Pascal</a:t>
            </a:r>
            <a:endParaRPr lang="en-US" altLang="zh-CN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421">
        <p:random/>
      </p:transition>
    </mc:Choice>
    <mc:Fallback xmlns="">
      <p:transition spd="slow" advTm="144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FF00"/>
                  </a:solidFill>
                  <a:latin typeface="+mj-lt"/>
                  <a:ea typeface="汉仪喵魂体W" panose="00020600040101010101" pitchFamily="18" charset="-122"/>
                </a:rPr>
                <a:t>BÀI </a:t>
              </a:r>
              <a:r>
                <a:rPr lang="en-US" altLang="zh-CN" sz="3200" dirty="0">
                  <a:solidFill>
                    <a:srgbClr val="FFFF00"/>
                  </a:solidFill>
                  <a:latin typeface="+mj-lt"/>
                  <a:ea typeface="汉仪喵魂体W" panose="00020600040101010101" pitchFamily="18" charset="-122"/>
                </a:rPr>
                <a:t>1</a:t>
              </a:r>
              <a:endParaRPr lang="zh-CN" altLang="en-US" sz="3200" dirty="0">
                <a:solidFill>
                  <a:srgbClr val="FFFF00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879490" y="3096646"/>
            <a:ext cx="2656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Khởi </a:t>
            </a:r>
            <a:r>
              <a:rPr lang="en-US" sz="3200" dirty="0" err="1" smtClean="0">
                <a:solidFill>
                  <a:schemeClr val="bg1"/>
                </a:solidFill>
              </a:rPr>
              <a:t>động</a:t>
            </a:r>
            <a:r>
              <a:rPr lang="en-US" sz="3200" dirty="0" smtClean="0">
                <a:solidFill>
                  <a:schemeClr val="bg1"/>
                </a:solidFill>
              </a:rPr>
              <a:t> Free Pascal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20" y="2572610"/>
            <a:ext cx="2801161" cy="2076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496">
        <p:random/>
      </p:transition>
    </mc:Choice>
    <mc:Fallback xmlns="">
      <p:transition spd="slow" advTm="194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06" y="1249056"/>
            <a:ext cx="8766629" cy="51902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426857" y="859505"/>
            <a:ext cx="0" cy="7837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086" y="370905"/>
            <a:ext cx="377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Thanh bảng chọn</a:t>
            </a:r>
            <a:endParaRPr lang="en-US" sz="2800" b="1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41776" y="688091"/>
            <a:ext cx="0" cy="11353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41776" y="674839"/>
            <a:ext cx="32657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01391" y="634213"/>
            <a:ext cx="498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Tên chương trình (tên tệp)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251" y="1969214"/>
            <a:ext cx="3813464" cy="1399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57739" y="2917372"/>
            <a:ext cx="692275" cy="29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7741" y="2455706"/>
            <a:ext cx="1139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Các dòng lệnh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9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58"/>
    </mc:Choice>
    <mc:Fallback xmlns="">
      <p:transition spd="slow" advTm="52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503" y="585642"/>
            <a:ext cx="3369532" cy="5362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236" y="498764"/>
            <a:ext cx="6890328" cy="545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ALT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….)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File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Exit (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hoặc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nhấn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tổ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hợp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phím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Alt + X)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4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49"/>
    </mc:Choice>
    <mc:Fallback xmlns="">
      <p:transition spd="slow" advTm="48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148504" y="1670647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BÀI 2</a:t>
            </a:r>
            <a:endParaRPr lang="zh-CN" altLang="en-US" sz="3600" b="1" dirty="0">
              <a:solidFill>
                <a:srgbClr val="FFFF00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0817" y="2554504"/>
            <a:ext cx="10827026" cy="653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Soạn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dịch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chạy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đơn</a:t>
            </a:r>
            <a:r>
              <a:rPr lang="en-US" altLang="zh-CN" sz="3200" b="1" dirty="0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81D4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giản</a:t>
            </a:r>
            <a:endParaRPr lang="en-US" altLang="zh-CN" sz="3200" b="1" dirty="0">
              <a:solidFill>
                <a:srgbClr val="81D4D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867">
        <p:random/>
      </p:transition>
    </mc:Choice>
    <mc:Fallback xmlns="">
      <p:transition spd="slow" advTm="128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650268" y="305896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E469"/>
                  </a:solidFill>
                  <a:latin typeface="+mj-lt"/>
                  <a:ea typeface="汉仪喵魂体W" panose="00020600040101010101" pitchFamily="18" charset="-122"/>
                </a:rPr>
                <a:t>BÀI 2</a:t>
              </a:r>
              <a:endParaRPr lang="zh-CN" altLang="en-US" sz="3200" dirty="0">
                <a:solidFill>
                  <a:srgbClr val="FFE469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652563" y="931079"/>
            <a:ext cx="877867" cy="762719"/>
            <a:chOff x="6533111" y="4160520"/>
            <a:chExt cx="994660" cy="1202966"/>
          </a:xfrm>
        </p:grpSpPr>
        <p:sp>
          <p:nvSpPr>
            <p:cNvPr id="12" name="椭圆 31"/>
            <p:cNvSpPr/>
            <p:nvPr/>
          </p:nvSpPr>
          <p:spPr>
            <a:xfrm>
              <a:off x="6533111" y="416052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37194" y="4522519"/>
              <a:ext cx="454071" cy="478967"/>
              <a:chOff x="4197350" y="2182813"/>
              <a:chExt cx="608013" cy="641350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9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0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1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2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3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4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5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6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7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8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9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0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742840" y="1078598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Khởi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</a:rPr>
              <a:t> Free Pascal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gõ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dòng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lệnh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dưới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đây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9384" b="56867"/>
          <a:stretch/>
        </p:blipFill>
        <p:spPr>
          <a:xfrm>
            <a:off x="276319" y="1693798"/>
            <a:ext cx="6800342" cy="481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6661" y="2595419"/>
            <a:ext cx="4607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(‘),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(;),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(.)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086">
        <p:random/>
      </p:transition>
    </mc:Choice>
    <mc:Fallback xmlns="">
      <p:transition spd="slow" advTm="580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036" y="1270212"/>
            <a:ext cx="10614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clrscr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clrscr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write/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443345"/>
            <a:ext cx="7989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Chú</a:t>
            </a:r>
            <a:r>
              <a:rPr lang="en-US" sz="4400" dirty="0" smtClean="0">
                <a:solidFill>
                  <a:srgbClr val="FF0000"/>
                </a:solidFill>
              </a:rPr>
              <a:t> ý: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6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09"/>
    </mc:Choice>
    <mc:Fallback xmlns="">
      <p:transition spd="slow" advTm="101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.9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704214819"/>
  <p:tag name="MH_LIBRARY" val="GRAPHIC"/>
  <p:tag name="TIMING" val="|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704214819"/>
  <p:tag name="MH_LIBRARY" val="GRAPHIC"/>
  <p:tag name="TIMING" val="|1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704214819"/>
  <p:tag name="MH_LIBRARY" val="GRAPHIC"/>
  <p:tag name="TIMING" val="|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5.3|10.4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5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872</TotalTime>
  <Words>628</Words>
  <Application>Microsoft Office PowerPoint</Application>
  <PresentationFormat>Custom</PresentationFormat>
  <Paragraphs>74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AutoBVT</cp:lastModifiedBy>
  <cp:revision>126</cp:revision>
  <dcterms:created xsi:type="dcterms:W3CDTF">2017-07-04T12:34:02Z</dcterms:created>
  <dcterms:modified xsi:type="dcterms:W3CDTF">2021-09-23T08:10:24Z</dcterms:modified>
</cp:coreProperties>
</file>