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12"/>
  </p:notesMasterIdLst>
  <p:sldIdLst>
    <p:sldId id="258" r:id="rId3"/>
    <p:sldId id="293" r:id="rId4"/>
    <p:sldId id="289" r:id="rId5"/>
    <p:sldId id="294" r:id="rId6"/>
    <p:sldId id="291" r:id="rId7"/>
    <p:sldId id="295" r:id="rId8"/>
    <p:sldId id="276" r:id="rId9"/>
    <p:sldId id="296" r:id="rId10"/>
    <p:sldId id="28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6600"/>
    <a:srgbClr val="FFFFFF"/>
    <a:srgbClr val="00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60"/>
  </p:normalViewPr>
  <p:slideViewPr>
    <p:cSldViewPr>
      <p:cViewPr>
        <p:scale>
          <a:sx n="50" d="100"/>
          <a:sy n="50" d="100"/>
        </p:scale>
        <p:origin x="-1080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3C60423-96FB-4EED-AA0C-8CD97CD61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50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2EF32E4-65FA-4B86-BD71-BFC5C83330B5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2E26701-A294-41AA-A4DD-585F942BEA8B}" type="slidenum">
              <a:rPr lang="en-US" sz="1200"/>
              <a:pPr algn="r" eaLnBrk="1" hangingPunct="1"/>
              <a:t>1</a:t>
            </a:fld>
            <a:endParaRPr lang="en-US" sz="1200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C21D254-F1BD-41A7-9B40-F035B2FE72C4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2765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18B569B-2EC7-4279-9AFD-F0505B2DE2D7}" type="slidenum">
              <a:rPr lang="en-US" sz="1200"/>
              <a:pPr algn="r" eaLnBrk="1" hangingPunct="1"/>
              <a:t>3</a:t>
            </a:fld>
            <a:endParaRPr lang="en-US" sz="1200"/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FB0C5D-701E-4B66-A3F8-BB134CF3DB65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EBF1A90-7C00-4B59-BF76-D63DC4DF29DA}" type="slidenum">
              <a:rPr lang="en-US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>
              <a:latin typeface="+mn-lt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12386D-5B8F-41CA-B77A-6194026C65F3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4098" name="Rectangle 1031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A522995-265B-4B04-B48C-F3C6118B459C}" type="slidenum">
              <a:rPr lang="en-US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>
              <a:latin typeface="+mn-lt"/>
            </a:endParaRP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0E46E-4411-43FC-99BF-EEB67DD8CD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53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466E6-A199-410E-A4F1-6A14ED691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3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63164-6F64-4274-9F1E-7335E7B29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87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A977-8D1C-4796-9F5C-E9F32918C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93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10D4D-5C6D-4F01-BF9B-754140C96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96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D9C03-3E05-4113-8BB5-54481E5D3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37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30196-F8B4-4838-B8B1-3415B7F4A0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68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FCAEE-8E5B-446A-A475-C50CA1974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60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CEBF2-380F-437B-A429-46903338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8567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9BD8D-E31D-4342-99CF-746F44AA7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8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6DF75-2045-45A1-BF40-E54FC57F2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4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A167E-7030-455C-8CB8-E5FC692DA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55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EBFD1-4A45-47A5-8D95-2F444ABE6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755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9BE29-9C01-4D21-9D7F-56EE00EC9C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651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60BCE-B2BC-4A3A-90CB-7F2E72020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93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FBE8E-37D8-473F-8953-4F6F6F5AC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9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5818B-34B0-420E-813A-02B78967C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7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51E6D-58F3-4B84-81BA-07BCB67FF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6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953CD-CAD2-47EB-A475-E8A153685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08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D388E-525C-48E6-9DA3-8E252B0C0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11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8B022-FB71-4483-8ED4-6B3906E63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01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94AB4-FCD9-48CC-BA2D-EBE973EEF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0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32324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4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25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26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27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28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29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0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1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2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3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4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5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6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7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8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39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0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1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2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3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4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5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6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7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8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9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0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1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2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3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4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5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6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7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8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59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0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1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2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3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4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5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6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7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8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69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0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1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2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3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4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5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6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7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8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79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0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1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2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3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4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5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6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7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8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89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0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1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2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3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4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5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6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7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8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99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0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1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2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3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4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5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6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7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8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09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0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1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2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3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4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5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6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7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8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19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0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1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2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3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4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5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6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7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8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29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0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1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2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3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4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5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6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7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8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39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0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1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2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3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4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5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6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7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8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9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0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1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2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3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4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5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6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7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8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9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0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1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2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3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4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5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6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7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8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69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0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1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2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3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4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5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6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7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8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79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0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1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2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3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4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5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6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7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8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89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0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1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2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3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4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5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6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7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8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99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0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1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2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3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4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5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6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7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8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09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0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1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2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3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4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5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6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7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8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19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0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1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2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3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4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5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6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7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8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29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30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31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32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33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34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35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36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37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38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02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9" name="Rectangle 220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" name="Rectangle 2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1" name="Rectangle 2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551CA067-4B5F-44E1-BB16-AB7F15B87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277D72E-27FD-4B9F-9F7A-3A6CCBD7C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Title Placeholder 4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>
          <a:solidFill>
            <a:schemeClr val="tx2"/>
          </a:solidFill>
          <a:latin typeface="+mn-lt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>
          <a:solidFill>
            <a:schemeClr val="tx1"/>
          </a:solidFill>
          <a:latin typeface="+mn-lt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>
          <a:solidFill>
            <a:schemeClr val="tx1"/>
          </a:solidFill>
          <a:latin typeface="+mn-lt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>
          <a:solidFill>
            <a:schemeClr val="tx1"/>
          </a:solidFill>
          <a:latin typeface="+mn-lt"/>
        </a:defRPr>
      </a:lvl5pPr>
      <a:lvl6pPr marL="20113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>
          <a:solidFill>
            <a:schemeClr val="tx1"/>
          </a:solidFill>
          <a:latin typeface="+mn-lt"/>
        </a:defRPr>
      </a:lvl6pPr>
      <a:lvl7pPr marL="24685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>
          <a:solidFill>
            <a:schemeClr val="tx1"/>
          </a:solidFill>
          <a:latin typeface="+mn-lt"/>
        </a:defRPr>
      </a:lvl7pPr>
      <a:lvl8pPr marL="29257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>
          <a:solidFill>
            <a:schemeClr val="tx1"/>
          </a:solidFill>
          <a:latin typeface="+mn-lt"/>
        </a:defRPr>
      </a:lvl8pPr>
      <a:lvl9pPr marL="33829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755650" y="876300"/>
            <a:ext cx="21605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FF00"/>
                </a:solidFill>
              </a:rPr>
              <a:t>BÀI 2: 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5292725" y="5734050"/>
            <a:ext cx="38512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/>
              <a:t>Thời gian 2 tiết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0" y="1684338"/>
            <a:ext cx="91440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  <a:defRPr/>
            </a:pPr>
            <a:r>
              <a:rPr lang="en-US"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LÀM QUEN 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VỚI CHƯƠNG TRÌNH 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VÀ NGÔN NGỮ LẬP TRÌNH</a:t>
            </a:r>
          </a:p>
        </p:txBody>
      </p:sp>
    </p:spTree>
  </p:cSld>
  <p:clrMapOvr>
    <a:masterClrMapping/>
  </p:clrMapOvr>
  <p:transition spd="slow" advTm="14467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4" y="-36044"/>
            <a:ext cx="9126066" cy="6894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551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46113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57150" cmpd="thinThick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600" b="1" smtClean="0">
                <a:solidFill>
                  <a:srgbClr val="FF0066"/>
                </a:solidFill>
              </a:rPr>
              <a:t> </a:t>
            </a:r>
            <a:r>
              <a:rPr lang="en-US" sz="36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en-US" sz="36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NGÔN NGỮ LẬP TRÌNH</a:t>
            </a: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-35818" y="1700808"/>
            <a:ext cx="9144000" cy="3273116"/>
          </a:xfrm>
          <a:prstGeom prst="cloudCallout">
            <a:avLst>
              <a:gd name="adj1" fmla="val -42620"/>
              <a:gd name="adj2" fmla="val 293486"/>
            </a:avLst>
          </a:prstGeom>
          <a:gradFill rotWithShape="1">
            <a:gsLst>
              <a:gs pos="0">
                <a:srgbClr val="FFFFFF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sz="3200" i="1" smtClean="0">
              <a:solidFill>
                <a:srgbClr val="000000"/>
              </a:solidFill>
            </a:endParaRPr>
          </a:p>
          <a:p>
            <a:pPr algn="ctr" eaLnBrk="0" hangingPunct="0"/>
            <a:r>
              <a:rPr lang="en-US" sz="3200" i="1" smtClean="0">
                <a:solidFill>
                  <a:srgbClr val="000000"/>
                </a:solidFill>
              </a:rPr>
              <a:t>Để viết được chương trình như trên thì ngôn ngữ lập trình cần có những phần nào?</a:t>
            </a:r>
            <a:endParaRPr lang="en-US" sz="3200" i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 advTm="3629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68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/>
          <p:cNvSpPr>
            <a:spLocks noChangeArrowheads="1"/>
          </p:cNvSpPr>
          <p:nvPr/>
        </p:nvSpPr>
        <p:spPr bwMode="auto">
          <a:xfrm>
            <a:off x="683568" y="1484808"/>
            <a:ext cx="8099425" cy="4320456"/>
          </a:xfrm>
          <a:prstGeom prst="cloudCallout">
            <a:avLst>
              <a:gd name="adj1" fmla="val -52144"/>
              <a:gd name="adj2" fmla="val 127296"/>
            </a:avLst>
          </a:prstGeom>
          <a:gradFill rotWithShape="1">
            <a:gsLst>
              <a:gs pos="0">
                <a:schemeClr val="tx1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sz="3200" b="1" i="1" smtClean="0">
              <a:solidFill>
                <a:srgbClr val="000066"/>
              </a:solidFill>
            </a:endParaRPr>
          </a:p>
          <a:p>
            <a:pPr algn="ctr" eaLnBrk="0" hangingPunct="0"/>
            <a:r>
              <a:rPr lang="en-US" sz="5400" b="1" i="1" smtClean="0">
                <a:solidFill>
                  <a:srgbClr val="000066"/>
                </a:solidFill>
              </a:rPr>
              <a:t>Từ </a:t>
            </a:r>
            <a:r>
              <a:rPr lang="en-US" sz="5400" b="1" i="1">
                <a:solidFill>
                  <a:srgbClr val="000066"/>
                </a:solidFill>
              </a:rPr>
              <a:t>khóa là gì</a:t>
            </a:r>
            <a:r>
              <a:rPr lang="en-US" sz="5400" b="1" i="1" smtClean="0">
                <a:solidFill>
                  <a:srgbClr val="000066"/>
                </a:solidFill>
              </a:rPr>
              <a:t>?</a:t>
            </a:r>
          </a:p>
          <a:p>
            <a:pPr algn="ctr" eaLnBrk="0" hangingPunct="0"/>
            <a:r>
              <a:rPr lang="en-US" sz="5400" b="1" i="1">
                <a:solidFill>
                  <a:srgbClr val="000066"/>
                </a:solidFill>
              </a:rPr>
              <a:t>Tên là </a:t>
            </a:r>
            <a:r>
              <a:rPr lang="en-US" sz="5400" b="1" i="1">
                <a:solidFill>
                  <a:srgbClr val="000066"/>
                </a:solidFill>
              </a:rPr>
              <a:t>gì</a:t>
            </a:r>
            <a:r>
              <a:rPr lang="en-US" sz="5400" b="1" i="1" smtClean="0">
                <a:solidFill>
                  <a:srgbClr val="000066"/>
                </a:solidFill>
              </a:rPr>
              <a:t>?</a:t>
            </a:r>
          </a:p>
          <a:p>
            <a:pPr algn="ctr" eaLnBrk="0" hangingPunct="0"/>
            <a:endParaRPr lang="en-US" sz="5400" b="1" i="1">
              <a:solidFill>
                <a:srgbClr val="000066"/>
              </a:solidFill>
            </a:endParaRPr>
          </a:p>
          <a:p>
            <a:pPr algn="ctr" eaLnBrk="0" hangingPunct="0"/>
            <a:endParaRPr lang="en-US" sz="5400" b="1" i="1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5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62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765175"/>
            <a:ext cx="10336213" cy="134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4925" y="0"/>
            <a:ext cx="9144000" cy="584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lin ang="2700000" scaled="1"/>
          </a:gradFill>
          <a:ln w="57150" cmpd="thinThick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smtClean="0">
                <a:solidFill>
                  <a:srgbClr val="FF0066"/>
                </a:solidFill>
              </a:rPr>
              <a:t> 3.</a:t>
            </a:r>
            <a:r>
              <a:rPr lang="en-US" sz="3200" b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CẤU TRÚC CHUNG CỦA CHƯƠNG TRÌNH</a:t>
            </a: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3660775" y="636588"/>
            <a:ext cx="5472113" cy="3297237"/>
          </a:xfrm>
          <a:prstGeom prst="cloudCallout">
            <a:avLst>
              <a:gd name="adj1" fmla="val -86986"/>
              <a:gd name="adj2" fmla="val 58477"/>
            </a:avLst>
          </a:prstGeom>
          <a:gradFill rotWithShape="1">
            <a:gsLst>
              <a:gs pos="0">
                <a:schemeClr val="tx1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3200" b="1" i="1">
                <a:solidFill>
                  <a:srgbClr val="006600"/>
                </a:solidFill>
              </a:rPr>
              <a:t>Em hãy cho biết cấu trúc chung của chương trình gồm mấy phần?</a:t>
            </a:r>
          </a:p>
        </p:txBody>
      </p:sp>
    </p:spTree>
  </p:cSld>
  <p:clrMapOvr>
    <a:masterClrMapping/>
  </p:clrMapOvr>
  <p:transition spd="slow" advTm="47324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766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520488" cy="73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683568" y="2060526"/>
            <a:ext cx="9361040" cy="4680520"/>
          </a:xfrm>
          <a:prstGeom prst="cloudCallout">
            <a:avLst>
              <a:gd name="adj1" fmla="val -42620"/>
              <a:gd name="adj2" fmla="val 293486"/>
            </a:avLst>
          </a:prstGeom>
          <a:gradFill rotWithShape="1">
            <a:gsLst>
              <a:gs pos="0">
                <a:srgbClr val="FFFFFF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3600" i="1" smtClean="0">
                <a:solidFill>
                  <a:srgbClr val="000000"/>
                </a:solidFill>
              </a:rPr>
              <a:t>Sau khi gõ xong chương trình, để biết chúng ta gõ đúng hay sai thì chúng ta cần thực hiện thao tác nào</a:t>
            </a:r>
            <a:r>
              <a:rPr lang="en-US" sz="3600" i="1" smtClean="0">
                <a:solidFill>
                  <a:srgbClr val="000000"/>
                </a:solidFill>
              </a:rPr>
              <a:t>?</a:t>
            </a:r>
          </a:p>
          <a:p>
            <a:pPr algn="ctr" eaLnBrk="0" hangingPunct="0"/>
            <a:r>
              <a:rPr lang="en-US" sz="3600" i="1" smtClean="0">
                <a:solidFill>
                  <a:srgbClr val="000000"/>
                </a:solidFill>
              </a:rPr>
              <a:t>Và làm thế nào để chạy chương trình?</a:t>
            </a:r>
            <a:endParaRPr lang="en-US" sz="3600" i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 advTm="29789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5"/>
</p:tagLst>
</file>

<file path=ppt/theme/theme1.xml><?xml version="1.0" encoding="utf-8"?>
<a:theme xmlns:a="http://schemas.openxmlformats.org/drawingml/2006/main" name="1_Digital Dots">
  <a:themeElements>
    <a:clrScheme name="1_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1_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aper">
  <a:themeElements>
    <a:clrScheme name="Paper 1">
      <a:dk1>
        <a:srgbClr val="444D26"/>
      </a:dk1>
      <a:lt1>
        <a:srgbClr val="FFFFFF"/>
      </a:lt1>
      <a:dk2>
        <a:srgbClr val="000000"/>
      </a:dk2>
      <a:lt2>
        <a:srgbClr val="FEFAC9"/>
      </a:lt2>
      <a:accent1>
        <a:srgbClr val="A5B592"/>
      </a:accent1>
      <a:accent2>
        <a:srgbClr val="F3A447"/>
      </a:accent2>
      <a:accent3>
        <a:srgbClr val="AAAAAA"/>
      </a:accent3>
      <a:accent4>
        <a:srgbClr val="DADADA"/>
      </a:accent4>
      <a:accent5>
        <a:srgbClr val="CFD7C7"/>
      </a:accent5>
      <a:accent6>
        <a:srgbClr val="DC943F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aper 1">
        <a:dk1>
          <a:srgbClr val="444D26"/>
        </a:dk1>
        <a:lt1>
          <a:srgbClr val="FFFFFF"/>
        </a:lt1>
        <a:dk2>
          <a:srgbClr val="000000"/>
        </a:dk2>
        <a:lt2>
          <a:srgbClr val="FEFAC9"/>
        </a:lt2>
        <a:accent1>
          <a:srgbClr val="A5B592"/>
        </a:accent1>
        <a:accent2>
          <a:srgbClr val="F3A447"/>
        </a:accent2>
        <a:accent3>
          <a:srgbClr val="AAAAAA"/>
        </a:accent3>
        <a:accent4>
          <a:srgbClr val="DADADA"/>
        </a:accent4>
        <a:accent5>
          <a:srgbClr val="CFD7C7"/>
        </a:accent5>
        <a:accent6>
          <a:srgbClr val="DC943F"/>
        </a:accent6>
        <a:hlink>
          <a:srgbClr val="8E58B6"/>
        </a:hlink>
        <a:folHlink>
          <a:srgbClr val="7F6F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113</Words>
  <Application>Microsoft Office PowerPoint</Application>
  <PresentationFormat>On-screen Show (4:3)</PresentationFormat>
  <Paragraphs>23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1_Digital Dots</vt:lpstr>
      <vt:lpstr>Paper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Hoang Dung Co.,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 quen voi chuong trinh va ngon ngu lap trinh</dc:title>
  <dc:creator>Dang Huu Hoang</dc:creator>
  <dc:description>Tin 8</dc:description>
  <cp:lastModifiedBy>AutoBVT</cp:lastModifiedBy>
  <cp:revision>75</cp:revision>
  <dcterms:created xsi:type="dcterms:W3CDTF">2007-08-16T14:08:14Z</dcterms:created>
  <dcterms:modified xsi:type="dcterms:W3CDTF">2021-09-08T06:25:06Z</dcterms:modified>
</cp:coreProperties>
</file>