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1"/>
  </p:notesMasterIdLst>
  <p:sldIdLst>
    <p:sldId id="257" r:id="rId2"/>
    <p:sldId id="258" r:id="rId3"/>
    <p:sldId id="260" r:id="rId4"/>
    <p:sldId id="261" r:id="rId5"/>
    <p:sldId id="272" r:id="rId6"/>
    <p:sldId id="262" r:id="rId7"/>
    <p:sldId id="270" r:id="rId8"/>
    <p:sldId id="296" r:id="rId9"/>
    <p:sldId id="266" r:id="rId10"/>
    <p:sldId id="267" r:id="rId11"/>
    <p:sldId id="268" r:id="rId12"/>
    <p:sldId id="269" r:id="rId13"/>
    <p:sldId id="273" r:id="rId14"/>
    <p:sldId id="277" r:id="rId15"/>
    <p:sldId id="278" r:id="rId16"/>
    <p:sldId id="279" r:id="rId17"/>
    <p:sldId id="280" r:id="rId18"/>
    <p:sldId id="295" r:id="rId19"/>
    <p:sldId id="298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2" r:id="rId28"/>
    <p:sldId id="291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1" autoAdjust="0"/>
  </p:normalViewPr>
  <p:slideViewPr>
    <p:cSldViewPr>
      <p:cViewPr varScale="1">
        <p:scale>
          <a:sx n="59" d="100"/>
          <a:sy n="59" d="100"/>
        </p:scale>
        <p:origin x="7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8D95-2DF8-48F4-BB7F-E286447EA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3271-1942-4FB6-ABD2-0DFF91D9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1032133"/>
            <a:ext cx="4641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8465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D190-88D4-4460-AA0A-8E7562269B6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2.png"/><Relationship Id="rId2" Type="http://schemas.microsoft.com/office/2007/relationships/media" Target="../media/media1.wma"/><Relationship Id="rId1" Type="http://schemas.openxmlformats.org/officeDocument/2006/relationships/tags" Target="../tags/tag14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912813" y="1828800"/>
            <a:ext cx="8231187" cy="3530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b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259">
        <p:blinds dir="vert"/>
      </p:transition>
    </mc:Choice>
    <mc:Fallback xmlns="">
      <p:transition spd="slow" advClick="0" advTm="1325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75" y="381000"/>
            <a:ext cx="886626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covid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77526" y="990600"/>
            <a:ext cx="838200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38400" y="990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83452" y="2590800"/>
            <a:ext cx="732274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5726" y="2590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7526" y="3657600"/>
            <a:ext cx="960874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13474" y="3657600"/>
            <a:ext cx="563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761" y="4029325"/>
            <a:ext cx="88662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- Ti vi,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20"/>
    </mc:Choice>
    <mc:Fallback xmlns="">
      <p:transition spd="slow" advTm="10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*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nhớ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thông</a:t>
            </a:r>
            <a:r>
              <a:rPr lang="en-US" sz="3600" b="1" dirty="0">
                <a:solidFill>
                  <a:srgbClr val="FF0000"/>
                </a:solidFill>
              </a:rPr>
              <a:t> tin: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30" y="1676400"/>
            <a:ext cx="8237170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FF"/>
                </a:solidFill>
              </a:rPr>
              <a:t>Trực tiếp bằng các giác quan</a:t>
            </a:r>
            <a:endParaRPr lang="en-US" sz="4000" b="1" i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30" y="5105400"/>
            <a:ext cx="7929146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</a:rPr>
              <a:t>Gián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tiếp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bằng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vật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mang</a:t>
            </a:r>
            <a:r>
              <a:rPr lang="en-US" sz="4000" b="1" dirty="0">
                <a:solidFill>
                  <a:srgbClr val="0000FF"/>
                </a:solidFill>
              </a:rPr>
              <a:t> tin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2839274"/>
            <a:ext cx="1473480" cy="1819023"/>
            <a:chOff x="-152811" y="949854"/>
            <a:chExt cx="3962150" cy="41078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>
              <a:fillRect/>
            </a:stretch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-152811" y="2625041"/>
              <a:ext cx="3962150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4"/>
                  </a:solidFill>
                </a:rPr>
                <a:t>Mắt</a:t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>
                  <a:solidFill>
                    <a:schemeClr val="accent1"/>
                  </a:solidFill>
                </a:rPr>
                <a:t>Thị</a:t>
              </a:r>
              <a:r>
                <a:rPr lang="en-US" sz="3200" i="1" dirty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>
                  <a:solidFill>
                    <a:schemeClr val="accent1"/>
                  </a:solidFill>
                </a:rPr>
                <a:t>giác</a:t>
              </a:r>
              <a:endParaRPr lang="en-US" sz="32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3600" y="2819887"/>
            <a:ext cx="1896673" cy="1812888"/>
            <a:chOff x="1671461" y="949853"/>
            <a:chExt cx="5100108" cy="4093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>
              <a:fillRect/>
            </a:stretch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671461" y="2611186"/>
              <a:ext cx="510010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</a:rPr>
                <a:t>Tai</a:t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>
                  <a:solidFill>
                    <a:schemeClr val="accent1"/>
                  </a:solidFill>
                </a:rPr>
                <a:t>Thính</a:t>
              </a:r>
              <a:r>
                <a:rPr lang="en-US" sz="3200" i="1" dirty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>
                  <a:solidFill>
                    <a:schemeClr val="accent1"/>
                  </a:solidFill>
                </a:rPr>
                <a:t>giác</a:t>
              </a:r>
              <a:endParaRPr lang="en-US" sz="32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2400" y="2819887"/>
            <a:ext cx="1845378" cy="1817740"/>
            <a:chOff x="4133678" y="925041"/>
            <a:chExt cx="4962177" cy="4104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>
              <a:fillRect/>
            </a:stretch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133678" y="2597331"/>
              <a:ext cx="4962177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4"/>
                  </a:solidFill>
                </a:rPr>
                <a:t>Mũi</a:t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>
                  <a:solidFill>
                    <a:schemeClr val="accent1"/>
                  </a:solidFill>
                </a:rPr>
                <a:t>Khứu</a:t>
              </a:r>
              <a:r>
                <a:rPr lang="en-US" sz="3200" i="1" dirty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>
                  <a:solidFill>
                    <a:schemeClr val="accent1"/>
                  </a:solidFill>
                </a:rPr>
                <a:t>giác</a:t>
              </a:r>
              <a:endParaRPr lang="en-US" sz="32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92656" y="2819886"/>
            <a:ext cx="1293944" cy="1806511"/>
            <a:chOff x="5352347" y="3198287"/>
            <a:chExt cx="3479383" cy="40795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>
              <a:fillRect/>
            </a:stretch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52347" y="4845218"/>
              <a:ext cx="3479383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4"/>
                  </a:solidFill>
                </a:rPr>
                <a:t>Lưỡi</a:t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>
                  <a:solidFill>
                    <a:schemeClr val="accent1"/>
                  </a:solidFill>
                </a:rPr>
                <a:t>Vị</a:t>
              </a:r>
              <a:r>
                <a:rPr lang="en-US" sz="3200" i="1" dirty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>
                  <a:solidFill>
                    <a:schemeClr val="accent1"/>
                  </a:solidFill>
                </a:rPr>
                <a:t>giác</a:t>
              </a:r>
              <a:endParaRPr lang="en-US" sz="32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23552" y="2819400"/>
            <a:ext cx="1563248" cy="1806997"/>
            <a:chOff x="1854545" y="3267010"/>
            <a:chExt cx="4203539" cy="40806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>
              <a:fillRect/>
            </a:stretch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854545" y="4915039"/>
              <a:ext cx="4203539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</a:rPr>
                <a:t>Da</a:t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>
                  <a:solidFill>
                    <a:schemeClr val="accent1"/>
                  </a:solidFill>
                </a:rPr>
                <a:t>Xúc</a:t>
              </a:r>
              <a:r>
                <a:rPr lang="en-US" sz="3200" i="1" dirty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>
                  <a:solidFill>
                    <a:schemeClr val="accent1"/>
                  </a:solidFill>
                </a:rPr>
                <a:t>giác</a:t>
              </a:r>
              <a:endParaRPr lang="en-US" sz="3200" i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8"/>
    </mc:Choice>
    <mc:Fallback xmlns="">
      <p:transition spd="slow" advTm="20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1. </a:t>
            </a:r>
            <a:r>
              <a:rPr lang="en-US" sz="4400" b="1" dirty="0" err="1">
                <a:solidFill>
                  <a:srgbClr val="FFFF00"/>
                </a:solidFill>
              </a:rPr>
              <a:t>Thông</a:t>
            </a:r>
            <a:r>
              <a:rPr lang="en-US" sz="4400" b="1" dirty="0">
                <a:solidFill>
                  <a:srgbClr val="FFFF00"/>
                </a:solidFill>
              </a:rPr>
              <a:t> tin </a:t>
            </a:r>
            <a:r>
              <a:rPr lang="en-US" sz="4400" b="1" dirty="0" err="1">
                <a:solidFill>
                  <a:srgbClr val="FFFF00"/>
                </a:solidFill>
              </a:rPr>
              <a:t>và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thu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nhận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thông</a:t>
            </a:r>
            <a:r>
              <a:rPr lang="en-US" sz="4400" b="1" dirty="0">
                <a:solidFill>
                  <a:srgbClr val="FFFF00"/>
                </a:solidFill>
              </a:rPr>
              <a:t> tin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26" y="1066800"/>
            <a:ext cx="845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tất cả những gì đem lại hiểu biết cho ta về thế giới xung quanh và về chính mình.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732" y="3958173"/>
            <a:ext cx="8866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  <a:p>
            <a:pPr algn="just"/>
            <a:r>
              <a:rPr lang="en-US" sz="3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.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	. Con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endParaRPr lang="en-US" sz="3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667000"/>
            <a:ext cx="82974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 mang tin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vật, phương tiện mang lại cho con người thông tin.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7"/>
    </mc:Choice>
    <mc:Fallback xmlns="">
      <p:transition spd="slow" advTm="49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56815" y="1019577"/>
            <a:ext cx="510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Trả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lời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câu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hỏi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83446" y="1585230"/>
            <a:ext cx="5747143" cy="2232136"/>
            <a:chOff x="2017098" y="2790258"/>
            <a:chExt cx="7662857" cy="2232136"/>
          </a:xfrm>
        </p:grpSpPr>
        <p:sp>
          <p:nvSpPr>
            <p:cNvPr id="8" name="Rectangle 7"/>
            <p:cNvSpPr/>
            <p:nvPr/>
          </p:nvSpPr>
          <p:spPr>
            <a:xfrm>
              <a:off x="4176031" y="3324934"/>
              <a:ext cx="4476012" cy="902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4055" y="4120159"/>
              <a:ext cx="5625900" cy="902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17098" y="2790258"/>
              <a:ext cx="1971829" cy="2191553"/>
              <a:chOff x="1716096" y="3516519"/>
              <a:chExt cx="1971829" cy="2191553"/>
            </a:xfrm>
          </p:grpSpPr>
          <p:sp>
            <p:nvSpPr>
              <p:cNvPr id="27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" name="Google Shape;251;p17"/>
          <p:cNvSpPr txBox="1"/>
          <p:nvPr/>
        </p:nvSpPr>
        <p:spPr>
          <a:xfrm>
            <a:off x="6629400" y="1373520"/>
            <a:ext cx="1972491" cy="106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5"/>
              </a:spcBef>
              <a:spcAft>
                <a:spcPts val="1065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i="1" dirty="0" err="1">
                <a:solidFill>
                  <a:schemeClr val="accent2"/>
                </a:solidFill>
              </a:rPr>
              <a:t>Nhận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biết</a:t>
            </a:r>
            <a:endParaRPr lang="en-US" i="1" dirty="0">
              <a:solidFill>
                <a:schemeClr val="accent2"/>
              </a:solidFill>
            </a:endParaRPr>
          </a:p>
          <a:p>
            <a:pPr algn="r"/>
            <a:r>
              <a:rPr lang="en-US" dirty="0" err="1">
                <a:solidFill>
                  <a:schemeClr val="accent2"/>
                </a:solidFill>
              </a:rPr>
              <a:t>Quá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trình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xử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lý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thông</a:t>
            </a:r>
            <a:r>
              <a:rPr lang="en-US" dirty="0">
                <a:solidFill>
                  <a:schemeClr val="accent2"/>
                </a:solidFill>
              </a:rPr>
              <a:t> tin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6815" y="4007819"/>
            <a:ext cx="560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Khi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em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gặp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những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tình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huống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được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liệt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kê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đây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085">
        <p14:prism/>
      </p:transition>
    </mc:Choice>
    <mc:Fallback xmlns="">
      <p:transition spd="slow" advTm="19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1600200"/>
            <a:ext cx="5710238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sớm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nghe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chuông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 (Headings)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 (Headings)"/>
              </a:rPr>
              <a:t> reo</a:t>
            </a:r>
            <a:endParaRPr lang="vi-VN" sz="3600" b="1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1"/>
            <a:ext cx="845391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1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Trong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tình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huống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này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biết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được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điều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cần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</a:t>
            </a:r>
            <a:endParaRPr lang="vi-VN" sz="3400" kern="0" dirty="0">
              <a:solidFill>
                <a:srgbClr val="0000FF"/>
              </a:solidFill>
              <a:latin typeface="Times New Roman (Headings)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91166"/>
            <a:ext cx="23318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giờ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mình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hẹn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đã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đến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.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phải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thức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dậy</a:t>
            </a:r>
            <a:r>
              <a:rPr lang="en-US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893" r="64305"/>
          <a:stretch/>
        </p:blipFill>
        <p:spPr>
          <a:xfrm>
            <a:off x="6223223" y="1406619"/>
            <a:ext cx="2577517" cy="190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41"/>
    </mc:Choice>
    <mc:Fallback xmlns="">
      <p:transition spd="slow" advTm="4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1219200"/>
            <a:ext cx="5710238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600" b="1" dirty="0">
                <a:latin typeface="Times New Roman (Headings)"/>
              </a:rPr>
              <a:t>Em đạp xe trên đường đến trường, nhìn thấy thanh chắn đường sắt trước mắt đang từ từ hạ xuống</a:t>
            </a:r>
            <a:endParaRPr lang="vi-VN" sz="3600" b="1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1"/>
            <a:ext cx="845391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Trong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tình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huống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này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biết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được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điều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cần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</a:t>
            </a:r>
            <a:endParaRPr lang="vi-VN" sz="3400" kern="0" dirty="0">
              <a:solidFill>
                <a:srgbClr val="0000FF"/>
              </a:solidFill>
              <a:latin typeface="Times New Roman (Headings)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027336"/>
            <a:ext cx="23318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FF0000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>
                <a:solidFill>
                  <a:srgbClr val="FF0000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>
                <a:solidFill>
                  <a:srgbClr val="FF0000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015" y="4648200"/>
            <a:ext cx="8763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vi-VN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 biết tàu hỏa sắp đi ngang đoạn đường này.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vi-VN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 cần dừng xe lại, đợi tàu đi qua rồi mới tiếp tục.</a:t>
            </a:r>
            <a:endParaRPr lang="en-US" sz="3600" b="1" i="1" dirty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743200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8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5"/>
    </mc:Choice>
    <mc:Fallback xmlns="">
      <p:transition spd="slow" advTm="32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852703" cy="337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chemeClr val="accent1"/>
                </a:solidFill>
                <a:latin typeface="Times New Roman (Headings)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Xử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lý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tin: </a:t>
            </a:r>
            <a:r>
              <a:rPr lang="en-US" sz="3400" b="1" dirty="0" err="1">
                <a:latin typeface="Times New Roman (Headings)"/>
              </a:rPr>
              <a:t>là</a:t>
            </a:r>
            <a:r>
              <a:rPr lang="en-US" sz="3400" b="1" dirty="0">
                <a:latin typeface="Times New Roman (Headings)"/>
              </a:rPr>
              <a:t> t</a:t>
            </a:r>
            <a:r>
              <a:rPr lang="vi-VN" sz="3400" b="1" dirty="0">
                <a:latin typeface="Times New Roman (Headings)"/>
              </a:rPr>
              <a:t>ừ </a:t>
            </a:r>
            <a:r>
              <a:rPr lang="en-US" sz="3400" b="1" dirty="0" err="1">
                <a:latin typeface="Times New Roman (Headings)"/>
              </a:rPr>
              <a:t>thông</a:t>
            </a:r>
            <a:r>
              <a:rPr lang="en-US" sz="3400" b="1" dirty="0">
                <a:latin typeface="Times New Roman (Headings)"/>
              </a:rPr>
              <a:t> tin </a:t>
            </a:r>
            <a:r>
              <a:rPr lang="vi-VN" sz="3400" b="1" dirty="0">
                <a:latin typeface="Times New Roman (Headings)"/>
              </a:rPr>
              <a:t>vừa thu nhận được, kết hợp với hiểu biết đã có từ trước để ra được những thông tin mới, có ích.</a:t>
            </a:r>
            <a:endParaRPr lang="en-US" sz="3400" b="1" dirty="0">
              <a:latin typeface="Times New Roman (Headings)"/>
            </a:endParaRPr>
          </a:p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400" b="1" dirty="0">
                <a:latin typeface="Times New Roman (Headings)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Bộ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não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con </a:t>
            </a:r>
            <a:r>
              <a:rPr lang="en-US" sz="3400" b="1" dirty="0" err="1">
                <a:solidFill>
                  <a:srgbClr val="0000FF"/>
                </a:solidFill>
                <a:latin typeface="Times New Roman (Headings)"/>
              </a:rPr>
              <a:t>người</a:t>
            </a:r>
            <a:r>
              <a:rPr lang="en-US" sz="3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thực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hiện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thu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nhận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thông</a:t>
            </a:r>
            <a:r>
              <a:rPr lang="en-US" sz="3400" b="1" dirty="0">
                <a:latin typeface="Times New Roman (Headings)"/>
              </a:rPr>
              <a:t> tin, </a:t>
            </a:r>
            <a:r>
              <a:rPr lang="en-US" sz="3400" b="1" dirty="0" err="1">
                <a:latin typeface="Times New Roman (Headings)"/>
              </a:rPr>
              <a:t>xử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lý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thông</a:t>
            </a:r>
            <a:r>
              <a:rPr lang="en-US" sz="3400" b="1" dirty="0">
                <a:latin typeface="Times New Roman (Headings)"/>
              </a:rPr>
              <a:t> tin </a:t>
            </a:r>
            <a:r>
              <a:rPr lang="en-US" sz="3400" b="1" dirty="0" err="1">
                <a:latin typeface="Times New Roman (Headings)"/>
              </a:rPr>
              <a:t>và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ra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quyết</a:t>
            </a:r>
            <a:r>
              <a:rPr lang="en-US" sz="3400" b="1" dirty="0">
                <a:latin typeface="Times New Roman (Headings)"/>
              </a:rPr>
              <a:t> </a:t>
            </a:r>
            <a:r>
              <a:rPr lang="en-US" sz="3400" b="1" dirty="0" err="1">
                <a:latin typeface="Times New Roman (Headings)"/>
              </a:rPr>
              <a:t>định</a:t>
            </a:r>
            <a:endParaRPr lang="vi-VN" sz="3400" b="1" dirty="0">
              <a:latin typeface="Times New Roman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67200"/>
            <a:ext cx="589440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320" y="11926"/>
            <a:ext cx="9144000" cy="707886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2. </a:t>
            </a:r>
            <a:r>
              <a:rPr lang="vi-VN" sz="4000" b="1" dirty="0">
                <a:solidFill>
                  <a:srgbClr val="FFFF00"/>
                </a:solidFill>
                <a:latin typeface="Times New Roman (Headings)"/>
              </a:rPr>
              <a:t>Xử lý thông tin</a:t>
            </a:r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3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05"/>
    </mc:Choice>
    <mc:Fallback xmlns="">
      <p:transition spd="slow" advTm="37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569"/>
            <a:ext cx="8839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82" y="2438400"/>
            <a:ext cx="88392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covid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 “Ở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5K,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vacxin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514350" indent="-514350" algn="just">
              <a:buAutoNum type="arabicPeriod"/>
            </a:pP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3048000"/>
            <a:ext cx="472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838200" y="3581400"/>
            <a:ext cx="800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36525" y="4648200"/>
            <a:ext cx="5183275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469382" y="4114800"/>
            <a:ext cx="5684018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518160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5791200"/>
            <a:ext cx="6934200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40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3"/>
    </mc:Choice>
    <mc:Fallback xmlns="">
      <p:transition spd="slow" advTm="109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320" y="11926"/>
            <a:ext cx="9144000" cy="707886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 (Headings)"/>
              </a:rPr>
              <a:t>Dặn</a:t>
            </a:r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 (Headings)"/>
              </a:rPr>
              <a:t>dò</a:t>
            </a:r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:</a:t>
            </a:r>
          </a:p>
        </p:txBody>
      </p:sp>
      <p:sp>
        <p:nvSpPr>
          <p:cNvPr id="3" name="Google Shape;290;p22"/>
          <p:cNvSpPr txBox="1">
            <a:spLocks/>
          </p:cNvSpPr>
          <p:nvPr/>
        </p:nvSpPr>
        <p:spPr>
          <a:xfrm>
            <a:off x="1066800" y="2286000"/>
            <a:ext cx="7162800" cy="259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latin typeface="Times New Roman (Headings)"/>
              </a:rPr>
              <a:t>- </a:t>
            </a:r>
            <a:r>
              <a:rPr lang="en-US" sz="3600" b="1" dirty="0" err="1">
                <a:latin typeface="Times New Roman (Headings)"/>
              </a:rPr>
              <a:t>Học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thuộc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khái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niệm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thông</a:t>
            </a:r>
            <a:r>
              <a:rPr lang="en-US" sz="3600" b="1" dirty="0">
                <a:latin typeface="Times New Roman (Headings)"/>
              </a:rPr>
              <a:t> tin, </a:t>
            </a:r>
            <a:r>
              <a:rPr lang="en-US" sz="3600" b="1" dirty="0" err="1">
                <a:latin typeface="Times New Roman (Headings)"/>
              </a:rPr>
              <a:t>vật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mang</a:t>
            </a:r>
            <a:r>
              <a:rPr lang="en-US" sz="3600" b="1" dirty="0">
                <a:latin typeface="Times New Roman (Headings)"/>
              </a:rPr>
              <a:t> tin, </a:t>
            </a:r>
            <a:r>
              <a:rPr lang="en-US" sz="3600" b="1" dirty="0" err="1">
                <a:latin typeface="Times New Roman (Headings)"/>
              </a:rPr>
              <a:t>các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cách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thu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nhận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thông</a:t>
            </a:r>
            <a:r>
              <a:rPr lang="en-US" sz="3600" b="1" dirty="0">
                <a:latin typeface="Times New Roman (Headings)"/>
              </a:rPr>
              <a:t> tin, </a:t>
            </a:r>
            <a:r>
              <a:rPr lang="en-US" sz="3600" b="1" dirty="0" err="1">
                <a:latin typeface="Times New Roman (Headings)"/>
              </a:rPr>
              <a:t>xử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lý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thông</a:t>
            </a:r>
            <a:r>
              <a:rPr lang="en-US" sz="3600" b="1" dirty="0">
                <a:latin typeface="Times New Roman (Headings)"/>
              </a:rPr>
              <a:t> tin</a:t>
            </a:r>
          </a:p>
          <a:p>
            <a:pPr algn="just"/>
            <a:r>
              <a:rPr lang="en-US" sz="3600" b="1" dirty="0">
                <a:latin typeface="Times New Roman (Headings)"/>
              </a:rPr>
              <a:t>- </a:t>
            </a:r>
            <a:r>
              <a:rPr lang="en-US" sz="3600" b="1" dirty="0" err="1">
                <a:latin typeface="Times New Roman (Headings)"/>
              </a:rPr>
              <a:t>Làm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bài</a:t>
            </a:r>
            <a:r>
              <a:rPr lang="en-US" sz="3600" b="1" dirty="0">
                <a:latin typeface="Times New Roman (Headings)"/>
              </a:rPr>
              <a:t> </a:t>
            </a:r>
            <a:r>
              <a:rPr lang="en-US" sz="3600" b="1" dirty="0" err="1">
                <a:latin typeface="Times New Roman (Headings)"/>
              </a:rPr>
              <a:t>tập</a:t>
            </a:r>
            <a:r>
              <a:rPr lang="en-US" sz="3600" b="1" dirty="0">
                <a:latin typeface="Times New Roman (Headings)"/>
              </a:rPr>
              <a:t> SGK </a:t>
            </a:r>
            <a:r>
              <a:rPr lang="en-US" sz="3600" b="1" dirty="0" err="1">
                <a:latin typeface="Times New Roman (Headings)"/>
              </a:rPr>
              <a:t>trang</a:t>
            </a:r>
            <a:r>
              <a:rPr lang="en-US" sz="3600" b="1" dirty="0">
                <a:latin typeface="Times New Roman (Headings)"/>
              </a:rPr>
              <a:t> 7</a:t>
            </a:r>
            <a:endParaRPr lang="vi-VN" sz="3600" b="1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3405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5"/>
    </mc:Choice>
    <mc:Fallback xmlns="">
      <p:transition spd="slow" advTm="3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D8156-732A-4012-AE04-7F108EAB9872}"/>
              </a:ext>
            </a:extLst>
          </p:cNvPr>
          <p:cNvSpPr txBox="1"/>
          <p:nvPr/>
        </p:nvSpPr>
        <p:spPr>
          <a:xfrm>
            <a:off x="1447800" y="10668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SGK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A1515-22A6-4B77-8F84-F1832C89FD00}"/>
              </a:ext>
            </a:extLst>
          </p:cNvPr>
          <p:cNvSpPr txBox="1"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Chủ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A.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1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err="1">
                <a:solidFill>
                  <a:srgbClr val="FF0000"/>
                </a:solidFill>
              </a:rPr>
              <a:t>Thông</a:t>
            </a:r>
            <a:r>
              <a:rPr lang="en-US" sz="3600" b="1" dirty="0">
                <a:solidFill>
                  <a:srgbClr val="FF0000"/>
                </a:solidFill>
              </a:rPr>
              <a:t> tin, </a:t>
            </a:r>
            <a:r>
              <a:rPr lang="en-US" sz="3600" b="1" dirty="0" err="1">
                <a:solidFill>
                  <a:srgbClr val="FF0000"/>
                </a:solidFill>
              </a:rPr>
              <a:t>thu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lý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thông</a:t>
            </a:r>
            <a:r>
              <a:rPr lang="en-US" sz="3600" b="1" dirty="0">
                <a:solidFill>
                  <a:srgbClr val="FF0000"/>
                </a:solidFill>
              </a:rPr>
              <a:t> tin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5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subTitle" idx="4294967295"/>
          </p:nvPr>
        </p:nvSpPr>
        <p:spPr>
          <a:xfrm>
            <a:off x="533400" y="2514600"/>
            <a:ext cx="8610600" cy="3352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l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r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851701"/>
            <a:ext cx="4437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Mục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học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37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838200"/>
            <a:ext cx="5791200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dirty="0">
                <a:solidFill>
                  <a:schemeClr val="tx1"/>
                </a:solidFill>
              </a:rPr>
              <a:t>Em đi trên đường thấy mây đen kéo tới bao phủ bầu trời, gió mạnh nổi lên.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01"/>
            <a:ext cx="28956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" y="289342"/>
            <a:ext cx="4572000" cy="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1: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Xét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sau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" y="3309069"/>
            <a:ext cx="341376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biết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8763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Thông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tin</a:t>
            </a:r>
            <a:r>
              <a:rPr lang="vi-VN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em vừa nhận được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gì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?</a:t>
            </a:r>
            <a:endParaRPr lang="vi-VN" sz="3400" dirty="0">
              <a:latin typeface="Times New Roman" pitchFamily="18" charset="0"/>
              <a:ea typeface="Walter Turncoat"/>
              <a:cs typeface="Times New Roman" pitchFamily="18" charset="0"/>
              <a:sym typeface="Walter Turncoat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Em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biết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trực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tiếp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từ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sự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vật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,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hiện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tượng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hay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từ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vật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mang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tin</a:t>
            </a:r>
            <a:endParaRPr lang="vi-VN" sz="3400" i="1" dirty="0">
              <a:latin typeface="Times New Roman" pitchFamily="18" charset="0"/>
              <a:ea typeface="Walter Turncoat"/>
              <a:cs typeface="Times New Roman" pitchFamily="18" charset="0"/>
              <a:sym typeface="Walter Turncoat"/>
            </a:endParaRPr>
          </a:p>
        </p:txBody>
      </p:sp>
    </p:spTree>
  </p:cSld>
  <p:clrMapOvr>
    <a:masterClrMapping/>
  </p:clrMapOvr>
  <p:transition spd="slow" advTm="248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838200"/>
            <a:ext cx="5562600" cy="1341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dirty="0">
                <a:solidFill>
                  <a:schemeClr val="tx1"/>
                </a:solidFill>
              </a:rPr>
              <a:t>Em đi trên đường thấy mây đen kéo tới bao phủ bầu trời, gió mạnh nổi lên.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01"/>
            <a:ext cx="28956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" y="289342"/>
            <a:ext cx="4572000" cy="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1: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Xét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sau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309069"/>
            <a:ext cx="195695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54071"/>
            <a:ext cx="8991600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Thông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tin</a:t>
            </a:r>
            <a:r>
              <a:rPr lang="vi-VN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em vừa nhận được là mây đen đang kéo đến, gió mạnh nổi lên có nghĩa là </a:t>
            </a:r>
            <a:r>
              <a:rPr lang="vi-VN" sz="3400" b="1" dirty="0">
                <a:solidFill>
                  <a:schemeClr val="accent2"/>
                </a:solidFill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TRỜI SẮP MƯA</a:t>
            </a:r>
            <a:r>
              <a:rPr lang="vi-VN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Em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biết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được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từ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sự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vật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,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hiện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 </a:t>
            </a:r>
            <a:r>
              <a:rPr lang="en-US" sz="3400" dirty="0" err="1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tượng</a:t>
            </a:r>
            <a:r>
              <a:rPr lang="en-US" sz="3400" dirty="0">
                <a:latin typeface="Times New Roman" pitchFamily="18" charset="0"/>
                <a:ea typeface="Walter Turncoat"/>
                <a:cs typeface="Times New Roman" pitchFamily="18" charset="0"/>
                <a:sym typeface="Walter Turncoat"/>
              </a:rPr>
              <a:t>.</a:t>
            </a:r>
            <a:endParaRPr lang="vi-VN" sz="3400" b="1" i="1" dirty="0">
              <a:solidFill>
                <a:schemeClr val="accent2"/>
              </a:solidFill>
              <a:latin typeface="Times New Roman" pitchFamily="18" charset="0"/>
              <a:ea typeface="Walter Turncoat"/>
              <a:cs typeface="Times New Roman" pitchFamily="18" charset="0"/>
              <a:sym typeface="Walter Turncoa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686092"/>
      </p:ext>
    </p:extLst>
  </p:cSld>
  <p:clrMapOvr>
    <a:masterClrMapping/>
  </p:clrMapOvr>
  <p:transition spd="slow" advTm="3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5980113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400" i="1" dirty="0" err="1">
                <a:solidFill>
                  <a:schemeClr val="tx1"/>
                </a:solidFill>
                <a:latin typeface="Times New Roman (Headings)"/>
              </a:rPr>
              <a:t>Tình</a:t>
            </a:r>
            <a:r>
              <a:rPr lang="en-US" sz="3400" i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 (Headings)"/>
              </a:rPr>
              <a:t>huống</a:t>
            </a:r>
            <a:r>
              <a:rPr lang="en-US" sz="3400" i="1" dirty="0">
                <a:solidFill>
                  <a:schemeClr val="tx1"/>
                </a:solidFill>
                <a:latin typeface="Times New Roman (Headings)"/>
              </a:rPr>
              <a:t> 1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: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Cô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giáo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trả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bài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kiểm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tra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biết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mình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được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7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điểm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.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19" y="2919439"/>
            <a:ext cx="428048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86371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trong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này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không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?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Nếu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thì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đó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gì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76" y="405020"/>
            <a:ext cx="2390726" cy="26791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772175" flipH="1">
            <a:off x="7826040" y="1684585"/>
            <a:ext cx="189925" cy="20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08559">
            <a:off x="7710672" y="1555822"/>
            <a:ext cx="30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7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8196">
        <p14:glitter pattern="hexagon"/>
      </p:transition>
    </mc:Choice>
    <mc:Fallback xmlns="">
      <p:transition spd="slow" advTm="18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5980113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400" i="1" dirty="0" err="1">
                <a:solidFill>
                  <a:schemeClr val="tx1"/>
                </a:solidFill>
                <a:latin typeface="Times New Roman (Headings)"/>
              </a:rPr>
              <a:t>Tình</a:t>
            </a:r>
            <a:r>
              <a:rPr lang="en-US" sz="3400" i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 (Headings)"/>
              </a:rPr>
              <a:t>huống</a:t>
            </a:r>
            <a:r>
              <a:rPr lang="en-US" sz="3400" i="1" dirty="0">
                <a:solidFill>
                  <a:schemeClr val="tx1"/>
                </a:solidFill>
                <a:latin typeface="Times New Roman (Headings)"/>
              </a:rPr>
              <a:t> 1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: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Cô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giáo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trả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bài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kiểm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tra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biết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mình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được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 7 </a:t>
            </a:r>
            <a:r>
              <a:rPr lang="en-US" sz="3400" dirty="0" err="1">
                <a:solidFill>
                  <a:schemeClr val="tx1"/>
                </a:solidFill>
                <a:latin typeface="Times New Roman (Headings)"/>
              </a:rPr>
              <a:t>điểm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.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919439"/>
            <a:ext cx="147305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kiểm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tra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của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endParaRPr lang="vi-VN" sz="3400" b="1" i="1" dirty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76" y="405020"/>
            <a:ext cx="2390726" cy="2679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772175" flipH="1">
            <a:off x="7826040" y="1684585"/>
            <a:ext cx="189925" cy="20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08559">
            <a:off x="7710672" y="1555822"/>
            <a:ext cx="30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7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3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788">
        <p14:glitter pattern="hexagon"/>
      </p:transition>
    </mc:Choice>
    <mc:Fallback xmlns="">
      <p:transition spd="slow" advTm="12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5980113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i="1" dirty="0">
                <a:latin typeface="Times New Roman (Headings)"/>
              </a:rPr>
              <a:t>Tình huống 2: Bác sĩ nghe tim của bệnh nhân để khám bệnh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919439"/>
            <a:ext cx="428048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trong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này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không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?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Nếu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thì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đó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gì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13925"/>
          <a:stretch>
            <a:fillRect/>
          </a:stretch>
        </p:blipFill>
        <p:spPr>
          <a:xfrm>
            <a:off x="6172200" y="394860"/>
            <a:ext cx="2693562" cy="3014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7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941">
        <p14:glitter pattern="hexagon"/>
      </p:transition>
    </mc:Choice>
    <mc:Fallback xmlns="">
      <p:transition spd="slow" advTm="10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0" y="914400"/>
            <a:ext cx="5980113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i="1" dirty="0">
                <a:latin typeface="Times New Roman (Headings)"/>
              </a:rPr>
              <a:t>Tình huống 2: Bác sĩ nghe tim của bệnh nhân để khám bệnh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13925"/>
          <a:stretch>
            <a:fillRect/>
          </a:stretch>
        </p:blipFill>
        <p:spPr>
          <a:xfrm>
            <a:off x="6172200" y="394860"/>
            <a:ext cx="2693562" cy="3014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2919439"/>
            <a:ext cx="147305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Bác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sĩ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đeo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ống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nghe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để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nghe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được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nhịp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tim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của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bệnh</a:t>
            </a:r>
            <a:r>
              <a:rPr lang="en-US" sz="34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nhân</a:t>
            </a:r>
            <a:endParaRPr lang="vi-VN" sz="3400" b="1" i="1" dirty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1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502">
        <p14:glitter pattern="hexagon"/>
      </p:transition>
    </mc:Choice>
    <mc:Fallback xmlns="">
      <p:transition spd="slow" advTm="11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9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220" y="838199"/>
            <a:ext cx="3925918" cy="830997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VẬN DỤNG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8203" y="4572000"/>
            <a:ext cx="1625103" cy="1960903"/>
            <a:chOff x="3394242" y="1799927"/>
            <a:chExt cx="1328218" cy="1960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42" y="1799927"/>
              <a:ext cx="1328218" cy="1328218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707382" y="3145277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63081" y="4566920"/>
            <a:ext cx="1629618" cy="1941827"/>
            <a:chOff x="5553582" y="1801871"/>
            <a:chExt cx="1331909" cy="1941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82" y="1801871"/>
              <a:ext cx="1331909" cy="1331909"/>
            </a:xfrm>
            <a:prstGeom prst="rect">
              <a:avLst/>
            </a:prstGeom>
            <a:ln w="381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870413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B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4538942"/>
            <a:ext cx="1717604" cy="1943771"/>
            <a:chOff x="7730866" y="1799927"/>
            <a:chExt cx="1403821" cy="1943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r="18925"/>
            <a:stretch>
              <a:fillRect/>
            </a:stretch>
          </p:blipFill>
          <p:spPr>
            <a:xfrm>
              <a:off x="7730866" y="1799927"/>
              <a:ext cx="1403821" cy="1328218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8080807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C</a:t>
              </a:r>
            </a:p>
          </p:txBody>
        </p:sp>
      </p:grpSp>
      <p:sp>
        <p:nvSpPr>
          <p:cNvPr id="14" name="Google Shape;290;p22"/>
          <p:cNvSpPr txBox="1"/>
          <p:nvPr/>
        </p:nvSpPr>
        <p:spPr>
          <a:xfrm>
            <a:off x="817880" y="2446104"/>
            <a:ext cx="7848599" cy="24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35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035">
        <p14:doors dir="vert"/>
      </p:transition>
    </mc:Choice>
    <mc:Fallback xmlns="">
      <p:transition spd="slow" advTm="22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7261" y="25378"/>
            <a:ext cx="1625103" cy="1744190"/>
            <a:chOff x="3394242" y="1799927"/>
            <a:chExt cx="1328218" cy="1960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42" y="1799927"/>
              <a:ext cx="1328218" cy="1328218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707382" y="3145277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2509" y="25378"/>
            <a:ext cx="1629618" cy="1727222"/>
            <a:chOff x="5553582" y="1801871"/>
            <a:chExt cx="1331909" cy="1941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82" y="1801871"/>
              <a:ext cx="1331909" cy="1331909"/>
            </a:xfrm>
            <a:prstGeom prst="rect">
              <a:avLst/>
            </a:prstGeom>
            <a:ln w="381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870413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B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2447" y="-5975"/>
            <a:ext cx="1717604" cy="1728952"/>
            <a:chOff x="7730866" y="1799927"/>
            <a:chExt cx="1403821" cy="1943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r="18925"/>
            <a:stretch>
              <a:fillRect/>
            </a:stretch>
          </p:blipFill>
          <p:spPr>
            <a:xfrm>
              <a:off x="7730866" y="1799927"/>
              <a:ext cx="1403821" cy="1328218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8080807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C</a:t>
              </a:r>
            </a:p>
          </p:txBody>
        </p:sp>
      </p:grpSp>
      <p:sp>
        <p:nvSpPr>
          <p:cNvPr id="15" name="Google Shape;290;p22"/>
          <p:cNvSpPr txBox="1"/>
          <p:nvPr/>
        </p:nvSpPr>
        <p:spPr>
          <a:xfrm>
            <a:off x="186331" y="1752600"/>
            <a:ext cx="8729068" cy="70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A.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Thường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thấy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ở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khu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vực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gần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bệnh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viện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vi-VN" sz="3400" kern="0" dirty="0">
                <a:solidFill>
                  <a:srgbClr val="0000FF"/>
                </a:solidFill>
                <a:latin typeface="Times New Roman (Headings)"/>
              </a:rPr>
              <a:t>Để chỉ dẫn những chỗ có cơ sở điều trị bệnh ở gần đường như bệnh viện, bệnh xá, trạm xá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. </a:t>
            </a:r>
            <a:r>
              <a:rPr lang="vi-VN" sz="3400" kern="0" dirty="0">
                <a:solidFill>
                  <a:srgbClr val="0000FF"/>
                </a:solidFill>
                <a:latin typeface="Times New Roman (Headings)"/>
              </a:rPr>
              <a:t>Gặp biển này người lái xe phải thận trọng và tránh làm ồn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.</a:t>
            </a:r>
            <a:endParaRPr lang="vi-VN" sz="3400" kern="0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16" name="Google Shape;290;p22"/>
          <p:cNvSpPr txBox="1"/>
          <p:nvPr/>
        </p:nvSpPr>
        <p:spPr>
          <a:xfrm>
            <a:off x="76200" y="4191000"/>
            <a:ext cx="88391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>
                <a:solidFill>
                  <a:srgbClr val="FF0000"/>
                </a:solidFill>
                <a:latin typeface="Times New Roman (Headings)"/>
              </a:rPr>
              <a:t>B. T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hường thấy </a:t>
            </a:r>
            <a:r>
              <a:rPr lang="en-US" sz="3400" kern="0" dirty="0">
                <a:solidFill>
                  <a:srgbClr val="FF0000"/>
                </a:solidFill>
                <a:latin typeface="Times New Roman (Headings)"/>
              </a:rPr>
              <a:t>ở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 gần thùng rác,</a:t>
            </a:r>
            <a:r>
              <a:rPr lang="en-US" sz="3400" kern="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nhắc nhở chúng ta bỏ rác đúng nơi quy định.</a:t>
            </a:r>
          </a:p>
        </p:txBody>
      </p:sp>
      <p:sp>
        <p:nvSpPr>
          <p:cNvPr id="17" name="Google Shape;290;p22"/>
          <p:cNvSpPr txBox="1"/>
          <p:nvPr/>
        </p:nvSpPr>
        <p:spPr>
          <a:xfrm>
            <a:off x="76200" y="5334000"/>
            <a:ext cx="8839199" cy="101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C.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Biển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báo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thường thấy ở những nơi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công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cộng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/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có tín hiệu wifi, nó cho chúng ta biết ở đó có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tín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hiệu</a:t>
            </a: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wifi để sử dụng.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5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061">
        <p14:doors dir="vert"/>
      </p:transition>
    </mc:Choice>
    <mc:Fallback xmlns="">
      <p:transition spd="slow" advTm="37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5391150" cy="1666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065"/>
              </a:spcBef>
              <a:spcAft>
                <a:spcPts val="1065"/>
              </a:spcAft>
              <a:buNone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4294967295"/>
          </p:nvPr>
        </p:nvSpPr>
        <p:spPr>
          <a:xfrm>
            <a:off x="533400" y="2971800"/>
            <a:ext cx="8610600" cy="3624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1065"/>
              </a:spcBef>
              <a:spcAft>
                <a:spcPts val="1065"/>
              </a:spcAft>
              <a:buAutoNum type="arabicPeriod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514350" indent="-514350" algn="just">
              <a:spcBef>
                <a:spcPts val="1065"/>
              </a:spcBef>
              <a:spcAft>
                <a:spcPts val="1065"/>
              </a:spcAft>
              <a:buAutoNum type="arabicPeriod"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68680"/>
            <a:ext cx="3006872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TỰ HỌC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2" y="789611"/>
            <a:ext cx="3093108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20">
        <p14:prism isContent="1"/>
      </p:transition>
    </mc:Choice>
    <mc:Fallback xmlns="">
      <p:transition spd="slow" advTm="214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5391150" cy="1666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065"/>
              </a:spcBef>
              <a:spcAft>
                <a:spcPts val="1065"/>
              </a:spcAft>
              <a:buNone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4294967295"/>
          </p:nvPr>
        </p:nvSpPr>
        <p:spPr>
          <a:xfrm>
            <a:off x="533400" y="3081338"/>
            <a:ext cx="8610600" cy="3624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định</a:t>
            </a:r>
          </a:p>
          <a:p>
            <a:pPr marL="0" indent="0" algn="just">
              <a:buNone/>
            </a:pPr>
            <a:r>
              <a:rPr lang="vi-VN" sz="3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Đây là thu nhận trực tiếp thông tin. Vì dùng mắt nhìn vào kiểu dáng tờ giấy khen, hình ảnh in trên giấy khen ta thấy nó đẹp</a:t>
            </a:r>
            <a:r>
              <a:rPr lang="vi-VN" sz="3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68680"/>
            <a:ext cx="3006872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TỰ HỌC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2" y="789611"/>
            <a:ext cx="3093108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9">
        <p14:prism isContent="1"/>
      </p:transition>
    </mc:Choice>
    <mc:Fallback xmlns="">
      <p:transition spd="slow" advTm="49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11" y="1"/>
            <a:ext cx="5535489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76387" y="205432"/>
            <a:ext cx="3355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0863" y="3606349"/>
            <a:ext cx="2966972" cy="584775"/>
            <a:chOff x="897298" y="2156698"/>
            <a:chExt cx="3955963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1330758" y="2156698"/>
              <a:ext cx="3522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thức</a:t>
              </a:r>
              <a:r>
                <a:rPr lang="en-US" sz="3200" b="1" dirty="0"/>
                <a:t> ?</a:t>
              </a:r>
            </a:p>
          </p:txBody>
        </p:sp>
        <p:sp>
          <p:nvSpPr>
            <p:cNvPr id="25" name="Google Shape;266;p19"/>
            <p:cNvSpPr/>
            <p:nvPr/>
          </p:nvSpPr>
          <p:spPr>
            <a:xfrm>
              <a:off x="897298" y="2233022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863" y="4495800"/>
            <a:ext cx="2801863" cy="584775"/>
            <a:chOff x="897298" y="2806838"/>
            <a:chExt cx="3735817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1330758" y="2806838"/>
              <a:ext cx="3302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nội</a:t>
              </a:r>
              <a:r>
                <a:rPr lang="en-US" sz="3200" b="1" dirty="0"/>
                <a:t> dung ?</a:t>
              </a:r>
            </a:p>
          </p:txBody>
        </p:sp>
        <p:sp>
          <p:nvSpPr>
            <p:cNvPr id="26" name="Google Shape;266;p19"/>
            <p:cNvSpPr/>
            <p:nvPr/>
          </p:nvSpPr>
          <p:spPr>
            <a:xfrm>
              <a:off x="897298" y="2887733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4">
        <p:pull dir="rd"/>
      </p:transition>
    </mc:Choice>
    <mc:Fallback xmlns="">
      <p:transition spd="slow" advTm="17314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"/>
            <a:ext cx="3048000" cy="453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01532" y="647733"/>
            <a:ext cx="5818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906" y="152400"/>
            <a:ext cx="2966972" cy="584775"/>
            <a:chOff x="897298" y="2156698"/>
            <a:chExt cx="3955963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1330758" y="2156698"/>
              <a:ext cx="3522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thức</a:t>
              </a:r>
              <a:r>
                <a:rPr lang="en-US" sz="3200" b="1" dirty="0"/>
                <a:t> ?</a:t>
              </a:r>
            </a:p>
          </p:txBody>
        </p:sp>
        <p:sp>
          <p:nvSpPr>
            <p:cNvPr id="25" name="Google Shape;266;p19"/>
            <p:cNvSpPr/>
            <p:nvPr/>
          </p:nvSpPr>
          <p:spPr>
            <a:xfrm>
              <a:off x="897298" y="2233022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9121" y="1701225"/>
            <a:ext cx="2801863" cy="584775"/>
            <a:chOff x="897298" y="2806838"/>
            <a:chExt cx="3735817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1330758" y="2806838"/>
              <a:ext cx="3302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nội</a:t>
              </a:r>
              <a:r>
                <a:rPr lang="en-US" sz="3200" b="1" dirty="0"/>
                <a:t> dung ?</a:t>
              </a:r>
            </a:p>
          </p:txBody>
        </p:sp>
        <p:sp>
          <p:nvSpPr>
            <p:cNvPr id="26" name="Google Shape;266;p19"/>
            <p:cNvSpPr/>
            <p:nvPr/>
          </p:nvSpPr>
          <p:spPr>
            <a:xfrm>
              <a:off x="897298" y="2887733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8546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KQĐ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3000"/>
            <a:ext cx="899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  <p:sp>
        <p:nvSpPr>
          <p:cNvPr id="15" name="Google Shape;266;p19"/>
          <p:cNvSpPr/>
          <p:nvPr/>
        </p:nvSpPr>
        <p:spPr>
          <a:xfrm>
            <a:off x="279120" y="5029200"/>
            <a:ext cx="325095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1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24">
        <p:pull dir="rd"/>
      </p:transition>
    </mc:Choice>
    <mc:Fallback xmlns="">
      <p:transition spd="slow" advTm="54224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560" y="575041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Thông</a:t>
            </a:r>
            <a:r>
              <a:rPr lang="en-US" sz="4400" b="1" dirty="0">
                <a:solidFill>
                  <a:srgbClr val="FF0000"/>
                </a:solidFill>
              </a:rPr>
              <a:t> tin </a:t>
            </a:r>
            <a:r>
              <a:rPr lang="en-US" sz="4400" b="1" dirty="0" err="1">
                <a:solidFill>
                  <a:srgbClr val="FF0000"/>
                </a:solidFill>
              </a:rPr>
              <a:t>và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mang</a:t>
            </a:r>
            <a:r>
              <a:rPr lang="en-US" sz="4400" b="1" dirty="0">
                <a:solidFill>
                  <a:srgbClr val="FF0000"/>
                </a:solidFill>
              </a:rPr>
              <a:t> tin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26" y="2821126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tất cả những gì đem lại hiểu biết cho ta về thế giới xung quanh và về chính mình.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6426" y="4953000"/>
            <a:ext cx="8526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mang ti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n:</a:t>
            </a:r>
            <a:r>
              <a:rPr lang="en-US" sz="3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vật, phương tiện mang lại cho con người thông tin.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4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5"/>
    </mc:Choice>
    <mc:Fallback xmlns="">
      <p:transition spd="slow" advTm="2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8077200" cy="278537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1563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3"/>
    </mc:Choice>
    <mc:Fallback xmlns="">
      <p:transition spd="slow" advTm="1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352800"/>
            <a:ext cx="88662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covid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ở Nam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875" y="121146"/>
            <a:ext cx="8866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10932" y="685800"/>
            <a:ext cx="2861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8918" y="1219200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36968" y="1742053"/>
            <a:ext cx="598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2209800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5493" y="2743200"/>
            <a:ext cx="5813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7000" y="32766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59109" y="3886200"/>
            <a:ext cx="4656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327895" y="4419600"/>
            <a:ext cx="7215905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2451" y="4953000"/>
            <a:ext cx="4422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417" y="5486400"/>
            <a:ext cx="3796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60198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08" y="6477000"/>
            <a:ext cx="1866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38400" y="3886200"/>
            <a:ext cx="808191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62904" y="4953000"/>
            <a:ext cx="808191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61141" y="6019800"/>
            <a:ext cx="3611059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895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32"/>
    </mc:Choice>
    <mc:Fallback xmlns="">
      <p:transition spd="slow" advTm="27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9"/>
    </mc:Choice>
    <mc:Fallback xmlns="">
      <p:transition spd="slow" advTm="1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5397"/>
            <a:ext cx="88662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tin?</a:t>
            </a: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143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1600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500" y="215842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32004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4160" y="37338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48" y="3748207"/>
            <a:ext cx="88662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50" y="5305947"/>
            <a:ext cx="1473481" cy="1247253"/>
            <a:chOff x="342456" y="949854"/>
            <a:chExt cx="2971617" cy="410782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>
              <a:fillRect/>
            </a:stretch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7"/>
            <p:cNvSpPr txBox="1"/>
            <p:nvPr/>
          </p:nvSpPr>
          <p:spPr>
            <a:xfrm>
              <a:off x="342456" y="2625042"/>
              <a:ext cx="2971617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/>
                <a:t>Mắt</a:t>
              </a:r>
              <a:br>
                <a:rPr lang="en-US" sz="3200" b="1"/>
              </a:br>
              <a:r>
                <a:rPr lang="en-US" sz="3200" i="1"/>
                <a:t>Thị giác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50521" y="5284630"/>
            <a:ext cx="1896673" cy="1243047"/>
            <a:chOff x="2308974" y="949853"/>
            <a:chExt cx="3825082" cy="40939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>
              <a:fillRect/>
            </a:stretch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10"/>
            <p:cNvSpPr txBox="1"/>
            <p:nvPr/>
          </p:nvSpPr>
          <p:spPr>
            <a:xfrm>
              <a:off x="2308974" y="2611186"/>
              <a:ext cx="3825082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Tai</a:t>
              </a:r>
              <a:br>
                <a:rPr lang="en-US" sz="3200" b="1" dirty="0"/>
              </a:br>
              <a:r>
                <a:rPr lang="en-US" sz="3200" i="1" dirty="0" err="1"/>
                <a:t>Thính</a:t>
              </a:r>
              <a:r>
                <a:rPr lang="en-US" sz="3200" i="1" dirty="0"/>
                <a:t> </a:t>
              </a:r>
              <a:r>
                <a:rPr lang="en-US" sz="3200" i="1" dirty="0" err="1"/>
                <a:t>giác</a:t>
              </a:r>
              <a:endParaRPr lang="en-US" sz="32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4223" y="5286157"/>
            <a:ext cx="1845378" cy="1246373"/>
            <a:chOff x="4753949" y="925041"/>
            <a:chExt cx="3721635" cy="41049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>
              <a:fillRect/>
            </a:stretch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13"/>
            <p:cNvSpPr txBox="1"/>
            <p:nvPr/>
          </p:nvSpPr>
          <p:spPr>
            <a:xfrm>
              <a:off x="4753949" y="2597332"/>
              <a:ext cx="3721635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/>
                <a:t>Mũi</a:t>
              </a:r>
              <a:br>
                <a:rPr lang="en-US" sz="3200" b="1"/>
              </a:br>
              <a:r>
                <a:rPr lang="en-US" sz="3200" i="1"/>
                <a:t>Khứu giác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4617" y="5282627"/>
            <a:ext cx="1293944" cy="1238673"/>
            <a:chOff x="5787270" y="3198287"/>
            <a:chExt cx="2609539" cy="40795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>
              <a:fillRect/>
            </a:stretch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16"/>
            <p:cNvSpPr txBox="1"/>
            <p:nvPr/>
          </p:nvSpPr>
          <p:spPr>
            <a:xfrm>
              <a:off x="5787270" y="4845218"/>
              <a:ext cx="2609539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/>
                <a:t>Lưỡi</a:t>
              </a:r>
              <a:br>
                <a:rPr lang="en-US" sz="3200" b="1"/>
              </a:br>
              <a:r>
                <a:rPr lang="en-US" sz="3200" i="1"/>
                <a:t>Vị giác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84694" y="5282292"/>
            <a:ext cx="1563249" cy="1239007"/>
            <a:chOff x="1217367" y="3267010"/>
            <a:chExt cx="3152656" cy="40806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>
              <a:fillRect/>
            </a:stretch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9"/>
            <p:cNvSpPr txBox="1"/>
            <p:nvPr/>
          </p:nvSpPr>
          <p:spPr>
            <a:xfrm>
              <a:off x="1217367" y="4915039"/>
              <a:ext cx="3152656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/>
                <a:t>Da</a:t>
              </a:r>
              <a:br>
                <a:rPr lang="en-US" sz="3200" b="1" dirty="0"/>
              </a:br>
              <a:r>
                <a:rPr lang="en-US" sz="3200" i="1" dirty="0" err="1"/>
                <a:t>Xúc</a:t>
              </a:r>
              <a:r>
                <a:rPr lang="en-US" sz="3200" i="1" dirty="0"/>
                <a:t> </a:t>
              </a:r>
              <a:r>
                <a:rPr lang="en-US" sz="3200" i="1" dirty="0" err="1"/>
                <a:t>giác</a:t>
              </a:r>
              <a:endParaRPr lang="en-US" sz="3200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45"/>
    </mc:Choice>
    <mc:Fallback xmlns="">
      <p:transition spd="slow" advTm="166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22.8|22.9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9|8.1|1.6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1.3|9.6|11.3|12|11.5|11.8|14.1|13.8|72|42.4|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19.8|21.6|26.7|21.5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5.3|14.8|3.6|16.9|10.8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1610</Words>
  <Application>Microsoft Office PowerPoint</Application>
  <PresentationFormat>On-screen Show (4:3)</PresentationFormat>
  <Paragraphs>138</Paragraphs>
  <Slides>29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Nunito</vt:lpstr>
      <vt:lpstr>Tahoma</vt:lpstr>
      <vt:lpstr>Times New Roman</vt:lpstr>
      <vt:lpstr>Times New Roman (Headings)</vt:lpstr>
      <vt:lpstr>Walter Turncoat</vt:lpstr>
      <vt:lpstr>Wingdings</vt:lpstr>
      <vt:lpstr>Office Theme</vt:lpstr>
      <vt:lpstr>Chủ đề A.  Bài 1 Thông tin, thu nhận và xử lý thông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Sáng sớm, em nghe tiếng chuông đồng hồ báo thức reo</vt:lpstr>
      <vt:lpstr>Em đạp xe trên đường đến trường, nhìn thấy thanh chắn đường sắt trước mắt đang từ từ hạ xuống</vt:lpstr>
      <vt:lpstr>PowerPoint Presentation</vt:lpstr>
      <vt:lpstr>PowerPoint Presentation</vt:lpstr>
      <vt:lpstr>PowerPoint Presentation</vt:lpstr>
      <vt:lpstr>PowerPoint Presentation</vt:lpstr>
      <vt:lpstr>Em đi trên đường thấy mây đen kéo tới bao phủ bầu trời, gió mạnh nổi lên.</vt:lpstr>
      <vt:lpstr>Em đi trên đường thấy mây đen kéo tới bao phủ bầu trời, gió mạnh nổi lên.</vt:lpstr>
      <vt:lpstr>Tình huống 1: Cô giáo trả bài kiểm tra em biết mình được 7 điểm.</vt:lpstr>
      <vt:lpstr>Tình huống 1: Cô giáo trả bài kiểm tra em biết mình được 7 điểm.</vt:lpstr>
      <vt:lpstr>Tình huống 2: Bác sĩ nghe tim của bệnh nhân để khám bệnh</vt:lpstr>
      <vt:lpstr>Tình huống 2: Bác sĩ nghe tim của bệnh nhân để khám bệnh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Luu Kim Oanh</cp:lastModifiedBy>
  <cp:revision>150</cp:revision>
  <dcterms:created xsi:type="dcterms:W3CDTF">2021-08-19T02:47:09Z</dcterms:created>
  <dcterms:modified xsi:type="dcterms:W3CDTF">2021-09-10T23:17:01Z</dcterms:modified>
</cp:coreProperties>
</file>