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78" r:id="rId3"/>
    <p:sldId id="296" r:id="rId4"/>
    <p:sldId id="306" r:id="rId5"/>
    <p:sldId id="319" r:id="rId6"/>
    <p:sldId id="297" r:id="rId7"/>
    <p:sldId id="322" r:id="rId8"/>
    <p:sldId id="299" r:id="rId9"/>
    <p:sldId id="403" r:id="rId10"/>
    <p:sldId id="404" r:id="rId11"/>
    <p:sldId id="394" r:id="rId12"/>
    <p:sldId id="395" r:id="rId13"/>
    <p:sldId id="396" r:id="rId14"/>
    <p:sldId id="397" r:id="rId15"/>
    <p:sldId id="398" r:id="rId16"/>
    <p:sldId id="399" r:id="rId17"/>
    <p:sldId id="402" r:id="rId18"/>
    <p:sldId id="400" r:id="rId19"/>
    <p:sldId id="401" r:id="rId20"/>
    <p:sldId id="329" r:id="rId21"/>
    <p:sldId id="379" r:id="rId22"/>
    <p:sldId id="405" r:id="rId23"/>
    <p:sldId id="349" r:id="rId24"/>
    <p:sldId id="351" r:id="rId25"/>
    <p:sldId id="406" r:id="rId26"/>
    <p:sldId id="353" r:id="rId27"/>
    <p:sldId id="354" r:id="rId28"/>
    <p:sldId id="407" r:id="rId29"/>
    <p:sldId id="337" r:id="rId30"/>
    <p:sldId id="387" r:id="rId31"/>
    <p:sldId id="380" r:id="rId32"/>
    <p:sldId id="381" r:id="rId33"/>
    <p:sldId id="382" r:id="rId34"/>
    <p:sldId id="408" r:id="rId35"/>
    <p:sldId id="384" r:id="rId36"/>
    <p:sldId id="409" r:id="rId37"/>
    <p:sldId id="383" r:id="rId38"/>
    <p:sldId id="385" r:id="rId39"/>
    <p:sldId id="386" r:id="rId40"/>
    <p:sldId id="389" r:id="rId41"/>
    <p:sldId id="388" r:id="rId42"/>
    <p:sldId id="390" r:id="rId43"/>
    <p:sldId id="307" r:id="rId44"/>
    <p:sldId id="410" r:id="rId45"/>
    <p:sldId id="392" r:id="rId46"/>
    <p:sldId id="393" r:id="rId47"/>
    <p:sldId id="342" r:id="rId48"/>
    <p:sldId id="336" r:id="rId49"/>
    <p:sldId id="317" r:id="rId50"/>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D6ED"/>
    <a:srgbClr val="B0E3E5"/>
    <a:srgbClr val="8ACFEA"/>
    <a:srgbClr val="84AEF1"/>
    <a:srgbClr val="FFC52F"/>
    <a:srgbClr val="FF8203"/>
    <a:srgbClr val="FF7B65"/>
    <a:srgbClr val="00B9F1"/>
    <a:srgbClr val="DBF0F9"/>
    <a:srgbClr val="E2F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7" autoAdjust="0"/>
    <p:restoredTop sz="90662" autoAdjust="0"/>
  </p:normalViewPr>
  <p:slideViewPr>
    <p:cSldViewPr snapToGrid="0" showGuides="1">
      <p:cViewPr varScale="1">
        <p:scale>
          <a:sx n="69" d="100"/>
          <a:sy n="69" d="100"/>
        </p:scale>
        <p:origin x="48" y="72"/>
      </p:cViewPr>
      <p:guideLst>
        <p:guide orient="horz" pos="2137"/>
        <p:guide pos="3840"/>
      </p:guideLst>
    </p:cSldViewPr>
  </p:slideViewPr>
  <p:notesTextViewPr>
    <p:cViewPr>
      <p:scale>
        <a:sx n="1" d="1"/>
        <a:sy n="1" d="1"/>
      </p:scale>
      <p:origin x="0" y="0"/>
    </p:cViewPr>
  </p:notesTextViewPr>
  <p:notesViewPr>
    <p:cSldViewPr snapToGrid="0">
      <p:cViewPr varScale="1">
        <p:scale>
          <a:sx n="81" d="100"/>
          <a:sy n="81" d="100"/>
        </p:scale>
        <p:origin x="402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93DEDE-07B8-4FAC-9522-042787A7ACF7}" type="datetimeFigureOut">
              <a:rPr lang="zh-CN" altLang="en-US" smtClean="0"/>
              <a:t>2021/9/15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7965A4-4F9B-42AD-97F6-5956B56DB139}" type="slidenum">
              <a:rPr lang="zh-CN" altLang="en-US" smtClean="0"/>
              <a:t>‹#›</a:t>
            </a:fld>
            <a:endParaRPr lang="zh-CN" altLang="en-US"/>
          </a:p>
        </p:txBody>
      </p:sp>
    </p:spTree>
    <p:extLst>
      <p:ext uri="{BB962C8B-B14F-4D97-AF65-F5344CB8AC3E}">
        <p14:creationId xmlns:p14="http://schemas.microsoft.com/office/powerpoint/2010/main" val="17654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1</a:t>
            </a:fld>
            <a:endParaRPr lang="zh-CN" altLang="en-US"/>
          </a:p>
        </p:txBody>
      </p:sp>
    </p:spTree>
    <p:extLst>
      <p:ext uri="{BB962C8B-B14F-4D97-AF65-F5344CB8AC3E}">
        <p14:creationId xmlns:p14="http://schemas.microsoft.com/office/powerpoint/2010/main" val="149642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23</a:t>
            </a:fld>
            <a:endParaRPr lang="zh-CN" altLang="en-US"/>
          </a:p>
        </p:txBody>
      </p:sp>
    </p:spTree>
    <p:extLst>
      <p:ext uri="{BB962C8B-B14F-4D97-AF65-F5344CB8AC3E}">
        <p14:creationId xmlns:p14="http://schemas.microsoft.com/office/powerpoint/2010/main" val="2773396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24</a:t>
            </a:fld>
            <a:endParaRPr lang="zh-CN" altLang="en-US"/>
          </a:p>
        </p:txBody>
      </p:sp>
    </p:spTree>
    <p:extLst>
      <p:ext uri="{BB962C8B-B14F-4D97-AF65-F5344CB8AC3E}">
        <p14:creationId xmlns:p14="http://schemas.microsoft.com/office/powerpoint/2010/main" val="314685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26</a:t>
            </a:fld>
            <a:endParaRPr lang="zh-CN" altLang="en-US"/>
          </a:p>
        </p:txBody>
      </p:sp>
    </p:spTree>
    <p:extLst>
      <p:ext uri="{BB962C8B-B14F-4D97-AF65-F5344CB8AC3E}">
        <p14:creationId xmlns:p14="http://schemas.microsoft.com/office/powerpoint/2010/main" val="78895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27</a:t>
            </a:fld>
            <a:endParaRPr lang="zh-CN" altLang="en-US"/>
          </a:p>
        </p:txBody>
      </p:sp>
    </p:spTree>
    <p:extLst>
      <p:ext uri="{BB962C8B-B14F-4D97-AF65-F5344CB8AC3E}">
        <p14:creationId xmlns:p14="http://schemas.microsoft.com/office/powerpoint/2010/main" val="1579317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29</a:t>
            </a:fld>
            <a:endParaRPr lang="zh-CN" altLang="en-US"/>
          </a:p>
        </p:txBody>
      </p:sp>
    </p:spTree>
    <p:extLst>
      <p:ext uri="{BB962C8B-B14F-4D97-AF65-F5344CB8AC3E}">
        <p14:creationId xmlns:p14="http://schemas.microsoft.com/office/powerpoint/2010/main" val="1293749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30</a:t>
            </a:fld>
            <a:endParaRPr lang="zh-CN" altLang="en-US"/>
          </a:p>
        </p:txBody>
      </p:sp>
    </p:spTree>
    <p:extLst>
      <p:ext uri="{BB962C8B-B14F-4D97-AF65-F5344CB8AC3E}">
        <p14:creationId xmlns:p14="http://schemas.microsoft.com/office/powerpoint/2010/main" val="3577751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33</a:t>
            </a:fld>
            <a:endParaRPr lang="zh-CN" altLang="en-US"/>
          </a:p>
        </p:txBody>
      </p:sp>
    </p:spTree>
    <p:extLst>
      <p:ext uri="{BB962C8B-B14F-4D97-AF65-F5344CB8AC3E}">
        <p14:creationId xmlns:p14="http://schemas.microsoft.com/office/powerpoint/2010/main" val="1569503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37</a:t>
            </a:fld>
            <a:endParaRPr lang="zh-CN" altLang="en-US"/>
          </a:p>
        </p:txBody>
      </p:sp>
    </p:spTree>
    <p:extLst>
      <p:ext uri="{BB962C8B-B14F-4D97-AF65-F5344CB8AC3E}">
        <p14:creationId xmlns:p14="http://schemas.microsoft.com/office/powerpoint/2010/main" val="2529755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39</a:t>
            </a:fld>
            <a:endParaRPr lang="zh-CN" altLang="en-US"/>
          </a:p>
        </p:txBody>
      </p:sp>
    </p:spTree>
    <p:extLst>
      <p:ext uri="{BB962C8B-B14F-4D97-AF65-F5344CB8AC3E}">
        <p14:creationId xmlns:p14="http://schemas.microsoft.com/office/powerpoint/2010/main" val="640944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40</a:t>
            </a:fld>
            <a:endParaRPr lang="zh-CN" altLang="en-US"/>
          </a:p>
        </p:txBody>
      </p:sp>
    </p:spTree>
    <p:extLst>
      <p:ext uri="{BB962C8B-B14F-4D97-AF65-F5344CB8AC3E}">
        <p14:creationId xmlns:p14="http://schemas.microsoft.com/office/powerpoint/2010/main" val="3258506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2</a:t>
            </a:fld>
            <a:endParaRPr lang="zh-CN" altLang="en-US"/>
          </a:p>
        </p:txBody>
      </p:sp>
    </p:spTree>
    <p:extLst>
      <p:ext uri="{BB962C8B-B14F-4D97-AF65-F5344CB8AC3E}">
        <p14:creationId xmlns:p14="http://schemas.microsoft.com/office/powerpoint/2010/main" val="1641429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42</a:t>
            </a:fld>
            <a:endParaRPr lang="zh-CN" altLang="en-US"/>
          </a:p>
        </p:txBody>
      </p:sp>
    </p:spTree>
    <p:extLst>
      <p:ext uri="{BB962C8B-B14F-4D97-AF65-F5344CB8AC3E}">
        <p14:creationId xmlns:p14="http://schemas.microsoft.com/office/powerpoint/2010/main" val="270531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43</a:t>
            </a:fld>
            <a:endParaRPr lang="zh-CN" altLang="en-US"/>
          </a:p>
        </p:txBody>
      </p:sp>
    </p:spTree>
    <p:extLst>
      <p:ext uri="{BB962C8B-B14F-4D97-AF65-F5344CB8AC3E}">
        <p14:creationId xmlns:p14="http://schemas.microsoft.com/office/powerpoint/2010/main" val="1244512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44</a:t>
            </a:fld>
            <a:endParaRPr lang="zh-CN" altLang="en-US"/>
          </a:p>
        </p:txBody>
      </p:sp>
    </p:spTree>
    <p:extLst>
      <p:ext uri="{BB962C8B-B14F-4D97-AF65-F5344CB8AC3E}">
        <p14:creationId xmlns:p14="http://schemas.microsoft.com/office/powerpoint/2010/main" val="3855980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45</a:t>
            </a:fld>
            <a:endParaRPr lang="zh-CN" altLang="en-US"/>
          </a:p>
        </p:txBody>
      </p:sp>
    </p:spTree>
    <p:extLst>
      <p:ext uri="{BB962C8B-B14F-4D97-AF65-F5344CB8AC3E}">
        <p14:creationId xmlns:p14="http://schemas.microsoft.com/office/powerpoint/2010/main" val="4250292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46</a:t>
            </a:fld>
            <a:endParaRPr lang="zh-CN" altLang="en-US"/>
          </a:p>
        </p:txBody>
      </p:sp>
    </p:spTree>
    <p:extLst>
      <p:ext uri="{BB962C8B-B14F-4D97-AF65-F5344CB8AC3E}">
        <p14:creationId xmlns:p14="http://schemas.microsoft.com/office/powerpoint/2010/main" val="94244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47</a:t>
            </a:fld>
            <a:endParaRPr lang="zh-CN" altLang="en-US"/>
          </a:p>
        </p:txBody>
      </p:sp>
    </p:spTree>
    <p:extLst>
      <p:ext uri="{BB962C8B-B14F-4D97-AF65-F5344CB8AC3E}">
        <p14:creationId xmlns:p14="http://schemas.microsoft.com/office/powerpoint/2010/main" val="1673893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48</a:t>
            </a:fld>
            <a:endParaRPr lang="zh-CN" altLang="en-US"/>
          </a:p>
        </p:txBody>
      </p:sp>
    </p:spTree>
    <p:extLst>
      <p:ext uri="{BB962C8B-B14F-4D97-AF65-F5344CB8AC3E}">
        <p14:creationId xmlns:p14="http://schemas.microsoft.com/office/powerpoint/2010/main" val="3076579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49</a:t>
            </a:fld>
            <a:endParaRPr lang="zh-CN" altLang="en-US"/>
          </a:p>
        </p:txBody>
      </p:sp>
    </p:spTree>
    <p:extLst>
      <p:ext uri="{BB962C8B-B14F-4D97-AF65-F5344CB8AC3E}">
        <p14:creationId xmlns:p14="http://schemas.microsoft.com/office/powerpoint/2010/main" val="3694771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3</a:t>
            </a:fld>
            <a:endParaRPr lang="zh-CN" altLang="en-US"/>
          </a:p>
        </p:txBody>
      </p:sp>
    </p:spTree>
    <p:extLst>
      <p:ext uri="{BB962C8B-B14F-4D97-AF65-F5344CB8AC3E}">
        <p14:creationId xmlns:p14="http://schemas.microsoft.com/office/powerpoint/2010/main" val="72085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4</a:t>
            </a:fld>
            <a:endParaRPr lang="zh-CN" altLang="en-US"/>
          </a:p>
        </p:txBody>
      </p:sp>
    </p:spTree>
    <p:extLst>
      <p:ext uri="{BB962C8B-B14F-4D97-AF65-F5344CB8AC3E}">
        <p14:creationId xmlns:p14="http://schemas.microsoft.com/office/powerpoint/2010/main" val="327251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6</a:t>
            </a:fld>
            <a:endParaRPr lang="zh-CN" altLang="en-US"/>
          </a:p>
        </p:txBody>
      </p:sp>
    </p:spTree>
    <p:extLst>
      <p:ext uri="{BB962C8B-B14F-4D97-AF65-F5344CB8AC3E}">
        <p14:creationId xmlns:p14="http://schemas.microsoft.com/office/powerpoint/2010/main" val="3965138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7</a:t>
            </a:fld>
            <a:endParaRPr lang="zh-CN" altLang="en-US"/>
          </a:p>
        </p:txBody>
      </p:sp>
    </p:spTree>
    <p:extLst>
      <p:ext uri="{BB962C8B-B14F-4D97-AF65-F5344CB8AC3E}">
        <p14:creationId xmlns:p14="http://schemas.microsoft.com/office/powerpoint/2010/main" val="1566596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8</a:t>
            </a:fld>
            <a:endParaRPr lang="zh-CN" altLang="en-US"/>
          </a:p>
        </p:txBody>
      </p:sp>
    </p:spTree>
    <p:extLst>
      <p:ext uri="{BB962C8B-B14F-4D97-AF65-F5344CB8AC3E}">
        <p14:creationId xmlns:p14="http://schemas.microsoft.com/office/powerpoint/2010/main" val="27571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9</a:t>
            </a:fld>
            <a:endParaRPr lang="zh-CN" altLang="en-US"/>
          </a:p>
        </p:txBody>
      </p:sp>
    </p:spTree>
    <p:extLst>
      <p:ext uri="{BB962C8B-B14F-4D97-AF65-F5344CB8AC3E}">
        <p14:creationId xmlns:p14="http://schemas.microsoft.com/office/powerpoint/2010/main" val="3601677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10</a:t>
            </a:fld>
            <a:endParaRPr lang="zh-CN" altLang="en-US"/>
          </a:p>
        </p:txBody>
      </p:sp>
    </p:spTree>
    <p:extLst>
      <p:ext uri="{BB962C8B-B14F-4D97-AF65-F5344CB8AC3E}">
        <p14:creationId xmlns:p14="http://schemas.microsoft.com/office/powerpoint/2010/main" val="1404556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803982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854680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485562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60139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3538312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750609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E5F6AD-1DCF-4F18-9BBA-2BC622BDF2FB}" type="datetimeFigureOut">
              <a:rPr lang="zh-CN" altLang="en-US" smtClean="0"/>
              <a:t>2021/9/15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546714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E5F6AD-1DCF-4F18-9BBA-2BC622BDF2FB}" type="datetimeFigureOut">
              <a:rPr lang="zh-CN" altLang="en-US" smtClean="0"/>
              <a:t>2021/9/15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299762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E5F6AD-1DCF-4F18-9BBA-2BC622BDF2FB}" type="datetimeFigureOut">
              <a:rPr lang="zh-CN" altLang="en-US" smtClean="0"/>
              <a:t>2021/9/15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B0D12B-A1F6-4D3F-98AE-9ADCFED71E04}" type="slidenum">
              <a:rPr lang="zh-CN" altLang="en-US" smtClean="0"/>
              <a:t>‹#›</a:t>
            </a:fld>
            <a:endParaRPr lang="zh-CN" altLang="en-US"/>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Tree>
    <p:extLst>
      <p:ext uri="{BB962C8B-B14F-4D97-AF65-F5344CB8AC3E}">
        <p14:creationId xmlns:p14="http://schemas.microsoft.com/office/powerpoint/2010/main" val="3229175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352609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3803081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5F6AD-1DCF-4F18-9BBA-2BC622BDF2FB}" type="datetimeFigureOut">
              <a:rPr lang="zh-CN" altLang="en-US" smtClean="0"/>
              <a:t>2021/9/15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83897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6000" advTm="6000">
        <p15:prstTrans prst="curtains"/>
      </p:transition>
    </mc:Choice>
    <mc:Fallback xmlns="">
      <p:transition spd="slow"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37.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221063"/>
            <a:ext cx="12895093" cy="7946844"/>
            <a:chOff x="0" y="-221063"/>
            <a:chExt cx="12895093" cy="7946844"/>
          </a:xfrm>
        </p:grpSpPr>
        <p:sp>
          <p:nvSpPr>
            <p:cNvPr id="17" name="矩形 16"/>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144150" y="-221063"/>
              <a:ext cx="12750943" cy="7946844"/>
              <a:chOff x="2627224" y="-795141"/>
              <a:chExt cx="10013806" cy="7040780"/>
            </a:xfrm>
          </p:grpSpPr>
          <p:sp>
            <p:nvSpPr>
              <p:cNvPr id="19" name="矩形 18"/>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 name="矩形 21"/>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82" name="组合 81"/>
          <p:cNvGrpSpPr/>
          <p:nvPr/>
        </p:nvGrpSpPr>
        <p:grpSpPr>
          <a:xfrm>
            <a:off x="0" y="5207212"/>
            <a:ext cx="12523845" cy="1647370"/>
            <a:chOff x="0" y="5207212"/>
            <a:chExt cx="12523845" cy="1647370"/>
          </a:xfrm>
        </p:grpSpPr>
        <p:pic>
          <p:nvPicPr>
            <p:cNvPr id="83" name="图片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84" name="图片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87" name="组合 86"/>
          <p:cNvGrpSpPr/>
          <p:nvPr/>
        </p:nvGrpSpPr>
        <p:grpSpPr>
          <a:xfrm>
            <a:off x="2516470" y="548138"/>
            <a:ext cx="7443321" cy="4759928"/>
            <a:chOff x="2516470" y="548138"/>
            <a:chExt cx="7443321" cy="4759928"/>
          </a:xfrm>
        </p:grpSpPr>
        <p:sp>
          <p:nvSpPr>
            <p:cNvPr id="21" name="云形 20"/>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云形 85"/>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1522" y="3769651"/>
            <a:ext cx="1343455" cy="1343455"/>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5228" y="544720"/>
            <a:ext cx="1112666" cy="1112666"/>
          </a:xfrm>
          <a:prstGeom prst="rect">
            <a:avLst/>
          </a:prstGeom>
        </p:spPr>
      </p:pic>
      <p:pic>
        <p:nvPicPr>
          <p:cNvPr id="89" name="图片 8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263" y="407859"/>
            <a:ext cx="2981702" cy="4020157"/>
          </a:xfrm>
          <a:prstGeom prst="rect">
            <a:avLst/>
          </a:prstGeom>
        </p:spPr>
      </p:pic>
      <p:sp>
        <p:nvSpPr>
          <p:cNvPr id="39" name="文本框 38"/>
          <p:cNvSpPr txBox="1"/>
          <p:nvPr/>
        </p:nvSpPr>
        <p:spPr>
          <a:xfrm>
            <a:off x="2014459" y="1042516"/>
            <a:ext cx="6966257" cy="3046988"/>
          </a:xfrm>
          <a:prstGeom prst="rect">
            <a:avLst/>
          </a:prstGeom>
          <a:noFill/>
        </p:spPr>
        <p:txBody>
          <a:bodyPr wrap="square" rtlCol="0">
            <a:spAutoFit/>
          </a:bodyPr>
          <a:lstStyle/>
          <a:p>
            <a:pPr algn="ctr"/>
            <a:r>
              <a:rPr lang="vi-VN" altLang="zh-CN" sz="4800" dirty="0">
                <a:solidFill>
                  <a:srgbClr val="FF0000"/>
                </a:solidFill>
                <a:latin typeface="Times New Roman" panose="02020603050405020304" pitchFamily="18" charset="0"/>
                <a:ea typeface="方正汉真广标简体" panose="02000000000000000000" pitchFamily="2" charset="-122"/>
                <a:cs typeface="Times New Roman" panose="02020603050405020304" pitchFamily="18" charset="0"/>
              </a:rPr>
              <a:t>CHỦ ĐỀ 1</a:t>
            </a:r>
          </a:p>
          <a:p>
            <a:pPr algn="ctr"/>
            <a:r>
              <a:rPr lang="vi-VN" altLang="zh-CN" sz="4800" dirty="0">
                <a:solidFill>
                  <a:srgbClr val="FF0000"/>
                </a:solidFill>
                <a:latin typeface="Times New Roman" panose="02020603050405020304" pitchFamily="18" charset="0"/>
                <a:ea typeface="方正汉真广标简体" panose="02000000000000000000" pitchFamily="2" charset="-122"/>
                <a:cs typeface="Times New Roman" panose="02020603050405020304" pitchFamily="18" charset="0"/>
              </a:rPr>
              <a:t>KHÁM PHÁ LỨA TUỔI VÀ MÔI TRƯỜNG HỌC TẬP MỚI</a:t>
            </a:r>
            <a:endParaRPr lang="en-US" altLang="zh-CN" sz="4800" dirty="0">
              <a:solidFill>
                <a:srgbClr val="FF0000"/>
              </a:solidFill>
              <a:latin typeface="Times New Roman" panose="02020603050405020304" pitchFamily="18" charset="0"/>
              <a:ea typeface="方正汉真广标简体" panose="02000000000000000000" pitchFamily="2" charset="-122"/>
              <a:cs typeface="Times New Roman" panose="02020603050405020304" pitchFamily="18" charset="0"/>
            </a:endParaRPr>
          </a:p>
        </p:txBody>
      </p:sp>
      <p:grpSp>
        <p:nvGrpSpPr>
          <p:cNvPr id="24" name="组合 23"/>
          <p:cNvGrpSpPr/>
          <p:nvPr/>
        </p:nvGrpSpPr>
        <p:grpSpPr>
          <a:xfrm>
            <a:off x="9913428" y="618813"/>
            <a:ext cx="1633494" cy="1044603"/>
            <a:chOff x="8985779" y="3960837"/>
            <a:chExt cx="2199915" cy="1406823"/>
          </a:xfrm>
        </p:grpSpPr>
        <p:sp>
          <p:nvSpPr>
            <p:cNvPr id="40" name="云形 3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文本框 50"/>
          <p:cNvSpPr txBox="1"/>
          <p:nvPr/>
        </p:nvSpPr>
        <p:spPr>
          <a:xfrm>
            <a:off x="4692529" y="4155398"/>
            <a:ext cx="2783808" cy="461665"/>
          </a:xfrm>
          <a:prstGeom prst="rect">
            <a:avLst/>
          </a:prstGeom>
          <a:noFill/>
        </p:spPr>
        <p:txBody>
          <a:bodyPr wrap="square" rtlCol="0">
            <a:spAutoFit/>
          </a:bodyPr>
          <a:lstStyle/>
          <a:p>
            <a:pPr algn="ctr"/>
            <a:r>
              <a:rPr lang="en-US" altLang="zh-CN" sz="2400" b="1" dirty="0" smtClean="0">
                <a:solidFill>
                  <a:srgbClr val="002060"/>
                </a:solidFill>
                <a:latin typeface="方正汉真广标简体" panose="02000000000000000000" pitchFamily="2" charset="-122"/>
                <a:ea typeface="方正汉真广标简体" panose="02000000000000000000" pitchFamily="2" charset="-122"/>
              </a:rPr>
              <a:t>GV: HOÀNG YẾN</a:t>
            </a:r>
            <a:endParaRPr lang="en-US" altLang="zh-CN" sz="2400" b="1" dirty="0">
              <a:solidFill>
                <a:srgbClr val="002060"/>
              </a:solidFill>
              <a:latin typeface="方正汉真广标简体" panose="02000000000000000000" pitchFamily="2" charset="-122"/>
              <a:ea typeface="方正汉真广标简体" panose="02000000000000000000" pitchFamily="2" charset="-122"/>
            </a:endParaRPr>
          </a:p>
        </p:txBody>
      </p:sp>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200954">
            <a:off x="10507206" y="920160"/>
            <a:ext cx="482031" cy="445033"/>
          </a:xfrm>
          <a:prstGeom prst="rect">
            <a:avLst/>
          </a:prstGeom>
        </p:spPr>
      </p:pic>
      <p:grpSp>
        <p:nvGrpSpPr>
          <p:cNvPr id="66" name="组合 65"/>
          <p:cNvGrpSpPr/>
          <p:nvPr/>
        </p:nvGrpSpPr>
        <p:grpSpPr>
          <a:xfrm>
            <a:off x="598641" y="3543055"/>
            <a:ext cx="1891025" cy="1209291"/>
            <a:chOff x="392658" y="3679279"/>
            <a:chExt cx="1466266" cy="937662"/>
          </a:xfrm>
        </p:grpSpPr>
        <p:grpSp>
          <p:nvGrpSpPr>
            <p:cNvPr id="23" name="组合 22"/>
            <p:cNvGrpSpPr/>
            <p:nvPr/>
          </p:nvGrpSpPr>
          <p:grpSpPr>
            <a:xfrm>
              <a:off x="392658" y="3679279"/>
              <a:ext cx="1466266" cy="937662"/>
              <a:chOff x="1281153" y="5632171"/>
              <a:chExt cx="1466266" cy="937662"/>
            </a:xfrm>
          </p:grpSpPr>
          <p:sp>
            <p:nvSpPr>
              <p:cNvPr id="42" name="云形 4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云形 4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pic>
        <p:nvPicPr>
          <p:cNvPr id="80" name="图片 7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58538" y="2488701"/>
            <a:ext cx="2551261" cy="5582247"/>
          </a:xfrm>
          <a:prstGeom prst="rect">
            <a:avLst/>
          </a:prstGeom>
        </p:spPr>
      </p:pic>
    </p:spTree>
    <p:extLst>
      <p:ext uri="{BB962C8B-B14F-4D97-AF65-F5344CB8AC3E}">
        <p14:creationId xmlns:p14="http://schemas.microsoft.com/office/powerpoint/2010/main" val="157726820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9345" y="612660"/>
            <a:ext cx="9182325" cy="5704037"/>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Text Box 7"/>
          <p:cNvSpPr txBox="1">
            <a:spLocks noChangeArrowheads="1"/>
          </p:cNvSpPr>
          <p:nvPr/>
        </p:nvSpPr>
        <p:spPr bwMode="auto">
          <a:xfrm>
            <a:off x="5021831" y="2671879"/>
            <a:ext cx="54700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I/ </a:t>
            </a:r>
            <a:r>
              <a:rPr lang="en-VN" sz="3200" b="1" dirty="0" smtClean="0">
                <a:solidFill>
                  <a:srgbClr val="FF0000"/>
                </a:solidFill>
                <a:latin typeface="Times New Roman" panose="02020603050405020304" pitchFamily="18" charset="0"/>
                <a:cs typeface="Times New Roman" panose="02020603050405020304" pitchFamily="18" charset="0"/>
              </a:rPr>
              <a:t>KHÁM </a:t>
            </a:r>
            <a:r>
              <a:rPr lang="en-VN" sz="3200" b="1" dirty="0">
                <a:solidFill>
                  <a:srgbClr val="FF0000"/>
                </a:solidFill>
                <a:latin typeface="Times New Roman" panose="02020603050405020304" pitchFamily="18" charset="0"/>
                <a:cs typeface="Times New Roman" panose="02020603050405020304" pitchFamily="18" charset="0"/>
              </a:rPr>
              <a:t>PHÁ TRƯỜNG THCS CỦA EM</a:t>
            </a:r>
          </a:p>
        </p:txBody>
      </p:sp>
      <p:grpSp>
        <p:nvGrpSpPr>
          <p:cNvPr id="36" name="组合 35"/>
          <p:cNvGrpSpPr/>
          <p:nvPr/>
        </p:nvGrpSpPr>
        <p:grpSpPr>
          <a:xfrm>
            <a:off x="571116" y="612661"/>
            <a:ext cx="2138245" cy="2209532"/>
            <a:chOff x="1563778" y="1783910"/>
            <a:chExt cx="2138245" cy="2209532"/>
          </a:xfrm>
        </p:grpSpPr>
        <p:sp>
          <p:nvSpPr>
            <p:cNvPr id="44" name="椭圆 43"/>
            <p:cNvSpPr>
              <a:spLocks noChangeAspect="1" noChangeArrowheads="1"/>
            </p:cNvSpPr>
            <p:nvPr/>
          </p:nvSpPr>
          <p:spPr bwMode="auto">
            <a:xfrm>
              <a:off x="1563778" y="1783910"/>
              <a:ext cx="2138245" cy="1964667"/>
            </a:xfrm>
            <a:prstGeom prst="ellipse">
              <a:avLst/>
            </a:prstGeom>
            <a:blipFill dpi="0" rotWithShape="1">
              <a:blip r:embed="rId5">
                <a:extLst>
                  <a:ext uri="{BEBA8EAE-BF5A-486C-A8C5-ECC9F3942E4B}">
                    <a14:imgProps xmlns:a14="http://schemas.microsoft.com/office/drawing/2010/main">
                      <a14:imgLayer>
                        <a14:imgEffect>
                          <a14:artisticMarker/>
                        </a14:imgEffect>
                      </a14:imgLayer>
                    </a14:imgProps>
                  </a:ext>
                </a:extLst>
              </a:blip>
              <a:srcRect/>
              <a:stretch>
                <a:fillRect/>
              </a:stretch>
            </a:blipFill>
            <a:ln>
              <a:noFill/>
            </a:ln>
          </p:spPr>
          <p:txBody>
            <a:bodyPr vert="horz" wrap="square" lIns="121880" tIns="60940" rIns="121880" bIns="6094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fontAlgn="base">
                <a:spcBef>
                  <a:spcPct val="0"/>
                </a:spcBef>
                <a:spcAft>
                  <a:spcPct val="0"/>
                </a:spcAft>
              </a:pPr>
              <a:endParaRPr lang="zh-CN" altLang="zh-CN" sz="2400">
                <a:latin typeface="Arial" panose="020B0604020202020204" pitchFamily="34" charset="0"/>
                <a:cs typeface="+mn-ea"/>
              </a:endParaRPr>
            </a:p>
          </p:txBody>
        </p:sp>
        <p:sp>
          <p:nvSpPr>
            <p:cNvPr id="46" name="波形 45"/>
            <p:cNvSpPr/>
            <p:nvPr/>
          </p:nvSpPr>
          <p:spPr>
            <a:xfrm>
              <a:off x="1594708" y="3275731"/>
              <a:ext cx="2018752" cy="717711"/>
            </a:xfrm>
            <a:prstGeom prst="wave">
              <a:avLst/>
            </a:prstGeom>
            <a:solidFill>
              <a:srgbClr val="FFC52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000" b="1" dirty="0"/>
                <a:t>GVBM</a:t>
              </a:r>
              <a:endParaRPr lang="zh-CN" altLang="en-US" sz="2000" b="1" dirty="0"/>
            </a:p>
          </p:txBody>
        </p:sp>
      </p:grpSp>
      <p:grpSp>
        <p:nvGrpSpPr>
          <p:cNvPr id="38" name="组合 37"/>
          <p:cNvGrpSpPr/>
          <p:nvPr/>
        </p:nvGrpSpPr>
        <p:grpSpPr>
          <a:xfrm>
            <a:off x="848501" y="3749097"/>
            <a:ext cx="2032056" cy="2104252"/>
            <a:chOff x="1635352" y="3993442"/>
            <a:chExt cx="2032056" cy="2104252"/>
          </a:xfrm>
        </p:grpSpPr>
        <p:sp>
          <p:nvSpPr>
            <p:cNvPr id="42" name="椭圆 41"/>
            <p:cNvSpPr>
              <a:spLocks noChangeAspect="1" noChangeArrowheads="1"/>
            </p:cNvSpPr>
            <p:nvPr/>
          </p:nvSpPr>
          <p:spPr bwMode="auto">
            <a:xfrm>
              <a:off x="1635352" y="3993442"/>
              <a:ext cx="2032056" cy="1843990"/>
            </a:xfrm>
            <a:prstGeom prst="ellipse">
              <a:avLst/>
            </a:prstGeom>
            <a:blipFill dpi="0" rotWithShape="1">
              <a:blip r:embed="rId6">
                <a:extLst>
                  <a:ext uri="{BEBA8EAE-BF5A-486C-A8C5-ECC9F3942E4B}">
                    <a14:imgProps xmlns:a14="http://schemas.microsoft.com/office/drawing/2010/main">
                      <a14:imgLayer>
                        <a14:imgEffect>
                          <a14:artisticMarker/>
                        </a14:imgEffect>
                      </a14:imgLayer>
                    </a14:imgProps>
                  </a:ext>
                </a:extLst>
              </a:blip>
              <a:srcRect/>
              <a:stretch>
                <a:fillRect/>
              </a:stretch>
            </a:blipFill>
            <a:ln>
              <a:noFill/>
            </a:ln>
          </p:spPr>
          <p:txBody>
            <a:bodyPr vert="horz" wrap="square" lIns="121880" tIns="60940" rIns="121880" bIns="6094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fontAlgn="base">
                <a:spcBef>
                  <a:spcPct val="0"/>
                </a:spcBef>
                <a:spcAft>
                  <a:spcPct val="0"/>
                </a:spcAft>
              </a:pPr>
              <a:endParaRPr lang="zh-CN" altLang="zh-CN" sz="2400">
                <a:latin typeface="Arial" panose="020B0604020202020204" pitchFamily="34" charset="0"/>
                <a:cs typeface="+mn-ea"/>
              </a:endParaRPr>
            </a:p>
          </p:txBody>
        </p:sp>
        <p:sp>
          <p:nvSpPr>
            <p:cNvPr id="43" name="波形 42"/>
            <p:cNvSpPr/>
            <p:nvPr/>
          </p:nvSpPr>
          <p:spPr>
            <a:xfrm>
              <a:off x="1648656" y="5379983"/>
              <a:ext cx="2018752" cy="717711"/>
            </a:xfrm>
            <a:prstGeom prst="wave">
              <a:avLst/>
            </a:prstGeom>
            <a:solidFill>
              <a:srgbClr val="8ACFEA"/>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000" b="1" dirty="0"/>
                <a:t>CÁ NHÂN</a:t>
              </a:r>
              <a:endParaRPr lang="zh-CN" altLang="en-US" sz="2000" b="1" dirty="0"/>
            </a:p>
          </p:txBody>
        </p:sp>
      </p:grpSp>
      <p:pic>
        <p:nvPicPr>
          <p:cNvPr id="18" name="Google Shape;239;p26" descr="Picture1"/>
          <p:cNvPicPr preferRelativeResize="0"/>
          <p:nvPr/>
        </p:nvPicPr>
        <p:blipFill rotWithShape="1">
          <a:blip r:embed="rId7">
            <a:alphaModFix/>
          </a:blip>
          <a:srcRect/>
          <a:stretch/>
        </p:blipFill>
        <p:spPr>
          <a:xfrm rot="18171396">
            <a:off x="9655245" y="514492"/>
            <a:ext cx="1509206" cy="1889367"/>
          </a:xfrm>
          <a:prstGeom prst="rect">
            <a:avLst/>
          </a:prstGeom>
          <a:noFill/>
          <a:ln>
            <a:noFill/>
          </a:ln>
        </p:spPr>
      </p:pic>
    </p:spTree>
    <p:extLst>
      <p:ext uri="{BB962C8B-B14F-4D97-AF65-F5344CB8AC3E}">
        <p14:creationId xmlns:p14="http://schemas.microsoft.com/office/powerpoint/2010/main" val="1463385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1054100"/>
            <a:ext cx="10375900" cy="5397500"/>
          </a:xfrm>
          <a:prstGeom prst="rect">
            <a:avLst/>
          </a:prstGeom>
        </p:spPr>
      </p:pic>
      <p:sp>
        <p:nvSpPr>
          <p:cNvPr id="4" name="文本框 21"/>
          <p:cNvSpPr txBox="1"/>
          <p:nvPr/>
        </p:nvSpPr>
        <p:spPr>
          <a:xfrm>
            <a:off x="2077378" y="220172"/>
            <a:ext cx="7973744"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r>
              <a:rPr lang="vi-VN" altLang="zh-CN" dirty="0" smtClean="0">
                <a:solidFill>
                  <a:srgbClr val="FF0000"/>
                </a:solidFill>
                <a:latin typeface="Times New Roman" panose="02020603050405020304" pitchFamily="18" charset="0"/>
                <a:cs typeface="Times New Roman" panose="02020603050405020304" pitchFamily="18" charset="0"/>
              </a:rPr>
              <a:t> </a:t>
            </a:r>
            <a:r>
              <a:rPr lang="vi-VN" altLang="zh-CN" dirty="0">
                <a:solidFill>
                  <a:srgbClr val="FF0000"/>
                </a:solidFill>
                <a:latin typeface="Times New Roman" panose="02020603050405020304" pitchFamily="18" charset="0"/>
                <a:cs typeface="Times New Roman" panose="02020603050405020304" pitchFamily="18" charset="0"/>
              </a:rPr>
              <a:t>GIỚI THIỆU </a:t>
            </a:r>
            <a:r>
              <a:rPr lang="en-US" altLang="zh-CN" dirty="0" smtClean="0">
                <a:solidFill>
                  <a:srgbClr val="FF0000"/>
                </a:solidFill>
                <a:latin typeface="Times New Roman" panose="02020603050405020304" pitchFamily="18" charset="0"/>
                <a:cs typeface="Times New Roman" panose="02020603050405020304" pitchFamily="18" charset="0"/>
              </a:rPr>
              <a:t>TRƯỜNG THCS GÒ VẤP</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27100" y="4948518"/>
            <a:ext cx="10375900" cy="1200329"/>
          </a:xfrm>
          <a:prstGeom prst="rect">
            <a:avLst/>
          </a:prstGeom>
          <a:noFill/>
        </p:spPr>
        <p:txBody>
          <a:bodyPr wrap="square" rtlCol="0">
            <a:spAutoFit/>
          </a:bodyP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Trường</a:t>
            </a:r>
            <a:r>
              <a:rPr lang="en-US" sz="3600" b="1" dirty="0" smtClean="0">
                <a:solidFill>
                  <a:srgbClr val="FF0000"/>
                </a:solidFill>
                <a:latin typeface="Times New Roman" panose="02020603050405020304" pitchFamily="18" charset="0"/>
                <a:cs typeface="Times New Roman" panose="02020603050405020304" pitchFamily="18" charset="0"/>
              </a:rPr>
              <a:t> THCS </a:t>
            </a:r>
            <a:r>
              <a:rPr lang="en-US" sz="3600" b="1" dirty="0" err="1" smtClean="0">
                <a:solidFill>
                  <a:srgbClr val="FF0000"/>
                </a:solidFill>
                <a:latin typeface="Times New Roman" panose="02020603050405020304" pitchFamily="18" charset="0"/>
                <a:cs typeface="Times New Roman" panose="02020603050405020304" pitchFamily="18" charset="0"/>
              </a:rPr>
              <a:t>Gò</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Vấp</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tọa</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lạc</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tại</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số</a:t>
            </a:r>
            <a:r>
              <a:rPr lang="en-US" sz="3600" b="1" dirty="0" smtClean="0">
                <a:solidFill>
                  <a:srgbClr val="FF0000"/>
                </a:solidFill>
                <a:latin typeface="Times New Roman" panose="02020603050405020304" pitchFamily="18" charset="0"/>
                <a:cs typeface="Times New Roman" panose="02020603050405020304" pitchFamily="18" charset="0"/>
              </a:rPr>
              <a:t> 01, </a:t>
            </a:r>
            <a:r>
              <a:rPr lang="en-US" sz="3600" b="1" dirty="0" err="1" smtClean="0">
                <a:solidFill>
                  <a:srgbClr val="FF0000"/>
                </a:solidFill>
                <a:latin typeface="Times New Roman" panose="02020603050405020304" pitchFamily="18" charset="0"/>
                <a:cs typeface="Times New Roman" panose="02020603050405020304" pitchFamily="18" charset="0"/>
              </a:rPr>
              <a:t>đường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Nguyễn</a:t>
            </a:r>
            <a:r>
              <a:rPr lang="en-US" sz="3600" b="1" dirty="0" smtClean="0">
                <a:solidFill>
                  <a:srgbClr val="FF0000"/>
                </a:solidFill>
                <a:latin typeface="Times New Roman" panose="02020603050405020304" pitchFamily="18" charset="0"/>
                <a:cs typeface="Times New Roman" panose="02020603050405020304" pitchFamily="18" charset="0"/>
              </a:rPr>
              <a:t> Du, </a:t>
            </a:r>
            <a:r>
              <a:rPr lang="en-US" sz="3600" b="1" dirty="0" err="1" smtClean="0">
                <a:solidFill>
                  <a:srgbClr val="FF0000"/>
                </a:solidFill>
                <a:latin typeface="Times New Roman" panose="02020603050405020304" pitchFamily="18" charset="0"/>
                <a:cs typeface="Times New Roman" panose="02020603050405020304" pitchFamily="18" charset="0"/>
              </a:rPr>
              <a:t>phường</a:t>
            </a:r>
            <a:r>
              <a:rPr lang="en-US" sz="3600" b="1" dirty="0" smtClean="0">
                <a:solidFill>
                  <a:srgbClr val="FF0000"/>
                </a:solidFill>
                <a:latin typeface="Times New Roman" panose="02020603050405020304" pitchFamily="18" charset="0"/>
                <a:cs typeface="Times New Roman" panose="02020603050405020304" pitchFamily="18" charset="0"/>
              </a:rPr>
              <a:t> 07, </a:t>
            </a:r>
            <a:r>
              <a:rPr lang="en-US" sz="3600" b="1" dirty="0" err="1" smtClean="0">
                <a:solidFill>
                  <a:srgbClr val="FF0000"/>
                </a:solidFill>
                <a:latin typeface="Times New Roman" panose="02020603050405020304" pitchFamily="18" charset="0"/>
                <a:cs typeface="Times New Roman" panose="02020603050405020304" pitchFamily="18" charset="0"/>
              </a:rPr>
              <a:t>quận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Gò</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Vấp</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460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1244600"/>
            <a:ext cx="10541000" cy="5118100"/>
          </a:xfrm>
          <a:prstGeom prst="rect">
            <a:avLst/>
          </a:prstGeom>
        </p:spPr>
      </p:pic>
      <p:sp>
        <p:nvSpPr>
          <p:cNvPr id="4" name="文本框 21"/>
          <p:cNvSpPr txBox="1"/>
          <p:nvPr/>
        </p:nvSpPr>
        <p:spPr>
          <a:xfrm>
            <a:off x="2077378" y="220172"/>
            <a:ext cx="7973744"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r>
              <a:rPr lang="vi-VN" altLang="zh-CN" dirty="0">
                <a:solidFill>
                  <a:srgbClr val="FF0000"/>
                </a:solidFill>
                <a:latin typeface="Times New Roman" panose="02020603050405020304" pitchFamily="18" charset="0"/>
                <a:cs typeface="Times New Roman" panose="02020603050405020304" pitchFamily="18" charset="0"/>
              </a:rPr>
              <a:t>a. GIỚI THIỆU </a:t>
            </a:r>
            <a:r>
              <a:rPr lang="en-US" altLang="zh-CN" dirty="0" smtClean="0">
                <a:solidFill>
                  <a:srgbClr val="FF0000"/>
                </a:solidFill>
                <a:latin typeface="Times New Roman" panose="02020603050405020304" pitchFamily="18" charset="0"/>
                <a:cs typeface="Times New Roman" panose="02020603050405020304" pitchFamily="18" charset="0"/>
              </a:rPr>
              <a:t>TRƯỜNG THCS GÒ VẤP</a:t>
            </a:r>
            <a:endParaRPr lang="zh-CN" alt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078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1"/>
          <p:cNvSpPr txBox="1"/>
          <p:nvPr/>
        </p:nvSpPr>
        <p:spPr>
          <a:xfrm>
            <a:off x="2077378" y="220172"/>
            <a:ext cx="7973744"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r>
              <a:rPr lang="vi-VN" altLang="zh-CN" dirty="0">
                <a:solidFill>
                  <a:srgbClr val="FF0000"/>
                </a:solidFill>
                <a:latin typeface="Times New Roman" panose="02020603050405020304" pitchFamily="18" charset="0"/>
                <a:cs typeface="Times New Roman" panose="02020603050405020304" pitchFamily="18" charset="0"/>
              </a:rPr>
              <a:t>a. GIỚI THIỆU </a:t>
            </a:r>
            <a:r>
              <a:rPr lang="en-US" altLang="zh-CN" dirty="0" smtClean="0">
                <a:solidFill>
                  <a:srgbClr val="FF0000"/>
                </a:solidFill>
                <a:latin typeface="Times New Roman" panose="02020603050405020304" pitchFamily="18" charset="0"/>
                <a:cs typeface="Times New Roman" panose="02020603050405020304" pitchFamily="18" charset="0"/>
              </a:rPr>
              <a:t>TRƯỜNG THCS GÒ VẤP</a:t>
            </a:r>
            <a:endParaRPr lang="zh-CN" altLang="en-US"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400" y="1016000"/>
            <a:ext cx="8940800" cy="5410200"/>
          </a:xfrm>
          <a:prstGeom prst="rect">
            <a:avLst/>
          </a:prstGeom>
        </p:spPr>
      </p:pic>
    </p:spTree>
    <p:extLst>
      <p:ext uri="{BB962C8B-B14F-4D97-AF65-F5344CB8AC3E}">
        <p14:creationId xmlns:p14="http://schemas.microsoft.com/office/powerpoint/2010/main" val="201999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1"/>
          <p:cNvSpPr txBox="1"/>
          <p:nvPr/>
        </p:nvSpPr>
        <p:spPr>
          <a:xfrm>
            <a:off x="2077378" y="220172"/>
            <a:ext cx="7973744"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r>
              <a:rPr lang="vi-VN" altLang="zh-CN" dirty="0">
                <a:solidFill>
                  <a:srgbClr val="FF0000"/>
                </a:solidFill>
                <a:latin typeface="Times New Roman" panose="02020603050405020304" pitchFamily="18" charset="0"/>
                <a:cs typeface="Times New Roman" panose="02020603050405020304" pitchFamily="18" charset="0"/>
              </a:rPr>
              <a:t>a. GIỚI THIỆU </a:t>
            </a:r>
            <a:r>
              <a:rPr lang="en-US" altLang="zh-CN" dirty="0" smtClean="0">
                <a:solidFill>
                  <a:srgbClr val="FF0000"/>
                </a:solidFill>
                <a:latin typeface="Times New Roman" panose="02020603050405020304" pitchFamily="18" charset="0"/>
                <a:cs typeface="Times New Roman" panose="02020603050405020304" pitchFamily="18" charset="0"/>
              </a:rPr>
              <a:t>TRƯỜNG THCS GÒ VẤP</a:t>
            </a:r>
            <a:endParaRPr lang="zh-CN" alt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717" y="1008529"/>
            <a:ext cx="10582835" cy="5647765"/>
          </a:xfrm>
          <a:prstGeom prst="rect">
            <a:avLst/>
          </a:prstGeom>
        </p:spPr>
      </p:pic>
    </p:spTree>
    <p:extLst>
      <p:ext uri="{BB962C8B-B14F-4D97-AF65-F5344CB8AC3E}">
        <p14:creationId xmlns:p14="http://schemas.microsoft.com/office/powerpoint/2010/main" val="1372731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1"/>
          <p:cNvSpPr txBox="1"/>
          <p:nvPr/>
        </p:nvSpPr>
        <p:spPr>
          <a:xfrm>
            <a:off x="2077378" y="220172"/>
            <a:ext cx="7973744"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r>
              <a:rPr lang="vi-VN" altLang="zh-CN" dirty="0">
                <a:solidFill>
                  <a:srgbClr val="FF0000"/>
                </a:solidFill>
                <a:latin typeface="Times New Roman" panose="02020603050405020304" pitchFamily="18" charset="0"/>
                <a:cs typeface="Times New Roman" panose="02020603050405020304" pitchFamily="18" charset="0"/>
              </a:rPr>
              <a:t>a. GIỚI THIỆU </a:t>
            </a:r>
            <a:r>
              <a:rPr lang="en-US" altLang="zh-CN" dirty="0" smtClean="0">
                <a:solidFill>
                  <a:srgbClr val="FF0000"/>
                </a:solidFill>
                <a:latin typeface="Times New Roman" panose="02020603050405020304" pitchFamily="18" charset="0"/>
                <a:cs typeface="Times New Roman" panose="02020603050405020304" pitchFamily="18" charset="0"/>
              </a:rPr>
              <a:t>TRƯỜNG THCS GÒ VẤP</a:t>
            </a:r>
            <a:endParaRPr lang="zh-CN" alt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92840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1"/>
          <p:cNvSpPr txBox="1"/>
          <p:nvPr/>
        </p:nvSpPr>
        <p:spPr>
          <a:xfrm>
            <a:off x="2077378" y="220172"/>
            <a:ext cx="7973744"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r>
              <a:rPr lang="vi-VN" altLang="zh-CN" dirty="0">
                <a:solidFill>
                  <a:srgbClr val="FF0000"/>
                </a:solidFill>
                <a:latin typeface="Times New Roman" panose="02020603050405020304" pitchFamily="18" charset="0"/>
                <a:cs typeface="Times New Roman" panose="02020603050405020304" pitchFamily="18" charset="0"/>
              </a:rPr>
              <a:t>a. GIỚI THIỆU </a:t>
            </a:r>
            <a:r>
              <a:rPr lang="en-US" altLang="zh-CN" dirty="0" smtClean="0">
                <a:solidFill>
                  <a:srgbClr val="FF0000"/>
                </a:solidFill>
                <a:latin typeface="Times New Roman" panose="02020603050405020304" pitchFamily="18" charset="0"/>
                <a:cs typeface="Times New Roman" panose="02020603050405020304" pitchFamily="18" charset="0"/>
              </a:rPr>
              <a:t>TRƯỜNG THCS GÒ VẤP</a:t>
            </a:r>
            <a:endParaRPr lang="zh-CN" altLang="en-US"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94" y="1154571"/>
            <a:ext cx="6261100" cy="57034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074" y="1154571"/>
            <a:ext cx="5143500" cy="5686535"/>
          </a:xfrm>
          <a:prstGeom prst="rect">
            <a:avLst/>
          </a:prstGeom>
        </p:spPr>
      </p:pic>
    </p:spTree>
    <p:extLst>
      <p:ext uri="{BB962C8B-B14F-4D97-AF65-F5344CB8AC3E}">
        <p14:creationId xmlns:p14="http://schemas.microsoft.com/office/powerpoint/2010/main" val="4126610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1"/>
          <p:cNvSpPr txBox="1"/>
          <p:nvPr/>
        </p:nvSpPr>
        <p:spPr>
          <a:xfrm>
            <a:off x="2077378" y="220172"/>
            <a:ext cx="7973744"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r>
              <a:rPr lang="vi-VN" altLang="zh-CN" dirty="0">
                <a:solidFill>
                  <a:srgbClr val="FF0000"/>
                </a:solidFill>
                <a:latin typeface="Times New Roman" panose="02020603050405020304" pitchFamily="18" charset="0"/>
                <a:cs typeface="Times New Roman" panose="02020603050405020304" pitchFamily="18" charset="0"/>
              </a:rPr>
              <a:t>a. GIỚI THIỆU </a:t>
            </a:r>
            <a:r>
              <a:rPr lang="en-US" altLang="zh-CN" dirty="0" smtClean="0">
                <a:solidFill>
                  <a:srgbClr val="FF0000"/>
                </a:solidFill>
                <a:latin typeface="Times New Roman" panose="02020603050405020304" pitchFamily="18" charset="0"/>
                <a:cs typeface="Times New Roman" panose="02020603050405020304" pitchFamily="18" charset="0"/>
              </a:rPr>
              <a:t>TRƯỜNG THCS GÒ VẤP</a:t>
            </a:r>
            <a:endParaRPr lang="zh-CN" alt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63" y="1048871"/>
            <a:ext cx="6027078" cy="53922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012" y="1048871"/>
            <a:ext cx="5844988" cy="5392271"/>
          </a:xfrm>
          <a:prstGeom prst="rect">
            <a:avLst/>
          </a:prstGeom>
        </p:spPr>
      </p:pic>
    </p:spTree>
    <p:extLst>
      <p:ext uri="{BB962C8B-B14F-4D97-AF65-F5344CB8AC3E}">
        <p14:creationId xmlns:p14="http://schemas.microsoft.com/office/powerpoint/2010/main" val="3254716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1"/>
          <p:cNvSpPr txBox="1"/>
          <p:nvPr/>
        </p:nvSpPr>
        <p:spPr>
          <a:xfrm>
            <a:off x="2077378" y="220172"/>
            <a:ext cx="7973744"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r>
              <a:rPr lang="vi-VN" altLang="zh-CN" dirty="0">
                <a:solidFill>
                  <a:srgbClr val="FF0000"/>
                </a:solidFill>
                <a:latin typeface="Times New Roman" panose="02020603050405020304" pitchFamily="18" charset="0"/>
                <a:cs typeface="Times New Roman" panose="02020603050405020304" pitchFamily="18" charset="0"/>
              </a:rPr>
              <a:t>a. GIỚI THIỆU </a:t>
            </a:r>
            <a:r>
              <a:rPr lang="en-US" altLang="zh-CN" dirty="0" smtClean="0">
                <a:solidFill>
                  <a:srgbClr val="FF0000"/>
                </a:solidFill>
                <a:latin typeface="Times New Roman" panose="02020603050405020304" pitchFamily="18" charset="0"/>
                <a:cs typeface="Times New Roman" panose="02020603050405020304" pitchFamily="18" charset="0"/>
              </a:rPr>
              <a:t>TRƯỜNG THCS GÒ VẤP</a:t>
            </a:r>
            <a:endParaRPr lang="zh-CN" altLang="en-US"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41" y="941294"/>
            <a:ext cx="5143500" cy="56881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976" y="941294"/>
            <a:ext cx="6598024" cy="5688106"/>
          </a:xfrm>
          <a:prstGeom prst="rect">
            <a:avLst/>
          </a:prstGeom>
        </p:spPr>
      </p:pic>
    </p:spTree>
    <p:extLst>
      <p:ext uri="{BB962C8B-B14F-4D97-AF65-F5344CB8AC3E}">
        <p14:creationId xmlns:p14="http://schemas.microsoft.com/office/powerpoint/2010/main" val="352709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1"/>
          <p:cNvSpPr txBox="1"/>
          <p:nvPr/>
        </p:nvSpPr>
        <p:spPr>
          <a:xfrm>
            <a:off x="2077378" y="220172"/>
            <a:ext cx="7973744"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r>
              <a:rPr lang="vi-VN" altLang="zh-CN" dirty="0">
                <a:solidFill>
                  <a:srgbClr val="FF0000"/>
                </a:solidFill>
                <a:latin typeface="Times New Roman" panose="02020603050405020304" pitchFamily="18" charset="0"/>
                <a:cs typeface="Times New Roman" panose="02020603050405020304" pitchFamily="18" charset="0"/>
              </a:rPr>
              <a:t>a. GIỚI THIỆU </a:t>
            </a:r>
            <a:r>
              <a:rPr lang="en-US" altLang="zh-CN" dirty="0" smtClean="0">
                <a:solidFill>
                  <a:srgbClr val="FF0000"/>
                </a:solidFill>
                <a:latin typeface="Times New Roman" panose="02020603050405020304" pitchFamily="18" charset="0"/>
                <a:cs typeface="Times New Roman" panose="02020603050405020304" pitchFamily="18" charset="0"/>
              </a:rPr>
              <a:t>TRƯỜNG THCS GÒ VẤP</a:t>
            </a:r>
            <a:endParaRPr lang="zh-CN" altLang="en-US"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04947"/>
            <a:ext cx="6629400" cy="60783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553" y="779624"/>
            <a:ext cx="5143500" cy="6078376"/>
          </a:xfrm>
          <a:prstGeom prst="rect">
            <a:avLst/>
          </a:prstGeom>
        </p:spPr>
      </p:pic>
    </p:spTree>
    <p:extLst>
      <p:ext uri="{BB962C8B-B14F-4D97-AF65-F5344CB8AC3E}">
        <p14:creationId xmlns:p14="http://schemas.microsoft.com/office/powerpoint/2010/main" val="1543285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0" y="-209217"/>
            <a:ext cx="12895093" cy="8093697"/>
            <a:chOff x="0" y="-221063"/>
            <a:chExt cx="12895093" cy="7946844"/>
          </a:xfrm>
        </p:grpSpPr>
        <p:sp>
          <p:nvSpPr>
            <p:cNvPr id="29" name="矩形 28"/>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144150" y="-221063"/>
              <a:ext cx="12750943" cy="7946844"/>
              <a:chOff x="2627224" y="-795141"/>
              <a:chExt cx="10013806" cy="7040780"/>
            </a:xfrm>
          </p:grpSpPr>
          <p:sp>
            <p:nvSpPr>
              <p:cNvPr id="31" name="矩形 30"/>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矩形 31"/>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
        <p:nvSpPr>
          <p:cNvPr id="12" name="文本框 11"/>
          <p:cNvSpPr txBox="1"/>
          <p:nvPr/>
        </p:nvSpPr>
        <p:spPr>
          <a:xfrm>
            <a:off x="1905000" y="3023276"/>
            <a:ext cx="3273871" cy="1384995"/>
          </a:xfrm>
          <a:prstGeom prst="rect">
            <a:avLst/>
          </a:prstGeom>
          <a:noFill/>
        </p:spPr>
        <p:txBody>
          <a:bodyPr wrap="square" rtlCol="0">
            <a:spAutoFit/>
          </a:bodyPr>
          <a:lstStyle/>
          <a:p>
            <a:pPr algn="ctr"/>
            <a:r>
              <a:rPr lang="vi-VN" altLang="zh-CN" sz="2800" b="1" dirty="0">
                <a:solidFill>
                  <a:srgbClr val="002060"/>
                </a:solidFill>
                <a:latin typeface="Times New Roman" panose="02020603050405020304" pitchFamily="18" charset="0"/>
                <a:cs typeface="Times New Roman" panose="02020603050405020304" pitchFamily="18" charset="0"/>
              </a:rPr>
              <a:t>KHÁM PHÁ TRƯỜNG THCS CỦA EM</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7250294" y="3238721"/>
            <a:ext cx="2795406" cy="1077218"/>
          </a:xfrm>
          <a:prstGeom prst="rect">
            <a:avLst/>
          </a:prstGeom>
          <a:noFill/>
        </p:spPr>
        <p:txBody>
          <a:bodyPr wrap="square" rtlCol="0">
            <a:spAutoFit/>
          </a:bodyPr>
          <a:lstStyle/>
          <a:p>
            <a:pPr algn="ctr"/>
            <a:r>
              <a:rPr lang="vi-VN" altLang="zh-CN" sz="3200" b="1" dirty="0">
                <a:solidFill>
                  <a:srgbClr val="002060"/>
                </a:solidFill>
                <a:latin typeface="Times New Roman" panose="02020603050405020304" pitchFamily="18" charset="0"/>
                <a:cs typeface="Times New Roman" panose="02020603050405020304" pitchFamily="18" charset="0"/>
              </a:rPr>
              <a:t>TÌM HIỂU </a:t>
            </a:r>
          </a:p>
          <a:p>
            <a:pPr algn="ctr"/>
            <a:r>
              <a:rPr lang="vi-VN" altLang="zh-CN" sz="3200" b="1" dirty="0">
                <a:solidFill>
                  <a:srgbClr val="002060"/>
                </a:solidFill>
                <a:latin typeface="Times New Roman" panose="02020603050405020304" pitchFamily="18" charset="0"/>
                <a:cs typeface="Times New Roman" panose="02020603050405020304" pitchFamily="18" charset="0"/>
              </a:rPr>
              <a:t>BẢN THÂN</a:t>
            </a:r>
            <a:endParaRPr lang="en-US" altLang="zh-CN" sz="3200" b="1" dirty="0">
              <a:solidFill>
                <a:srgbClr val="002060"/>
              </a:solidFill>
              <a:latin typeface="Times New Roman" panose="02020603050405020304" pitchFamily="18" charset="0"/>
              <a:cs typeface="Times New Roman" panose="02020603050405020304" pitchFamily="18" charset="0"/>
            </a:endParaRPr>
          </a:p>
        </p:txBody>
      </p:sp>
      <p:grpSp>
        <p:nvGrpSpPr>
          <p:cNvPr id="13" name="组合 12"/>
          <p:cNvGrpSpPr/>
          <p:nvPr/>
        </p:nvGrpSpPr>
        <p:grpSpPr>
          <a:xfrm>
            <a:off x="7620488" y="1627768"/>
            <a:ext cx="1887422" cy="1375025"/>
            <a:chOff x="3240023" y="2208279"/>
            <a:chExt cx="2249940" cy="1639127"/>
          </a:xfrm>
        </p:grpSpPr>
        <p:sp>
          <p:nvSpPr>
            <p:cNvPr id="45" name="云形 44"/>
            <p:cNvSpPr/>
            <p:nvPr/>
          </p:nvSpPr>
          <p:spPr>
            <a:xfrm>
              <a:off x="3240023" y="2208279"/>
              <a:ext cx="2249940" cy="1639127"/>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5840" y="2326444"/>
              <a:ext cx="1124890" cy="1282284"/>
            </a:xfrm>
            <a:prstGeom prst="rect">
              <a:avLst/>
            </a:prstGeom>
          </p:spPr>
        </p:pic>
      </p:grpSp>
      <p:grpSp>
        <p:nvGrpSpPr>
          <p:cNvPr id="14" name="组合 13"/>
          <p:cNvGrpSpPr/>
          <p:nvPr/>
        </p:nvGrpSpPr>
        <p:grpSpPr>
          <a:xfrm>
            <a:off x="2638932" y="1427547"/>
            <a:ext cx="1887422" cy="1375025"/>
            <a:chOff x="703406" y="2142481"/>
            <a:chExt cx="2249940" cy="1639127"/>
          </a:xfrm>
        </p:grpSpPr>
        <p:sp>
          <p:nvSpPr>
            <p:cNvPr id="35" name="云形 34"/>
            <p:cNvSpPr/>
            <p:nvPr/>
          </p:nvSpPr>
          <p:spPr>
            <a:xfrm>
              <a:off x="703406" y="2142481"/>
              <a:ext cx="2249940" cy="1639127"/>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677" y="2235826"/>
              <a:ext cx="1392906" cy="1392906"/>
            </a:xfrm>
            <a:prstGeom prst="rect">
              <a:avLst/>
            </a:prstGeom>
          </p:spPr>
        </p:pic>
      </p:grpSp>
      <p:grpSp>
        <p:nvGrpSpPr>
          <p:cNvPr id="41" name="组合 40"/>
          <p:cNvGrpSpPr/>
          <p:nvPr/>
        </p:nvGrpSpPr>
        <p:grpSpPr>
          <a:xfrm>
            <a:off x="0" y="5207212"/>
            <a:ext cx="12523845" cy="1647370"/>
            <a:chOff x="0" y="5207212"/>
            <a:chExt cx="12523845" cy="1647370"/>
          </a:xfrm>
        </p:grpSpPr>
        <p:pic>
          <p:nvPicPr>
            <p:cNvPr id="42" name="图片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43" name="图片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sp>
        <p:nvSpPr>
          <p:cNvPr id="11" name="文本框 10"/>
          <p:cNvSpPr txBox="1"/>
          <p:nvPr/>
        </p:nvSpPr>
        <p:spPr>
          <a:xfrm>
            <a:off x="2070607" y="168063"/>
            <a:ext cx="6559922" cy="1446550"/>
          </a:xfrm>
          <a:prstGeom prst="rect">
            <a:avLst/>
          </a:prstGeom>
          <a:noFill/>
        </p:spPr>
        <p:txBody>
          <a:bodyPr vert="horz" wrap="square" rtlCol="0">
            <a:spAutoFit/>
          </a:bodyPr>
          <a:lstStyle/>
          <a:p>
            <a:pPr algn="ctr"/>
            <a:r>
              <a:rPr lang="vi-VN" altLang="zh-CN" sz="4400" b="1" dirty="0">
                <a:solidFill>
                  <a:srgbClr val="FF0000"/>
                </a:solidFill>
                <a:latin typeface="+mj-lt"/>
                <a:ea typeface="方正汉真广标简体" panose="02000000000000000000" pitchFamily="2" charset="-122"/>
                <a:cs typeface="Calibri" panose="020F0502020204030204" pitchFamily="34" charset="0"/>
              </a:rPr>
              <a:t>NỘI DUNG CHỦ ĐỀ TUẦN 1</a:t>
            </a:r>
            <a:endParaRPr lang="zh-CN" altLang="en-US" sz="4400" b="1" dirty="0">
              <a:solidFill>
                <a:srgbClr val="FF0000"/>
              </a:solidFill>
              <a:latin typeface="+mj-lt"/>
              <a:ea typeface="方正汉真广标简体" panose="02000000000000000000" pitchFamily="2" charset="-122"/>
              <a:cs typeface="Calibri" panose="020F0502020204030204" pitchFamily="34" charset="0"/>
            </a:endParaRPr>
          </a:p>
        </p:txBody>
      </p:sp>
    </p:spTree>
    <p:extLst>
      <p:ext uri="{BB962C8B-B14F-4D97-AF65-F5344CB8AC3E}">
        <p14:creationId xmlns:p14="http://schemas.microsoft.com/office/powerpoint/2010/main" val="13859499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2F19B711-C590-44D1-9AA8-9F143B0ED5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C0C79CF2-6A1C-4636-84CE-ABB2BE191D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5D17DF-AD65-402C-A95C-F13C770C9F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9ADA11D-8D9A-FB47-9739-9AF008583576}"/>
              </a:ext>
            </a:extLst>
          </p:cNvPr>
          <p:cNvSpPr/>
          <p:nvPr/>
        </p:nvSpPr>
        <p:spPr>
          <a:xfrm>
            <a:off x="6297731" y="2919359"/>
            <a:ext cx="4405810" cy="268022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2">
                    <a:lumMod val="10000"/>
                  </a:schemeClr>
                </a:solidFill>
                <a:latin typeface="Times New Roman" panose="02020603050405020304" pitchFamily="18" charset="0"/>
                <a:cs typeface="Times New Roman" panose="02020603050405020304" pitchFamily="18" charset="0"/>
              </a:rPr>
              <a:t>TRƯỜNG TIỂU HỌC</a:t>
            </a:r>
          </a:p>
          <a:p>
            <a:pPr marL="457200" indent="-457200" algn="ctr">
              <a:buFontTx/>
              <a:buChar char="-"/>
            </a:pPr>
            <a:r>
              <a:rPr lang="en-VN" sz="2800" dirty="0">
                <a:solidFill>
                  <a:schemeClr val="bg2">
                    <a:lumMod val="10000"/>
                  </a:schemeClr>
                </a:solidFill>
                <a:latin typeface="Times New Roman" panose="02020603050405020304" pitchFamily="18" charset="0"/>
                <a:cs typeface="Times New Roman" panose="02020603050405020304" pitchFamily="18" charset="0"/>
              </a:rPr>
              <a:t>Môn học…</a:t>
            </a:r>
          </a:p>
          <a:p>
            <a:pPr marL="457200" indent="-457200" algn="ctr">
              <a:buFontTx/>
              <a:buChar char="-"/>
            </a:pPr>
            <a:r>
              <a:rPr lang="en-VN" sz="2800" dirty="0">
                <a:solidFill>
                  <a:schemeClr val="bg2">
                    <a:lumMod val="10000"/>
                  </a:schemeClr>
                </a:solidFill>
                <a:latin typeface="Times New Roman" panose="02020603050405020304" pitchFamily="18" charset="0"/>
                <a:cs typeface="Times New Roman" panose="02020603050405020304" pitchFamily="18" charset="0"/>
              </a:rPr>
              <a:t>Thầy cô giáo…</a:t>
            </a:r>
          </a:p>
          <a:p>
            <a:pPr marL="457200" indent="-457200" algn="ctr">
              <a:buFontTx/>
              <a:buChar char="-"/>
            </a:pPr>
            <a:r>
              <a:rPr lang="en-VN" sz="2800" dirty="0">
                <a:solidFill>
                  <a:schemeClr val="bg2">
                    <a:lumMod val="10000"/>
                  </a:schemeClr>
                </a:solidFill>
                <a:latin typeface="Times New Roman" panose="02020603050405020304" pitchFamily="18" charset="0"/>
                <a:cs typeface="Times New Roman" panose="02020603050405020304" pitchFamily="18" charset="0"/>
              </a:rPr>
              <a:t>Nội dung học tập…</a:t>
            </a:r>
          </a:p>
          <a:p>
            <a:pPr algn="ctr"/>
            <a:r>
              <a:rPr lang="en-VN" sz="2800" dirty="0">
                <a:solidFill>
                  <a:schemeClr val="bg2">
                    <a:lumMod val="10000"/>
                  </a:schemeClr>
                </a:solidFill>
                <a:latin typeface="Times New Roman" panose="02020603050405020304" pitchFamily="18" charset="0"/>
                <a:cs typeface="Times New Roman" panose="02020603050405020304" pitchFamily="18" charset="0"/>
              </a:rPr>
              <a:t>- Hoạt động trải nghiệm,…</a:t>
            </a:r>
          </a:p>
        </p:txBody>
      </p:sp>
      <p:sp>
        <p:nvSpPr>
          <p:cNvPr id="12" name="Rectangle 11">
            <a:extLst>
              <a:ext uri="{FF2B5EF4-FFF2-40B4-BE49-F238E27FC236}">
                <a16:creationId xmlns:a16="http://schemas.microsoft.com/office/drawing/2014/main" id="{D4DEBDEE-88EE-504C-8340-2A3820F8EB13}"/>
              </a:ext>
            </a:extLst>
          </p:cNvPr>
          <p:cNvSpPr/>
          <p:nvPr/>
        </p:nvSpPr>
        <p:spPr>
          <a:xfrm>
            <a:off x="1690190" y="2919360"/>
            <a:ext cx="4405810" cy="2680229"/>
          </a:xfrm>
          <a:prstGeom prst="rect">
            <a:avLst/>
          </a:prstGeom>
          <a:solidFill>
            <a:schemeClr val="accent2">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bg2">
                    <a:lumMod val="10000"/>
                  </a:schemeClr>
                </a:solidFill>
                <a:latin typeface="Times New Roman" panose="02020603050405020304" pitchFamily="18" charset="0"/>
                <a:cs typeface="Times New Roman" panose="02020603050405020304" pitchFamily="18" charset="0"/>
              </a:rPr>
              <a:t>TRƯỜNG THCS</a:t>
            </a:r>
          </a:p>
          <a:p>
            <a:pPr marL="457200" indent="-457200" algn="ctr">
              <a:buFontTx/>
              <a:buChar char="-"/>
            </a:pPr>
            <a:r>
              <a:rPr lang="en-VN" sz="2800" dirty="0">
                <a:solidFill>
                  <a:schemeClr val="bg2">
                    <a:lumMod val="10000"/>
                  </a:schemeClr>
                </a:solidFill>
                <a:latin typeface="Times New Roman" panose="02020603050405020304" pitchFamily="18" charset="0"/>
                <a:cs typeface="Times New Roman" panose="02020603050405020304" pitchFamily="18" charset="0"/>
              </a:rPr>
              <a:t>Môn học…</a:t>
            </a:r>
          </a:p>
          <a:p>
            <a:pPr marL="457200" indent="-457200" algn="ctr">
              <a:buFontTx/>
              <a:buChar char="-"/>
            </a:pPr>
            <a:r>
              <a:rPr lang="en-VN" sz="2800" dirty="0">
                <a:solidFill>
                  <a:schemeClr val="bg2">
                    <a:lumMod val="10000"/>
                  </a:schemeClr>
                </a:solidFill>
                <a:latin typeface="Times New Roman" panose="02020603050405020304" pitchFamily="18" charset="0"/>
                <a:cs typeface="Times New Roman" panose="02020603050405020304" pitchFamily="18" charset="0"/>
              </a:rPr>
              <a:t>Thầy cô giáo…</a:t>
            </a:r>
          </a:p>
          <a:p>
            <a:pPr marL="457200" indent="-457200" algn="ctr">
              <a:buFontTx/>
              <a:buChar char="-"/>
            </a:pPr>
            <a:r>
              <a:rPr lang="en-VN" sz="2800" dirty="0">
                <a:solidFill>
                  <a:schemeClr val="bg2">
                    <a:lumMod val="10000"/>
                  </a:schemeClr>
                </a:solidFill>
                <a:latin typeface="Times New Roman" panose="02020603050405020304" pitchFamily="18" charset="0"/>
                <a:cs typeface="Times New Roman" panose="02020603050405020304" pitchFamily="18" charset="0"/>
              </a:rPr>
              <a:t>Nội dung học tập…</a:t>
            </a:r>
          </a:p>
          <a:p>
            <a:pPr algn="ctr"/>
            <a:r>
              <a:rPr lang="en-VN" sz="2800" dirty="0">
                <a:solidFill>
                  <a:schemeClr val="bg2">
                    <a:lumMod val="10000"/>
                  </a:schemeClr>
                </a:solidFill>
                <a:latin typeface="Times New Roman" panose="02020603050405020304" pitchFamily="18" charset="0"/>
                <a:cs typeface="Times New Roman" panose="02020603050405020304" pitchFamily="18" charset="0"/>
              </a:rPr>
              <a:t>- Hoạt động trải nghiệm,…</a:t>
            </a:r>
          </a:p>
        </p:txBody>
      </p:sp>
      <p:sp>
        <p:nvSpPr>
          <p:cNvPr id="2" name="Rectangle 1">
            <a:extLst>
              <a:ext uri="{FF2B5EF4-FFF2-40B4-BE49-F238E27FC236}">
                <a16:creationId xmlns:a16="http://schemas.microsoft.com/office/drawing/2014/main" id="{8658DCEF-65CD-2C42-90D2-A4E12C265496}"/>
              </a:ext>
            </a:extLst>
          </p:cNvPr>
          <p:cNvSpPr/>
          <p:nvPr/>
        </p:nvSpPr>
        <p:spPr>
          <a:xfrm>
            <a:off x="4114800" y="1018903"/>
            <a:ext cx="4180114" cy="114953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FF0000"/>
                </a:solidFill>
                <a:latin typeface="Times New Roman" panose="02020603050405020304" pitchFamily="18" charset="0"/>
                <a:cs typeface="Times New Roman" panose="02020603050405020304" pitchFamily="18" charset="0"/>
              </a:rPr>
              <a:t>CHỈ RA ĐIỂM KHÁC BIỆT</a:t>
            </a:r>
          </a:p>
        </p:txBody>
      </p:sp>
      <p:pic>
        <p:nvPicPr>
          <p:cNvPr id="16" name="图片 53">
            <a:extLst>
              <a:ext uri="{FF2B5EF4-FFF2-40B4-BE49-F238E27FC236}">
                <a16:creationId xmlns:a16="http://schemas.microsoft.com/office/drawing/2014/main" id="{7442B2F6-6CBB-1848-A224-24B503CB8E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440" y="4523279"/>
            <a:ext cx="1807581" cy="1807581"/>
          </a:xfrm>
          <a:prstGeom prst="rect">
            <a:avLst/>
          </a:prstGeom>
        </p:spPr>
      </p:pic>
      <p:pic>
        <p:nvPicPr>
          <p:cNvPr id="21" name="图片 54">
            <a:extLst>
              <a:ext uri="{FF2B5EF4-FFF2-40B4-BE49-F238E27FC236}">
                <a16:creationId xmlns:a16="http://schemas.microsoft.com/office/drawing/2014/main" id="{E6F5CA98-FBFC-DA42-ACDE-B9902BED0E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865" y="899217"/>
            <a:ext cx="1382859" cy="1644680"/>
          </a:xfrm>
          <a:prstGeom prst="rect">
            <a:avLst/>
          </a:prstGeom>
        </p:spPr>
      </p:pic>
      <p:pic>
        <p:nvPicPr>
          <p:cNvPr id="26" name="图片 55">
            <a:extLst>
              <a:ext uri="{FF2B5EF4-FFF2-40B4-BE49-F238E27FC236}">
                <a16:creationId xmlns:a16="http://schemas.microsoft.com/office/drawing/2014/main" id="{06CCC278-D88D-5540-9965-ED2FEEC674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6541" y="4570018"/>
            <a:ext cx="1382858" cy="1613335"/>
          </a:xfrm>
          <a:prstGeom prst="rect">
            <a:avLst/>
          </a:prstGeom>
        </p:spPr>
      </p:pic>
    </p:spTree>
    <p:extLst>
      <p:ext uri="{BB962C8B-B14F-4D97-AF65-F5344CB8AC3E}">
        <p14:creationId xmlns:p14="http://schemas.microsoft.com/office/powerpoint/2010/main" val="3271256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2F19B711-C590-44D1-9AA8-9F143B0ED5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0">
            <a:extLst>
              <a:ext uri="{FF2B5EF4-FFF2-40B4-BE49-F238E27FC236}">
                <a16:creationId xmlns:a16="http://schemas.microsoft.com/office/drawing/2014/main" id="{C0C79CF2-6A1C-4636-84CE-ABB2BE191D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5D17DF-AD65-402C-A95C-F13C770C9F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9ADA11D-8D9A-FB47-9739-9AF008583576}"/>
              </a:ext>
            </a:extLst>
          </p:cNvPr>
          <p:cNvSpPr/>
          <p:nvPr/>
        </p:nvSpPr>
        <p:spPr>
          <a:xfrm>
            <a:off x="6298405" y="1900589"/>
            <a:ext cx="4515518" cy="427376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TRƯỜNG TIỂU HỌC</a:t>
            </a:r>
          </a:p>
          <a:p>
            <a:pPr algn="just"/>
            <a:r>
              <a:rPr lang="en-VN" sz="2800" dirty="0">
                <a:solidFill>
                  <a:schemeClr val="tx1"/>
                </a:solidFill>
                <a:latin typeface="Times New Roman" panose="02020603050405020304" pitchFamily="18" charset="0"/>
                <a:cs typeface="Times New Roman" panose="02020603050405020304" pitchFamily="18" charset="0"/>
              </a:rPr>
              <a:t>- Môn học: ít môn học</a:t>
            </a:r>
          </a:p>
          <a:p>
            <a:pPr algn="just"/>
            <a:r>
              <a:rPr lang="en-VN" sz="2800" dirty="0">
                <a:solidFill>
                  <a:schemeClr val="tx1"/>
                </a:solidFill>
                <a:latin typeface="Times New Roman" panose="02020603050405020304" pitchFamily="18" charset="0"/>
                <a:cs typeface="Times New Roman" panose="02020603050405020304" pitchFamily="18" charset="0"/>
              </a:rPr>
              <a:t>- Thầy cô giáo: ít GVBM, chủ yếu là GVCN dạy</a:t>
            </a:r>
          </a:p>
          <a:p>
            <a:pPr algn="just"/>
            <a:r>
              <a:rPr lang="en-VN" sz="2800" dirty="0">
                <a:solidFill>
                  <a:schemeClr val="tx1"/>
                </a:solidFill>
                <a:latin typeface="Times New Roman" panose="02020603050405020304" pitchFamily="18" charset="0"/>
                <a:cs typeface="Times New Roman" panose="02020603050405020304" pitchFamily="18" charset="0"/>
              </a:rPr>
              <a:t>- Nội dung học tập: ít hơn</a:t>
            </a:r>
          </a:p>
          <a:p>
            <a:pPr algn="just"/>
            <a:r>
              <a:rPr lang="en-VN" sz="2800" dirty="0">
                <a:solidFill>
                  <a:schemeClr val="tx1"/>
                </a:solidFill>
                <a:latin typeface="Times New Roman" panose="02020603050405020304" pitchFamily="18" charset="0"/>
                <a:cs typeface="Times New Roman" panose="02020603050405020304" pitchFamily="18" charset="0"/>
              </a:rPr>
              <a:t>- Hoạt động giáo dục: có nhiều khác biệt</a:t>
            </a:r>
          </a:p>
        </p:txBody>
      </p:sp>
      <p:sp>
        <p:nvSpPr>
          <p:cNvPr id="12" name="Rectangle 11">
            <a:extLst>
              <a:ext uri="{FF2B5EF4-FFF2-40B4-BE49-F238E27FC236}">
                <a16:creationId xmlns:a16="http://schemas.microsoft.com/office/drawing/2014/main" id="{D4DEBDEE-88EE-504C-8340-2A3820F8EB13}"/>
              </a:ext>
            </a:extLst>
          </p:cNvPr>
          <p:cNvSpPr/>
          <p:nvPr/>
        </p:nvSpPr>
        <p:spPr>
          <a:xfrm>
            <a:off x="1378077" y="1900589"/>
            <a:ext cx="4753874" cy="427376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TRƯỜNG THCS</a:t>
            </a:r>
          </a:p>
          <a:p>
            <a:pPr algn="just"/>
            <a:r>
              <a:rPr lang="en-VN" sz="2800" dirty="0">
                <a:solidFill>
                  <a:schemeClr val="tx1"/>
                </a:solidFill>
                <a:latin typeface="Times New Roman" panose="02020603050405020304" pitchFamily="18" charset="0"/>
                <a:cs typeface="Times New Roman" panose="02020603050405020304" pitchFamily="18" charset="0"/>
              </a:rPr>
              <a:t>- Môn học: có nhiều môn học hơn</a:t>
            </a:r>
          </a:p>
          <a:p>
            <a:pPr algn="just"/>
            <a:r>
              <a:rPr lang="en-VN" sz="2800" dirty="0">
                <a:solidFill>
                  <a:schemeClr val="tx1"/>
                </a:solidFill>
                <a:latin typeface="Times New Roman" panose="02020603050405020304" pitchFamily="18" charset="0"/>
                <a:cs typeface="Times New Roman" panose="02020603050405020304" pitchFamily="18" charset="0"/>
              </a:rPr>
              <a:t>- Thầy cô giáo: Nhiều hơn (mỗi GVBM phụ trách riêng 1 môn)</a:t>
            </a:r>
          </a:p>
          <a:p>
            <a:pPr algn="just"/>
            <a:r>
              <a:rPr lang="en-VN" sz="2800" dirty="0">
                <a:solidFill>
                  <a:schemeClr val="tx1"/>
                </a:solidFill>
                <a:latin typeface="Times New Roman" panose="02020603050405020304" pitchFamily="18" charset="0"/>
                <a:cs typeface="Times New Roman" panose="02020603050405020304" pitchFamily="18" charset="0"/>
              </a:rPr>
              <a:t>- Nội dung học tập: Nhiều hơn</a:t>
            </a:r>
          </a:p>
          <a:p>
            <a:pPr algn="just"/>
            <a:r>
              <a:rPr lang="en-VN" sz="2800" dirty="0">
                <a:solidFill>
                  <a:schemeClr val="tx1"/>
                </a:solidFill>
                <a:latin typeface="Times New Roman" panose="02020603050405020304" pitchFamily="18" charset="0"/>
                <a:cs typeface="Times New Roman" panose="02020603050405020304" pitchFamily="18" charset="0"/>
              </a:rPr>
              <a:t>- Hoạt động giáo dục: đa dạng hơn</a:t>
            </a:r>
          </a:p>
        </p:txBody>
      </p:sp>
      <p:sp>
        <p:nvSpPr>
          <p:cNvPr id="2" name="Rectangle 1">
            <a:extLst>
              <a:ext uri="{FF2B5EF4-FFF2-40B4-BE49-F238E27FC236}">
                <a16:creationId xmlns:a16="http://schemas.microsoft.com/office/drawing/2014/main" id="{8658DCEF-65CD-2C42-90D2-A4E12C265496}"/>
              </a:ext>
            </a:extLst>
          </p:cNvPr>
          <p:cNvSpPr/>
          <p:nvPr/>
        </p:nvSpPr>
        <p:spPr>
          <a:xfrm>
            <a:off x="4101738" y="683645"/>
            <a:ext cx="4437144" cy="114953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rgbClr val="FF0000"/>
                </a:solidFill>
                <a:latin typeface="Times New Roman" panose="02020603050405020304" pitchFamily="18" charset="0"/>
                <a:cs typeface="Times New Roman" panose="02020603050405020304" pitchFamily="18" charset="0"/>
              </a:rPr>
              <a:t>CHỈ RA ĐIỂM KHÁC BIỆT</a:t>
            </a:r>
          </a:p>
        </p:txBody>
      </p:sp>
      <p:pic>
        <p:nvPicPr>
          <p:cNvPr id="8" name="图片 53">
            <a:extLst>
              <a:ext uri="{FF2B5EF4-FFF2-40B4-BE49-F238E27FC236}">
                <a16:creationId xmlns:a16="http://schemas.microsoft.com/office/drawing/2014/main" id="{5ECECD6D-C07D-334F-ACF9-8AF9CDA03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4" y="4570018"/>
            <a:ext cx="1807581" cy="1807581"/>
          </a:xfrm>
          <a:prstGeom prst="rect">
            <a:avLst/>
          </a:prstGeom>
        </p:spPr>
      </p:pic>
      <p:pic>
        <p:nvPicPr>
          <p:cNvPr id="9" name="图片 54">
            <a:extLst>
              <a:ext uri="{FF2B5EF4-FFF2-40B4-BE49-F238E27FC236}">
                <a16:creationId xmlns:a16="http://schemas.microsoft.com/office/drawing/2014/main" id="{9FAA08AF-20E7-824C-9B2A-DD6593E37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296" y="255909"/>
            <a:ext cx="1382859" cy="1644680"/>
          </a:xfrm>
          <a:prstGeom prst="rect">
            <a:avLst/>
          </a:prstGeom>
        </p:spPr>
      </p:pic>
      <p:pic>
        <p:nvPicPr>
          <p:cNvPr id="10" name="图片 55">
            <a:extLst>
              <a:ext uri="{FF2B5EF4-FFF2-40B4-BE49-F238E27FC236}">
                <a16:creationId xmlns:a16="http://schemas.microsoft.com/office/drawing/2014/main" id="{FEC546CD-966F-B54C-885A-182EA0AEC4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2980" y="4519530"/>
            <a:ext cx="1382858" cy="1613335"/>
          </a:xfrm>
          <a:prstGeom prst="rect">
            <a:avLst/>
          </a:prstGeom>
        </p:spPr>
      </p:pic>
    </p:spTree>
    <p:extLst>
      <p:ext uri="{BB962C8B-B14F-4D97-AF65-F5344CB8AC3E}">
        <p14:creationId xmlns:p14="http://schemas.microsoft.com/office/powerpoint/2010/main" val="3901752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DEBDEE-88EE-504C-8340-2A3820F8EB13}"/>
              </a:ext>
            </a:extLst>
          </p:cNvPr>
          <p:cNvSpPr/>
          <p:nvPr/>
        </p:nvSpPr>
        <p:spPr>
          <a:xfrm>
            <a:off x="806823" y="1319265"/>
            <a:ext cx="10044954" cy="247425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sz="2800" dirty="0" smtClean="0">
                <a:solidFill>
                  <a:schemeClr val="tx1"/>
                </a:solidFill>
                <a:latin typeface="Times New Roman" panose="02020603050405020304" pitchFamily="18" charset="0"/>
                <a:cs typeface="Times New Roman" panose="02020603050405020304" pitchFamily="18" charset="0"/>
              </a:rPr>
              <a:t>- </a:t>
            </a:r>
            <a:r>
              <a:rPr lang="en-VN" sz="2800" dirty="0">
                <a:solidFill>
                  <a:schemeClr val="tx1"/>
                </a:solidFill>
                <a:latin typeface="Times New Roman" panose="02020603050405020304" pitchFamily="18" charset="0"/>
                <a:cs typeface="Times New Roman" panose="02020603050405020304" pitchFamily="18" charset="0"/>
              </a:rPr>
              <a:t>Môn học: có nhiều môn học hơn</a:t>
            </a:r>
          </a:p>
          <a:p>
            <a:pPr algn="just"/>
            <a:r>
              <a:rPr lang="en-VN" sz="2800" dirty="0">
                <a:solidFill>
                  <a:schemeClr val="tx1"/>
                </a:solidFill>
                <a:latin typeface="Times New Roman" panose="02020603050405020304" pitchFamily="18" charset="0"/>
                <a:cs typeface="Times New Roman" panose="02020603050405020304" pitchFamily="18" charset="0"/>
              </a:rPr>
              <a:t>- Thầy cô giáo: Nhiều hơn (mỗi GVBM phụ trách riêng 1 môn)</a:t>
            </a:r>
          </a:p>
          <a:p>
            <a:pPr algn="just"/>
            <a:r>
              <a:rPr lang="en-VN" sz="2800" dirty="0">
                <a:solidFill>
                  <a:schemeClr val="tx1"/>
                </a:solidFill>
                <a:latin typeface="Times New Roman" panose="02020603050405020304" pitchFamily="18" charset="0"/>
                <a:cs typeface="Times New Roman" panose="02020603050405020304" pitchFamily="18" charset="0"/>
              </a:rPr>
              <a:t>- Nội dung học tập: Nhiều hơn</a:t>
            </a:r>
          </a:p>
          <a:p>
            <a:pPr algn="just"/>
            <a:r>
              <a:rPr lang="en-VN" sz="2800" dirty="0">
                <a:solidFill>
                  <a:schemeClr val="tx1"/>
                </a:solidFill>
                <a:latin typeface="Times New Roman" panose="02020603050405020304" pitchFamily="18" charset="0"/>
                <a:cs typeface="Times New Roman" panose="02020603050405020304" pitchFamily="18" charset="0"/>
              </a:rPr>
              <a:t>- Hoạt động giáo dục: đa dạng hơn</a:t>
            </a:r>
          </a:p>
        </p:txBody>
      </p:sp>
      <p:sp>
        <p:nvSpPr>
          <p:cNvPr id="4" name="Text Box 7"/>
          <p:cNvSpPr txBox="1">
            <a:spLocks noChangeArrowheads="1"/>
          </p:cNvSpPr>
          <p:nvPr/>
        </p:nvSpPr>
        <p:spPr bwMode="auto">
          <a:xfrm>
            <a:off x="201706" y="242047"/>
            <a:ext cx="84044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rgbClr val="FF0000"/>
                </a:solidFill>
                <a:latin typeface="Times New Roman" panose="02020603050405020304" pitchFamily="18" charset="0"/>
                <a:cs typeface="Times New Roman" panose="02020603050405020304" pitchFamily="18" charset="0"/>
              </a:rPr>
              <a:t>I/ </a:t>
            </a:r>
            <a:r>
              <a:rPr lang="en-VN" sz="3200" b="1" dirty="0" smtClean="0">
                <a:solidFill>
                  <a:srgbClr val="FF0000"/>
                </a:solidFill>
                <a:latin typeface="Times New Roman" panose="02020603050405020304" pitchFamily="18" charset="0"/>
                <a:cs typeface="Times New Roman" panose="02020603050405020304" pitchFamily="18" charset="0"/>
              </a:rPr>
              <a:t>KHÁM </a:t>
            </a:r>
            <a:r>
              <a:rPr lang="en-VN" sz="3200" b="1" dirty="0">
                <a:solidFill>
                  <a:srgbClr val="FF0000"/>
                </a:solidFill>
                <a:latin typeface="Times New Roman" panose="02020603050405020304" pitchFamily="18" charset="0"/>
                <a:cs typeface="Times New Roman" panose="02020603050405020304" pitchFamily="18" charset="0"/>
              </a:rPr>
              <a:t>PHÁ TRƯỜNG THCS CỦA </a:t>
            </a:r>
            <a:r>
              <a:rPr lang="en-VN" sz="3200" b="1" dirty="0" smtClean="0">
                <a:solidFill>
                  <a:srgbClr val="FF0000"/>
                </a:solidFill>
                <a:latin typeface="Times New Roman" panose="02020603050405020304" pitchFamily="18" charset="0"/>
                <a:cs typeface="Times New Roman" panose="02020603050405020304" pitchFamily="18" charset="0"/>
              </a:rPr>
              <a:t>EM</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smtClean="0">
                <a:solidFill>
                  <a:srgbClr val="FF0000"/>
                </a:solidFill>
                <a:latin typeface="Times New Roman" panose="02020603050405020304" pitchFamily="18" charset="0"/>
                <a:cs typeface="Times New Roman" panose="02020603050405020304" pitchFamily="18" charset="0"/>
              </a:rPr>
              <a:t>  1/ </a:t>
            </a:r>
            <a:r>
              <a:rPr lang="en-US" sz="3200" b="1" dirty="0" err="1" smtClean="0">
                <a:solidFill>
                  <a:srgbClr val="FF0000"/>
                </a:solidFill>
                <a:latin typeface="Times New Roman" panose="02020603050405020304" pitchFamily="18" charset="0"/>
                <a:cs typeface="Times New Roman" panose="02020603050405020304" pitchFamily="18" charset="0"/>
              </a:rPr>
              <a:t>Điều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biệt</a:t>
            </a:r>
            <a:r>
              <a:rPr lang="en-US" sz="3200" b="1" dirty="0" smtClean="0">
                <a:solidFill>
                  <a:srgbClr val="FF0000"/>
                </a:solidFill>
                <a:latin typeface="Times New Roman" panose="02020603050405020304" pitchFamily="18" charset="0"/>
                <a:cs typeface="Times New Roman" panose="02020603050405020304" pitchFamily="18" charset="0"/>
              </a:rPr>
              <a:t> ở </a:t>
            </a:r>
            <a:r>
              <a:rPr lang="en-US" sz="3200" b="1" dirty="0" err="1" smtClean="0">
                <a:solidFill>
                  <a:srgbClr val="FF0000"/>
                </a:solidFill>
                <a:latin typeface="Times New Roman" panose="02020603050405020304" pitchFamily="18" charset="0"/>
                <a:cs typeface="Times New Roman" panose="02020603050405020304" pitchFamily="18" charset="0"/>
              </a:rPr>
              <a:t>trường</a:t>
            </a:r>
            <a:r>
              <a:rPr lang="en-US" sz="3200" b="1" dirty="0" smtClean="0">
                <a:solidFill>
                  <a:srgbClr val="FF0000"/>
                </a:solidFill>
                <a:latin typeface="Times New Roman" panose="02020603050405020304" pitchFamily="18" charset="0"/>
                <a:cs typeface="Times New Roman" panose="02020603050405020304" pitchFamily="18" charset="0"/>
              </a:rPr>
              <a:t> THCS.</a:t>
            </a:r>
          </a:p>
        </p:txBody>
      </p:sp>
      <p:pic>
        <p:nvPicPr>
          <p:cNvPr id="5" name="Google Shape;239;p26" descr="Picture1"/>
          <p:cNvPicPr preferRelativeResize="0"/>
          <p:nvPr/>
        </p:nvPicPr>
        <p:blipFill rotWithShape="1">
          <a:blip r:embed="rId2">
            <a:alphaModFix/>
          </a:blip>
          <a:srcRect/>
          <a:stretch/>
        </p:blipFill>
        <p:spPr>
          <a:xfrm rot="18171396">
            <a:off x="10234432" y="-267795"/>
            <a:ext cx="1509206" cy="1889367"/>
          </a:xfrm>
          <a:prstGeom prst="rect">
            <a:avLst/>
          </a:prstGeom>
          <a:noFill/>
          <a:ln>
            <a:noFill/>
          </a:ln>
        </p:spPr>
      </p:pic>
    </p:spTree>
    <p:extLst>
      <p:ext uri="{BB962C8B-B14F-4D97-AF65-F5344CB8AC3E}">
        <p14:creationId xmlns:p14="http://schemas.microsoft.com/office/powerpoint/2010/main" val="229178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0613" y="612661"/>
            <a:ext cx="8811957" cy="5348030"/>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Text Box 7"/>
          <p:cNvSpPr txBox="1">
            <a:spLocks noChangeArrowheads="1"/>
          </p:cNvSpPr>
          <p:nvPr/>
        </p:nvSpPr>
        <p:spPr bwMode="auto">
          <a:xfrm>
            <a:off x="5472792" y="2447754"/>
            <a:ext cx="480509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3200" b="1" dirty="0">
                <a:solidFill>
                  <a:schemeClr val="accent1">
                    <a:lumMod val="75000"/>
                  </a:schemeClr>
                </a:solidFill>
              </a:rPr>
              <a:t>CHIA SẼ </a:t>
            </a:r>
          </a:p>
          <a:p>
            <a:pPr algn="ctr"/>
            <a:r>
              <a:rPr lang="vi-VN" altLang="zh-CN" sz="3200" b="1" dirty="0">
                <a:solidFill>
                  <a:schemeClr val="accent1">
                    <a:lumMod val="75000"/>
                  </a:schemeClr>
                </a:solidFill>
              </a:rPr>
              <a:t>NHỮNG BĂN KHOĂN</a:t>
            </a:r>
          </a:p>
          <a:p>
            <a:pPr algn="ctr"/>
            <a:r>
              <a:rPr lang="vi-VN" altLang="zh-CN" sz="3200" b="1" dirty="0">
                <a:solidFill>
                  <a:schemeClr val="accent1">
                    <a:lumMod val="75000"/>
                  </a:schemeClr>
                </a:solidFill>
              </a:rPr>
              <a:t>CỦA EM</a:t>
            </a:r>
          </a:p>
          <a:p>
            <a:pPr algn="ctr"/>
            <a:r>
              <a:rPr lang="vi-VN" altLang="zh-CN" sz="3200" b="1" dirty="0">
                <a:solidFill>
                  <a:schemeClr val="accent1">
                    <a:lumMod val="75000"/>
                  </a:schemeClr>
                </a:solidFill>
              </a:rPr>
              <a:t>VỀ NHỮNG NGÀY ĐẦU </a:t>
            </a:r>
          </a:p>
          <a:p>
            <a:pPr algn="ctr"/>
            <a:r>
              <a:rPr lang="vi-VN" altLang="zh-CN" sz="3200" b="1" dirty="0">
                <a:solidFill>
                  <a:schemeClr val="accent1">
                    <a:lumMod val="75000"/>
                  </a:schemeClr>
                </a:solidFill>
              </a:rPr>
              <a:t>HỌC THCS</a:t>
            </a:r>
            <a:endParaRPr lang="en-US" altLang="zh-CN" sz="3200" b="1" dirty="0">
              <a:solidFill>
                <a:schemeClr val="accent1">
                  <a:lumMod val="75000"/>
                </a:schemeClr>
              </a:solidFill>
            </a:endParaRPr>
          </a:p>
        </p:txBody>
      </p:sp>
      <p:grpSp>
        <p:nvGrpSpPr>
          <p:cNvPr id="36" name="组合 35"/>
          <p:cNvGrpSpPr/>
          <p:nvPr/>
        </p:nvGrpSpPr>
        <p:grpSpPr>
          <a:xfrm>
            <a:off x="547494" y="713709"/>
            <a:ext cx="2138245" cy="2209532"/>
            <a:chOff x="1563778" y="1783910"/>
            <a:chExt cx="2138245" cy="2209532"/>
          </a:xfrm>
        </p:grpSpPr>
        <p:sp>
          <p:nvSpPr>
            <p:cNvPr id="44" name="椭圆 43"/>
            <p:cNvSpPr>
              <a:spLocks noChangeAspect="1" noChangeArrowheads="1"/>
            </p:cNvSpPr>
            <p:nvPr/>
          </p:nvSpPr>
          <p:spPr bwMode="auto">
            <a:xfrm>
              <a:off x="1563778" y="1783910"/>
              <a:ext cx="2138245" cy="1964667"/>
            </a:xfrm>
            <a:prstGeom prst="ellipse">
              <a:avLst/>
            </a:prstGeom>
            <a:blipFill dpi="0" rotWithShape="1">
              <a:blip r:embed="rId5">
                <a:extLst>
                  <a:ext uri="{BEBA8EAE-BF5A-486C-A8C5-ECC9F3942E4B}">
                    <a14:imgProps xmlns:a14="http://schemas.microsoft.com/office/drawing/2010/main">
                      <a14:imgLayer>
                        <a14:imgEffect>
                          <a14:artisticMarker/>
                        </a14:imgEffect>
                      </a14:imgLayer>
                    </a14:imgProps>
                  </a:ext>
                </a:extLst>
              </a:blip>
              <a:srcRect/>
              <a:stretch>
                <a:fillRect/>
              </a:stretch>
            </a:blipFill>
            <a:ln>
              <a:noFill/>
            </a:ln>
          </p:spPr>
          <p:txBody>
            <a:bodyPr vert="horz" wrap="square" lIns="121880" tIns="60940" rIns="121880" bIns="6094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fontAlgn="base">
                <a:spcBef>
                  <a:spcPct val="0"/>
                </a:spcBef>
                <a:spcAft>
                  <a:spcPct val="0"/>
                </a:spcAft>
              </a:pPr>
              <a:endParaRPr lang="zh-CN" altLang="zh-CN" sz="2400">
                <a:latin typeface="Arial" panose="020B0604020202020204" pitchFamily="34" charset="0"/>
                <a:cs typeface="+mn-ea"/>
              </a:endParaRPr>
            </a:p>
          </p:txBody>
        </p:sp>
        <p:sp>
          <p:nvSpPr>
            <p:cNvPr id="46" name="波形 45"/>
            <p:cNvSpPr/>
            <p:nvPr/>
          </p:nvSpPr>
          <p:spPr>
            <a:xfrm>
              <a:off x="1594708" y="3275731"/>
              <a:ext cx="2018752" cy="717711"/>
            </a:xfrm>
            <a:prstGeom prst="wave">
              <a:avLst/>
            </a:prstGeom>
            <a:solidFill>
              <a:srgbClr val="FFC52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000" b="1" dirty="0"/>
                <a:t>GVBM</a:t>
              </a:r>
              <a:endParaRPr lang="zh-CN" altLang="en-US" sz="2000" b="1" dirty="0"/>
            </a:p>
          </p:txBody>
        </p:sp>
      </p:grpSp>
      <p:grpSp>
        <p:nvGrpSpPr>
          <p:cNvPr id="38" name="组合 37"/>
          <p:cNvGrpSpPr/>
          <p:nvPr/>
        </p:nvGrpSpPr>
        <p:grpSpPr>
          <a:xfrm>
            <a:off x="600589" y="3770580"/>
            <a:ext cx="2032056" cy="2104252"/>
            <a:chOff x="1635352" y="3993442"/>
            <a:chExt cx="2032056" cy="2104252"/>
          </a:xfrm>
        </p:grpSpPr>
        <p:sp>
          <p:nvSpPr>
            <p:cNvPr id="42" name="椭圆 41"/>
            <p:cNvSpPr>
              <a:spLocks noChangeAspect="1" noChangeArrowheads="1"/>
            </p:cNvSpPr>
            <p:nvPr/>
          </p:nvSpPr>
          <p:spPr bwMode="auto">
            <a:xfrm>
              <a:off x="1635352" y="3993442"/>
              <a:ext cx="2032056" cy="1843990"/>
            </a:xfrm>
            <a:prstGeom prst="ellipse">
              <a:avLst/>
            </a:prstGeom>
            <a:blipFill dpi="0" rotWithShape="1">
              <a:blip r:embed="rId6">
                <a:extLst>
                  <a:ext uri="{BEBA8EAE-BF5A-486C-A8C5-ECC9F3942E4B}">
                    <a14:imgProps xmlns:a14="http://schemas.microsoft.com/office/drawing/2010/main">
                      <a14:imgLayer>
                        <a14:imgEffect>
                          <a14:artisticMarker/>
                        </a14:imgEffect>
                      </a14:imgLayer>
                    </a14:imgProps>
                  </a:ext>
                </a:extLst>
              </a:blip>
              <a:srcRect/>
              <a:stretch>
                <a:fillRect/>
              </a:stretch>
            </a:blipFill>
            <a:ln>
              <a:noFill/>
            </a:ln>
          </p:spPr>
          <p:txBody>
            <a:bodyPr vert="horz" wrap="square" lIns="121880" tIns="60940" rIns="121880" bIns="6094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fontAlgn="base">
                <a:spcBef>
                  <a:spcPct val="0"/>
                </a:spcBef>
                <a:spcAft>
                  <a:spcPct val="0"/>
                </a:spcAft>
              </a:pPr>
              <a:endParaRPr lang="zh-CN" altLang="zh-CN" sz="2400">
                <a:latin typeface="Arial" panose="020B0604020202020204" pitchFamily="34" charset="0"/>
                <a:cs typeface="+mn-ea"/>
              </a:endParaRPr>
            </a:p>
          </p:txBody>
        </p:sp>
        <p:sp>
          <p:nvSpPr>
            <p:cNvPr id="43" name="波形 42"/>
            <p:cNvSpPr/>
            <p:nvPr/>
          </p:nvSpPr>
          <p:spPr>
            <a:xfrm>
              <a:off x="1648656" y="5379983"/>
              <a:ext cx="2018752" cy="717711"/>
            </a:xfrm>
            <a:prstGeom prst="wave">
              <a:avLst/>
            </a:prstGeom>
            <a:solidFill>
              <a:srgbClr val="8ACFEA"/>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000" b="1" dirty="0"/>
                <a:t>CÁ NHÂN</a:t>
              </a:r>
              <a:endParaRPr lang="zh-CN" altLang="en-US" sz="2000" b="1" dirty="0"/>
            </a:p>
          </p:txBody>
        </p:sp>
      </p:grpSp>
    </p:spTree>
    <p:extLst>
      <p:ext uri="{BB962C8B-B14F-4D97-AF65-F5344CB8AC3E}">
        <p14:creationId xmlns:p14="http://schemas.microsoft.com/office/powerpoint/2010/main" val="1578964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圆角矩形 46"/>
          <p:cNvSpPr/>
          <p:nvPr/>
        </p:nvSpPr>
        <p:spPr>
          <a:xfrm>
            <a:off x="1070238" y="1622534"/>
            <a:ext cx="3106385" cy="4531523"/>
          </a:xfrm>
          <a:prstGeom prst="roundRect">
            <a:avLst/>
          </a:prstGeom>
          <a:solidFill>
            <a:schemeClr val="accent2">
              <a:lumMod val="40000"/>
              <a:lumOff val="60000"/>
            </a:schemeClr>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49" name="圆角矩形 48"/>
          <p:cNvSpPr/>
          <p:nvPr/>
        </p:nvSpPr>
        <p:spPr>
          <a:xfrm>
            <a:off x="4542772" y="1647072"/>
            <a:ext cx="3106386" cy="4531523"/>
          </a:xfrm>
          <a:prstGeom prst="roundRect">
            <a:avLst/>
          </a:prstGeom>
          <a:solidFill>
            <a:schemeClr val="accent2">
              <a:lumMod val="40000"/>
              <a:lumOff val="60000"/>
            </a:schemeClr>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1" name="圆角矩形 50"/>
          <p:cNvSpPr/>
          <p:nvPr/>
        </p:nvSpPr>
        <p:spPr>
          <a:xfrm>
            <a:off x="8092450" y="1649111"/>
            <a:ext cx="3111479" cy="4504946"/>
          </a:xfrm>
          <a:prstGeom prst="roundRect">
            <a:avLst/>
          </a:prstGeom>
          <a:solidFill>
            <a:schemeClr val="accent2">
              <a:lumMod val="40000"/>
              <a:lumOff val="60000"/>
            </a:schemeClr>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2" name="文本框 21"/>
          <p:cNvSpPr txBox="1"/>
          <p:nvPr/>
        </p:nvSpPr>
        <p:spPr>
          <a:xfrm>
            <a:off x="1070238" y="430118"/>
            <a:ext cx="10051523" cy="646331"/>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ctr"/>
            <a:r>
              <a:rPr lang="vi-VN" altLang="zh-CN" sz="3600" dirty="0">
                <a:solidFill>
                  <a:srgbClr val="FF0000"/>
                </a:solidFill>
                <a:latin typeface="Calibri" panose="020F0502020204030204" pitchFamily="34" charset="0"/>
                <a:cs typeface="Calibri" panose="020F0502020204030204" pitchFamily="34" charset="0"/>
              </a:rPr>
              <a:t>HOÀN THÀNH </a:t>
            </a:r>
            <a:r>
              <a:rPr lang="vi-VN" altLang="zh-CN" sz="3600" dirty="0">
                <a:solidFill>
                  <a:srgbClr val="FF0000"/>
                </a:solidFill>
                <a:latin typeface="Times New Roman" panose="02020603050405020304" pitchFamily="18" charset="0"/>
                <a:cs typeface="Times New Roman" panose="02020603050405020304" pitchFamily="18" charset="0"/>
              </a:rPr>
              <a:t>PHIẾU</a:t>
            </a:r>
            <a:r>
              <a:rPr lang="vi-VN" altLang="zh-CN" sz="3600" dirty="0">
                <a:solidFill>
                  <a:srgbClr val="FF0000"/>
                </a:solidFill>
                <a:latin typeface="Calibri" panose="020F0502020204030204" pitchFamily="34" charset="0"/>
                <a:cs typeface="Calibri" panose="020F0502020204030204" pitchFamily="34" charset="0"/>
              </a:rPr>
              <a:t> BÀI TẬP</a:t>
            </a:r>
            <a:endParaRPr lang="zh-CN" altLang="en-US" sz="3600" dirty="0">
              <a:solidFill>
                <a:srgbClr val="FF0000"/>
              </a:solidFill>
              <a:latin typeface="Calibri" panose="020F0502020204030204" pitchFamily="34" charset="0"/>
              <a:cs typeface="Calibri" panose="020F0502020204030204" pitchFamily="34" charset="0"/>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19" name="组合 18"/>
          <p:cNvGrpSpPr/>
          <p:nvPr/>
        </p:nvGrpSpPr>
        <p:grpSpPr>
          <a:xfrm>
            <a:off x="848933" y="5831865"/>
            <a:ext cx="844400" cy="539985"/>
            <a:chOff x="1281153" y="5632171"/>
            <a:chExt cx="1466266" cy="937662"/>
          </a:xfrm>
        </p:grpSpPr>
        <p:sp>
          <p:nvSpPr>
            <p:cNvPr id="20"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矩形 31"/>
          <p:cNvSpPr/>
          <p:nvPr/>
        </p:nvSpPr>
        <p:spPr>
          <a:xfrm>
            <a:off x="1271133" y="3022240"/>
            <a:ext cx="2653939" cy="255454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vi-VN" sz="3200" dirty="0">
                <a:latin typeface="Times New Roman" panose="02020603050405020304" pitchFamily="18" charset="0"/>
                <a:cs typeface="Times New Roman" panose="02020603050405020304" pitchFamily="18" charset="0"/>
              </a:rPr>
              <a:t>Em đã gặp những khó khăn nào trong môi trường học tập mới?</a:t>
            </a:r>
            <a:r>
              <a:rPr lang="en-VN" sz="3200" dirty="0">
                <a:effectLst/>
                <a:latin typeface="Times New Roman" panose="02020603050405020304" pitchFamily="18" charset="0"/>
                <a:cs typeface="Times New Roman" panose="02020603050405020304" pitchFamily="18" charset="0"/>
              </a:rPr>
              <a:t> </a:t>
            </a:r>
            <a:endParaRPr lang="zh-CN" altLang="en-US" sz="3200" dirty="0">
              <a:solidFill>
                <a:prstClr val="black"/>
              </a:solidFill>
              <a:latin typeface="Times New Roman" panose="02020603050405020304" pitchFamily="18" charset="0"/>
              <a:cs typeface="Times New Roman" panose="02020603050405020304" pitchFamily="18" charset="0"/>
            </a:endParaRPr>
          </a:p>
        </p:txBody>
      </p:sp>
      <p:sp>
        <p:nvSpPr>
          <p:cNvPr id="35" name="矩形 34"/>
          <p:cNvSpPr/>
          <p:nvPr/>
        </p:nvSpPr>
        <p:spPr>
          <a:xfrm>
            <a:off x="4702921" y="2937315"/>
            <a:ext cx="2869841" cy="3046988"/>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Em đã tim sự hỗ trợ, tư vấn của ai để khắc phục những khó khăn mà em gặp phải?</a:t>
            </a:r>
            <a:r>
              <a:rPr lang="en-VN" sz="3200" dirty="0">
                <a:effectLst/>
                <a:latin typeface="Times New Roman" panose="02020603050405020304" pitchFamily="18" charset="0"/>
                <a:cs typeface="Times New Roman" panose="02020603050405020304" pitchFamily="18" charset="0"/>
              </a:rPr>
              <a:t> </a:t>
            </a:r>
            <a:endParaRPr lang="en-VN" sz="3200" dirty="0">
              <a:latin typeface="Times New Roman" panose="02020603050405020304" pitchFamily="18" charset="0"/>
              <a:cs typeface="Times New Roman" panose="02020603050405020304" pitchFamily="18" charset="0"/>
            </a:endParaRPr>
          </a:p>
        </p:txBody>
      </p:sp>
      <p:sp>
        <p:nvSpPr>
          <p:cNvPr id="36" name="矩形 35"/>
          <p:cNvSpPr/>
          <p:nvPr/>
        </p:nvSpPr>
        <p:spPr>
          <a:xfrm>
            <a:off x="8292180" y="3157924"/>
            <a:ext cx="2628687" cy="2554545"/>
          </a:xfrm>
          <a:prstGeom prst="rect">
            <a:avLst/>
          </a:prstGeom>
        </p:spPr>
        <p:txBody>
          <a:bodyPr wrap="square">
            <a:spAutoFit/>
          </a:bodyPr>
          <a:lstStyle/>
          <a:p>
            <a:r>
              <a:rPr lang="en-VN" sz="3200" dirty="0">
                <a:latin typeface="Times New Roman" panose="02020603050405020304" pitchFamily="18" charset="0"/>
                <a:cs typeface="Times New Roman" panose="02020603050405020304" pitchFamily="18" charset="0"/>
              </a:rPr>
              <a:t>Những việc em đã làm được trong môi trường học tập mới.</a:t>
            </a:r>
          </a:p>
        </p:txBody>
      </p:sp>
      <p:grpSp>
        <p:nvGrpSpPr>
          <p:cNvPr id="7" name="组合 6"/>
          <p:cNvGrpSpPr/>
          <p:nvPr/>
        </p:nvGrpSpPr>
        <p:grpSpPr>
          <a:xfrm>
            <a:off x="1460300" y="1704458"/>
            <a:ext cx="1942151" cy="1281506"/>
            <a:chOff x="1443866" y="1189407"/>
            <a:chExt cx="1942151" cy="1281506"/>
          </a:xfrm>
        </p:grpSpPr>
        <p:grpSp>
          <p:nvGrpSpPr>
            <p:cNvPr id="38" name="组合 37"/>
            <p:cNvGrpSpPr/>
            <p:nvPr/>
          </p:nvGrpSpPr>
          <p:grpSpPr>
            <a:xfrm>
              <a:off x="2112960" y="1481413"/>
              <a:ext cx="1273057" cy="814107"/>
              <a:chOff x="2516470" y="548138"/>
              <a:chExt cx="7443321" cy="4759928"/>
            </a:xfrm>
          </p:grpSpPr>
          <p:sp>
            <p:nvSpPr>
              <p:cNvPr id="39" name="云形 38"/>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8ACFEA"/>
                    </a:solidFill>
                  </a:rPr>
                  <a:t>01</a:t>
                </a:r>
                <a:endParaRPr lang="zh-CN" altLang="en-US" sz="2800" b="1" dirty="0">
                  <a:solidFill>
                    <a:srgbClr val="8ACFEA"/>
                  </a:solidFill>
                </a:endParaRPr>
              </a:p>
            </p:txBody>
          </p:sp>
          <p:sp>
            <p:nvSpPr>
              <p:cNvPr id="40" name="云形 39"/>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8ACFEA"/>
                  </a:solidFill>
                </a:endParaRPr>
              </a:p>
            </p:txBody>
          </p:sp>
        </p:grpSp>
        <p:pic>
          <p:nvPicPr>
            <p:cNvPr id="54" name="图片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866" y="1189407"/>
              <a:ext cx="1281506" cy="1281506"/>
            </a:xfrm>
            <a:prstGeom prst="rect">
              <a:avLst/>
            </a:prstGeom>
          </p:spPr>
        </p:pic>
      </p:grpSp>
      <p:grpSp>
        <p:nvGrpSpPr>
          <p:cNvPr id="8" name="组合 7"/>
          <p:cNvGrpSpPr/>
          <p:nvPr/>
        </p:nvGrpSpPr>
        <p:grpSpPr>
          <a:xfrm>
            <a:off x="5457800" y="1876705"/>
            <a:ext cx="1609854" cy="953696"/>
            <a:chOff x="4088596" y="1295597"/>
            <a:chExt cx="1609854" cy="953696"/>
          </a:xfrm>
        </p:grpSpPr>
        <p:grpSp>
          <p:nvGrpSpPr>
            <p:cNvPr id="41" name="组合 40"/>
            <p:cNvGrpSpPr/>
            <p:nvPr/>
          </p:nvGrpSpPr>
          <p:grpSpPr>
            <a:xfrm>
              <a:off x="4425393" y="1435186"/>
              <a:ext cx="1273057" cy="814107"/>
              <a:chOff x="2516470" y="548138"/>
              <a:chExt cx="7443321" cy="4759928"/>
            </a:xfrm>
          </p:grpSpPr>
          <p:sp>
            <p:nvSpPr>
              <p:cNvPr id="42" name="云形 41"/>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8203"/>
                    </a:solidFill>
                  </a:rPr>
                  <a:t>  02</a:t>
                </a:r>
                <a:endParaRPr lang="zh-CN" altLang="en-US" sz="2800" b="1" dirty="0">
                  <a:solidFill>
                    <a:srgbClr val="FF8203"/>
                  </a:solidFill>
                </a:endParaRPr>
              </a:p>
            </p:txBody>
          </p:sp>
          <p:sp>
            <p:nvSpPr>
              <p:cNvPr id="43" name="云形 42"/>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8203"/>
                  </a:solidFill>
                </a:endParaRPr>
              </a:p>
            </p:txBody>
          </p:sp>
        </p:grpSp>
        <p:pic>
          <p:nvPicPr>
            <p:cNvPr id="55" name="图片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8596" y="1295597"/>
              <a:ext cx="755884" cy="898998"/>
            </a:xfrm>
            <a:prstGeom prst="rect">
              <a:avLst/>
            </a:prstGeom>
          </p:spPr>
        </p:pic>
      </p:grpSp>
      <p:grpSp>
        <p:nvGrpSpPr>
          <p:cNvPr id="9" name="组合 8"/>
          <p:cNvGrpSpPr/>
          <p:nvPr/>
        </p:nvGrpSpPr>
        <p:grpSpPr>
          <a:xfrm>
            <a:off x="8917994" y="1806743"/>
            <a:ext cx="1574847" cy="1003828"/>
            <a:chOff x="7691343" y="1312244"/>
            <a:chExt cx="1574847" cy="1003828"/>
          </a:xfrm>
        </p:grpSpPr>
        <p:grpSp>
          <p:nvGrpSpPr>
            <p:cNvPr id="44" name="组合 43"/>
            <p:cNvGrpSpPr/>
            <p:nvPr/>
          </p:nvGrpSpPr>
          <p:grpSpPr>
            <a:xfrm>
              <a:off x="7993133" y="1501965"/>
              <a:ext cx="1273057" cy="814107"/>
              <a:chOff x="2516470" y="548138"/>
              <a:chExt cx="7443321" cy="4759928"/>
            </a:xfrm>
          </p:grpSpPr>
          <p:sp>
            <p:nvSpPr>
              <p:cNvPr id="45" name="云形 44"/>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C52F"/>
                    </a:solidFill>
                  </a:rPr>
                  <a:t>03</a:t>
                </a:r>
                <a:endParaRPr lang="zh-CN" altLang="en-US" sz="2800" b="1" dirty="0">
                  <a:solidFill>
                    <a:srgbClr val="FFC52F"/>
                  </a:solidFill>
                </a:endParaRPr>
              </a:p>
            </p:txBody>
          </p:sp>
          <p:sp>
            <p:nvSpPr>
              <p:cNvPr id="46" name="云形 45"/>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C52F"/>
                  </a:solidFill>
                </a:endParaRPr>
              </a:p>
            </p:txBody>
          </p:sp>
        </p:grpSp>
        <p:pic>
          <p:nvPicPr>
            <p:cNvPr id="56" name="图片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1343" y="1312244"/>
              <a:ext cx="742551" cy="866310"/>
            </a:xfrm>
            <a:prstGeom prst="rect">
              <a:avLst/>
            </a:prstGeom>
          </p:spPr>
        </p:pic>
      </p:grpSp>
    </p:spTree>
    <p:extLst>
      <p:ext uri="{BB962C8B-B14F-4D97-AF65-F5344CB8AC3E}">
        <p14:creationId xmlns:p14="http://schemas.microsoft.com/office/powerpoint/2010/main" val="70001595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DEBDEE-88EE-504C-8340-2A3820F8EB13}"/>
              </a:ext>
            </a:extLst>
          </p:cNvPr>
          <p:cNvSpPr/>
          <p:nvPr/>
        </p:nvSpPr>
        <p:spPr>
          <a:xfrm>
            <a:off x="806823" y="1319265"/>
            <a:ext cx="10044954" cy="2474259"/>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VN" sz="2800" dirty="0" smtClean="0">
                <a:solidFill>
                  <a:schemeClr val="tx1"/>
                </a:solidFill>
                <a:latin typeface="Times New Roman" panose="02020603050405020304" pitchFamily="18" charset="0"/>
                <a:cs typeface="Times New Roman" panose="02020603050405020304" pitchFamily="18" charset="0"/>
              </a:rPr>
              <a:t>- </a:t>
            </a:r>
            <a:r>
              <a:rPr lang="en-VN" sz="2800" dirty="0">
                <a:solidFill>
                  <a:schemeClr val="tx1"/>
                </a:solidFill>
                <a:latin typeface="Times New Roman" panose="02020603050405020304" pitchFamily="18" charset="0"/>
                <a:cs typeface="Times New Roman" panose="02020603050405020304" pitchFamily="18" charset="0"/>
              </a:rPr>
              <a:t>Môn học: có nhiều môn học hơn</a:t>
            </a:r>
          </a:p>
          <a:p>
            <a:pPr algn="just"/>
            <a:r>
              <a:rPr lang="en-VN" sz="2800" dirty="0">
                <a:solidFill>
                  <a:schemeClr val="tx1"/>
                </a:solidFill>
                <a:latin typeface="Times New Roman" panose="02020603050405020304" pitchFamily="18" charset="0"/>
                <a:cs typeface="Times New Roman" panose="02020603050405020304" pitchFamily="18" charset="0"/>
              </a:rPr>
              <a:t>- Thầy cô giáo: Nhiều hơn (mỗi GVBM phụ trách riêng 1 môn)</a:t>
            </a:r>
          </a:p>
          <a:p>
            <a:pPr algn="just"/>
            <a:r>
              <a:rPr lang="en-VN" sz="2800" dirty="0">
                <a:solidFill>
                  <a:schemeClr val="tx1"/>
                </a:solidFill>
                <a:latin typeface="Times New Roman" panose="02020603050405020304" pitchFamily="18" charset="0"/>
                <a:cs typeface="Times New Roman" panose="02020603050405020304" pitchFamily="18" charset="0"/>
              </a:rPr>
              <a:t>- Nội dung học tập: Nhiều hơn</a:t>
            </a:r>
          </a:p>
          <a:p>
            <a:pPr algn="just"/>
            <a:r>
              <a:rPr lang="en-VN" sz="2800" dirty="0">
                <a:solidFill>
                  <a:schemeClr val="tx1"/>
                </a:solidFill>
                <a:latin typeface="Times New Roman" panose="02020603050405020304" pitchFamily="18" charset="0"/>
                <a:cs typeface="Times New Roman" panose="02020603050405020304" pitchFamily="18" charset="0"/>
              </a:rPr>
              <a:t>- Hoạt động giáo dục: đa dạng hơn</a:t>
            </a:r>
          </a:p>
        </p:txBody>
      </p:sp>
      <p:sp>
        <p:nvSpPr>
          <p:cNvPr id="4" name="Text Box 7"/>
          <p:cNvSpPr txBox="1">
            <a:spLocks noChangeArrowheads="1"/>
          </p:cNvSpPr>
          <p:nvPr/>
        </p:nvSpPr>
        <p:spPr bwMode="auto">
          <a:xfrm>
            <a:off x="201706" y="242047"/>
            <a:ext cx="84044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rgbClr val="FF0000"/>
                </a:solidFill>
                <a:latin typeface="Times New Roman" panose="02020603050405020304" pitchFamily="18" charset="0"/>
                <a:cs typeface="Times New Roman" panose="02020603050405020304" pitchFamily="18" charset="0"/>
              </a:rPr>
              <a:t>I/ </a:t>
            </a:r>
            <a:r>
              <a:rPr lang="en-VN" sz="3200" b="1" dirty="0" smtClean="0">
                <a:solidFill>
                  <a:srgbClr val="FF0000"/>
                </a:solidFill>
                <a:latin typeface="Times New Roman" panose="02020603050405020304" pitchFamily="18" charset="0"/>
                <a:cs typeface="Times New Roman" panose="02020603050405020304" pitchFamily="18" charset="0"/>
              </a:rPr>
              <a:t>KHÁM </a:t>
            </a:r>
            <a:r>
              <a:rPr lang="en-VN" sz="3200" b="1" dirty="0">
                <a:solidFill>
                  <a:srgbClr val="FF0000"/>
                </a:solidFill>
                <a:latin typeface="Times New Roman" panose="02020603050405020304" pitchFamily="18" charset="0"/>
                <a:cs typeface="Times New Roman" panose="02020603050405020304" pitchFamily="18" charset="0"/>
              </a:rPr>
              <a:t>PHÁ TRƯỜNG THCS CỦA </a:t>
            </a:r>
            <a:r>
              <a:rPr lang="en-VN" sz="3200" b="1" dirty="0" smtClean="0">
                <a:solidFill>
                  <a:srgbClr val="FF0000"/>
                </a:solidFill>
                <a:latin typeface="Times New Roman" panose="02020603050405020304" pitchFamily="18" charset="0"/>
                <a:cs typeface="Times New Roman" panose="02020603050405020304" pitchFamily="18" charset="0"/>
              </a:rPr>
              <a:t>EM</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smtClean="0">
                <a:solidFill>
                  <a:srgbClr val="FF0000"/>
                </a:solidFill>
                <a:latin typeface="Times New Roman" panose="02020603050405020304" pitchFamily="18" charset="0"/>
                <a:cs typeface="Times New Roman" panose="02020603050405020304" pitchFamily="18" charset="0"/>
              </a:rPr>
              <a:t>  1/ </a:t>
            </a:r>
            <a:r>
              <a:rPr lang="en-US" sz="3200" b="1" dirty="0" err="1" smtClean="0">
                <a:solidFill>
                  <a:srgbClr val="FF0000"/>
                </a:solidFill>
                <a:latin typeface="Times New Roman" panose="02020603050405020304" pitchFamily="18" charset="0"/>
                <a:cs typeface="Times New Roman" panose="02020603050405020304" pitchFamily="18" charset="0"/>
              </a:rPr>
              <a:t>Điều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biệt</a:t>
            </a:r>
            <a:r>
              <a:rPr lang="en-US" sz="3200" b="1" dirty="0" smtClean="0">
                <a:solidFill>
                  <a:srgbClr val="FF0000"/>
                </a:solidFill>
                <a:latin typeface="Times New Roman" panose="02020603050405020304" pitchFamily="18" charset="0"/>
                <a:cs typeface="Times New Roman" panose="02020603050405020304" pitchFamily="18" charset="0"/>
              </a:rPr>
              <a:t> ở </a:t>
            </a:r>
            <a:r>
              <a:rPr lang="en-US" sz="3200" b="1" dirty="0" err="1" smtClean="0">
                <a:solidFill>
                  <a:srgbClr val="FF0000"/>
                </a:solidFill>
                <a:latin typeface="Times New Roman" panose="02020603050405020304" pitchFamily="18" charset="0"/>
                <a:cs typeface="Times New Roman" panose="02020603050405020304" pitchFamily="18" charset="0"/>
              </a:rPr>
              <a:t>trường</a:t>
            </a:r>
            <a:r>
              <a:rPr lang="en-US" sz="3200" b="1" dirty="0" smtClean="0">
                <a:solidFill>
                  <a:srgbClr val="FF0000"/>
                </a:solidFill>
                <a:latin typeface="Times New Roman" panose="02020603050405020304" pitchFamily="18" charset="0"/>
                <a:cs typeface="Times New Roman" panose="02020603050405020304" pitchFamily="18" charset="0"/>
              </a:rPr>
              <a:t> THCS.</a:t>
            </a:r>
          </a:p>
        </p:txBody>
      </p:sp>
      <p:sp>
        <p:nvSpPr>
          <p:cNvPr id="7" name="矩形 33"/>
          <p:cNvSpPr/>
          <p:nvPr/>
        </p:nvSpPr>
        <p:spPr>
          <a:xfrm>
            <a:off x="806823" y="4627241"/>
            <a:ext cx="9613687" cy="1692771"/>
          </a:xfrm>
          <a:prstGeom prst="rect">
            <a:avLst/>
          </a:prstGeom>
          <a:solidFill>
            <a:srgbClr val="9AD6ED"/>
          </a:solidFill>
          <a:ln>
            <a:no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600" dirty="0" smtClean="0">
                <a:latin typeface="Times New Roman" panose="02020603050405020304" pitchFamily="18" charset="0"/>
                <a:cs typeface="Times New Roman" panose="02020603050405020304" pitchFamily="18" charset="0"/>
              </a:rPr>
              <a:t>- </a:t>
            </a:r>
            <a:r>
              <a:rPr lang="vi-VN" sz="2600" dirty="0" smtClean="0">
                <a:latin typeface="Times New Roman" panose="02020603050405020304" pitchFamily="18" charset="0"/>
                <a:cs typeface="Times New Roman" panose="02020603050405020304" pitchFamily="18" charset="0"/>
              </a:rPr>
              <a:t>Khối </a:t>
            </a:r>
            <a:r>
              <a:rPr lang="vi-VN" sz="2600" dirty="0">
                <a:latin typeface="Times New Roman" panose="02020603050405020304" pitchFamily="18" charset="0"/>
                <a:cs typeface="Times New Roman" panose="02020603050405020304" pitchFamily="18" charset="0"/>
              </a:rPr>
              <a:t>lượng kiến thức </a:t>
            </a:r>
            <a:r>
              <a:rPr lang="vi-VN" sz="2600" dirty="0" smtClean="0">
                <a:latin typeface="Times New Roman" panose="02020603050405020304" pitchFamily="18" charset="0"/>
                <a:cs typeface="Times New Roman" panose="02020603050405020304" pitchFamily="18" charset="0"/>
              </a:rPr>
              <a:t>c</a:t>
            </a:r>
            <a:r>
              <a:rPr lang="en-US" sz="2600" dirty="0" err="1" smtClean="0">
                <a:latin typeface="Times New Roman" panose="02020603050405020304" pitchFamily="18" charset="0"/>
                <a:cs typeface="Times New Roman" panose="02020603050405020304" pitchFamily="18" charset="0"/>
              </a:rPr>
              <a:t>ủa</a:t>
            </a:r>
            <a:r>
              <a:rPr lang="vi-VN" sz="2600" dirty="0" smtClean="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các môn học tăng; yêu cầu cao hơn;</a:t>
            </a:r>
            <a:r>
              <a:rPr lang="en-VN" sz="2600" dirty="0">
                <a:effectLst/>
                <a:latin typeface="Times New Roman" panose="02020603050405020304" pitchFamily="18" charset="0"/>
                <a:cs typeface="Times New Roman" panose="02020603050405020304" pitchFamily="18" charset="0"/>
              </a:rPr>
              <a:t> </a:t>
            </a:r>
          </a:p>
          <a:p>
            <a:pPr algn="just"/>
            <a:r>
              <a:rPr lang="en-US" sz="2600" dirty="0" smtClean="0">
                <a:latin typeface="Times New Roman" panose="02020603050405020304" pitchFamily="18" charset="0"/>
                <a:cs typeface="Times New Roman" panose="02020603050405020304" pitchFamily="18" charset="0"/>
              </a:rPr>
              <a:t>- </a:t>
            </a:r>
            <a:r>
              <a:rPr lang="en-VN" sz="2600" dirty="0" smtClean="0">
                <a:latin typeface="Times New Roman" panose="02020603050405020304" pitchFamily="18" charset="0"/>
                <a:cs typeface="Times New Roman" panose="02020603050405020304" pitchFamily="18" charset="0"/>
              </a:rPr>
              <a:t>Nhiều </a:t>
            </a:r>
            <a:r>
              <a:rPr lang="en-VN" sz="2600" dirty="0">
                <a:latin typeface="Times New Roman" panose="02020603050405020304" pitchFamily="18" charset="0"/>
                <a:cs typeface="Times New Roman" panose="02020603050405020304" pitchFamily="18" charset="0"/>
              </a:rPr>
              <a:t>môn học </a:t>
            </a:r>
            <a:r>
              <a:rPr lang="en-VN" sz="2600" dirty="0" smtClean="0">
                <a:latin typeface="Times New Roman" panose="02020603050405020304" pitchFamily="18" charset="0"/>
                <a:cs typeface="Times New Roman" panose="02020603050405020304" pitchFamily="18" charset="0"/>
              </a:rPr>
              <a:t>h</a:t>
            </a:r>
            <a:r>
              <a:rPr lang="en-US" sz="2600" dirty="0" err="1" smtClean="0">
                <a:latin typeface="Times New Roman" panose="02020603050405020304" pitchFamily="18" charset="0"/>
                <a:cs typeface="Times New Roman" panose="02020603050405020304" pitchFamily="18" charset="0"/>
              </a:rPr>
              <a:t>ơn</a:t>
            </a:r>
            <a:r>
              <a:rPr lang="en-VN" sz="2600" dirty="0" smtClean="0">
                <a:latin typeface="Times New Roman" panose="02020603050405020304" pitchFamily="18" charset="0"/>
                <a:cs typeface="Times New Roman" panose="02020603050405020304" pitchFamily="18" charset="0"/>
              </a:rPr>
              <a:t>; </a:t>
            </a:r>
            <a:r>
              <a:rPr lang="en-VN" sz="2600" dirty="0">
                <a:latin typeface="Times New Roman" panose="02020603050405020304" pitchFamily="18" charset="0"/>
                <a:cs typeface="Times New Roman" panose="02020603050405020304" pitchFamily="18" charset="0"/>
              </a:rPr>
              <a:t>nhiều thầy cô dạy;</a:t>
            </a:r>
          </a:p>
          <a:p>
            <a:pPr algn="just"/>
            <a:r>
              <a:rPr lang="en-US" sz="2600" dirty="0" smtClean="0">
                <a:latin typeface="Times New Roman" panose="02020603050405020304" pitchFamily="18" charset="0"/>
                <a:cs typeface="Times New Roman" panose="02020603050405020304" pitchFamily="18" charset="0"/>
              </a:rPr>
              <a:t>- </a:t>
            </a:r>
            <a:r>
              <a:rPr lang="en-VN" sz="2600" dirty="0" smtClean="0">
                <a:latin typeface="Times New Roman" panose="02020603050405020304" pitchFamily="18" charset="0"/>
                <a:cs typeface="Times New Roman" panose="02020603050405020304" pitchFamily="18" charset="0"/>
              </a:rPr>
              <a:t> </a:t>
            </a:r>
            <a:r>
              <a:rPr lang="en-VN" sz="2600" dirty="0">
                <a:latin typeface="Times New Roman" panose="02020603050405020304" pitchFamily="18" charset="0"/>
                <a:cs typeface="Times New Roman" panose="02020603050405020304" pitchFamily="18" charset="0"/>
              </a:rPr>
              <a:t>Bạn bè mới, </a:t>
            </a:r>
            <a:r>
              <a:rPr lang="en-US" sz="2600" dirty="0" err="1" smtClean="0">
                <a:latin typeface="Times New Roman" panose="02020603050405020304" pitchFamily="18" charset="0"/>
                <a:cs typeface="Times New Roman" panose="02020603050405020304" pitchFamily="18" charset="0"/>
              </a:rPr>
              <a:t>các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mối</a:t>
            </a:r>
            <a:r>
              <a:rPr lang="en-US" sz="2600" dirty="0" smtClean="0">
                <a:latin typeface="Times New Roman" panose="02020603050405020304" pitchFamily="18" charset="0"/>
                <a:cs typeface="Times New Roman" panose="02020603050405020304" pitchFamily="18" charset="0"/>
              </a:rPr>
              <a:t> </a:t>
            </a:r>
            <a:r>
              <a:rPr lang="en-VN" sz="2600" dirty="0" smtClean="0">
                <a:latin typeface="Times New Roman" panose="02020603050405020304" pitchFamily="18" charset="0"/>
                <a:cs typeface="Times New Roman" panose="02020603050405020304" pitchFamily="18" charset="0"/>
              </a:rPr>
              <a:t>quan </a:t>
            </a:r>
            <a:r>
              <a:rPr lang="en-VN" sz="2600" dirty="0">
                <a:latin typeface="Times New Roman" panose="02020603050405020304" pitchFamily="18" charset="0"/>
                <a:cs typeface="Times New Roman" panose="02020603050405020304" pitchFamily="18" charset="0"/>
              </a:rPr>
              <a:t>hệ mới;</a:t>
            </a:r>
          </a:p>
          <a:p>
            <a:pPr algn="just"/>
            <a:r>
              <a:rPr lang="en-US" sz="2600" dirty="0" smtClean="0">
                <a:latin typeface="Times New Roman" panose="02020603050405020304" pitchFamily="18" charset="0"/>
                <a:cs typeface="Times New Roman" panose="02020603050405020304" pitchFamily="18" charset="0"/>
              </a:rPr>
              <a:t>- </a:t>
            </a:r>
            <a:r>
              <a:rPr lang="en-VN" sz="2600" dirty="0" smtClean="0">
                <a:latin typeface="Times New Roman" panose="02020603050405020304" pitchFamily="18" charset="0"/>
                <a:cs typeface="Times New Roman" panose="02020603050405020304" pitchFamily="18" charset="0"/>
              </a:rPr>
              <a:t>Tâm </a:t>
            </a:r>
            <a:r>
              <a:rPr lang="en-VN" sz="2600" dirty="0">
                <a:latin typeface="Times New Roman" panose="02020603050405020304" pitchFamily="18" charset="0"/>
                <a:cs typeface="Times New Roman" panose="02020603050405020304" pitchFamily="18" charset="0"/>
              </a:rPr>
              <a:t>lí chưa quen với sự chuyến tiếp từ tiểu học lên THCS;...</a:t>
            </a:r>
          </a:p>
        </p:txBody>
      </p:sp>
      <p:sp>
        <p:nvSpPr>
          <p:cNvPr id="2" name="Rectangle 1"/>
          <p:cNvSpPr/>
          <p:nvPr/>
        </p:nvSpPr>
        <p:spPr>
          <a:xfrm>
            <a:off x="665977" y="3917995"/>
            <a:ext cx="8693176" cy="584775"/>
          </a:xfrm>
          <a:prstGeom prst="rect">
            <a:avLst/>
          </a:prstGeom>
        </p:spPr>
        <p:txBody>
          <a:bodyPr wrap="square">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khó</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khăn</a:t>
            </a:r>
            <a:r>
              <a:rPr lang="en-US" sz="3200" b="1" dirty="0" smtClean="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THCS </a:t>
            </a:r>
            <a:r>
              <a:rPr lang="en-US" sz="3200" b="1" dirty="0" err="1" smtClean="0">
                <a:solidFill>
                  <a:srgbClr val="FF0000"/>
                </a:solidFill>
                <a:latin typeface="Times New Roman" panose="02020603050405020304" pitchFamily="18" charset="0"/>
                <a:cs typeface="Times New Roman" panose="02020603050405020304" pitchFamily="18" charset="0"/>
              </a:rPr>
              <a:t>em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có</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thể</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gặp</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图片 53">
            <a:extLst>
              <a:ext uri="{FF2B5EF4-FFF2-40B4-BE49-F238E27FC236}">
                <a16:creationId xmlns:a16="http://schemas.microsoft.com/office/drawing/2014/main" id="{BF900E80-78BF-C44A-A76E-D8D8F81E98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7254" y="2553809"/>
            <a:ext cx="4633865" cy="4633865"/>
          </a:xfrm>
          <a:prstGeom prst="rect">
            <a:avLst/>
          </a:prstGeom>
        </p:spPr>
      </p:pic>
      <p:pic>
        <p:nvPicPr>
          <p:cNvPr id="9" name="Google Shape;239;p26" descr="Picture1"/>
          <p:cNvPicPr preferRelativeResize="0"/>
          <p:nvPr/>
        </p:nvPicPr>
        <p:blipFill rotWithShape="1">
          <a:blip r:embed="rId3">
            <a:alphaModFix/>
          </a:blip>
          <a:srcRect/>
          <a:stretch/>
        </p:blipFill>
        <p:spPr>
          <a:xfrm rot="18171396">
            <a:off x="8534573" y="2567401"/>
            <a:ext cx="1509206" cy="1480614"/>
          </a:xfrm>
          <a:prstGeom prst="rect">
            <a:avLst/>
          </a:prstGeom>
          <a:noFill/>
          <a:ln>
            <a:noFill/>
          </a:ln>
        </p:spPr>
      </p:pic>
    </p:spTree>
    <p:extLst>
      <p:ext uri="{BB962C8B-B14F-4D97-AF65-F5344CB8AC3E}">
        <p14:creationId xmlns:p14="http://schemas.microsoft.com/office/powerpoint/2010/main" val="4208392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15" y="1072099"/>
            <a:ext cx="7266272" cy="4578105"/>
          </a:xfrm>
          <a:prstGeom prst="rect">
            <a:avLst/>
          </a:prstGeom>
        </p:spPr>
      </p:pic>
      <p:sp>
        <p:nvSpPr>
          <p:cNvPr id="22" name="文本框 21"/>
          <p:cNvSpPr txBox="1"/>
          <p:nvPr/>
        </p:nvSpPr>
        <p:spPr>
          <a:xfrm>
            <a:off x="3101039" y="349479"/>
            <a:ext cx="7823200" cy="1077218"/>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ctr"/>
            <a:r>
              <a:rPr lang="en-VN">
                <a:solidFill>
                  <a:schemeClr val="accent1">
                    <a:lumMod val="75000"/>
                  </a:schemeClr>
                </a:solidFill>
                <a:effectLst/>
                <a:latin typeface="Calibri" panose="020F0502020204030204" pitchFamily="34" charset="0"/>
                <a:cs typeface="Calibri" panose="020F0502020204030204" pitchFamily="34" charset="0"/>
              </a:rPr>
              <a:t>NHỮNG NGƯỜI CÓ THỂ XIN TƯ VẤN, HỒ TRỢ ĐỂ KHÁC PHỤC KHÓ KHĂN:</a:t>
            </a: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p:cNvSpPr/>
          <p:nvPr/>
        </p:nvSpPr>
        <p:spPr>
          <a:xfrm>
            <a:off x="4479896" y="3101427"/>
            <a:ext cx="5065485" cy="150810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VN" sz="2800">
                <a:latin typeface="Calibri" panose="020F0502020204030204" pitchFamily="34" charset="0"/>
                <a:cs typeface="Calibri" panose="020F0502020204030204" pitchFamily="34" charset="0"/>
              </a:rPr>
              <a:t>Thầy, cô giáo</a:t>
            </a:r>
          </a:p>
          <a:p>
            <a:pPr marL="285750" indent="-285750">
              <a:buFont typeface="Arial" panose="020B0604020202020204" pitchFamily="34" charset="0"/>
              <a:buChar char="•"/>
            </a:pPr>
            <a:r>
              <a:rPr lang="en-VN" sz="2800">
                <a:latin typeface="Calibri" panose="020F0502020204030204" pitchFamily="34" charset="0"/>
                <a:cs typeface="Calibri" panose="020F0502020204030204" pitchFamily="34" charset="0"/>
              </a:rPr>
              <a:t>Các anh, chị lóp trên</a:t>
            </a:r>
          </a:p>
          <a:p>
            <a:pPr marL="285750" indent="-285750">
              <a:buFont typeface="Arial" panose="020B0604020202020204" pitchFamily="34" charset="0"/>
              <a:buChar char="•"/>
            </a:pPr>
            <a:r>
              <a:rPr lang="vi-VN" sz="2800">
                <a:latin typeface="Calibri" panose="020F0502020204030204" pitchFamily="34" charset="0"/>
                <a:cs typeface="Calibri" panose="020F0502020204030204" pitchFamily="34" charset="0"/>
              </a:rPr>
              <a:t>Bạn bè cùng lớp, cùng khối,...</a:t>
            </a:r>
            <a:r>
              <a:rPr lang="en-VN" sz="3600">
                <a:effectLst/>
                <a:latin typeface="Calibri" panose="020F0502020204030204" pitchFamily="34" charset="0"/>
                <a:cs typeface="Calibri" panose="020F0502020204030204" pitchFamily="34" charset="0"/>
              </a:rPr>
              <a:t> </a:t>
            </a:r>
            <a:endParaRPr lang="en-VN" sz="3600">
              <a:latin typeface="Calibri" panose="020F0502020204030204" pitchFamily="34" charset="0"/>
              <a:cs typeface="Calibri" panose="020F0502020204030204" pitchFamily="34" charset="0"/>
            </a:endParaRPr>
          </a:p>
        </p:txBody>
      </p:sp>
      <p:pic>
        <p:nvPicPr>
          <p:cNvPr id="15" name="图片 54">
            <a:extLst>
              <a:ext uri="{FF2B5EF4-FFF2-40B4-BE49-F238E27FC236}">
                <a16:creationId xmlns:a16="http://schemas.microsoft.com/office/drawing/2014/main" id="{369BC4C0-5C82-0B4A-A428-7303C8A706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3333" y="2902367"/>
            <a:ext cx="2870794" cy="3414331"/>
          </a:xfrm>
          <a:prstGeom prst="rect">
            <a:avLst/>
          </a:prstGeom>
        </p:spPr>
      </p:pic>
    </p:spTree>
    <p:extLst>
      <p:ext uri="{BB962C8B-B14F-4D97-AF65-F5344CB8AC3E}">
        <p14:creationId xmlns:p14="http://schemas.microsoft.com/office/powerpoint/2010/main" val="2426548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787" y="844325"/>
            <a:ext cx="7759070" cy="4888592"/>
          </a:xfrm>
          <a:prstGeom prst="rect">
            <a:avLst/>
          </a:prstGeom>
        </p:spPr>
      </p:pic>
      <p:sp>
        <p:nvSpPr>
          <p:cNvPr id="22" name="文本框 21"/>
          <p:cNvSpPr txBox="1"/>
          <p:nvPr/>
        </p:nvSpPr>
        <p:spPr>
          <a:xfrm>
            <a:off x="3101039" y="349479"/>
            <a:ext cx="7823200" cy="1569660"/>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ctr"/>
            <a:r>
              <a:rPr lang="en-VN">
                <a:solidFill>
                  <a:schemeClr val="accent1">
                    <a:lumMod val="75000"/>
                  </a:schemeClr>
                </a:solidFill>
                <a:effectLst/>
                <a:latin typeface="Calibri" panose="020F0502020204030204" pitchFamily="34" charset="0"/>
                <a:cs typeface="Calibri" panose="020F0502020204030204" pitchFamily="34" charset="0"/>
              </a:rPr>
              <a:t>NHỮNG VIỆC NÊN LÀM ĐỂ ĐIỀU CHỈNH </a:t>
            </a:r>
          </a:p>
          <a:p>
            <a:pPr algn="ctr"/>
            <a:r>
              <a:rPr lang="en-VN">
                <a:solidFill>
                  <a:schemeClr val="accent1">
                    <a:lumMod val="75000"/>
                  </a:schemeClr>
                </a:solidFill>
                <a:effectLst/>
                <a:latin typeface="Calibri" panose="020F0502020204030204" pitchFamily="34" charset="0"/>
                <a:cs typeface="Calibri" panose="020F0502020204030204" pitchFamily="34" charset="0"/>
              </a:rPr>
              <a:t>BẢN THÂN CHO PHÙ HỢP VỚI MÔI TRƯỜNG HỌC TẬP MỚI:</a:t>
            </a: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p:cNvSpPr/>
          <p:nvPr/>
        </p:nvSpPr>
        <p:spPr>
          <a:xfrm>
            <a:off x="3884473" y="2053428"/>
            <a:ext cx="5451212" cy="3462486"/>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85750" algn="just">
              <a:spcAft>
                <a:spcPts val="600"/>
              </a:spcAft>
              <a:buFont typeface="Arial" panose="020B0604020202020204" pitchFamily="34" charset="0"/>
              <a:buChar char="•"/>
            </a:pPr>
            <a:r>
              <a:rPr lang="en-VN" sz="2400" dirty="0">
                <a:latin typeface="Calibri" panose="020F0502020204030204" pitchFamily="34" charset="0"/>
                <a:cs typeface="Calibri" panose="020F0502020204030204" pitchFamily="34" charset="0"/>
              </a:rPr>
              <a:t>Chủ động làm quen với bạn bè mới.</a:t>
            </a:r>
          </a:p>
          <a:p>
            <a:pPr indent="-285750" algn="just">
              <a:spcAft>
                <a:spcPts val="600"/>
              </a:spcAft>
              <a:buFont typeface="Arial" panose="020B0604020202020204" pitchFamily="34" charset="0"/>
              <a:buChar char="•"/>
            </a:pPr>
            <a:r>
              <a:rPr lang="en-VN" sz="2400" dirty="0">
                <a:latin typeface="Calibri" panose="020F0502020204030204" pitchFamily="34" charset="0"/>
                <a:cs typeface="Calibri" panose="020F0502020204030204" pitchFamily="34" charset="0"/>
              </a:rPr>
              <a:t>Hỏi thầy cô, các anh chị lớp trên về phương pháp học các môn học mới.</a:t>
            </a:r>
          </a:p>
          <a:p>
            <a:pPr indent="-285750" algn="just">
              <a:spcAft>
                <a:spcPts val="600"/>
              </a:spcAft>
              <a:buFont typeface="Arial" panose="020B0604020202020204" pitchFamily="34" charset="0"/>
              <a:buChar char="•"/>
            </a:pPr>
            <a:r>
              <a:rPr lang="en-VN" sz="2400" dirty="0">
                <a:latin typeface="Calibri" panose="020F0502020204030204" pitchFamily="34" charset="0"/>
                <a:cs typeface="Calibri" panose="020F0502020204030204" pitchFamily="34" charset="0"/>
              </a:rPr>
              <a:t>Học hỏi kinh nghiệm từ các bạn trong việc thay </a:t>
            </a:r>
            <a:r>
              <a:rPr lang="en-US" sz="2400" dirty="0" err="1" smtClean="0">
                <a:latin typeface="Calibri" panose="020F0502020204030204" pitchFamily="34" charset="0"/>
                <a:cs typeface="Calibri" panose="020F0502020204030204" pitchFamily="34" charset="0"/>
              </a:rPr>
              <a:t>đổi</a:t>
            </a:r>
            <a:r>
              <a:rPr lang="en-VN" sz="2400" dirty="0" smtClean="0">
                <a:latin typeface="Calibri" panose="020F0502020204030204" pitchFamily="34" charset="0"/>
                <a:cs typeface="Calibri" panose="020F0502020204030204" pitchFamily="34" charset="0"/>
              </a:rPr>
              <a:t> </a:t>
            </a:r>
            <a:r>
              <a:rPr lang="en-VN" sz="2400" dirty="0">
                <a:latin typeface="Calibri" panose="020F0502020204030204" pitchFamily="34" charset="0"/>
                <a:cs typeface="Calibri" panose="020F0502020204030204" pitchFamily="34" charset="0"/>
              </a:rPr>
              <a:t>cho phù hợp với môi </a:t>
            </a:r>
            <a:r>
              <a:rPr lang="en-VN" sz="2400" dirty="0" smtClean="0">
                <a:latin typeface="Calibri" panose="020F0502020204030204" pitchFamily="34" charset="0"/>
                <a:cs typeface="Calibri" panose="020F0502020204030204" pitchFamily="34" charset="0"/>
              </a:rPr>
              <a:t>trư</a:t>
            </a:r>
            <a:r>
              <a:rPr lang="en-US" sz="2400" dirty="0" smtClean="0">
                <a:latin typeface="Calibri" panose="020F0502020204030204" pitchFamily="34" charset="0"/>
                <a:cs typeface="Calibri" panose="020F0502020204030204" pitchFamily="34" charset="0"/>
              </a:rPr>
              <a:t>ờ</a:t>
            </a:r>
            <a:r>
              <a:rPr lang="en-VN" sz="2400" dirty="0" smtClean="0">
                <a:latin typeface="Calibri" panose="020F0502020204030204" pitchFamily="34" charset="0"/>
                <a:cs typeface="Calibri" panose="020F0502020204030204" pitchFamily="34" charset="0"/>
              </a:rPr>
              <a:t>ng </a:t>
            </a:r>
            <a:r>
              <a:rPr lang="en-VN" sz="2400" dirty="0">
                <a:latin typeface="Calibri" panose="020F0502020204030204" pitchFamily="34" charset="0"/>
                <a:cs typeface="Calibri" panose="020F0502020204030204" pitchFamily="34" charset="0"/>
              </a:rPr>
              <a:t>mới.</a:t>
            </a:r>
          </a:p>
          <a:p>
            <a:pPr indent="-285750" algn="just">
              <a:spcAft>
                <a:spcPts val="600"/>
              </a:spcAft>
              <a:buFont typeface="Arial" panose="020B0604020202020204" pitchFamily="34" charset="0"/>
              <a:buChar char="•"/>
            </a:pPr>
            <a:r>
              <a:rPr lang="vi-VN" sz="2400" dirty="0">
                <a:latin typeface="Calibri" panose="020F0502020204030204" pitchFamily="34" charset="0"/>
                <a:cs typeface="Calibri" panose="020F0502020204030204" pitchFamily="34" charset="0"/>
              </a:rPr>
              <a:t>Xin ý kiến tư vấn của cán bộ tư vấn học đường của nhà trường.</a:t>
            </a:r>
            <a:r>
              <a:rPr lang="en-VN" sz="3600" dirty="0">
                <a:effectLst/>
                <a:latin typeface="Calibri" panose="020F0502020204030204" pitchFamily="34" charset="0"/>
                <a:cs typeface="Calibri" panose="020F0502020204030204" pitchFamily="34" charset="0"/>
              </a:rPr>
              <a:t> </a:t>
            </a:r>
            <a:endParaRPr lang="en-VN" sz="4400" dirty="0">
              <a:latin typeface="Calibri" panose="020F0502020204030204" pitchFamily="34" charset="0"/>
              <a:cs typeface="Calibri" panose="020F0502020204030204" pitchFamily="34" charset="0"/>
            </a:endParaRPr>
          </a:p>
        </p:txBody>
      </p:sp>
      <p:pic>
        <p:nvPicPr>
          <p:cNvPr id="15" name="图片 55">
            <a:extLst>
              <a:ext uri="{FF2B5EF4-FFF2-40B4-BE49-F238E27FC236}">
                <a16:creationId xmlns:a16="http://schemas.microsoft.com/office/drawing/2014/main" id="{A48647BC-5F92-7344-8C6C-5E573555C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06" y="2072398"/>
            <a:ext cx="3859414" cy="4502653"/>
          </a:xfrm>
          <a:prstGeom prst="rect">
            <a:avLst/>
          </a:prstGeom>
        </p:spPr>
      </p:pic>
    </p:spTree>
    <p:extLst>
      <p:ext uri="{BB962C8B-B14F-4D97-AF65-F5344CB8AC3E}">
        <p14:creationId xmlns:p14="http://schemas.microsoft.com/office/powerpoint/2010/main" val="99786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201706" y="242047"/>
            <a:ext cx="84044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rgbClr val="FF0000"/>
                </a:solidFill>
                <a:latin typeface="Times New Roman" panose="02020603050405020304" pitchFamily="18" charset="0"/>
                <a:cs typeface="Times New Roman" panose="02020603050405020304" pitchFamily="18" charset="0"/>
              </a:rPr>
              <a:t>I/ </a:t>
            </a:r>
            <a:r>
              <a:rPr lang="en-VN" sz="3200" b="1" dirty="0" smtClean="0">
                <a:solidFill>
                  <a:srgbClr val="FF0000"/>
                </a:solidFill>
                <a:latin typeface="Times New Roman" panose="02020603050405020304" pitchFamily="18" charset="0"/>
                <a:cs typeface="Times New Roman" panose="02020603050405020304" pitchFamily="18" charset="0"/>
              </a:rPr>
              <a:t>KHÁM </a:t>
            </a:r>
            <a:r>
              <a:rPr lang="en-VN" sz="3200" b="1" dirty="0">
                <a:solidFill>
                  <a:srgbClr val="FF0000"/>
                </a:solidFill>
                <a:latin typeface="Times New Roman" panose="02020603050405020304" pitchFamily="18" charset="0"/>
                <a:cs typeface="Times New Roman" panose="02020603050405020304" pitchFamily="18" charset="0"/>
              </a:rPr>
              <a:t>PHÁ TRƯỜNG THCS CỦA </a:t>
            </a:r>
            <a:r>
              <a:rPr lang="en-VN" sz="3200" b="1" dirty="0" smtClean="0">
                <a:solidFill>
                  <a:srgbClr val="FF0000"/>
                </a:solidFill>
                <a:latin typeface="Times New Roman" panose="02020603050405020304" pitchFamily="18" charset="0"/>
                <a:cs typeface="Times New Roman" panose="02020603050405020304" pitchFamily="18" charset="0"/>
              </a:rPr>
              <a:t>EM</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smtClean="0">
                <a:solidFill>
                  <a:srgbClr val="FF0000"/>
                </a:solidFill>
                <a:latin typeface="Times New Roman" panose="02020603050405020304" pitchFamily="18" charset="0"/>
                <a:cs typeface="Times New Roman" panose="02020603050405020304" pitchFamily="18" charset="0"/>
              </a:rPr>
              <a:t>  1/ </a:t>
            </a:r>
            <a:r>
              <a:rPr lang="en-US" sz="3200" b="1" dirty="0" err="1" smtClean="0">
                <a:solidFill>
                  <a:srgbClr val="FF0000"/>
                </a:solidFill>
                <a:latin typeface="Times New Roman" panose="02020603050405020304" pitchFamily="18" charset="0"/>
                <a:cs typeface="Times New Roman" panose="02020603050405020304" pitchFamily="18" charset="0"/>
              </a:rPr>
              <a:t>Điều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biệt</a:t>
            </a:r>
            <a:r>
              <a:rPr lang="en-US" sz="3200" b="1" dirty="0" smtClean="0">
                <a:solidFill>
                  <a:srgbClr val="FF0000"/>
                </a:solidFill>
                <a:latin typeface="Times New Roman" panose="02020603050405020304" pitchFamily="18" charset="0"/>
                <a:cs typeface="Times New Roman" panose="02020603050405020304" pitchFamily="18" charset="0"/>
              </a:rPr>
              <a:t> ở </a:t>
            </a:r>
            <a:r>
              <a:rPr lang="en-US" sz="3200" b="1" dirty="0" err="1" smtClean="0">
                <a:solidFill>
                  <a:srgbClr val="FF0000"/>
                </a:solidFill>
                <a:latin typeface="Times New Roman" panose="02020603050405020304" pitchFamily="18" charset="0"/>
                <a:cs typeface="Times New Roman" panose="02020603050405020304" pitchFamily="18" charset="0"/>
              </a:rPr>
              <a:t>trường</a:t>
            </a:r>
            <a:r>
              <a:rPr lang="en-US" sz="3200" b="1" dirty="0" smtClean="0">
                <a:solidFill>
                  <a:srgbClr val="FF0000"/>
                </a:solidFill>
                <a:latin typeface="Times New Roman" panose="02020603050405020304" pitchFamily="18" charset="0"/>
                <a:cs typeface="Times New Roman" panose="02020603050405020304" pitchFamily="18" charset="0"/>
              </a:rPr>
              <a:t> THCS.</a:t>
            </a:r>
          </a:p>
        </p:txBody>
      </p:sp>
      <p:sp>
        <p:nvSpPr>
          <p:cNvPr id="2" name="Rectangle 1"/>
          <p:cNvSpPr/>
          <p:nvPr/>
        </p:nvSpPr>
        <p:spPr>
          <a:xfrm>
            <a:off x="397036" y="1393759"/>
            <a:ext cx="8693176" cy="584775"/>
          </a:xfrm>
          <a:prstGeom prst="rect">
            <a:avLst/>
          </a:prstGeom>
        </p:spPr>
        <p:txBody>
          <a:bodyPr wrap="square">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khó</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khăn</a:t>
            </a:r>
            <a:r>
              <a:rPr lang="en-US" sz="3200" b="1" dirty="0" smtClean="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trường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THCS </a:t>
            </a:r>
            <a:r>
              <a:rPr lang="en-US" sz="3200" b="1" dirty="0" err="1" smtClean="0">
                <a:solidFill>
                  <a:srgbClr val="FF0000"/>
                </a:solidFill>
                <a:latin typeface="Times New Roman" panose="02020603050405020304" pitchFamily="18" charset="0"/>
                <a:cs typeface="Times New Roman" panose="02020603050405020304" pitchFamily="18" charset="0"/>
              </a:rPr>
              <a:t>em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có</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thể</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gặp</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8" name="图片 53">
            <a:extLst>
              <a:ext uri="{FF2B5EF4-FFF2-40B4-BE49-F238E27FC236}">
                <a16:creationId xmlns:a16="http://schemas.microsoft.com/office/drawing/2014/main" id="{BF900E80-78BF-C44A-A76E-D8D8F81E98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7254" y="2553809"/>
            <a:ext cx="4633865" cy="4633865"/>
          </a:xfrm>
          <a:prstGeom prst="rect">
            <a:avLst/>
          </a:prstGeom>
        </p:spPr>
      </p:pic>
      <p:sp>
        <p:nvSpPr>
          <p:cNvPr id="9" name="Rectangle 8"/>
          <p:cNvSpPr/>
          <p:nvPr/>
        </p:nvSpPr>
        <p:spPr>
          <a:xfrm>
            <a:off x="397036" y="1973784"/>
            <a:ext cx="8693176"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3</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Điều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em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làm</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矩形 33"/>
          <p:cNvSpPr/>
          <p:nvPr/>
        </p:nvSpPr>
        <p:spPr>
          <a:xfrm>
            <a:off x="912672" y="2585339"/>
            <a:ext cx="9078493" cy="3770263"/>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Aft>
                <a:spcPts val="600"/>
              </a:spcAft>
            </a:pPr>
            <a:r>
              <a:rPr lang="en-US" sz="3200" dirty="0" smtClean="0">
                <a:latin typeface="Times New Roman" panose="02020603050405020304" pitchFamily="18" charset="0"/>
                <a:cs typeface="Times New Roman" panose="02020603050405020304" pitchFamily="18" charset="0"/>
              </a:rPr>
              <a:t>- </a:t>
            </a:r>
            <a:r>
              <a:rPr lang="en-VN" sz="3200" dirty="0" smtClean="0">
                <a:latin typeface="Times New Roman" panose="02020603050405020304" pitchFamily="18" charset="0"/>
                <a:cs typeface="Times New Roman" panose="02020603050405020304" pitchFamily="18" charset="0"/>
              </a:rPr>
              <a:t>Chủ </a:t>
            </a:r>
            <a:r>
              <a:rPr lang="en-VN" sz="3200" dirty="0">
                <a:latin typeface="Times New Roman" panose="02020603050405020304" pitchFamily="18" charset="0"/>
                <a:cs typeface="Times New Roman" panose="02020603050405020304" pitchFamily="18" charset="0"/>
              </a:rPr>
              <a:t>động làm quen với bạn bè mới.</a:t>
            </a:r>
          </a:p>
          <a:p>
            <a:pPr algn="just">
              <a:spcAft>
                <a:spcPts val="600"/>
              </a:spcAft>
            </a:pPr>
            <a:r>
              <a:rPr lang="en-US" sz="3200" dirty="0" smtClean="0">
                <a:latin typeface="Times New Roman" panose="02020603050405020304" pitchFamily="18" charset="0"/>
                <a:cs typeface="Times New Roman" panose="02020603050405020304" pitchFamily="18" charset="0"/>
              </a:rPr>
              <a:t>- </a:t>
            </a:r>
            <a:r>
              <a:rPr lang="en-VN" sz="3200" dirty="0" smtClean="0">
                <a:latin typeface="Times New Roman" panose="02020603050405020304" pitchFamily="18" charset="0"/>
                <a:cs typeface="Times New Roman" panose="02020603050405020304" pitchFamily="18" charset="0"/>
              </a:rPr>
              <a:t>Hỏi </a:t>
            </a:r>
            <a:r>
              <a:rPr lang="en-VN" sz="3200" dirty="0">
                <a:latin typeface="Times New Roman" panose="02020603050405020304" pitchFamily="18" charset="0"/>
                <a:cs typeface="Times New Roman" panose="02020603050405020304" pitchFamily="18" charset="0"/>
              </a:rPr>
              <a:t>thầy cô, các anh chị lớp trên về phương pháp học các môn học mới.</a:t>
            </a:r>
          </a:p>
          <a:p>
            <a:pPr algn="just">
              <a:spcAft>
                <a:spcPts val="600"/>
              </a:spcAft>
            </a:pPr>
            <a:r>
              <a:rPr lang="en-US" sz="3200" dirty="0" smtClean="0">
                <a:latin typeface="Times New Roman" panose="02020603050405020304" pitchFamily="18" charset="0"/>
                <a:cs typeface="Times New Roman" panose="02020603050405020304" pitchFamily="18" charset="0"/>
              </a:rPr>
              <a:t>- </a:t>
            </a:r>
            <a:r>
              <a:rPr lang="en-VN" sz="3200" dirty="0" smtClean="0">
                <a:latin typeface="Times New Roman" panose="02020603050405020304" pitchFamily="18" charset="0"/>
                <a:cs typeface="Times New Roman" panose="02020603050405020304" pitchFamily="18" charset="0"/>
              </a:rPr>
              <a:t>Học </a:t>
            </a:r>
            <a:r>
              <a:rPr lang="en-VN" sz="3200" dirty="0">
                <a:latin typeface="Times New Roman" panose="02020603050405020304" pitchFamily="18" charset="0"/>
                <a:cs typeface="Times New Roman" panose="02020603050405020304" pitchFamily="18" charset="0"/>
              </a:rPr>
              <a:t>hỏi kinh nghiệm từ các bạn trong việc thay </a:t>
            </a:r>
            <a:r>
              <a:rPr lang="en-US" sz="3200" dirty="0" err="1" smtClean="0">
                <a:latin typeface="Times New Roman" panose="02020603050405020304" pitchFamily="18" charset="0"/>
                <a:cs typeface="Times New Roman" panose="02020603050405020304" pitchFamily="18" charset="0"/>
              </a:rPr>
              <a:t>đổi</a:t>
            </a:r>
            <a:r>
              <a:rPr lang="en-VN" sz="3200" dirty="0" smtClean="0">
                <a:latin typeface="Times New Roman" panose="02020603050405020304" pitchFamily="18" charset="0"/>
                <a:cs typeface="Times New Roman" panose="02020603050405020304" pitchFamily="18" charset="0"/>
              </a:rPr>
              <a:t> </a:t>
            </a:r>
            <a:r>
              <a:rPr lang="en-VN" sz="3200" dirty="0">
                <a:latin typeface="Times New Roman" panose="02020603050405020304" pitchFamily="18" charset="0"/>
                <a:cs typeface="Times New Roman" panose="02020603050405020304" pitchFamily="18" charset="0"/>
              </a:rPr>
              <a:t>cho phù hợp với môi </a:t>
            </a:r>
            <a:r>
              <a:rPr lang="en-VN" sz="3200" dirty="0" smtClean="0">
                <a:latin typeface="Times New Roman" panose="02020603050405020304" pitchFamily="18" charset="0"/>
                <a:cs typeface="Times New Roman" panose="02020603050405020304" pitchFamily="18" charset="0"/>
              </a:rPr>
              <a:t>trư</a:t>
            </a:r>
            <a:r>
              <a:rPr lang="en-US" sz="3200" dirty="0" smtClean="0">
                <a:latin typeface="Times New Roman" panose="02020603050405020304" pitchFamily="18" charset="0"/>
                <a:cs typeface="Times New Roman" panose="02020603050405020304" pitchFamily="18" charset="0"/>
              </a:rPr>
              <a:t>ờ</a:t>
            </a:r>
            <a:r>
              <a:rPr lang="en-VN" sz="3200" dirty="0" smtClean="0">
                <a:latin typeface="Times New Roman" panose="02020603050405020304" pitchFamily="18" charset="0"/>
                <a:cs typeface="Times New Roman" panose="02020603050405020304" pitchFamily="18" charset="0"/>
              </a:rPr>
              <a:t>ng </a:t>
            </a:r>
            <a:r>
              <a:rPr lang="en-VN" sz="3200" dirty="0">
                <a:latin typeface="Times New Roman" panose="02020603050405020304" pitchFamily="18" charset="0"/>
                <a:cs typeface="Times New Roman" panose="02020603050405020304" pitchFamily="18" charset="0"/>
              </a:rPr>
              <a:t>mới.</a:t>
            </a:r>
          </a:p>
          <a:p>
            <a:pPr algn="just">
              <a:spcAft>
                <a:spcPts val="600"/>
              </a:spcAft>
            </a:pPr>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Xin </a:t>
            </a:r>
            <a:r>
              <a:rPr lang="vi-VN" sz="3200" dirty="0">
                <a:latin typeface="Times New Roman" panose="02020603050405020304" pitchFamily="18" charset="0"/>
                <a:cs typeface="Times New Roman" panose="02020603050405020304" pitchFamily="18" charset="0"/>
              </a:rPr>
              <a:t>ý kiến tư vấn của cán bộ tư vấn học đường của nhà trường.</a:t>
            </a:r>
            <a:r>
              <a:rPr lang="en-VN" sz="3200" dirty="0">
                <a:effectLst/>
                <a:latin typeface="Times New Roman" panose="02020603050405020304" pitchFamily="18" charset="0"/>
                <a:cs typeface="Times New Roman" panose="02020603050405020304" pitchFamily="18" charset="0"/>
              </a:rPr>
              <a:t> </a:t>
            </a:r>
            <a:endParaRPr lang="en-VN" sz="3200" dirty="0">
              <a:latin typeface="Times New Roman" panose="02020603050405020304" pitchFamily="18" charset="0"/>
              <a:cs typeface="Times New Roman" panose="02020603050405020304" pitchFamily="18" charset="0"/>
            </a:endParaRPr>
          </a:p>
        </p:txBody>
      </p:sp>
      <p:pic>
        <p:nvPicPr>
          <p:cNvPr id="11" name="Google Shape;239;p26" descr="Picture1"/>
          <p:cNvPicPr preferRelativeResize="0"/>
          <p:nvPr/>
        </p:nvPicPr>
        <p:blipFill rotWithShape="1">
          <a:blip r:embed="rId3">
            <a:alphaModFix/>
          </a:blip>
          <a:srcRect/>
          <a:stretch/>
        </p:blipFill>
        <p:spPr>
          <a:xfrm rot="18171396">
            <a:off x="9768573" y="1319112"/>
            <a:ext cx="1509206" cy="1889367"/>
          </a:xfrm>
          <a:prstGeom prst="rect">
            <a:avLst/>
          </a:prstGeom>
          <a:noFill/>
          <a:ln>
            <a:noFill/>
          </a:ln>
        </p:spPr>
      </p:pic>
    </p:spTree>
    <p:extLst>
      <p:ext uri="{BB962C8B-B14F-4D97-AF65-F5344CB8AC3E}">
        <p14:creationId xmlns:p14="http://schemas.microsoft.com/office/powerpoint/2010/main" val="3498108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76" name="组合 75"/>
          <p:cNvGrpSpPr/>
          <p:nvPr/>
        </p:nvGrpSpPr>
        <p:grpSpPr>
          <a:xfrm>
            <a:off x="0" y="5207212"/>
            <a:ext cx="12523845" cy="1647370"/>
            <a:chOff x="0" y="5207212"/>
            <a:chExt cx="12523845" cy="1647370"/>
          </a:xfrm>
        </p:grpSpPr>
        <p:pic>
          <p:nvPicPr>
            <p:cNvPr id="77" name="图片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78" name="图片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330538" y="533454"/>
            <a:ext cx="9194394"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689" y="47733"/>
            <a:ext cx="2981702" cy="4020157"/>
          </a:xfrm>
          <a:prstGeom prst="rect">
            <a:avLst/>
          </a:prstGeom>
        </p:spPr>
      </p:pic>
      <p:sp>
        <p:nvSpPr>
          <p:cNvPr id="52" name="文本框 51"/>
          <p:cNvSpPr txBox="1"/>
          <p:nvPr/>
        </p:nvSpPr>
        <p:spPr>
          <a:xfrm>
            <a:off x="1835494" y="2405587"/>
            <a:ext cx="10259524" cy="1015663"/>
          </a:xfrm>
          <a:prstGeom prst="rect">
            <a:avLst/>
          </a:prstGeom>
          <a:noFill/>
        </p:spPr>
        <p:txBody>
          <a:bodyPr wrap="square" rtlCol="0">
            <a:spAutoFit/>
          </a:bodyPr>
          <a:lstStyle/>
          <a:p>
            <a:pPr algn="ctr"/>
            <a:r>
              <a:rPr lang="vi-VN" altLang="zh-CN" sz="6000" b="1" dirty="0">
                <a:solidFill>
                  <a:srgbClr val="FF0000"/>
                </a:solidFill>
                <a:latin typeface="+mj-lt"/>
                <a:ea typeface="方正汉真广标简体" panose="02000000000000000000" pitchFamily="2" charset="-122"/>
                <a:cs typeface="Calibri" panose="020F0502020204030204" pitchFamily="34" charset="0"/>
              </a:rPr>
              <a:t>TÌM HIỂU </a:t>
            </a:r>
            <a:r>
              <a:rPr lang="vi-VN" altLang="zh-CN" sz="6000" b="1" dirty="0" smtClean="0">
                <a:solidFill>
                  <a:srgbClr val="FF0000"/>
                </a:solidFill>
                <a:latin typeface="+mj-lt"/>
                <a:ea typeface="方正汉真广标简体" panose="02000000000000000000" pitchFamily="2" charset="-122"/>
                <a:cs typeface="Calibri" panose="020F0502020204030204" pitchFamily="34" charset="0"/>
              </a:rPr>
              <a:t>BẢN </a:t>
            </a:r>
            <a:r>
              <a:rPr lang="vi-VN" altLang="zh-CN" sz="6000" b="1" dirty="0">
                <a:solidFill>
                  <a:srgbClr val="FF0000"/>
                </a:solidFill>
                <a:latin typeface="+mj-lt"/>
                <a:ea typeface="方正汉真广标简体" panose="02000000000000000000" pitchFamily="2" charset="-122"/>
                <a:cs typeface="Calibri" panose="020F0502020204030204" pitchFamily="34" charset="0"/>
              </a:rPr>
              <a:t>THÂN</a:t>
            </a:r>
            <a:endParaRPr lang="en-US" altLang="zh-CN" sz="6000" b="1" dirty="0">
              <a:solidFill>
                <a:srgbClr val="FF0000"/>
              </a:solidFill>
              <a:latin typeface="+mj-lt"/>
              <a:ea typeface="方正汉真广标简体" panose="02000000000000000000" pitchFamily="2" charset="-122"/>
              <a:cs typeface="Calibri" panose="020F0502020204030204" pitchFamily="34" charset="0"/>
            </a:endParaRPr>
          </a:p>
        </p:txBody>
      </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10777060" y="30622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 name="文本框 71"/>
          <p:cNvSpPr txBox="1"/>
          <p:nvPr/>
        </p:nvSpPr>
        <p:spPr>
          <a:xfrm>
            <a:off x="3815309" y="1425467"/>
            <a:ext cx="5390157" cy="1015663"/>
          </a:xfrm>
          <a:prstGeom prst="rect">
            <a:avLst/>
          </a:prstGeom>
          <a:noFill/>
        </p:spPr>
        <p:txBody>
          <a:bodyPr wrap="square" rtlCol="0">
            <a:spAutoFit/>
          </a:bodyPr>
          <a:lstStyle/>
          <a:p>
            <a:pPr algn="ctr"/>
            <a:r>
              <a:rPr lang="vi-VN" altLang="zh-CN" sz="6000" b="1" dirty="0">
                <a:solidFill>
                  <a:srgbClr val="002060"/>
                </a:solidFill>
                <a:latin typeface="+mj-lt"/>
                <a:ea typeface="方正汉真广标简体" panose="02000000000000000000" pitchFamily="2" charset="-122"/>
                <a:cs typeface="Calibri" panose="020F0502020204030204" pitchFamily="34" charset="0"/>
              </a:rPr>
              <a:t>PHẦN 2</a:t>
            </a:r>
            <a:endParaRPr lang="en-US" altLang="zh-CN" sz="6000" b="1" dirty="0">
              <a:solidFill>
                <a:srgbClr val="002060"/>
              </a:solidFill>
              <a:latin typeface="+mj-lt"/>
              <a:ea typeface="方正汉真广标简体" panose="02000000000000000000" pitchFamily="2" charset="-122"/>
              <a:cs typeface="Calibri" panose="020F0502020204030204" pitchFamily="34" charset="0"/>
            </a:endParaRPr>
          </a:p>
        </p:txBody>
      </p:sp>
    </p:spTree>
    <p:extLst>
      <p:ext uri="{BB962C8B-B14F-4D97-AF65-F5344CB8AC3E}">
        <p14:creationId xmlns:p14="http://schemas.microsoft.com/office/powerpoint/2010/main" val="650679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76" name="组合 75"/>
          <p:cNvGrpSpPr/>
          <p:nvPr/>
        </p:nvGrpSpPr>
        <p:grpSpPr>
          <a:xfrm>
            <a:off x="0" y="5207212"/>
            <a:ext cx="12523845" cy="1647370"/>
            <a:chOff x="0" y="5207212"/>
            <a:chExt cx="12523845" cy="1647370"/>
          </a:xfrm>
        </p:grpSpPr>
        <p:pic>
          <p:nvPicPr>
            <p:cNvPr id="77" name="图片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78" name="图片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416550" y="617774"/>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343" y="477495"/>
            <a:ext cx="2981702" cy="4020157"/>
          </a:xfrm>
          <a:prstGeom prst="rect">
            <a:avLst/>
          </a:prstGeom>
        </p:spPr>
      </p:pic>
      <p:sp>
        <p:nvSpPr>
          <p:cNvPr id="52" name="文本框 51"/>
          <p:cNvSpPr txBox="1"/>
          <p:nvPr/>
        </p:nvSpPr>
        <p:spPr>
          <a:xfrm>
            <a:off x="2429758" y="2405587"/>
            <a:ext cx="7051905" cy="1569660"/>
          </a:xfrm>
          <a:prstGeom prst="rect">
            <a:avLst/>
          </a:prstGeom>
          <a:noFill/>
        </p:spPr>
        <p:txBody>
          <a:bodyPr wrap="square" rtlCol="0">
            <a:spAutoFit/>
          </a:bodyPr>
          <a:lstStyle/>
          <a:p>
            <a:pPr algn="ctr"/>
            <a:r>
              <a:rPr lang="vi-VN" altLang="zh-CN" sz="4800" b="1" dirty="0">
                <a:solidFill>
                  <a:srgbClr val="002060"/>
                </a:solidFill>
                <a:latin typeface="Times New Roman" panose="02020603050405020304" pitchFamily="18" charset="0"/>
                <a:ea typeface="方正汉真广标简体" panose="02000000000000000000" pitchFamily="2" charset="-122"/>
                <a:cs typeface="Times New Roman" panose="02020603050405020304" pitchFamily="18" charset="0"/>
              </a:rPr>
              <a:t>KHÁM PHÁ TRƯỜNG THCS MỚI CỦA EM</a:t>
            </a:r>
            <a:endParaRPr lang="en-US" altLang="zh-CN" sz="4800" b="1" dirty="0">
              <a:solidFill>
                <a:srgbClr val="002060"/>
              </a:solidFill>
              <a:latin typeface="Times New Roman" panose="02020603050405020304" pitchFamily="18" charset="0"/>
              <a:ea typeface="方正汉真广标简体" panose="02000000000000000000" pitchFamily="2" charset="-122"/>
              <a:cs typeface="Times New Roman" panose="02020603050405020304" pitchFamily="18" charset="0"/>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 name="文本框 71"/>
          <p:cNvSpPr txBox="1"/>
          <p:nvPr/>
        </p:nvSpPr>
        <p:spPr>
          <a:xfrm>
            <a:off x="3169521" y="1471910"/>
            <a:ext cx="5390157" cy="1015663"/>
          </a:xfrm>
          <a:prstGeom prst="rect">
            <a:avLst/>
          </a:prstGeom>
          <a:noFill/>
        </p:spPr>
        <p:txBody>
          <a:bodyPr wrap="square" rtlCol="0">
            <a:spAutoFit/>
          </a:bodyPr>
          <a:lstStyle/>
          <a:p>
            <a:pPr algn="ctr"/>
            <a:r>
              <a:rPr lang="vi-VN" altLang="zh-CN" sz="6000" b="1" dirty="0">
                <a:solidFill>
                  <a:srgbClr val="FF0000"/>
                </a:solidFill>
                <a:latin typeface="Times New Roman" panose="02020603050405020304" pitchFamily="18" charset="0"/>
                <a:ea typeface="方正汉真广标简体" panose="02000000000000000000" pitchFamily="2" charset="-122"/>
                <a:cs typeface="Times New Roman" panose="02020603050405020304" pitchFamily="18" charset="0"/>
              </a:rPr>
              <a:t>PHẦN 1</a:t>
            </a:r>
            <a:endParaRPr lang="en-US" altLang="zh-CN" sz="6000" b="1" dirty="0">
              <a:solidFill>
                <a:srgbClr val="FF0000"/>
              </a:solidFill>
              <a:latin typeface="Times New Roman" panose="02020603050405020304" pitchFamily="18" charset="0"/>
              <a:ea typeface="方正汉真广标简体" panose="02000000000000000000" pitchFamily="2" charset="-122"/>
              <a:cs typeface="Times New Roman" panose="02020603050405020304" pitchFamily="18" charset="0"/>
            </a:endParaRPr>
          </a:p>
        </p:txBody>
      </p:sp>
      <p:pic>
        <p:nvPicPr>
          <p:cNvPr id="28" name="Google Shape;239;p26" descr="Picture1"/>
          <p:cNvPicPr preferRelativeResize="0"/>
          <p:nvPr/>
        </p:nvPicPr>
        <p:blipFill rotWithShape="1">
          <a:blip r:embed="rId8">
            <a:alphaModFix/>
          </a:blip>
          <a:srcRect/>
          <a:stretch/>
        </p:blipFill>
        <p:spPr>
          <a:xfrm rot="18171396">
            <a:off x="8403666" y="355594"/>
            <a:ext cx="1509206" cy="1889367"/>
          </a:xfrm>
          <a:prstGeom prst="rect">
            <a:avLst/>
          </a:prstGeom>
          <a:noFill/>
          <a:ln>
            <a:noFill/>
          </a:ln>
        </p:spPr>
      </p:pic>
    </p:spTree>
    <p:extLst>
      <p:ext uri="{BB962C8B-B14F-4D97-AF65-F5344CB8AC3E}">
        <p14:creationId xmlns:p14="http://schemas.microsoft.com/office/powerpoint/2010/main" val="35153894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randombar(horizontal)">
                                      <p:cBhvr>
                                        <p:cTn id="7" dur="500"/>
                                        <p:tgtEl>
                                          <p:spTgt spid="7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randombar(horizontal)">
                                      <p:cBhvr>
                                        <p:cTn id="1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7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389896" y="188325"/>
            <a:ext cx="8697987"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1"/>
          <p:nvPr/>
        </p:nvSpPr>
        <p:spPr>
          <a:xfrm>
            <a:off x="1693333" y="2109541"/>
            <a:ext cx="7885603" cy="1200329"/>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r>
              <a:rPr lang="vi-VN" altLang="zh-CN" sz="3600" dirty="0">
                <a:solidFill>
                  <a:srgbClr val="002060"/>
                </a:solidFill>
                <a:latin typeface="+mj-lt"/>
                <a:cs typeface="Calibri" panose="020F0502020204030204" pitchFamily="34" charset="0"/>
              </a:rPr>
              <a:t>MÔ TẢ SỰ THAY ĐỔI</a:t>
            </a:r>
          </a:p>
          <a:p>
            <a:r>
              <a:rPr lang="vi-VN" altLang="zh-CN" sz="3600" dirty="0">
                <a:solidFill>
                  <a:srgbClr val="002060"/>
                </a:solidFill>
                <a:latin typeface="+mj-lt"/>
                <a:cs typeface="Calibri" panose="020F0502020204030204" pitchFamily="34" charset="0"/>
              </a:rPr>
              <a:t>CỦA BẢN THÂN</a:t>
            </a:r>
            <a:endParaRPr lang="zh-CN" altLang="en-US" sz="3600" dirty="0">
              <a:solidFill>
                <a:srgbClr val="002060"/>
              </a:solidFill>
              <a:latin typeface="+mj-lt"/>
              <a:cs typeface="Calibri" panose="020F0502020204030204" pitchFamily="34" charset="0"/>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5075" y="1095989"/>
            <a:ext cx="5045617" cy="5045617"/>
          </a:xfrm>
          <a:prstGeom prst="rect">
            <a:avLst/>
          </a:prstGeom>
        </p:spPr>
      </p:pic>
      <p:sp>
        <p:nvSpPr>
          <p:cNvPr id="8" name="七角星 7"/>
          <p:cNvSpPr/>
          <p:nvPr/>
        </p:nvSpPr>
        <p:spPr>
          <a:xfrm>
            <a:off x="595745" y="1953491"/>
            <a:ext cx="801687" cy="928254"/>
          </a:xfrm>
          <a:prstGeom prst="star7">
            <a:avLst/>
          </a:prstGeom>
          <a:solidFill>
            <a:srgbClr val="8ACFE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1</a:t>
            </a:r>
            <a:endParaRPr lang="zh-CN" altLang="en-US" sz="3200" b="1" dirty="0"/>
          </a:p>
        </p:txBody>
      </p:sp>
    </p:spTree>
    <p:extLst>
      <p:ext uri="{BB962C8B-B14F-4D97-AF65-F5344CB8AC3E}">
        <p14:creationId xmlns:p14="http://schemas.microsoft.com/office/powerpoint/2010/main" val="2458401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hildren in school uniforms&#10;&#10;Description automatically generated with medium confidence">
            <a:extLst>
              <a:ext uri="{FF2B5EF4-FFF2-40B4-BE49-F238E27FC236}">
                <a16:creationId xmlns:a16="http://schemas.microsoft.com/office/drawing/2014/main" id="{25BA140F-73CA-ED49-9C3D-05E83E86EE32}"/>
              </a:ext>
            </a:extLst>
          </p:cNvPr>
          <p:cNvPicPr>
            <a:picLocks noChangeAspect="1"/>
          </p:cNvPicPr>
          <p:nvPr/>
        </p:nvPicPr>
        <p:blipFill rotWithShape="1">
          <a:blip r:embed="rId2">
            <a:extLst>
              <a:ext uri="{28A0092B-C50C-407E-A947-70E740481C1C}">
                <a14:useLocalDpi xmlns:a14="http://schemas.microsoft.com/office/drawing/2010/main" val="0"/>
              </a:ext>
            </a:extLst>
          </a:blip>
          <a:srcRect l="34888"/>
          <a:stretch/>
        </p:blipFill>
        <p:spPr>
          <a:xfrm>
            <a:off x="6276110" y="1175657"/>
            <a:ext cx="5748434" cy="5021944"/>
          </a:xfrm>
          <a:prstGeom prst="rect">
            <a:avLst/>
          </a:prstGeom>
        </p:spPr>
      </p:pic>
      <p:sp>
        <p:nvSpPr>
          <p:cNvPr id="7" name="Rectangle 6">
            <a:extLst>
              <a:ext uri="{FF2B5EF4-FFF2-40B4-BE49-F238E27FC236}">
                <a16:creationId xmlns:a16="http://schemas.microsoft.com/office/drawing/2014/main" id="{0B1DA70A-CE3C-4F44-8307-74EAA0711182}"/>
              </a:ext>
            </a:extLst>
          </p:cNvPr>
          <p:cNvSpPr/>
          <p:nvPr/>
        </p:nvSpPr>
        <p:spPr>
          <a:xfrm>
            <a:off x="193964" y="2442754"/>
            <a:ext cx="5929745" cy="3293028"/>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en-VN"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có nhận xét gì về hình dáng của các bạn qua tấm ảnh bên?</a:t>
            </a:r>
          </a:p>
        </p:txBody>
      </p:sp>
      <p:sp>
        <p:nvSpPr>
          <p:cNvPr id="8" name="Rectangle 2">
            <a:extLst>
              <a:ext uri="{FF2B5EF4-FFF2-40B4-BE49-F238E27FC236}">
                <a16:creationId xmlns:a16="http://schemas.microsoft.com/office/drawing/2014/main" id="{7F2EDE2C-9E57-504F-B445-118CE8A96C9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sp>
        <p:nvSpPr>
          <p:cNvPr id="11" name="波形 17">
            <a:extLst>
              <a:ext uri="{FF2B5EF4-FFF2-40B4-BE49-F238E27FC236}">
                <a16:creationId xmlns:a16="http://schemas.microsoft.com/office/drawing/2014/main" id="{F620E464-FB57-464E-ACAD-9923DBDDBF90}"/>
              </a:ext>
            </a:extLst>
          </p:cNvPr>
          <p:cNvSpPr/>
          <p:nvPr/>
        </p:nvSpPr>
        <p:spPr>
          <a:xfrm>
            <a:off x="1289778" y="2045938"/>
            <a:ext cx="3224782" cy="793631"/>
          </a:xfrm>
          <a:prstGeom prst="wave">
            <a:avLst/>
          </a:prstGeom>
          <a:solidFill>
            <a:srgbClr val="84AEF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b="1" dirty="0">
                <a:solidFill>
                  <a:srgbClr val="002060"/>
                </a:solidFill>
              </a:rPr>
              <a:t>GÓC CHIA SẼ</a:t>
            </a:r>
            <a:endParaRPr lang="en-US" altLang="zh-CN" b="1" dirty="0">
              <a:solidFill>
                <a:srgbClr val="002060"/>
              </a:solidFill>
            </a:endParaRPr>
          </a:p>
        </p:txBody>
      </p:sp>
    </p:spTree>
    <p:extLst>
      <p:ext uri="{BB962C8B-B14F-4D97-AF65-F5344CB8AC3E}">
        <p14:creationId xmlns:p14="http://schemas.microsoft.com/office/powerpoint/2010/main" val="1580588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hildren in school uniforms&#10;&#10;Description automatically generated with medium confidence">
            <a:extLst>
              <a:ext uri="{FF2B5EF4-FFF2-40B4-BE49-F238E27FC236}">
                <a16:creationId xmlns:a16="http://schemas.microsoft.com/office/drawing/2014/main" id="{25BA140F-73CA-ED49-9C3D-05E83E86EE32}"/>
              </a:ext>
            </a:extLst>
          </p:cNvPr>
          <p:cNvPicPr>
            <a:picLocks noChangeAspect="1"/>
          </p:cNvPicPr>
          <p:nvPr/>
        </p:nvPicPr>
        <p:blipFill rotWithShape="1">
          <a:blip r:embed="rId2">
            <a:extLst>
              <a:ext uri="{28A0092B-C50C-407E-A947-70E740481C1C}">
                <a14:useLocalDpi xmlns:a14="http://schemas.microsoft.com/office/drawing/2010/main" val="0"/>
              </a:ext>
            </a:extLst>
          </a:blip>
          <a:srcRect l="34888"/>
          <a:stretch/>
        </p:blipFill>
        <p:spPr>
          <a:xfrm>
            <a:off x="5123542" y="718457"/>
            <a:ext cx="6901002" cy="5021944"/>
          </a:xfrm>
          <a:prstGeom prst="rect">
            <a:avLst/>
          </a:prstGeom>
        </p:spPr>
      </p:pic>
      <p:sp>
        <p:nvSpPr>
          <p:cNvPr id="7" name="Rectangle 6">
            <a:extLst>
              <a:ext uri="{FF2B5EF4-FFF2-40B4-BE49-F238E27FC236}">
                <a16:creationId xmlns:a16="http://schemas.microsoft.com/office/drawing/2014/main" id="{0B1DA70A-CE3C-4F44-8307-74EAA0711182}"/>
              </a:ext>
            </a:extLst>
          </p:cNvPr>
          <p:cNvSpPr/>
          <p:nvPr/>
        </p:nvSpPr>
        <p:spPr>
          <a:xfrm>
            <a:off x="249383" y="1316183"/>
            <a:ext cx="5084618" cy="3974276"/>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en-VN"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Bản thân em đã thay đổi như thế nào so với một năm trước</a:t>
            </a:r>
          </a:p>
          <a:p>
            <a:pPr algn="just"/>
            <a:r>
              <a:rPr lang="vi-VN" altLang="en-VN" sz="3600" dirty="0">
                <a:solidFill>
                  <a:srgbClr val="FF0000"/>
                </a:solidFill>
                <a:latin typeface="Times New Roman" panose="02020603050405020304" pitchFamily="18" charset="0"/>
                <a:cs typeface="Times New Roman" panose="02020603050405020304" pitchFamily="18" charset="0"/>
              </a:rPr>
              <a:t>- VỀ CHIỀU CAO</a:t>
            </a:r>
          </a:p>
          <a:p>
            <a:pPr algn="just"/>
            <a:r>
              <a:rPr lang="vi-VN" altLang="en-VN" sz="3600" dirty="0">
                <a:solidFill>
                  <a:srgbClr val="FF0000"/>
                </a:solidFill>
                <a:latin typeface="Times New Roman" panose="02020603050405020304" pitchFamily="18" charset="0"/>
                <a:cs typeface="Times New Roman" panose="02020603050405020304" pitchFamily="18" charset="0"/>
              </a:rPr>
              <a:t>- VỀ CÂN NẶNG</a:t>
            </a:r>
          </a:p>
          <a:p>
            <a:pPr algn="just"/>
            <a:r>
              <a:rPr lang="vi-VN" altLang="en-VN" sz="3600" dirty="0">
                <a:solidFill>
                  <a:srgbClr val="FF0000"/>
                </a:solidFill>
                <a:latin typeface="Times New Roman" panose="02020603050405020304" pitchFamily="18" charset="0"/>
                <a:cs typeface="Times New Roman" panose="02020603050405020304" pitchFamily="18" charset="0"/>
              </a:rPr>
              <a:t>- VỀ GIỌNG NÓI</a:t>
            </a:r>
          </a:p>
          <a:p>
            <a:pPr algn="just"/>
            <a:r>
              <a:rPr lang="vi-VN" altLang="en-VN" sz="3600" dirty="0">
                <a:solidFill>
                  <a:srgbClr val="FF0000"/>
                </a:solidFill>
                <a:latin typeface="Times New Roman" panose="02020603050405020304" pitchFamily="18" charset="0"/>
                <a:cs typeface="Times New Roman" panose="02020603050405020304" pitchFamily="18" charset="0"/>
              </a:rPr>
              <a:t>- …</a:t>
            </a:r>
          </a:p>
        </p:txBody>
      </p:sp>
      <p:sp>
        <p:nvSpPr>
          <p:cNvPr id="8" name="Rectangle 2">
            <a:extLst>
              <a:ext uri="{FF2B5EF4-FFF2-40B4-BE49-F238E27FC236}">
                <a16:creationId xmlns:a16="http://schemas.microsoft.com/office/drawing/2014/main" id="{7F2EDE2C-9E57-504F-B445-118CE8A96C9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N"/>
          </a:p>
        </p:txBody>
      </p:sp>
      <p:sp>
        <p:nvSpPr>
          <p:cNvPr id="5" name="波形 17">
            <a:extLst>
              <a:ext uri="{FF2B5EF4-FFF2-40B4-BE49-F238E27FC236}">
                <a16:creationId xmlns:a16="http://schemas.microsoft.com/office/drawing/2014/main" id="{DB7EB2F8-5CB8-6942-A1C0-415387679E8B}"/>
              </a:ext>
            </a:extLst>
          </p:cNvPr>
          <p:cNvSpPr/>
          <p:nvPr/>
        </p:nvSpPr>
        <p:spPr>
          <a:xfrm>
            <a:off x="1898760" y="4779545"/>
            <a:ext cx="3224782" cy="793631"/>
          </a:xfrm>
          <a:prstGeom prst="wave">
            <a:avLst/>
          </a:prstGeom>
          <a:solidFill>
            <a:srgbClr val="84AEF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b="1" dirty="0">
                <a:solidFill>
                  <a:srgbClr val="002060"/>
                </a:solidFill>
              </a:rPr>
              <a:t>GÓC CHIA SẼ</a:t>
            </a:r>
            <a:endParaRPr lang="en-US" altLang="zh-CN" b="1" dirty="0">
              <a:solidFill>
                <a:srgbClr val="002060"/>
              </a:solidFill>
            </a:endParaRPr>
          </a:p>
        </p:txBody>
      </p:sp>
    </p:spTree>
    <p:extLst>
      <p:ext uri="{BB962C8B-B14F-4D97-AF65-F5344CB8AC3E}">
        <p14:creationId xmlns:p14="http://schemas.microsoft.com/office/powerpoint/2010/main" val="2908307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2990" y="833718"/>
            <a:ext cx="9025951" cy="5718849"/>
          </a:xfrm>
          <a:prstGeom prst="rect">
            <a:avLst/>
          </a:prstGeom>
        </p:spPr>
      </p:pic>
      <p:grpSp>
        <p:nvGrpSpPr>
          <p:cNvPr id="23" name="组合 22"/>
          <p:cNvGrpSpPr/>
          <p:nvPr/>
        </p:nvGrpSpPr>
        <p:grpSpPr>
          <a:xfrm>
            <a:off x="9147138" y="1060600"/>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Text Box 7"/>
          <p:cNvSpPr txBox="1">
            <a:spLocks noChangeArrowheads="1"/>
          </p:cNvSpPr>
          <p:nvPr/>
        </p:nvSpPr>
        <p:spPr bwMode="auto">
          <a:xfrm>
            <a:off x="3400194" y="2308834"/>
            <a:ext cx="8298747"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b="1" dirty="0">
                <a:latin typeface="Times New Roman" panose="02020603050405020304" pitchFamily="18" charset="0"/>
                <a:cs typeface="Times New Roman" panose="02020603050405020304" pitchFamily="18" charset="0"/>
              </a:rPr>
              <a:t>Các em đang bước vào tuổi thiếu niên, </a:t>
            </a:r>
          </a:p>
          <a:p>
            <a:r>
              <a:rPr lang="vi-VN" sz="3200" b="1" dirty="0">
                <a:latin typeface="Times New Roman" panose="02020603050405020304" pitchFamily="18" charset="0"/>
                <a:cs typeface="Times New Roman" panose="02020603050405020304" pitchFamily="18" charset="0"/>
              </a:rPr>
              <a:t>là giai đoạn phát triển đặc biệt </a:t>
            </a:r>
            <a:r>
              <a:rPr lang="vi-VN" sz="3200" b="1" dirty="0" smtClean="0">
                <a:latin typeface="Times New Roman" panose="02020603050405020304" pitchFamily="18" charset="0"/>
                <a:cs typeface="Times New Roman" panose="02020603050405020304" pitchFamily="18" charset="0"/>
              </a:rPr>
              <a:t>và </a:t>
            </a:r>
            <a:r>
              <a:rPr lang="vi-VN" sz="3200" b="1" dirty="0">
                <a:latin typeface="Times New Roman" panose="02020603050405020304" pitchFamily="18" charset="0"/>
                <a:cs typeface="Times New Roman" panose="02020603050405020304" pitchFamily="18" charset="0"/>
              </a:rPr>
              <a:t>sẽ </a:t>
            </a:r>
            <a:endParaRPr lang="en-US" sz="3200" b="1" dirty="0" smtClean="0">
              <a:latin typeface="Times New Roman" panose="02020603050405020304" pitchFamily="18" charset="0"/>
              <a:cs typeface="Times New Roman" panose="02020603050405020304" pitchFamily="18" charset="0"/>
            </a:endParaRPr>
          </a:p>
          <a:p>
            <a:r>
              <a:rPr lang="vi-VN" sz="3200" b="1" dirty="0" smtClean="0">
                <a:latin typeface="Times New Roman" panose="02020603050405020304" pitchFamily="18" charset="0"/>
                <a:cs typeface="Times New Roman" panose="02020603050405020304" pitchFamily="18" charset="0"/>
              </a:rPr>
              <a:t>phát </a:t>
            </a:r>
            <a:r>
              <a:rPr lang="vi-VN" sz="3200" b="1" dirty="0">
                <a:latin typeface="Times New Roman" panose="02020603050405020304" pitchFamily="18" charset="0"/>
                <a:cs typeface="Times New Roman" panose="02020603050405020304" pitchFamily="18" charset="0"/>
              </a:rPr>
              <a:t>triển nhanh </a:t>
            </a:r>
            <a:r>
              <a:rPr lang="en-US" sz="3200" b="1" dirty="0" err="1" smtClean="0">
                <a:latin typeface="Times New Roman" panose="02020603050405020304" pitchFamily="18" charset="0"/>
                <a:cs typeface="Times New Roman" panose="02020603050405020304" pitchFamily="18" charset="0"/>
              </a:rPr>
              <a:t>chóng</a:t>
            </a:r>
            <a:r>
              <a:rPr lang="en-US" sz="3200" b="1" dirty="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những </a:t>
            </a:r>
            <a:r>
              <a:rPr lang="vi-VN" sz="3200" b="1" dirty="0">
                <a:latin typeface="Times New Roman" panose="02020603050405020304" pitchFamily="18" charset="0"/>
                <a:cs typeface="Times New Roman" panose="02020603050405020304" pitchFamily="18" charset="0"/>
              </a:rPr>
              <a:t>năm </a:t>
            </a:r>
            <a:r>
              <a:rPr lang="vi-VN" sz="3200" b="1" dirty="0" smtClean="0">
                <a:latin typeface="Times New Roman" panose="02020603050405020304" pitchFamily="18" charset="0"/>
                <a:cs typeface="Times New Roman" panose="02020603050405020304" pitchFamily="18" charset="0"/>
              </a:rPr>
              <a:t>tiếp </a:t>
            </a:r>
            <a:r>
              <a:rPr lang="vi-VN" sz="3200" b="1" dirty="0">
                <a:latin typeface="Times New Roman" panose="02020603050405020304" pitchFamily="18" charset="0"/>
                <a:cs typeface="Times New Roman" panose="02020603050405020304" pitchFamily="18" charset="0"/>
              </a:rPr>
              <a:t>theo. </a:t>
            </a:r>
          </a:p>
          <a:p>
            <a:r>
              <a:rPr lang="vi-VN" sz="3200" b="1" dirty="0">
                <a:latin typeface="Times New Roman" panose="02020603050405020304" pitchFamily="18" charset="0"/>
                <a:cs typeface="Times New Roman" panose="02020603050405020304" pitchFamily="18" charset="0"/>
              </a:rPr>
              <a:t>Mỗi người có sự phát </a:t>
            </a:r>
            <a:r>
              <a:rPr lang="vi-VN" sz="3200" b="1" dirty="0" smtClean="0">
                <a:latin typeface="Times New Roman" panose="02020603050405020304" pitchFamily="18" charset="0"/>
                <a:cs typeface="Times New Roman" panose="02020603050405020304" pitchFamily="18" charset="0"/>
              </a:rPr>
              <a:t>tri</a:t>
            </a:r>
            <a:r>
              <a:rPr lang="en-US" sz="3200" b="1" dirty="0" err="1" smtClean="0">
                <a:latin typeface="Times New Roman" panose="02020603050405020304" pitchFamily="18" charset="0"/>
                <a:cs typeface="Times New Roman" panose="02020603050405020304" pitchFamily="18" charset="0"/>
              </a:rPr>
              <a:t>ển</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riêng </a:t>
            </a:r>
            <a:r>
              <a:rPr lang="vi-VN" sz="3200" b="1" dirty="0" smtClean="0">
                <a:latin typeface="Times New Roman" panose="02020603050405020304" pitchFamily="18" charset="0"/>
                <a:cs typeface="Times New Roman" panose="02020603050405020304" pitchFamily="18" charset="0"/>
              </a:rPr>
              <a:t>theo </a:t>
            </a:r>
            <a:r>
              <a:rPr lang="vi-VN" sz="3200" b="1" dirty="0">
                <a:latin typeface="Times New Roman" panose="02020603050405020304" pitchFamily="18" charset="0"/>
                <a:cs typeface="Times New Roman" panose="02020603050405020304" pitchFamily="18" charset="0"/>
              </a:rPr>
              <a:t>hoàn cảnh và mong muốn </a:t>
            </a:r>
            <a:r>
              <a:rPr lang="en-US" sz="3200" b="1" dirty="0" err="1" smtClean="0">
                <a:latin typeface="Times New Roman" panose="02020603050405020304" pitchFamily="18" charset="0"/>
                <a:cs typeface="Times New Roman" panose="02020603050405020304" pitchFamily="18" charset="0"/>
              </a:rPr>
              <a:t>của</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bản </a:t>
            </a:r>
            <a:r>
              <a:rPr lang="vi-VN" sz="3200" b="1" dirty="0" smtClean="0">
                <a:latin typeface="Times New Roman" panose="02020603050405020304" pitchFamily="18" charset="0"/>
                <a:cs typeface="Times New Roman" panose="02020603050405020304" pitchFamily="18" charset="0"/>
              </a:rPr>
              <a:t>thân</a:t>
            </a:r>
            <a:r>
              <a:rPr lang="en-US" sz="3200" b="1" dirty="0" smtClean="0">
                <a:latin typeface="Times New Roman" panose="02020603050405020304" pitchFamily="18" charset="0"/>
                <a:cs typeface="Times New Roman" panose="02020603050405020304" pitchFamily="18" charset="0"/>
              </a:rPr>
              <a:t>.</a:t>
            </a:r>
            <a:r>
              <a:rPr lang="vi-VN" sz="3200" b="1" dirty="0" smtClean="0">
                <a:latin typeface="Times New Roman" panose="02020603050405020304" pitchFamily="18" charset="0"/>
                <a:cs typeface="Times New Roman" panose="02020603050405020304" pitchFamily="18" charset="0"/>
              </a:rPr>
              <a:t> </a:t>
            </a:r>
            <a:endParaRPr lang="en-US" sz="3200" b="1" dirty="0" smtClean="0">
              <a:latin typeface="Times New Roman" panose="02020603050405020304" pitchFamily="18" charset="0"/>
              <a:cs typeface="Times New Roman" panose="02020603050405020304" pitchFamily="18" charset="0"/>
            </a:endParaRPr>
          </a:p>
          <a:p>
            <a:r>
              <a:rPr lang="vi-VN" sz="3200" b="1" dirty="0" smtClean="0">
                <a:latin typeface="Times New Roman" panose="02020603050405020304" pitchFamily="18" charset="0"/>
                <a:cs typeface="Times New Roman" panose="02020603050405020304" pitchFamily="18" charset="0"/>
              </a:rPr>
              <a:t>Chúng </a:t>
            </a:r>
            <a:r>
              <a:rPr lang="vi-VN" sz="3200" b="1" dirty="0">
                <a:latin typeface="Times New Roman" panose="02020603050405020304" pitchFamily="18" charset="0"/>
                <a:cs typeface="Times New Roman" panose="02020603050405020304" pitchFamily="18" charset="0"/>
              </a:rPr>
              <a:t>ta hãy biết yêu </a:t>
            </a:r>
            <a:r>
              <a:rPr lang="vi-VN" sz="3200" b="1" dirty="0" smtClean="0">
                <a:latin typeface="Times New Roman" panose="02020603050405020304" pitchFamily="18" charset="0"/>
                <a:cs typeface="Times New Roman" panose="02020603050405020304" pitchFamily="18" charset="0"/>
              </a:rPr>
              <a:t>th</a:t>
            </a:r>
            <a:r>
              <a:rPr lang="en-US" sz="3200" b="1" dirty="0" err="1" smtClean="0">
                <a:latin typeface="Times New Roman" panose="02020603050405020304" pitchFamily="18" charset="0"/>
                <a:cs typeface="Times New Roman" panose="02020603050405020304" pitchFamily="18" charset="0"/>
              </a:rPr>
              <a:t>ươ</a:t>
            </a:r>
            <a:r>
              <a:rPr lang="vi-VN" sz="3200" b="1" dirty="0" smtClean="0">
                <a:latin typeface="Times New Roman" panose="02020603050405020304" pitchFamily="18" charset="0"/>
                <a:cs typeface="Times New Roman" panose="02020603050405020304" pitchFamily="18" charset="0"/>
              </a:rPr>
              <a:t>ng</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b</a:t>
            </a:r>
            <a:r>
              <a:rPr lang="vi-VN" sz="3200" b="1" dirty="0" smtClean="0">
                <a:latin typeface="Times New Roman" panose="02020603050405020304" pitchFamily="18" charset="0"/>
                <a:cs typeface="Times New Roman" panose="02020603050405020304" pitchFamily="18" charset="0"/>
              </a:rPr>
              <a:t>ản </a:t>
            </a:r>
            <a:r>
              <a:rPr lang="vi-VN" sz="3200" b="1" dirty="0">
                <a:latin typeface="Times New Roman" panose="02020603050405020304" pitchFamily="18" charset="0"/>
                <a:cs typeface="Times New Roman" panose="02020603050405020304" pitchFamily="18" charset="0"/>
              </a:rPr>
              <a:t>thân và tôn trọng sự khác </a:t>
            </a:r>
            <a:r>
              <a:rPr lang="vi-VN" sz="3200" b="1" dirty="0" smtClean="0">
                <a:latin typeface="Times New Roman" panose="02020603050405020304" pitchFamily="18" charset="0"/>
                <a:cs typeface="Times New Roman" panose="02020603050405020304" pitchFamily="18" charset="0"/>
              </a:rPr>
              <a:t>biệt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riêng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mình</a:t>
            </a:r>
            <a:r>
              <a:rPr lang="en-US" sz="3200" b="1" dirty="0" smtClean="0">
                <a:latin typeface="Times New Roman" panose="02020603050405020304" pitchFamily="18" charset="0"/>
                <a:cs typeface="Times New Roman" panose="02020603050405020304" pitchFamily="18" charset="0"/>
              </a:rPr>
              <a:t>.</a:t>
            </a:r>
            <a:endParaRPr lang="en-VN" sz="3200" b="1" dirty="0">
              <a:latin typeface="Times New Roman" panose="02020603050405020304" pitchFamily="18" charset="0"/>
              <a:cs typeface="Times New Roman" panose="02020603050405020304" pitchFamily="18" charset="0"/>
            </a:endParaRPr>
          </a:p>
        </p:txBody>
      </p:sp>
      <p:pic>
        <p:nvPicPr>
          <p:cNvPr id="28" name="图片 79">
            <a:extLst>
              <a:ext uri="{FF2B5EF4-FFF2-40B4-BE49-F238E27FC236}">
                <a16:creationId xmlns:a16="http://schemas.microsoft.com/office/drawing/2014/main" id="{A121CC07-28E6-114A-9690-AAD9B6826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986" y="1133402"/>
            <a:ext cx="2551261" cy="5582247"/>
          </a:xfrm>
          <a:prstGeom prst="rect">
            <a:avLst/>
          </a:prstGeom>
        </p:spPr>
      </p:pic>
    </p:spTree>
    <p:extLst>
      <p:ext uri="{BB962C8B-B14F-4D97-AF65-F5344CB8AC3E}">
        <p14:creationId xmlns:p14="http://schemas.microsoft.com/office/powerpoint/2010/main" val="827549308"/>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201706" y="242047"/>
            <a:ext cx="84044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rgbClr val="FF0000"/>
                </a:solidFill>
                <a:latin typeface="Times New Roman" panose="02020603050405020304" pitchFamily="18" charset="0"/>
                <a:cs typeface="Times New Roman" panose="02020603050405020304" pitchFamily="18" charset="0"/>
              </a:rPr>
              <a:t>I/ </a:t>
            </a:r>
            <a:r>
              <a:rPr lang="en-VN" sz="3200" b="1" dirty="0" smtClean="0">
                <a:solidFill>
                  <a:srgbClr val="FF0000"/>
                </a:solidFill>
                <a:latin typeface="Times New Roman" panose="02020603050405020304" pitchFamily="18" charset="0"/>
                <a:cs typeface="Times New Roman" panose="02020603050405020304" pitchFamily="18" charset="0"/>
              </a:rPr>
              <a:t>KHÁM </a:t>
            </a:r>
            <a:r>
              <a:rPr lang="en-VN" sz="3200" b="1" dirty="0">
                <a:solidFill>
                  <a:srgbClr val="FF0000"/>
                </a:solidFill>
                <a:latin typeface="Times New Roman" panose="02020603050405020304" pitchFamily="18" charset="0"/>
                <a:cs typeface="Times New Roman" panose="02020603050405020304" pitchFamily="18" charset="0"/>
              </a:rPr>
              <a:t>PHÁ </a:t>
            </a:r>
            <a:r>
              <a:rPr lang="en-US" sz="3200" b="1" dirty="0" smtClean="0">
                <a:solidFill>
                  <a:srgbClr val="FF0000"/>
                </a:solidFill>
                <a:latin typeface="Times New Roman" panose="02020603050405020304" pitchFamily="18" charset="0"/>
                <a:cs typeface="Times New Roman" panose="02020603050405020304" pitchFamily="18" charset="0"/>
              </a:rPr>
              <a:t>BẢN THÂN </a:t>
            </a:r>
            <a:r>
              <a:rPr lang="en-VN" sz="3200" b="1" dirty="0" smtClean="0">
                <a:solidFill>
                  <a:srgbClr val="FF0000"/>
                </a:solidFill>
                <a:latin typeface="Times New Roman" panose="02020603050405020304" pitchFamily="18" charset="0"/>
                <a:cs typeface="Times New Roman" panose="02020603050405020304" pitchFamily="18" charset="0"/>
              </a:rPr>
              <a:t>EM</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smtClean="0">
                <a:solidFill>
                  <a:srgbClr val="FF0000"/>
                </a:solidFill>
                <a:latin typeface="Times New Roman" panose="02020603050405020304" pitchFamily="18" charset="0"/>
                <a:cs typeface="Times New Roman" panose="02020603050405020304" pitchFamily="18" charset="0"/>
              </a:rPr>
              <a:t>  1/ </a:t>
            </a:r>
            <a:r>
              <a:rPr lang="en-US" sz="3200" b="1" dirty="0" err="1" smtClean="0">
                <a:solidFill>
                  <a:srgbClr val="FF0000"/>
                </a:solidFill>
                <a:latin typeface="Times New Roman" panose="02020603050405020304" pitchFamily="18" charset="0"/>
                <a:cs typeface="Times New Roman" panose="02020603050405020304" pitchFamily="18" charset="0"/>
              </a:rPr>
              <a:t>Sự</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phát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triển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của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bản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thân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em</a:t>
            </a:r>
            <a:r>
              <a:rPr lang="en-US" sz="3200" b="1" dirty="0" smtClean="0">
                <a:solidFill>
                  <a:srgbClr val="FF0000"/>
                </a:solidFill>
                <a:latin typeface="Times New Roman" panose="02020603050405020304" pitchFamily="18" charset="0"/>
                <a:cs typeface="Times New Roman" panose="02020603050405020304" pitchFamily="18" charset="0"/>
              </a:rPr>
              <a:t>.</a:t>
            </a:r>
          </a:p>
        </p:txBody>
      </p:sp>
      <p:pic>
        <p:nvPicPr>
          <p:cNvPr id="8" name="图片 53">
            <a:extLst>
              <a:ext uri="{FF2B5EF4-FFF2-40B4-BE49-F238E27FC236}">
                <a16:creationId xmlns:a16="http://schemas.microsoft.com/office/drawing/2014/main" id="{BF900E80-78BF-C44A-A76E-D8D8F81E98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1618" y="2638531"/>
            <a:ext cx="4633865" cy="4633865"/>
          </a:xfrm>
          <a:prstGeom prst="rect">
            <a:avLst/>
          </a:prstGeom>
        </p:spPr>
      </p:pic>
      <p:sp>
        <p:nvSpPr>
          <p:cNvPr id="3" name="Rectangle 2"/>
          <p:cNvSpPr/>
          <p:nvPr/>
        </p:nvSpPr>
        <p:spPr>
          <a:xfrm>
            <a:off x="614082" y="1319265"/>
            <a:ext cx="9498106" cy="2062103"/>
          </a:xfrm>
          <a:prstGeom prst="rect">
            <a:avLst/>
          </a:prstGeom>
        </p:spPr>
        <p:txBody>
          <a:bodyPr wrap="square">
            <a:spAutoFit/>
          </a:bodyPr>
          <a:lstStyle/>
          <a:p>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Mỗi </a:t>
            </a:r>
            <a:r>
              <a:rPr lang="vi-VN" sz="3200" dirty="0">
                <a:latin typeface="Times New Roman" panose="02020603050405020304" pitchFamily="18" charset="0"/>
                <a:cs typeface="Times New Roman" panose="02020603050405020304" pitchFamily="18" charset="0"/>
              </a:rPr>
              <a:t>người có sự phát tri</a:t>
            </a:r>
            <a:r>
              <a:rPr lang="en-US" sz="3200" dirty="0" err="1">
                <a:latin typeface="Times New Roman" panose="02020603050405020304" pitchFamily="18" charset="0"/>
                <a:cs typeface="Times New Roman" panose="02020603050405020304" pitchFamily="18" charset="0"/>
              </a:rPr>
              <a:t>ển</a:t>
            </a:r>
            <a:r>
              <a:rPr lang="vi-VN" sz="3200" dirty="0">
                <a:latin typeface="Times New Roman" panose="02020603050405020304" pitchFamily="18" charset="0"/>
                <a:cs typeface="Times New Roman" panose="02020603050405020304" pitchFamily="18" charset="0"/>
              </a:rPr>
              <a:t> riêng theo hoàn cảnh và mong muốn </a:t>
            </a:r>
            <a:r>
              <a:rPr lang="en-US" sz="3200" dirty="0" err="1">
                <a:latin typeface="Times New Roman" panose="02020603050405020304" pitchFamily="18" charset="0"/>
                <a:cs typeface="Times New Roman" panose="02020603050405020304" pitchFamily="18" charset="0"/>
              </a:rPr>
              <a:t>của</a:t>
            </a:r>
            <a:r>
              <a:rPr lang="vi-VN" sz="3200" dirty="0">
                <a:latin typeface="Times New Roman" panose="02020603050405020304" pitchFamily="18" charset="0"/>
                <a:cs typeface="Times New Roman" panose="02020603050405020304" pitchFamily="18" charset="0"/>
              </a:rPr>
              <a:t> bản thân</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H</a:t>
            </a:r>
            <a:r>
              <a:rPr lang="vi-VN" sz="3200" dirty="0" smtClean="0">
                <a:latin typeface="Times New Roman" panose="02020603050405020304" pitchFamily="18" charset="0"/>
                <a:cs typeface="Times New Roman" panose="02020603050405020304" pitchFamily="18" charset="0"/>
              </a:rPr>
              <a:t>ãy </a:t>
            </a:r>
            <a:r>
              <a:rPr lang="vi-VN" sz="3200" dirty="0">
                <a:latin typeface="Times New Roman" panose="02020603050405020304" pitchFamily="18" charset="0"/>
                <a:cs typeface="Times New Roman" panose="02020603050405020304" pitchFamily="18" charset="0"/>
              </a:rPr>
              <a:t>biết yêu th</a:t>
            </a:r>
            <a:r>
              <a:rPr lang="en-US" sz="3200" dirty="0" err="1">
                <a:latin typeface="Times New Roman" panose="02020603050405020304" pitchFamily="18" charset="0"/>
                <a:cs typeface="Times New Roman" panose="02020603050405020304" pitchFamily="18" charset="0"/>
              </a:rPr>
              <a:t>ươ</a:t>
            </a:r>
            <a:r>
              <a:rPr lang="vi-VN" sz="3200" dirty="0">
                <a:latin typeface="Times New Roman" panose="02020603050405020304" pitchFamily="18" charset="0"/>
                <a:cs typeface="Times New Roman" panose="02020603050405020304" pitchFamily="18" charset="0"/>
              </a:rPr>
              <a:t>ng</a:t>
            </a:r>
            <a:r>
              <a:rPr lang="en-US" sz="3200" dirty="0">
                <a:latin typeface="Times New Roman" panose="02020603050405020304" pitchFamily="18" charset="0"/>
                <a:cs typeface="Times New Roman" panose="02020603050405020304" pitchFamily="18" charset="0"/>
              </a:rPr>
              <a:t> b</a:t>
            </a:r>
            <a:r>
              <a:rPr lang="vi-VN" sz="3200" dirty="0">
                <a:latin typeface="Times New Roman" panose="02020603050405020304" pitchFamily="18" charset="0"/>
                <a:cs typeface="Times New Roman" panose="02020603050405020304" pitchFamily="18" charset="0"/>
              </a:rPr>
              <a:t>ản thân và tôn trọng sự khác 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pic>
        <p:nvPicPr>
          <p:cNvPr id="11" name="Google Shape;239;p26" descr="Picture1"/>
          <p:cNvPicPr preferRelativeResize="0"/>
          <p:nvPr/>
        </p:nvPicPr>
        <p:blipFill rotWithShape="1">
          <a:blip r:embed="rId3">
            <a:alphaModFix/>
          </a:blip>
          <a:srcRect/>
          <a:stretch/>
        </p:blipFill>
        <p:spPr>
          <a:xfrm rot="18171396">
            <a:off x="9769960" y="201733"/>
            <a:ext cx="1509206" cy="1889367"/>
          </a:xfrm>
          <a:prstGeom prst="rect">
            <a:avLst/>
          </a:prstGeom>
          <a:noFill/>
          <a:ln>
            <a:noFill/>
          </a:ln>
        </p:spPr>
      </p:pic>
    </p:spTree>
    <p:extLst>
      <p:ext uri="{BB962C8B-B14F-4D97-AF65-F5344CB8AC3E}">
        <p14:creationId xmlns:p14="http://schemas.microsoft.com/office/powerpoint/2010/main" val="335957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标注 16">
            <a:extLst>
              <a:ext uri="{FF2B5EF4-FFF2-40B4-BE49-F238E27FC236}">
                <a16:creationId xmlns:a16="http://schemas.microsoft.com/office/drawing/2014/main" id="{EA956BEF-8B5A-104C-BDC6-6D65D7AEF96F}"/>
              </a:ext>
            </a:extLst>
          </p:cNvPr>
          <p:cNvSpPr/>
          <p:nvPr/>
        </p:nvSpPr>
        <p:spPr>
          <a:xfrm>
            <a:off x="6593952" y="1119684"/>
            <a:ext cx="4923228" cy="3194780"/>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vi-VN" sz="3200" dirty="0">
                <a:solidFill>
                  <a:schemeClr val="accent1">
                    <a:lumMod val="50000"/>
                  </a:schemeClr>
                </a:solidFill>
                <a:latin typeface="Times New Roman" panose="02020603050405020304" pitchFamily="18" charset="0"/>
                <a:cs typeface="Times New Roman" panose="02020603050405020304" pitchFamily="18" charset="0"/>
              </a:rPr>
              <a:t>Sự khác biệt tạo nên bức tranh sinh động: chúng ta có thể hỗ trợ, giúp đỡ nhau những việc làm phù hợp với đặc </a:t>
            </a:r>
            <a:r>
              <a:rPr lang="vi-VN" sz="3200" dirty="0" smtClean="0">
                <a:solidFill>
                  <a:schemeClr val="accent1">
                    <a:lumMod val="50000"/>
                  </a:schemeClr>
                </a:solidFill>
                <a:latin typeface="Times New Roman" panose="02020603050405020304" pitchFamily="18" charset="0"/>
                <a:cs typeface="Times New Roman" panose="02020603050405020304" pitchFamily="18" charset="0"/>
              </a:rPr>
              <a:t>đi</a:t>
            </a:r>
            <a:r>
              <a:rPr lang="en-US" sz="3200" dirty="0" err="1" smtClean="0">
                <a:solidFill>
                  <a:schemeClr val="accent1">
                    <a:lumMod val="50000"/>
                  </a:schemeClr>
                </a:solidFill>
                <a:latin typeface="Times New Roman" panose="02020603050405020304" pitchFamily="18" charset="0"/>
                <a:cs typeface="Times New Roman" panose="02020603050405020304" pitchFamily="18" charset="0"/>
              </a:rPr>
              <a:t>ểm</a:t>
            </a:r>
            <a:r>
              <a:rPr lang="vi-VN" sz="3200" dirty="0" smtClean="0">
                <a:solidFill>
                  <a:schemeClr val="accent1">
                    <a:lumMod val="50000"/>
                  </a:schemeClr>
                </a:solidFill>
                <a:latin typeface="Times New Roman" panose="02020603050405020304" pitchFamily="18" charset="0"/>
                <a:cs typeface="Times New Roman" panose="02020603050405020304" pitchFamily="18" charset="0"/>
              </a:rPr>
              <a:t> </a:t>
            </a:r>
            <a:r>
              <a:rPr lang="vi-VN" sz="3200" dirty="0">
                <a:solidFill>
                  <a:schemeClr val="accent1">
                    <a:lumMod val="50000"/>
                  </a:schemeClr>
                </a:solidFill>
                <a:latin typeface="Times New Roman" panose="02020603050405020304" pitchFamily="18" charset="0"/>
                <a:cs typeface="Times New Roman" panose="02020603050405020304" pitchFamily="18" charset="0"/>
              </a:rPr>
              <a:t>cá nhân; cần biết tôn trọng sự khác biệt.</a:t>
            </a:r>
            <a:endParaRPr lang="en-VN" sz="3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圆角矩形标注 15">
            <a:extLst>
              <a:ext uri="{FF2B5EF4-FFF2-40B4-BE49-F238E27FC236}">
                <a16:creationId xmlns:a16="http://schemas.microsoft.com/office/drawing/2014/main" id="{3702E269-69E4-634F-A575-ED6F16FDFEAE}"/>
              </a:ext>
            </a:extLst>
          </p:cNvPr>
          <p:cNvSpPr/>
          <p:nvPr/>
        </p:nvSpPr>
        <p:spPr>
          <a:xfrm>
            <a:off x="993158" y="1182037"/>
            <a:ext cx="4818017" cy="3124772"/>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vi-VN" sz="3200" dirty="0">
                <a:solidFill>
                  <a:schemeClr val="accent1">
                    <a:lumMod val="50000"/>
                  </a:schemeClr>
                </a:solidFill>
                <a:latin typeface="Times New Roman" panose="02020603050405020304" pitchFamily="18" charset="0"/>
                <a:cs typeface="Times New Roman" panose="02020603050405020304" pitchFamily="18" charset="0"/>
              </a:rPr>
              <a:t>Nguyên nhân có thể là: dậy thì sớm hoặc muộn, di truyền, chế độ ăn uống, chế độ ngủ nghỉ, tập thể dục, thể thao,...</a:t>
            </a:r>
            <a:endParaRPr lang="en-VN" sz="32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六角星 30">
            <a:extLst>
              <a:ext uri="{FF2B5EF4-FFF2-40B4-BE49-F238E27FC236}">
                <a16:creationId xmlns:a16="http://schemas.microsoft.com/office/drawing/2014/main" id="{BA4B1A41-0EF0-4F41-93EE-C33B3332B50C}"/>
              </a:ext>
            </a:extLst>
          </p:cNvPr>
          <p:cNvSpPr/>
          <p:nvPr/>
        </p:nvSpPr>
        <p:spPr>
          <a:xfrm>
            <a:off x="1553992" y="4513431"/>
            <a:ext cx="652233" cy="693781"/>
          </a:xfrm>
          <a:prstGeom prst="star6">
            <a:avLst>
              <a:gd name="adj" fmla="val 39979"/>
              <a:gd name="hf" fmla="val 115470"/>
            </a:avLst>
          </a:prstGeom>
          <a:solidFill>
            <a:srgbClr val="84AEF1"/>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01</a:t>
            </a:r>
            <a:endParaRPr lang="zh-CN" altLang="en-US" sz="2000" b="1" dirty="0">
              <a:solidFill>
                <a:schemeClr val="bg1"/>
              </a:solidFill>
            </a:endParaRPr>
          </a:p>
        </p:txBody>
      </p:sp>
      <p:sp>
        <p:nvSpPr>
          <p:cNvPr id="6" name="六角星 31">
            <a:extLst>
              <a:ext uri="{FF2B5EF4-FFF2-40B4-BE49-F238E27FC236}">
                <a16:creationId xmlns:a16="http://schemas.microsoft.com/office/drawing/2014/main" id="{042EF425-46DC-564F-8379-A939B68E4783}"/>
              </a:ext>
            </a:extLst>
          </p:cNvPr>
          <p:cNvSpPr/>
          <p:nvPr/>
        </p:nvSpPr>
        <p:spPr>
          <a:xfrm>
            <a:off x="7329604" y="4626426"/>
            <a:ext cx="652233" cy="693781"/>
          </a:xfrm>
          <a:prstGeom prst="star6">
            <a:avLst>
              <a:gd name="adj" fmla="val 39979"/>
              <a:gd name="hf" fmla="val 115470"/>
            </a:avLst>
          </a:prstGeom>
          <a:solidFill>
            <a:srgbClr val="FFC52F"/>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02</a:t>
            </a:r>
            <a:endParaRPr lang="zh-CN" altLang="en-US" sz="2000" b="1" dirty="0">
              <a:solidFill>
                <a:schemeClr val="bg1"/>
              </a:solidFill>
            </a:endParaRPr>
          </a:p>
        </p:txBody>
      </p:sp>
      <p:grpSp>
        <p:nvGrpSpPr>
          <p:cNvPr id="7" name="组合 24">
            <a:extLst>
              <a:ext uri="{FF2B5EF4-FFF2-40B4-BE49-F238E27FC236}">
                <a16:creationId xmlns:a16="http://schemas.microsoft.com/office/drawing/2014/main" id="{55B2E009-044B-A748-8927-205484D3099A}"/>
              </a:ext>
            </a:extLst>
          </p:cNvPr>
          <p:cNvGrpSpPr/>
          <p:nvPr/>
        </p:nvGrpSpPr>
        <p:grpSpPr>
          <a:xfrm>
            <a:off x="0" y="5207212"/>
            <a:ext cx="12523845" cy="1647370"/>
            <a:chOff x="0" y="5207212"/>
            <a:chExt cx="12523845" cy="1647370"/>
          </a:xfrm>
        </p:grpSpPr>
        <p:pic>
          <p:nvPicPr>
            <p:cNvPr id="8" name="图片 25">
              <a:extLst>
                <a:ext uri="{FF2B5EF4-FFF2-40B4-BE49-F238E27FC236}">
                  <a16:creationId xmlns:a16="http://schemas.microsoft.com/office/drawing/2014/main" id="{744861EF-130C-DE43-8209-000EC7529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9" name="图片 26">
              <a:extLst>
                <a:ext uri="{FF2B5EF4-FFF2-40B4-BE49-F238E27FC236}">
                  <a16:creationId xmlns:a16="http://schemas.microsoft.com/office/drawing/2014/main" id="{0CDE39B3-5F4A-1642-9411-056A450E3A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pic>
        <p:nvPicPr>
          <p:cNvPr id="10" name="图片 45">
            <a:extLst>
              <a:ext uri="{FF2B5EF4-FFF2-40B4-BE49-F238E27FC236}">
                <a16:creationId xmlns:a16="http://schemas.microsoft.com/office/drawing/2014/main" id="{BF5EC60E-1910-2C4C-915F-AFA95249F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271" y="220253"/>
            <a:ext cx="1686090" cy="2273315"/>
          </a:xfrm>
          <a:prstGeom prst="rect">
            <a:avLst/>
          </a:prstGeom>
        </p:spPr>
      </p:pic>
      <p:grpSp>
        <p:nvGrpSpPr>
          <p:cNvPr id="11" name="组合 59">
            <a:extLst>
              <a:ext uri="{FF2B5EF4-FFF2-40B4-BE49-F238E27FC236}">
                <a16:creationId xmlns:a16="http://schemas.microsoft.com/office/drawing/2014/main" id="{677DE8D2-A4CC-6445-B0F6-F8B6A8779D0C}"/>
              </a:ext>
            </a:extLst>
          </p:cNvPr>
          <p:cNvGrpSpPr/>
          <p:nvPr/>
        </p:nvGrpSpPr>
        <p:grpSpPr>
          <a:xfrm>
            <a:off x="9797961" y="-89607"/>
            <a:ext cx="1891025" cy="1209291"/>
            <a:chOff x="392658" y="3679279"/>
            <a:chExt cx="1466266" cy="937662"/>
          </a:xfrm>
        </p:grpSpPr>
        <p:grpSp>
          <p:nvGrpSpPr>
            <p:cNvPr id="12" name="组合 60">
              <a:extLst>
                <a:ext uri="{FF2B5EF4-FFF2-40B4-BE49-F238E27FC236}">
                  <a16:creationId xmlns:a16="http://schemas.microsoft.com/office/drawing/2014/main" id="{868C73AB-DEC9-8B44-BB44-82EBB2EA360D}"/>
                </a:ext>
              </a:extLst>
            </p:cNvPr>
            <p:cNvGrpSpPr/>
            <p:nvPr/>
          </p:nvGrpSpPr>
          <p:grpSpPr>
            <a:xfrm>
              <a:off x="392658" y="3679279"/>
              <a:ext cx="1466266" cy="937662"/>
              <a:chOff x="1281153" y="5632171"/>
              <a:chExt cx="1466266" cy="937662"/>
            </a:xfrm>
          </p:grpSpPr>
          <p:sp>
            <p:nvSpPr>
              <p:cNvPr id="14" name="云形 62">
                <a:extLst>
                  <a:ext uri="{FF2B5EF4-FFF2-40B4-BE49-F238E27FC236}">
                    <a16:creationId xmlns:a16="http://schemas.microsoft.com/office/drawing/2014/main" id="{EF323167-E85C-3E4E-A71D-DF7AA191386E}"/>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云形 63">
                <a:extLst>
                  <a:ext uri="{FF2B5EF4-FFF2-40B4-BE49-F238E27FC236}">
                    <a16:creationId xmlns:a16="http://schemas.microsoft.com/office/drawing/2014/main" id="{30FA34FE-C6AB-EC49-A095-2252612B50AD}"/>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61">
              <a:extLst>
                <a:ext uri="{FF2B5EF4-FFF2-40B4-BE49-F238E27FC236}">
                  <a16:creationId xmlns:a16="http://schemas.microsoft.com/office/drawing/2014/main" id="{FB93267C-7AD9-694E-A667-5D110756A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spTree>
    <p:extLst>
      <p:ext uri="{BB962C8B-B14F-4D97-AF65-F5344CB8AC3E}">
        <p14:creationId xmlns:p14="http://schemas.microsoft.com/office/powerpoint/2010/main" val="1528904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201706" y="242047"/>
            <a:ext cx="840441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smtClean="0">
                <a:solidFill>
                  <a:srgbClr val="FF0000"/>
                </a:solidFill>
                <a:latin typeface="Times New Roman" panose="02020603050405020304" pitchFamily="18" charset="0"/>
                <a:cs typeface="Times New Roman" panose="02020603050405020304" pitchFamily="18" charset="0"/>
              </a:rPr>
              <a:t>I/ </a:t>
            </a:r>
            <a:r>
              <a:rPr lang="en-VN" sz="3200" b="1" dirty="0" smtClean="0">
                <a:solidFill>
                  <a:srgbClr val="FF0000"/>
                </a:solidFill>
                <a:latin typeface="Times New Roman" panose="02020603050405020304" pitchFamily="18" charset="0"/>
                <a:cs typeface="Times New Roman" panose="02020603050405020304" pitchFamily="18" charset="0"/>
              </a:rPr>
              <a:t>KHÁM </a:t>
            </a:r>
            <a:r>
              <a:rPr lang="en-VN" sz="3200" b="1" dirty="0">
                <a:solidFill>
                  <a:srgbClr val="FF0000"/>
                </a:solidFill>
                <a:latin typeface="Times New Roman" panose="02020603050405020304" pitchFamily="18" charset="0"/>
                <a:cs typeface="Times New Roman" panose="02020603050405020304" pitchFamily="18" charset="0"/>
              </a:rPr>
              <a:t>PHÁ </a:t>
            </a:r>
            <a:r>
              <a:rPr lang="en-US" sz="3200" b="1" dirty="0" smtClean="0">
                <a:solidFill>
                  <a:srgbClr val="FF0000"/>
                </a:solidFill>
                <a:latin typeface="Times New Roman" panose="02020603050405020304" pitchFamily="18" charset="0"/>
                <a:cs typeface="Times New Roman" panose="02020603050405020304" pitchFamily="18" charset="0"/>
              </a:rPr>
              <a:t>BẢN THÂN </a:t>
            </a:r>
            <a:r>
              <a:rPr lang="en-VN" sz="3200" b="1" dirty="0" smtClean="0">
                <a:solidFill>
                  <a:srgbClr val="FF0000"/>
                </a:solidFill>
                <a:latin typeface="Times New Roman" panose="02020603050405020304" pitchFamily="18" charset="0"/>
                <a:cs typeface="Times New Roman" panose="02020603050405020304" pitchFamily="18" charset="0"/>
              </a:rPr>
              <a:t>EM</a:t>
            </a:r>
            <a:endParaRPr lang="en-US" sz="3200" b="1" dirty="0">
              <a:solidFill>
                <a:srgbClr val="FF0000"/>
              </a:solidFill>
              <a:latin typeface="Times New Roman" panose="02020603050405020304" pitchFamily="18" charset="0"/>
              <a:cs typeface="Times New Roman" panose="02020603050405020304" pitchFamily="18" charset="0"/>
            </a:endParaRPr>
          </a:p>
          <a:p>
            <a:r>
              <a:rPr lang="en-US" sz="3200" b="1" dirty="0" smtClean="0">
                <a:solidFill>
                  <a:srgbClr val="FF0000"/>
                </a:solidFill>
                <a:latin typeface="Times New Roman" panose="02020603050405020304" pitchFamily="18" charset="0"/>
                <a:cs typeface="Times New Roman" panose="02020603050405020304" pitchFamily="18" charset="0"/>
              </a:rPr>
              <a:t>  1/ </a:t>
            </a:r>
            <a:r>
              <a:rPr lang="en-US" sz="3200" b="1" dirty="0" err="1" smtClean="0">
                <a:solidFill>
                  <a:srgbClr val="FF0000"/>
                </a:solidFill>
                <a:latin typeface="Times New Roman" panose="02020603050405020304" pitchFamily="18" charset="0"/>
                <a:cs typeface="Times New Roman" panose="02020603050405020304" pitchFamily="18" charset="0"/>
              </a:rPr>
              <a:t>Sự</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phát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triển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của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bản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thân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em</a:t>
            </a:r>
            <a:r>
              <a:rPr lang="en-US" sz="3200" b="1" dirty="0" smtClean="0">
                <a:solidFill>
                  <a:srgbClr val="FF0000"/>
                </a:solidFill>
                <a:latin typeface="Times New Roman" panose="02020603050405020304" pitchFamily="18" charset="0"/>
                <a:cs typeface="Times New Roman" panose="02020603050405020304" pitchFamily="18" charset="0"/>
              </a:rPr>
              <a:t>.</a:t>
            </a:r>
          </a:p>
        </p:txBody>
      </p:sp>
      <p:pic>
        <p:nvPicPr>
          <p:cNvPr id="8" name="图片 53">
            <a:extLst>
              <a:ext uri="{FF2B5EF4-FFF2-40B4-BE49-F238E27FC236}">
                <a16:creationId xmlns:a16="http://schemas.microsoft.com/office/drawing/2014/main" id="{BF900E80-78BF-C44A-A76E-D8D8F81E98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7254" y="2553809"/>
            <a:ext cx="4633865" cy="4633865"/>
          </a:xfrm>
          <a:prstGeom prst="rect">
            <a:avLst/>
          </a:prstGeom>
        </p:spPr>
      </p:pic>
      <p:sp>
        <p:nvSpPr>
          <p:cNvPr id="3" name="Rectangle 2"/>
          <p:cNvSpPr/>
          <p:nvPr/>
        </p:nvSpPr>
        <p:spPr>
          <a:xfrm>
            <a:off x="614082" y="1319265"/>
            <a:ext cx="9498106" cy="2062103"/>
          </a:xfrm>
          <a:prstGeom prst="rect">
            <a:avLst/>
          </a:prstGeom>
        </p:spPr>
        <p:txBody>
          <a:bodyPr wrap="square">
            <a:spAutoFit/>
          </a:bodyPr>
          <a:lstStyle/>
          <a:p>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Mỗi </a:t>
            </a:r>
            <a:r>
              <a:rPr lang="vi-VN" sz="3200" dirty="0">
                <a:latin typeface="Times New Roman" panose="02020603050405020304" pitchFamily="18" charset="0"/>
                <a:cs typeface="Times New Roman" panose="02020603050405020304" pitchFamily="18" charset="0"/>
              </a:rPr>
              <a:t>người có sự phát tri</a:t>
            </a:r>
            <a:r>
              <a:rPr lang="en-US" sz="3200" dirty="0" err="1">
                <a:latin typeface="Times New Roman" panose="02020603050405020304" pitchFamily="18" charset="0"/>
                <a:cs typeface="Times New Roman" panose="02020603050405020304" pitchFamily="18" charset="0"/>
              </a:rPr>
              <a:t>ển</a:t>
            </a:r>
            <a:r>
              <a:rPr lang="vi-VN" sz="3200" dirty="0">
                <a:latin typeface="Times New Roman" panose="02020603050405020304" pitchFamily="18" charset="0"/>
                <a:cs typeface="Times New Roman" panose="02020603050405020304" pitchFamily="18" charset="0"/>
              </a:rPr>
              <a:t> riêng theo hoàn cảnh và mong muốn </a:t>
            </a:r>
            <a:r>
              <a:rPr lang="en-US" sz="3200" dirty="0" err="1">
                <a:latin typeface="Times New Roman" panose="02020603050405020304" pitchFamily="18" charset="0"/>
                <a:cs typeface="Times New Roman" panose="02020603050405020304" pitchFamily="18" charset="0"/>
              </a:rPr>
              <a:t>của</a:t>
            </a:r>
            <a:r>
              <a:rPr lang="vi-VN" sz="3200" dirty="0">
                <a:latin typeface="Times New Roman" panose="02020603050405020304" pitchFamily="18" charset="0"/>
                <a:cs typeface="Times New Roman" panose="02020603050405020304" pitchFamily="18" charset="0"/>
              </a:rPr>
              <a:t> bản thân</a:t>
            </a:r>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H</a:t>
            </a:r>
            <a:r>
              <a:rPr lang="vi-VN" sz="3200" dirty="0" smtClean="0">
                <a:latin typeface="Times New Roman" panose="02020603050405020304" pitchFamily="18" charset="0"/>
                <a:cs typeface="Times New Roman" panose="02020603050405020304" pitchFamily="18" charset="0"/>
              </a:rPr>
              <a:t>ãy </a:t>
            </a:r>
            <a:r>
              <a:rPr lang="vi-VN" sz="3200" dirty="0">
                <a:latin typeface="Times New Roman" panose="02020603050405020304" pitchFamily="18" charset="0"/>
                <a:cs typeface="Times New Roman" panose="02020603050405020304" pitchFamily="18" charset="0"/>
              </a:rPr>
              <a:t>biết yêu th</a:t>
            </a:r>
            <a:r>
              <a:rPr lang="en-US" sz="3200" dirty="0" err="1">
                <a:latin typeface="Times New Roman" panose="02020603050405020304" pitchFamily="18" charset="0"/>
                <a:cs typeface="Times New Roman" panose="02020603050405020304" pitchFamily="18" charset="0"/>
              </a:rPr>
              <a:t>ươ</a:t>
            </a:r>
            <a:r>
              <a:rPr lang="vi-VN" sz="3200" dirty="0">
                <a:latin typeface="Times New Roman" panose="02020603050405020304" pitchFamily="18" charset="0"/>
                <a:cs typeface="Times New Roman" panose="02020603050405020304" pitchFamily="18" charset="0"/>
              </a:rPr>
              <a:t>ng</a:t>
            </a:r>
            <a:r>
              <a:rPr lang="en-US" sz="3200" dirty="0">
                <a:latin typeface="Times New Roman" panose="02020603050405020304" pitchFamily="18" charset="0"/>
                <a:cs typeface="Times New Roman" panose="02020603050405020304" pitchFamily="18" charset="0"/>
              </a:rPr>
              <a:t> b</a:t>
            </a:r>
            <a:r>
              <a:rPr lang="vi-VN" sz="3200" dirty="0">
                <a:latin typeface="Times New Roman" panose="02020603050405020304" pitchFamily="18" charset="0"/>
                <a:cs typeface="Times New Roman" panose="02020603050405020304" pitchFamily="18" charset="0"/>
              </a:rPr>
              <a:t>ản thân và tôn trọng sự khác 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
        <p:nvSpPr>
          <p:cNvPr id="2" name="Rectangle 1"/>
          <p:cNvSpPr/>
          <p:nvPr/>
        </p:nvSpPr>
        <p:spPr>
          <a:xfrm>
            <a:off x="444289" y="3486381"/>
            <a:ext cx="3044423" cy="584775"/>
          </a:xfrm>
          <a:prstGeom prst="rect">
            <a:avLst/>
          </a:prstGeom>
        </p:spPr>
        <p:txBody>
          <a:bodyPr wrap="none">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Nguyên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nhân</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614081" y="4176169"/>
            <a:ext cx="9000565" cy="1569660"/>
          </a:xfrm>
          <a:prstGeom prst="rect">
            <a:avLst/>
          </a:prstGeom>
        </p:spPr>
        <p:txBody>
          <a:bodyPr wrap="square">
            <a:spAutoFit/>
          </a:bodyPr>
          <a:lstStyle/>
          <a:p>
            <a:r>
              <a:rPr lang="vi-VN" sz="3200" dirty="0">
                <a:latin typeface="Times New Roman" panose="02020603050405020304" pitchFamily="18" charset="0"/>
                <a:cs typeface="Times New Roman" panose="02020603050405020304" pitchFamily="18" charset="0"/>
              </a:rPr>
              <a:t>Nguyên nhân có thể là: dậy thì sớm hoặc muộn, di truyền, chế độ ăn uống, chế độ ngủ nghỉ, tập thể dục, thể thao,...</a:t>
            </a:r>
            <a:endParaRPr lang="en-VN" sz="3200" dirty="0">
              <a:latin typeface="Times New Roman" panose="02020603050405020304" pitchFamily="18" charset="0"/>
              <a:cs typeface="Times New Roman" panose="02020603050405020304" pitchFamily="18" charset="0"/>
            </a:endParaRPr>
          </a:p>
        </p:txBody>
      </p:sp>
      <p:pic>
        <p:nvPicPr>
          <p:cNvPr id="7" name="Google Shape;239;p26" descr="Picture1"/>
          <p:cNvPicPr preferRelativeResize="0"/>
          <p:nvPr/>
        </p:nvPicPr>
        <p:blipFill rotWithShape="1">
          <a:blip r:embed="rId3">
            <a:alphaModFix/>
          </a:blip>
          <a:srcRect/>
          <a:stretch/>
        </p:blipFill>
        <p:spPr>
          <a:xfrm rot="18171396">
            <a:off x="5164004" y="2541697"/>
            <a:ext cx="1509206" cy="1889367"/>
          </a:xfrm>
          <a:prstGeom prst="rect">
            <a:avLst/>
          </a:prstGeom>
          <a:noFill/>
          <a:ln>
            <a:noFill/>
          </a:ln>
        </p:spPr>
      </p:pic>
    </p:spTree>
    <p:extLst>
      <p:ext uri="{BB962C8B-B14F-4D97-AF65-F5344CB8AC3E}">
        <p14:creationId xmlns:p14="http://schemas.microsoft.com/office/powerpoint/2010/main" val="332414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15" y="1082010"/>
            <a:ext cx="7266272" cy="4578105"/>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33910" y="866823"/>
            <a:ext cx="6096012" cy="6096012"/>
          </a:xfrm>
          <a:prstGeom prst="rect">
            <a:avLst/>
          </a:prstGeom>
        </p:spPr>
      </p:pic>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Text Box 7"/>
          <p:cNvSpPr txBox="1">
            <a:spLocks noChangeArrowheads="1"/>
          </p:cNvSpPr>
          <p:nvPr/>
        </p:nvSpPr>
        <p:spPr bwMode="auto">
          <a:xfrm>
            <a:off x="3893324" y="3058824"/>
            <a:ext cx="519225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800" b="1" dirty="0">
                <a:solidFill>
                  <a:srgbClr val="FF0000"/>
                </a:solidFill>
                <a:latin typeface="Times New Roman" panose="02020603050405020304" pitchFamily="18" charset="0"/>
                <a:cs typeface="Times New Roman" panose="02020603050405020304" pitchFamily="18" charset="0"/>
              </a:rPr>
              <a:t>EM HÃY ĐỀ XUẤT CÁC </a:t>
            </a:r>
          </a:p>
          <a:p>
            <a:pPr algn="ctr"/>
            <a:r>
              <a:rPr lang="vi-VN" altLang="zh-CN" sz="2800" b="1" dirty="0">
                <a:solidFill>
                  <a:srgbClr val="FF0000"/>
                </a:solidFill>
                <a:latin typeface="Times New Roman" panose="02020603050405020304" pitchFamily="18" charset="0"/>
                <a:cs typeface="Times New Roman" panose="02020603050405020304" pitchFamily="18" charset="0"/>
              </a:rPr>
              <a:t>VIỆC LÀM PHÙ HỢP</a:t>
            </a:r>
          </a:p>
          <a:p>
            <a:pPr algn="ctr"/>
            <a:r>
              <a:rPr lang="vi-VN" altLang="zh-CN" sz="2800" b="1" dirty="0">
                <a:solidFill>
                  <a:srgbClr val="FF0000"/>
                </a:solidFill>
                <a:latin typeface="Times New Roman" panose="02020603050405020304" pitchFamily="18" charset="0"/>
                <a:cs typeface="Times New Roman" panose="02020603050405020304" pitchFamily="18" charset="0"/>
              </a:rPr>
              <a:t>ĐỂ PHÁT TRIỂN VÓC DÁNG?</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pic>
        <p:nvPicPr>
          <p:cNvPr id="37" name="图片 36"/>
          <p:cNvPicPr>
            <a:picLocks noChangeAspect="1"/>
          </p:cNvPicPr>
          <p:nvPr/>
        </p:nvPicPr>
        <p:blipFill>
          <a:blip r:embed="rId6" cstate="print">
            <a:extLst>
              <a:ext uri="{BEBA8EAE-BF5A-486C-A8C5-ECC9F3942E4B}">
                <a14:imgProps xmlns:a14="http://schemas.microsoft.com/office/drawing/2010/main">
                  <a14:imgLayer r:embed="rId7">
                    <a14:imgEffect>
                      <a14:artisticMarker/>
                    </a14:imgEffect>
                  </a14:imgLayer>
                </a14:imgProps>
              </a:ext>
              <a:ext uri="{28A0092B-C50C-407E-A947-70E740481C1C}">
                <a14:useLocalDpi xmlns:a14="http://schemas.microsoft.com/office/drawing/2010/main" val="0"/>
              </a:ext>
            </a:extLst>
          </a:blip>
          <a:stretch>
            <a:fillRect/>
          </a:stretch>
        </p:blipFill>
        <p:spPr>
          <a:xfrm>
            <a:off x="8512751" y="4302258"/>
            <a:ext cx="2282296" cy="2069592"/>
          </a:xfrm>
          <a:prstGeom prst="ellipse">
            <a:avLst/>
          </a:prstGeom>
          <a:ln w="38100">
            <a:solidFill>
              <a:schemeClr val="bg1"/>
            </a:solidFill>
          </a:ln>
        </p:spPr>
      </p:pic>
    </p:spTree>
    <p:extLst>
      <p:ext uri="{BB962C8B-B14F-4D97-AF65-F5344CB8AC3E}">
        <p14:creationId xmlns:p14="http://schemas.microsoft.com/office/powerpoint/2010/main" val="2450889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标注 15">
            <a:extLst>
              <a:ext uri="{FF2B5EF4-FFF2-40B4-BE49-F238E27FC236}">
                <a16:creationId xmlns:a16="http://schemas.microsoft.com/office/drawing/2014/main" id="{3702E269-69E4-634F-A575-ED6F16FDFEAE}"/>
              </a:ext>
            </a:extLst>
          </p:cNvPr>
          <p:cNvSpPr/>
          <p:nvPr/>
        </p:nvSpPr>
        <p:spPr>
          <a:xfrm>
            <a:off x="360219" y="429492"/>
            <a:ext cx="8946784" cy="3959628"/>
          </a:xfrm>
          <a:prstGeom prst="wedgeRoundRectCallout">
            <a:avLst/>
          </a:prstGeom>
          <a:solidFill>
            <a:schemeClr val="bg1"/>
          </a:solidFill>
          <a:ln w="28575">
            <a:solidFill>
              <a:srgbClr val="8ACFEA"/>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vi-VN" sz="3600" dirty="0">
                <a:solidFill>
                  <a:schemeClr val="tx1"/>
                </a:solidFill>
                <a:latin typeface="Times New Roman" panose="02020603050405020304" pitchFamily="18" charset="0"/>
                <a:cs typeface="Times New Roman" panose="02020603050405020304" pitchFamily="18" charset="0"/>
              </a:rPr>
              <a:t>- Luyện tập thể dục thể thao thường xuyên</a:t>
            </a:r>
          </a:p>
          <a:p>
            <a:pPr algn="just"/>
            <a:r>
              <a:rPr lang="en-VN" sz="3600" dirty="0">
                <a:solidFill>
                  <a:schemeClr val="tx1"/>
                </a:solidFill>
                <a:latin typeface="Times New Roman" panose="02020603050405020304" pitchFamily="18" charset="0"/>
                <a:cs typeface="Times New Roman" panose="02020603050405020304" pitchFamily="18" charset="0"/>
              </a:rPr>
              <a:t>- Ăn uống đều đặn, đầy đủ chất</a:t>
            </a:r>
          </a:p>
          <a:p>
            <a:pPr algn="just"/>
            <a:r>
              <a:rPr lang="en-VN" sz="3600" dirty="0">
                <a:solidFill>
                  <a:schemeClr val="tx1"/>
                </a:solidFill>
                <a:latin typeface="Times New Roman" panose="02020603050405020304" pitchFamily="18" charset="0"/>
                <a:cs typeface="Times New Roman" panose="02020603050405020304" pitchFamily="18" charset="0"/>
              </a:rPr>
              <a:t>- Học tập, sinh hoạt, nghỉ ngơi hợp lí,…</a:t>
            </a:r>
          </a:p>
        </p:txBody>
      </p:sp>
      <p:grpSp>
        <p:nvGrpSpPr>
          <p:cNvPr id="7" name="组合 24">
            <a:extLst>
              <a:ext uri="{FF2B5EF4-FFF2-40B4-BE49-F238E27FC236}">
                <a16:creationId xmlns:a16="http://schemas.microsoft.com/office/drawing/2014/main" id="{55B2E009-044B-A748-8927-205484D3099A}"/>
              </a:ext>
            </a:extLst>
          </p:cNvPr>
          <p:cNvGrpSpPr/>
          <p:nvPr/>
        </p:nvGrpSpPr>
        <p:grpSpPr>
          <a:xfrm>
            <a:off x="0" y="5207212"/>
            <a:ext cx="12523845" cy="1647370"/>
            <a:chOff x="0" y="5207212"/>
            <a:chExt cx="12523845" cy="1647370"/>
          </a:xfrm>
        </p:grpSpPr>
        <p:pic>
          <p:nvPicPr>
            <p:cNvPr id="8" name="图片 25">
              <a:extLst>
                <a:ext uri="{FF2B5EF4-FFF2-40B4-BE49-F238E27FC236}">
                  <a16:creationId xmlns:a16="http://schemas.microsoft.com/office/drawing/2014/main" id="{744861EF-130C-DE43-8209-000EC75293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9" name="图片 26">
              <a:extLst>
                <a:ext uri="{FF2B5EF4-FFF2-40B4-BE49-F238E27FC236}">
                  <a16:creationId xmlns:a16="http://schemas.microsoft.com/office/drawing/2014/main" id="{0CDE39B3-5F4A-1642-9411-056A450E3A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pic>
        <p:nvPicPr>
          <p:cNvPr id="10" name="图片 45">
            <a:extLst>
              <a:ext uri="{FF2B5EF4-FFF2-40B4-BE49-F238E27FC236}">
                <a16:creationId xmlns:a16="http://schemas.microsoft.com/office/drawing/2014/main" id="{BF5EC60E-1910-2C4C-915F-AFA95249F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7002" y="0"/>
            <a:ext cx="2694076" cy="3632359"/>
          </a:xfrm>
          <a:prstGeom prst="rect">
            <a:avLst/>
          </a:prstGeom>
        </p:spPr>
      </p:pic>
      <p:grpSp>
        <p:nvGrpSpPr>
          <p:cNvPr id="11" name="组合 59">
            <a:extLst>
              <a:ext uri="{FF2B5EF4-FFF2-40B4-BE49-F238E27FC236}">
                <a16:creationId xmlns:a16="http://schemas.microsoft.com/office/drawing/2014/main" id="{677DE8D2-A4CC-6445-B0F6-F8B6A8779D0C}"/>
              </a:ext>
            </a:extLst>
          </p:cNvPr>
          <p:cNvGrpSpPr/>
          <p:nvPr/>
        </p:nvGrpSpPr>
        <p:grpSpPr>
          <a:xfrm>
            <a:off x="10432536" y="2660045"/>
            <a:ext cx="1891025" cy="1209291"/>
            <a:chOff x="392658" y="3679279"/>
            <a:chExt cx="1466266" cy="937662"/>
          </a:xfrm>
        </p:grpSpPr>
        <p:grpSp>
          <p:nvGrpSpPr>
            <p:cNvPr id="12" name="组合 60">
              <a:extLst>
                <a:ext uri="{FF2B5EF4-FFF2-40B4-BE49-F238E27FC236}">
                  <a16:creationId xmlns:a16="http://schemas.microsoft.com/office/drawing/2014/main" id="{868C73AB-DEC9-8B44-BB44-82EBB2EA360D}"/>
                </a:ext>
              </a:extLst>
            </p:cNvPr>
            <p:cNvGrpSpPr/>
            <p:nvPr/>
          </p:nvGrpSpPr>
          <p:grpSpPr>
            <a:xfrm>
              <a:off x="392658" y="3679279"/>
              <a:ext cx="1466266" cy="937662"/>
              <a:chOff x="1281153" y="5632171"/>
              <a:chExt cx="1466266" cy="937662"/>
            </a:xfrm>
          </p:grpSpPr>
          <p:sp>
            <p:nvSpPr>
              <p:cNvPr id="14" name="云形 62">
                <a:extLst>
                  <a:ext uri="{FF2B5EF4-FFF2-40B4-BE49-F238E27FC236}">
                    <a16:creationId xmlns:a16="http://schemas.microsoft.com/office/drawing/2014/main" id="{EF323167-E85C-3E4E-A71D-DF7AA191386E}"/>
                  </a:ext>
                </a:extLst>
              </p:cNvPr>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云形 63">
                <a:extLst>
                  <a:ext uri="{FF2B5EF4-FFF2-40B4-BE49-F238E27FC236}">
                    <a16:creationId xmlns:a16="http://schemas.microsoft.com/office/drawing/2014/main" id="{30FA34FE-C6AB-EC49-A095-2252612B50AD}"/>
                  </a:ext>
                </a:extLst>
              </p:cNvPr>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61">
              <a:extLst>
                <a:ext uri="{FF2B5EF4-FFF2-40B4-BE49-F238E27FC236}">
                  <a16:creationId xmlns:a16="http://schemas.microsoft.com/office/drawing/2014/main" id="{FB93267C-7AD9-694E-A667-5D110756A9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sp>
        <p:nvSpPr>
          <p:cNvPr id="2" name="TextBox 1"/>
          <p:cNvSpPr txBox="1"/>
          <p:nvPr/>
        </p:nvSpPr>
        <p:spPr>
          <a:xfrm>
            <a:off x="904846" y="788548"/>
            <a:ext cx="5819115" cy="707886"/>
          </a:xfrm>
          <a:prstGeom prst="rect">
            <a:avLst/>
          </a:prstGeom>
          <a:noFill/>
        </p:spPr>
        <p:txBody>
          <a:bodyPr wrap="square" rtlCol="0">
            <a:spAutoFit/>
          </a:bodyPr>
          <a:lstStyle/>
          <a:p>
            <a:r>
              <a:rPr lang="en-US" sz="4000" dirty="0" smtClean="0">
                <a:solidFill>
                  <a:srgbClr val="FF0000"/>
                </a:solidFill>
                <a:latin typeface="Times New Roman" panose="02020603050405020304" pitchFamily="18" charset="0"/>
                <a:cs typeface="Times New Roman" panose="02020603050405020304" pitchFamily="18" charset="0"/>
              </a:rPr>
              <a:t>3/ </a:t>
            </a:r>
            <a:r>
              <a:rPr lang="en-US" sz="4000" dirty="0" err="1" smtClean="0">
                <a:solidFill>
                  <a:srgbClr val="FF0000"/>
                </a:solidFill>
                <a:latin typeface="Times New Roman" panose="02020603050405020304" pitchFamily="18" charset="0"/>
                <a:cs typeface="Times New Roman" panose="02020603050405020304" pitchFamily="18" charset="0"/>
              </a:rPr>
              <a:t>Những</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việc</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em</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cần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làm</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16" name="Google Shape;239;p26" descr="Picture1"/>
          <p:cNvPicPr preferRelativeResize="0"/>
          <p:nvPr/>
        </p:nvPicPr>
        <p:blipFill rotWithShape="1">
          <a:blip r:embed="rId5">
            <a:alphaModFix/>
          </a:blip>
          <a:srcRect/>
          <a:stretch/>
        </p:blipFill>
        <p:spPr>
          <a:xfrm rot="18171396">
            <a:off x="7675950" y="-35243"/>
            <a:ext cx="1509206" cy="1889367"/>
          </a:xfrm>
          <a:prstGeom prst="rect">
            <a:avLst/>
          </a:prstGeom>
          <a:noFill/>
          <a:ln>
            <a:noFill/>
          </a:ln>
        </p:spPr>
      </p:pic>
    </p:spTree>
    <p:extLst>
      <p:ext uri="{BB962C8B-B14F-4D97-AF65-F5344CB8AC3E}">
        <p14:creationId xmlns:p14="http://schemas.microsoft.com/office/powerpoint/2010/main" val="3684490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662544"/>
            <a:ext cx="7885603" cy="54091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1"/>
          <p:nvPr/>
        </p:nvSpPr>
        <p:spPr>
          <a:xfrm>
            <a:off x="2216517" y="2501857"/>
            <a:ext cx="5107070" cy="2062103"/>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ctr"/>
            <a:r>
              <a:rPr lang="vi-VN" altLang="zh-CN" dirty="0">
                <a:solidFill>
                  <a:schemeClr val="accent1">
                    <a:lumMod val="75000"/>
                  </a:schemeClr>
                </a:solidFill>
                <a:latin typeface="+mj-lt"/>
                <a:cs typeface="Calibri" panose="020F0502020204030204" pitchFamily="34" charset="0"/>
              </a:rPr>
              <a:t>CHIA SẺ MONG MUỐN </a:t>
            </a:r>
          </a:p>
          <a:p>
            <a:pPr algn="ctr"/>
            <a:r>
              <a:rPr lang="vi-VN" altLang="zh-CN" dirty="0">
                <a:solidFill>
                  <a:schemeClr val="accent1">
                    <a:lumMod val="75000"/>
                  </a:schemeClr>
                </a:solidFill>
                <a:latin typeface="+mj-lt"/>
                <a:cs typeface="Calibri" panose="020F0502020204030204" pitchFamily="34" charset="0"/>
              </a:rPr>
              <a:t>CỦA BẢN THÂN VỚI </a:t>
            </a:r>
          </a:p>
          <a:p>
            <a:pPr algn="ctr"/>
            <a:r>
              <a:rPr lang="vi-VN" altLang="zh-CN" dirty="0">
                <a:solidFill>
                  <a:schemeClr val="accent1">
                    <a:lumMod val="75000"/>
                  </a:schemeClr>
                </a:solidFill>
                <a:latin typeface="+mj-lt"/>
                <a:cs typeface="Calibri" panose="020F0502020204030204" pitchFamily="34" charset="0"/>
              </a:rPr>
              <a:t>MỌI NGƯỜI XUNG QUANH</a:t>
            </a:r>
            <a:endParaRPr lang="zh-CN" altLang="en-US" dirty="0">
              <a:solidFill>
                <a:schemeClr val="accent1">
                  <a:lumMod val="75000"/>
                </a:schemeClr>
              </a:solidFill>
              <a:latin typeface="+mj-lt"/>
              <a:cs typeface="Calibri" panose="020F0502020204030204" pitchFamily="34" charset="0"/>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5075" y="1095989"/>
            <a:ext cx="5045617" cy="5045617"/>
          </a:xfrm>
          <a:prstGeom prst="rect">
            <a:avLst/>
          </a:prstGeom>
        </p:spPr>
      </p:pic>
      <p:sp>
        <p:nvSpPr>
          <p:cNvPr id="45" name="七角星 44"/>
          <p:cNvSpPr/>
          <p:nvPr/>
        </p:nvSpPr>
        <p:spPr>
          <a:xfrm>
            <a:off x="1426597" y="2529813"/>
            <a:ext cx="872837" cy="837312"/>
          </a:xfrm>
          <a:prstGeom prst="star7">
            <a:avLst/>
          </a:prstGeom>
          <a:solidFill>
            <a:srgbClr val="FFC52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2</a:t>
            </a:r>
            <a:endParaRPr lang="zh-CN" altLang="en-US" sz="3200" b="1" dirty="0"/>
          </a:p>
        </p:txBody>
      </p:sp>
    </p:spTree>
    <p:extLst>
      <p:ext uri="{BB962C8B-B14F-4D97-AF65-F5344CB8AC3E}">
        <p14:creationId xmlns:p14="http://schemas.microsoft.com/office/powerpoint/2010/main" val="2687930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498263" y="584038"/>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056" y="443759"/>
            <a:ext cx="2981702" cy="4020157"/>
          </a:xfrm>
          <a:prstGeom prst="rect">
            <a:avLst/>
          </a:prstGeom>
        </p:spPr>
      </p:pic>
      <p:sp>
        <p:nvSpPr>
          <p:cNvPr id="52" name="文本框 51"/>
          <p:cNvSpPr txBox="1"/>
          <p:nvPr/>
        </p:nvSpPr>
        <p:spPr>
          <a:xfrm>
            <a:off x="3842145" y="1879759"/>
            <a:ext cx="4454099" cy="1938992"/>
          </a:xfrm>
          <a:prstGeom prst="rect">
            <a:avLst/>
          </a:prstGeom>
          <a:noFill/>
        </p:spPr>
        <p:txBody>
          <a:bodyPr wrap="square" rtlCol="0">
            <a:spAutoFit/>
          </a:bodyPr>
          <a:lstStyle/>
          <a:p>
            <a:pPr algn="ctr"/>
            <a:r>
              <a:rPr lang="vi-VN" altLang="zh-CN" sz="6000" b="1" dirty="0">
                <a:solidFill>
                  <a:srgbClr val="FF0000"/>
                </a:solidFill>
                <a:latin typeface="Times New Roman" panose="02020603050405020304" pitchFamily="18" charset="0"/>
                <a:ea typeface="方正汉真广标简体" panose="02000000000000000000" pitchFamily="2" charset="-122"/>
                <a:cs typeface="Times New Roman" panose="02020603050405020304" pitchFamily="18" charset="0"/>
              </a:rPr>
              <a:t>KHỞI ĐỘNG</a:t>
            </a:r>
            <a:endParaRPr lang="en-US" altLang="zh-CN" sz="6000" b="1" dirty="0">
              <a:solidFill>
                <a:srgbClr val="FF0000"/>
              </a:solidFill>
              <a:latin typeface="Times New Roman" panose="02020603050405020304" pitchFamily="18" charset="0"/>
              <a:ea typeface="方正汉真广标简体" panose="02000000000000000000" pitchFamily="2" charset="-122"/>
              <a:cs typeface="Times New Roman" panose="02020603050405020304" pitchFamily="18" charset="0"/>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384953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1"/>
          <p:nvPr/>
        </p:nvSpPr>
        <p:spPr>
          <a:xfrm>
            <a:off x="1934311" y="2026831"/>
            <a:ext cx="5459266" cy="3046988"/>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just"/>
            <a:r>
              <a:rPr lang="vi-VN" altLang="zh-CN" dirty="0">
                <a:solidFill>
                  <a:schemeClr val="accent1">
                    <a:lumMod val="75000"/>
                  </a:schemeClr>
                </a:solidFill>
                <a:latin typeface="Calibri" panose="020F0502020204030204" pitchFamily="34" charset="0"/>
                <a:cs typeface="Calibri" panose="020F0502020204030204" pitchFamily="34" charset="0"/>
              </a:rPr>
              <a:t>EM HÃY VIẾT RA GIẤY NHỮNG MONG MUỐN CỦA EM KHI HỌC Ở LỚP VÀ CÙNG NHAU TRAO ĐỔI GIỮA CÁC TỔ VỚI NHAU ĐỂ CÙNG XEM MONG MUỐN CỦA CÁC BẠN NHÉ!</a:t>
            </a:r>
            <a:endParaRPr lang="zh-CN" altLang="en-US" dirty="0">
              <a:solidFill>
                <a:schemeClr val="accent1">
                  <a:lumMod val="75000"/>
                </a:schemeClr>
              </a:solidFill>
              <a:latin typeface="Calibri" panose="020F0502020204030204" pitchFamily="34" charset="0"/>
              <a:cs typeface="Calibri" panose="020F0502020204030204" pitchFamily="34" charset="0"/>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6" name="图片 54">
            <a:extLst>
              <a:ext uri="{FF2B5EF4-FFF2-40B4-BE49-F238E27FC236}">
                <a16:creationId xmlns:a16="http://schemas.microsoft.com/office/drawing/2014/main" id="{AA1F8E7F-3BC3-AE45-94BB-FB1FE5CE6B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6895" y="1843159"/>
            <a:ext cx="2870794" cy="3414331"/>
          </a:xfrm>
          <a:prstGeom prst="rect">
            <a:avLst/>
          </a:prstGeom>
        </p:spPr>
      </p:pic>
    </p:spTree>
    <p:extLst>
      <p:ext uri="{BB962C8B-B14F-4D97-AF65-F5344CB8AC3E}">
        <p14:creationId xmlns:p14="http://schemas.microsoft.com/office/powerpoint/2010/main" val="479802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723BCA33-BCED-2843-AD94-8EDE846FD026}"/>
              </a:ext>
            </a:extLst>
          </p:cNvPr>
          <p:cNvPicPr>
            <a:picLocks noChangeAspect="1"/>
          </p:cNvPicPr>
          <p:nvPr/>
        </p:nvPicPr>
        <p:blipFill rotWithShape="1">
          <a:blip r:embed="rId2">
            <a:extLst>
              <a:ext uri="{28A0092B-C50C-407E-A947-70E740481C1C}">
                <a14:useLocalDpi xmlns:a14="http://schemas.microsoft.com/office/drawing/2010/main" val="0"/>
              </a:ext>
            </a:extLst>
          </a:blip>
          <a:srcRect l="18254" t="73439" r="54101" b="10900"/>
          <a:stretch/>
        </p:blipFill>
        <p:spPr>
          <a:xfrm>
            <a:off x="438961" y="744583"/>
            <a:ext cx="11314078" cy="4317273"/>
          </a:xfrm>
          <a:prstGeom prst="rect">
            <a:avLst/>
          </a:prstGeom>
        </p:spPr>
      </p:pic>
      <p:sp>
        <p:nvSpPr>
          <p:cNvPr id="5" name="Rectangle 4">
            <a:extLst>
              <a:ext uri="{FF2B5EF4-FFF2-40B4-BE49-F238E27FC236}">
                <a16:creationId xmlns:a16="http://schemas.microsoft.com/office/drawing/2014/main" id="{94862A4E-9353-8F49-9085-EF5ACC974239}"/>
              </a:ext>
            </a:extLst>
          </p:cNvPr>
          <p:cNvSpPr/>
          <p:nvPr/>
        </p:nvSpPr>
        <p:spPr>
          <a:xfrm>
            <a:off x="0" y="0"/>
            <a:ext cx="2539370" cy="74458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solidFill>
                  <a:schemeClr val="accent1">
                    <a:lumMod val="50000"/>
                  </a:schemeClr>
                </a:solidFill>
                <a:latin typeface="iCiel Pony" panose="02000000000000000000" pitchFamily="2" charset="77"/>
                <a:cs typeface="Calibri" panose="020F0502020204030204" pitchFamily="34" charset="0"/>
              </a:rPr>
              <a:t>GỢI Ý</a:t>
            </a:r>
          </a:p>
        </p:txBody>
      </p:sp>
      <p:pic>
        <p:nvPicPr>
          <p:cNvPr id="7" name="Picture 6" descr="Graphical user interface, website&#10;&#10;Description automatically generated">
            <a:extLst>
              <a:ext uri="{FF2B5EF4-FFF2-40B4-BE49-F238E27FC236}">
                <a16:creationId xmlns:a16="http://schemas.microsoft.com/office/drawing/2014/main" id="{A1B6396C-29B2-C14B-BD18-DAD8C83EFA86}"/>
              </a:ext>
            </a:extLst>
          </p:cNvPr>
          <p:cNvPicPr>
            <a:picLocks noChangeAspect="1"/>
          </p:cNvPicPr>
          <p:nvPr/>
        </p:nvPicPr>
        <p:blipFill rotWithShape="1">
          <a:blip r:embed="rId2">
            <a:extLst>
              <a:ext uri="{28A0092B-C50C-407E-A947-70E740481C1C}">
                <a14:useLocalDpi xmlns:a14="http://schemas.microsoft.com/office/drawing/2010/main" val="0"/>
              </a:ext>
            </a:extLst>
          </a:blip>
          <a:srcRect l="53968" t="17936" r="16270" b="64868"/>
          <a:stretch/>
        </p:blipFill>
        <p:spPr>
          <a:xfrm>
            <a:off x="6371770" y="5061856"/>
            <a:ext cx="4746172" cy="1816221"/>
          </a:xfrm>
          <a:prstGeom prst="rect">
            <a:avLst/>
          </a:prstGeom>
        </p:spPr>
      </p:pic>
    </p:spTree>
    <p:extLst>
      <p:ext uri="{BB962C8B-B14F-4D97-AF65-F5344CB8AC3E}">
        <p14:creationId xmlns:p14="http://schemas.microsoft.com/office/powerpoint/2010/main" val="3874083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263236" y="304800"/>
            <a:ext cx="8434751" cy="5766907"/>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1"/>
          <p:nvPr/>
        </p:nvSpPr>
        <p:spPr>
          <a:xfrm>
            <a:off x="1281501" y="2495292"/>
            <a:ext cx="642162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ctr"/>
            <a:r>
              <a:rPr lang="vi-VN" altLang="zh-CN" dirty="0">
                <a:solidFill>
                  <a:schemeClr val="accent1">
                    <a:lumMod val="75000"/>
                  </a:schemeClr>
                </a:solidFill>
                <a:latin typeface="+mj-lt"/>
                <a:cs typeface="Calibri" panose="020F0502020204030204" pitchFamily="34" charset="0"/>
              </a:rPr>
              <a:t>RÈN LUYỆN TÍNH CÁCH TỐT</a:t>
            </a:r>
            <a:endParaRPr lang="zh-CN" altLang="en-US" dirty="0">
              <a:solidFill>
                <a:schemeClr val="accent1">
                  <a:lumMod val="75000"/>
                </a:schemeClr>
              </a:solidFill>
              <a:latin typeface="+mj-lt"/>
              <a:cs typeface="Calibri" panose="020F0502020204030204" pitchFamily="34" charset="0"/>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5511" y="973524"/>
            <a:ext cx="5045617" cy="5045617"/>
          </a:xfrm>
          <a:prstGeom prst="rect">
            <a:avLst/>
          </a:prstGeom>
        </p:spPr>
      </p:pic>
      <p:sp>
        <p:nvSpPr>
          <p:cNvPr id="45" name="七角星 44"/>
          <p:cNvSpPr/>
          <p:nvPr/>
        </p:nvSpPr>
        <p:spPr>
          <a:xfrm>
            <a:off x="629005" y="2495292"/>
            <a:ext cx="652497" cy="588243"/>
          </a:xfrm>
          <a:prstGeom prst="star7">
            <a:avLst/>
          </a:prstGeom>
          <a:solidFill>
            <a:srgbClr val="FFC52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t>3</a:t>
            </a:r>
            <a:endParaRPr lang="zh-CN" altLang="en-US" sz="2000" b="1" dirty="0"/>
          </a:p>
        </p:txBody>
      </p:sp>
    </p:spTree>
    <p:extLst>
      <p:ext uri="{BB962C8B-B14F-4D97-AF65-F5344CB8AC3E}">
        <p14:creationId xmlns:p14="http://schemas.microsoft.com/office/powerpoint/2010/main" val="2184782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914905" y="1533740"/>
            <a:ext cx="2729973" cy="1745790"/>
            <a:chOff x="8985779" y="3960837"/>
            <a:chExt cx="2199915" cy="1406823"/>
          </a:xfrm>
        </p:grpSpPr>
        <p:sp>
          <p:nvSpPr>
            <p:cNvPr id="43" name="云形 42"/>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lumMod val="50000"/>
                  </a:schemeClr>
                </a:solidFill>
                <a:latin typeface="Calibri" panose="020F0502020204030204" pitchFamily="34" charset="0"/>
                <a:cs typeface="Calibri" panose="020F0502020204030204" pitchFamily="34" charset="0"/>
              </a:endParaRPr>
            </a:p>
          </p:txBody>
        </p:sp>
        <p:sp>
          <p:nvSpPr>
            <p:cNvPr id="44" name="云形 43"/>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lumMod val="50000"/>
                  </a:schemeClr>
                </a:solidFill>
                <a:latin typeface="Calibri" panose="020F0502020204030204" pitchFamily="34" charset="0"/>
                <a:cs typeface="Calibri" panose="020F0502020204030204" pitchFamily="34" charset="0"/>
              </a:endParaRPr>
            </a:p>
          </p:txBody>
        </p:sp>
      </p:grpSp>
      <p:grpSp>
        <p:nvGrpSpPr>
          <p:cNvPr id="45" name="组合 44"/>
          <p:cNvGrpSpPr/>
          <p:nvPr/>
        </p:nvGrpSpPr>
        <p:grpSpPr>
          <a:xfrm>
            <a:off x="3256658" y="3787777"/>
            <a:ext cx="2729973" cy="1745790"/>
            <a:chOff x="8985779" y="3960837"/>
            <a:chExt cx="2199915" cy="1406823"/>
          </a:xfrm>
        </p:grpSpPr>
        <p:sp>
          <p:nvSpPr>
            <p:cNvPr id="46" name="云形 45"/>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云形 4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p:cNvGrpSpPr/>
          <p:nvPr/>
        </p:nvGrpSpPr>
        <p:grpSpPr>
          <a:xfrm>
            <a:off x="3980404" y="1533740"/>
            <a:ext cx="2729973" cy="1745790"/>
            <a:chOff x="8985779" y="3960837"/>
            <a:chExt cx="2199915" cy="1406823"/>
          </a:xfrm>
        </p:grpSpPr>
        <p:sp>
          <p:nvSpPr>
            <p:cNvPr id="49" name="云形 48"/>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云形 49"/>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p:cNvGrpSpPr/>
          <p:nvPr/>
        </p:nvGrpSpPr>
        <p:grpSpPr>
          <a:xfrm>
            <a:off x="6042792" y="3113098"/>
            <a:ext cx="2729973" cy="1745790"/>
            <a:chOff x="8985779" y="3960837"/>
            <a:chExt cx="2199915" cy="1406823"/>
          </a:xfrm>
        </p:grpSpPr>
        <p:sp>
          <p:nvSpPr>
            <p:cNvPr id="52" name="云形 51"/>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p:cNvGrpSpPr/>
          <p:nvPr/>
        </p:nvGrpSpPr>
        <p:grpSpPr>
          <a:xfrm>
            <a:off x="7382983" y="1116930"/>
            <a:ext cx="3108861" cy="1745790"/>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云形 55"/>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88237" y="3672525"/>
            <a:ext cx="2729973" cy="1745790"/>
            <a:chOff x="8985779" y="3960837"/>
            <a:chExt cx="2199915" cy="1406823"/>
          </a:xfrm>
        </p:grpSpPr>
        <p:sp>
          <p:nvSpPr>
            <p:cNvPr id="40" name="云形 3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云形 4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六角星 32"/>
          <p:cNvSpPr/>
          <p:nvPr/>
        </p:nvSpPr>
        <p:spPr>
          <a:xfrm>
            <a:off x="372681" y="3456092"/>
            <a:ext cx="652233" cy="693781"/>
          </a:xfrm>
          <a:prstGeom prst="star6">
            <a:avLst>
              <a:gd name="adj" fmla="val 39979"/>
              <a:gd name="hf" fmla="val 115470"/>
            </a:avLst>
          </a:prstGeom>
          <a:solidFill>
            <a:srgbClr val="84AEF1"/>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01</a:t>
            </a:r>
            <a:endParaRPr lang="zh-CN" altLang="en-US" sz="2000" b="1" dirty="0">
              <a:solidFill>
                <a:schemeClr val="bg1"/>
              </a:solidFill>
            </a:endParaRPr>
          </a:p>
        </p:txBody>
      </p:sp>
      <p:sp>
        <p:nvSpPr>
          <p:cNvPr id="22" name="文本框 21"/>
          <p:cNvSpPr txBox="1"/>
          <p:nvPr/>
        </p:nvSpPr>
        <p:spPr>
          <a:xfrm>
            <a:off x="345834" y="308261"/>
            <a:ext cx="11393915" cy="646331"/>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ctr"/>
            <a:r>
              <a:rPr lang="vi-VN" altLang="zh-CN" sz="3600" dirty="0">
                <a:solidFill>
                  <a:schemeClr val="accent1">
                    <a:lumMod val="50000"/>
                  </a:schemeClr>
                </a:solidFill>
                <a:latin typeface="Calibri" panose="020F0502020204030204" pitchFamily="34" charset="0"/>
                <a:cs typeface="Calibri" panose="020F0502020204030204" pitchFamily="34" charset="0"/>
              </a:rPr>
              <a:t>CHỌN NHỮNG NÉT TÍNH CÁCH MÔ TẢ BẢN THÂN EM?</a:t>
            </a:r>
            <a:endParaRPr lang="zh-CN" altLang="en-US" sz="3600" dirty="0">
              <a:solidFill>
                <a:schemeClr val="accent1">
                  <a:lumMod val="50000"/>
                </a:schemeClr>
              </a:solidFill>
              <a:latin typeface="Calibri" panose="020F0502020204030204" pitchFamily="34" charset="0"/>
              <a:cs typeface="Calibri" panose="020F0502020204030204" pitchFamily="34" charset="0"/>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19" name="组合 18"/>
          <p:cNvGrpSpPr/>
          <p:nvPr/>
        </p:nvGrpSpPr>
        <p:grpSpPr>
          <a:xfrm>
            <a:off x="848933" y="5831865"/>
            <a:ext cx="844400" cy="539985"/>
            <a:chOff x="1281153" y="5632171"/>
            <a:chExt cx="1466266" cy="937662"/>
          </a:xfrm>
        </p:grpSpPr>
        <p:sp>
          <p:nvSpPr>
            <p:cNvPr id="20"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522152" y="4330502"/>
            <a:ext cx="1971934" cy="4247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2400" b="1" dirty="0">
                <a:solidFill>
                  <a:schemeClr val="accent1">
                    <a:lumMod val="50000"/>
                  </a:schemeClr>
                </a:solidFill>
                <a:latin typeface="+mj-lt"/>
                <a:cs typeface="Calibri" panose="020F0502020204030204" pitchFamily="34" charset="0"/>
              </a:rPr>
              <a:t>Thông minh</a:t>
            </a:r>
            <a:r>
              <a:rPr lang="en-VN" sz="2000" b="1" dirty="0">
                <a:solidFill>
                  <a:schemeClr val="accent1">
                    <a:lumMod val="50000"/>
                  </a:schemeClr>
                </a:solidFill>
                <a:effectLst/>
                <a:latin typeface="+mj-lt"/>
                <a:cs typeface="Calibri" panose="020F0502020204030204" pitchFamily="34" charset="0"/>
              </a:rPr>
              <a:t> </a:t>
            </a:r>
            <a:endParaRPr lang="zh-CN" altLang="en-US" sz="2000" b="1" dirty="0">
              <a:solidFill>
                <a:schemeClr val="accent1">
                  <a:lumMod val="50000"/>
                </a:schemeClr>
              </a:solidFill>
              <a:latin typeface="+mj-lt"/>
              <a:cs typeface="Calibri" panose="020F0502020204030204" pitchFamily="34" charset="0"/>
            </a:endParaRPr>
          </a:p>
        </p:txBody>
      </p:sp>
      <p:sp>
        <p:nvSpPr>
          <p:cNvPr id="16" name="矩形 15"/>
          <p:cNvSpPr/>
          <p:nvPr/>
        </p:nvSpPr>
        <p:spPr>
          <a:xfrm>
            <a:off x="1336936" y="2156271"/>
            <a:ext cx="1688818" cy="5355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Bef>
                <a:spcPts val="1200"/>
              </a:spcBef>
              <a:buClr>
                <a:srgbClr val="D34817">
                  <a:lumMod val="75000"/>
                </a:srgbClr>
              </a:buClr>
              <a:buSzPct val="85000"/>
            </a:pPr>
            <a:r>
              <a:rPr lang="vi-VN" sz="3200" b="1" dirty="0">
                <a:solidFill>
                  <a:schemeClr val="accent1">
                    <a:lumMod val="50000"/>
                  </a:schemeClr>
                </a:solidFill>
                <a:latin typeface="+mj-lt"/>
                <a:cs typeface="Calibri" panose="020F0502020204030204" pitchFamily="34" charset="0"/>
              </a:rPr>
              <a:t>Vui vẻ</a:t>
            </a:r>
            <a:r>
              <a:rPr lang="en-VN" sz="3200" b="1" dirty="0">
                <a:solidFill>
                  <a:schemeClr val="accent1">
                    <a:lumMod val="50000"/>
                  </a:schemeClr>
                </a:solidFill>
                <a:effectLst/>
                <a:latin typeface="+mj-lt"/>
                <a:cs typeface="Calibri" panose="020F0502020204030204" pitchFamily="34" charset="0"/>
              </a:rPr>
              <a:t> </a:t>
            </a:r>
            <a:endParaRPr lang="zh-CN" altLang="en-US" sz="3200" b="1" dirty="0">
              <a:solidFill>
                <a:schemeClr val="accent1">
                  <a:lumMod val="50000"/>
                </a:schemeClr>
              </a:solidFill>
              <a:latin typeface="+mj-lt"/>
              <a:cs typeface="Calibri" panose="020F0502020204030204" pitchFamily="34" charset="0"/>
            </a:endParaRPr>
          </a:p>
        </p:txBody>
      </p:sp>
      <p:sp>
        <p:nvSpPr>
          <p:cNvPr id="17" name="矩形 16"/>
          <p:cNvSpPr/>
          <p:nvPr/>
        </p:nvSpPr>
        <p:spPr>
          <a:xfrm>
            <a:off x="3735488" y="4373977"/>
            <a:ext cx="208820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b="1" dirty="0">
                <a:solidFill>
                  <a:srgbClr val="002060"/>
                </a:solidFill>
                <a:latin typeface="+mj-lt"/>
                <a:cs typeface="Calibri" panose="020F0502020204030204" pitchFamily="34" charset="0"/>
              </a:rPr>
              <a:t>Nhanh nhẹn</a:t>
            </a:r>
            <a:endParaRPr lang="en-VN" sz="2800" b="1" dirty="0">
              <a:solidFill>
                <a:srgbClr val="002060"/>
              </a:solidFill>
              <a:latin typeface="+mj-lt"/>
              <a:cs typeface="Calibri" panose="020F0502020204030204" pitchFamily="34" charset="0"/>
            </a:endParaRPr>
          </a:p>
        </p:txBody>
      </p:sp>
      <p:sp>
        <p:nvSpPr>
          <p:cNvPr id="18" name="矩形 17"/>
          <p:cNvSpPr/>
          <p:nvPr/>
        </p:nvSpPr>
        <p:spPr>
          <a:xfrm>
            <a:off x="4276322" y="2153107"/>
            <a:ext cx="1763122" cy="5355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Bef>
                <a:spcPts val="1200"/>
              </a:spcBef>
              <a:buClr>
                <a:srgbClr val="D34817">
                  <a:lumMod val="75000"/>
                </a:srgbClr>
              </a:buClr>
              <a:buSzPct val="85000"/>
            </a:pPr>
            <a:r>
              <a:rPr lang="vi-VN" sz="3200" b="1" dirty="0">
                <a:solidFill>
                  <a:srgbClr val="002060"/>
                </a:solidFill>
                <a:latin typeface="+mj-lt"/>
                <a:cs typeface="Calibri" panose="020F0502020204030204" pitchFamily="34" charset="0"/>
              </a:rPr>
              <a:t>Tự tin</a:t>
            </a:r>
            <a:r>
              <a:rPr lang="en-VN" sz="3200" b="1" dirty="0">
                <a:solidFill>
                  <a:srgbClr val="002060"/>
                </a:solidFill>
                <a:effectLst/>
                <a:latin typeface="+mj-lt"/>
                <a:cs typeface="Calibri" panose="020F0502020204030204" pitchFamily="34" charset="0"/>
              </a:rPr>
              <a:t> </a:t>
            </a:r>
            <a:endParaRPr lang="zh-CN" altLang="en-US" sz="3200" b="1" dirty="0">
              <a:solidFill>
                <a:srgbClr val="002060"/>
              </a:solidFill>
              <a:latin typeface="+mj-lt"/>
              <a:cs typeface="Calibri" panose="020F0502020204030204" pitchFamily="34" charset="0"/>
            </a:endParaRPr>
          </a:p>
        </p:txBody>
      </p:sp>
      <p:sp>
        <p:nvSpPr>
          <p:cNvPr id="31" name="矩形 30"/>
          <p:cNvSpPr/>
          <p:nvPr/>
        </p:nvSpPr>
        <p:spPr>
          <a:xfrm>
            <a:off x="6608291" y="3622406"/>
            <a:ext cx="2227803" cy="5355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3200" b="1" dirty="0">
                <a:solidFill>
                  <a:srgbClr val="002060"/>
                </a:solidFill>
                <a:latin typeface="+mj-lt"/>
                <a:cs typeface="Calibri" panose="020F0502020204030204" pitchFamily="34" charset="0"/>
              </a:rPr>
              <a:t>Cẩn thận,...</a:t>
            </a:r>
            <a:r>
              <a:rPr lang="en-VN" sz="3200" b="1" dirty="0">
                <a:solidFill>
                  <a:srgbClr val="002060"/>
                </a:solidFill>
                <a:effectLst/>
                <a:latin typeface="+mj-lt"/>
                <a:cs typeface="Calibri" panose="020F0502020204030204" pitchFamily="34" charset="0"/>
              </a:rPr>
              <a:t> </a:t>
            </a:r>
            <a:endParaRPr lang="zh-CN" altLang="en-US" sz="3200" b="1" dirty="0">
              <a:solidFill>
                <a:srgbClr val="002060"/>
              </a:solidFill>
              <a:latin typeface="+mj-lt"/>
              <a:cs typeface="Calibri" panose="020F0502020204030204" pitchFamily="34" charset="0"/>
            </a:endParaRPr>
          </a:p>
        </p:txBody>
      </p:sp>
      <p:sp>
        <p:nvSpPr>
          <p:cNvPr id="32" name="矩形 31"/>
          <p:cNvSpPr/>
          <p:nvPr/>
        </p:nvSpPr>
        <p:spPr>
          <a:xfrm>
            <a:off x="8032386" y="1795235"/>
            <a:ext cx="1817241" cy="4801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2800" b="1" dirty="0">
                <a:solidFill>
                  <a:srgbClr val="002060"/>
                </a:solidFill>
                <a:latin typeface="Calibri" panose="020F0502020204030204" pitchFamily="34" charset="0"/>
                <a:cs typeface="Calibri" panose="020F0502020204030204" pitchFamily="34" charset="0"/>
              </a:rPr>
              <a:t>Thân thiện</a:t>
            </a:r>
            <a:r>
              <a:rPr lang="en-VN" sz="2800" b="1" dirty="0">
                <a:solidFill>
                  <a:srgbClr val="002060"/>
                </a:solidFill>
                <a:effectLst/>
                <a:latin typeface="Calibri" panose="020F0502020204030204" pitchFamily="34" charset="0"/>
                <a:cs typeface="Calibri" panose="020F0502020204030204" pitchFamily="34" charset="0"/>
              </a:rPr>
              <a:t> </a:t>
            </a:r>
            <a:endParaRPr lang="zh-CN" altLang="en-US" sz="2800" b="1" dirty="0">
              <a:solidFill>
                <a:srgbClr val="002060"/>
              </a:solidFill>
              <a:latin typeface="Calibri" panose="020F0502020204030204" pitchFamily="34" charset="0"/>
              <a:cs typeface="Calibri" panose="020F0502020204030204" pitchFamily="34" charset="0"/>
            </a:endParaRPr>
          </a:p>
        </p:txBody>
      </p:sp>
      <p:sp>
        <p:nvSpPr>
          <p:cNvPr id="34" name="六角星 33"/>
          <p:cNvSpPr/>
          <p:nvPr/>
        </p:nvSpPr>
        <p:spPr>
          <a:xfrm>
            <a:off x="876281" y="1291035"/>
            <a:ext cx="652233" cy="693781"/>
          </a:xfrm>
          <a:prstGeom prst="star6">
            <a:avLst>
              <a:gd name="adj" fmla="val 39979"/>
              <a:gd name="hf" fmla="val 115470"/>
            </a:avLst>
          </a:prstGeom>
          <a:solidFill>
            <a:srgbClr val="FFC52F"/>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02</a:t>
            </a:r>
            <a:endParaRPr lang="zh-CN" altLang="en-US" sz="2000" b="1" dirty="0">
              <a:solidFill>
                <a:schemeClr val="bg1"/>
              </a:solidFill>
            </a:endParaRPr>
          </a:p>
        </p:txBody>
      </p:sp>
      <p:sp>
        <p:nvSpPr>
          <p:cNvPr id="35" name="六角星 34"/>
          <p:cNvSpPr/>
          <p:nvPr/>
        </p:nvSpPr>
        <p:spPr>
          <a:xfrm>
            <a:off x="3094056" y="3884355"/>
            <a:ext cx="652233" cy="693781"/>
          </a:xfrm>
          <a:prstGeom prst="star6">
            <a:avLst>
              <a:gd name="adj" fmla="val 39979"/>
              <a:gd name="hf" fmla="val 115470"/>
            </a:avLst>
          </a:prstGeom>
          <a:solidFill>
            <a:srgbClr val="8ACFEA"/>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03</a:t>
            </a:r>
            <a:endParaRPr lang="zh-CN" altLang="en-US" sz="2000" b="1" dirty="0">
              <a:solidFill>
                <a:schemeClr val="bg1"/>
              </a:solidFill>
            </a:endParaRPr>
          </a:p>
        </p:txBody>
      </p:sp>
      <p:sp>
        <p:nvSpPr>
          <p:cNvPr id="36" name="六角星 35"/>
          <p:cNvSpPr/>
          <p:nvPr/>
        </p:nvSpPr>
        <p:spPr>
          <a:xfrm>
            <a:off x="4032946" y="1495638"/>
            <a:ext cx="652233" cy="693781"/>
          </a:xfrm>
          <a:prstGeom prst="star6">
            <a:avLst>
              <a:gd name="adj" fmla="val 39979"/>
              <a:gd name="hf" fmla="val 115470"/>
            </a:avLst>
          </a:prstGeom>
          <a:solidFill>
            <a:srgbClr val="FF8203"/>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04</a:t>
            </a:r>
            <a:endParaRPr lang="zh-CN" altLang="en-US" sz="2000" b="1" dirty="0">
              <a:solidFill>
                <a:schemeClr val="bg1"/>
              </a:solidFill>
            </a:endParaRPr>
          </a:p>
        </p:txBody>
      </p:sp>
      <p:sp>
        <p:nvSpPr>
          <p:cNvPr id="37" name="六角星 36"/>
          <p:cNvSpPr/>
          <p:nvPr/>
        </p:nvSpPr>
        <p:spPr>
          <a:xfrm>
            <a:off x="5956058" y="3270118"/>
            <a:ext cx="652233" cy="693781"/>
          </a:xfrm>
          <a:prstGeom prst="star6">
            <a:avLst>
              <a:gd name="adj" fmla="val 39979"/>
              <a:gd name="hf" fmla="val 115470"/>
            </a:avLst>
          </a:prstGeom>
          <a:solidFill>
            <a:srgbClr val="84AEF1"/>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05</a:t>
            </a:r>
            <a:endParaRPr lang="zh-CN" altLang="en-US" sz="2000" b="1" dirty="0">
              <a:solidFill>
                <a:schemeClr val="bg1"/>
              </a:solidFill>
            </a:endParaRPr>
          </a:p>
        </p:txBody>
      </p:sp>
      <p:sp>
        <p:nvSpPr>
          <p:cNvPr id="38" name="六角星 37"/>
          <p:cNvSpPr/>
          <p:nvPr/>
        </p:nvSpPr>
        <p:spPr>
          <a:xfrm>
            <a:off x="7286294" y="1215030"/>
            <a:ext cx="652233" cy="693781"/>
          </a:xfrm>
          <a:prstGeom prst="star6">
            <a:avLst>
              <a:gd name="adj" fmla="val 39979"/>
              <a:gd name="hf" fmla="val 115470"/>
            </a:avLst>
          </a:prstGeom>
          <a:solidFill>
            <a:srgbClr val="8ACFEA"/>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06</a:t>
            </a:r>
            <a:endParaRPr lang="zh-CN" altLang="en-US" sz="2000" b="1" dirty="0">
              <a:solidFill>
                <a:schemeClr val="bg1"/>
              </a:solidFill>
            </a:endParaRPr>
          </a:p>
        </p:txBody>
      </p:sp>
      <p:grpSp>
        <p:nvGrpSpPr>
          <p:cNvPr id="57" name="组合 50">
            <a:extLst>
              <a:ext uri="{FF2B5EF4-FFF2-40B4-BE49-F238E27FC236}">
                <a16:creationId xmlns:a16="http://schemas.microsoft.com/office/drawing/2014/main" id="{00A20233-0003-7A49-BF08-1BFF50B1B0AC}"/>
              </a:ext>
            </a:extLst>
          </p:cNvPr>
          <p:cNvGrpSpPr/>
          <p:nvPr/>
        </p:nvGrpSpPr>
        <p:grpSpPr>
          <a:xfrm>
            <a:off x="7749157" y="4642310"/>
            <a:ext cx="2729973" cy="1745790"/>
            <a:chOff x="8985779" y="3960837"/>
            <a:chExt cx="2199915" cy="1406823"/>
          </a:xfrm>
        </p:grpSpPr>
        <p:sp>
          <p:nvSpPr>
            <p:cNvPr id="58" name="云形 51">
              <a:extLst>
                <a:ext uri="{FF2B5EF4-FFF2-40B4-BE49-F238E27FC236}">
                  <a16:creationId xmlns:a16="http://schemas.microsoft.com/office/drawing/2014/main" id="{F460DF83-CC77-A74C-987C-BF7225B92698}"/>
                </a:ext>
              </a:extLst>
            </p:cNvPr>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云形 52">
              <a:extLst>
                <a:ext uri="{FF2B5EF4-FFF2-40B4-BE49-F238E27FC236}">
                  <a16:creationId xmlns:a16="http://schemas.microsoft.com/office/drawing/2014/main" id="{E91578C6-D420-5043-8640-9CD774D8DF33}"/>
                </a:ext>
              </a:extLst>
            </p:cNvPr>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3">
            <a:extLst>
              <a:ext uri="{FF2B5EF4-FFF2-40B4-BE49-F238E27FC236}">
                <a16:creationId xmlns:a16="http://schemas.microsoft.com/office/drawing/2014/main" id="{BC4969A5-1D8E-FA4B-8EE7-BFFE7B0A8145}"/>
              </a:ext>
            </a:extLst>
          </p:cNvPr>
          <p:cNvGrpSpPr/>
          <p:nvPr/>
        </p:nvGrpSpPr>
        <p:grpSpPr>
          <a:xfrm>
            <a:off x="9102062" y="2840591"/>
            <a:ext cx="2729973" cy="1745790"/>
            <a:chOff x="8985779" y="3960837"/>
            <a:chExt cx="2199915" cy="1406823"/>
          </a:xfrm>
        </p:grpSpPr>
        <p:sp>
          <p:nvSpPr>
            <p:cNvPr id="61" name="云形 54">
              <a:extLst>
                <a:ext uri="{FF2B5EF4-FFF2-40B4-BE49-F238E27FC236}">
                  <a16:creationId xmlns:a16="http://schemas.microsoft.com/office/drawing/2014/main" id="{FD45E0B2-8992-0C47-A094-4EB4D9045360}"/>
                </a:ext>
              </a:extLst>
            </p:cNvPr>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云形 55">
              <a:extLst>
                <a:ext uri="{FF2B5EF4-FFF2-40B4-BE49-F238E27FC236}">
                  <a16:creationId xmlns:a16="http://schemas.microsoft.com/office/drawing/2014/main" id="{E8285407-335E-214C-8F8A-644D916A6F76}"/>
                </a:ext>
              </a:extLst>
            </p:cNvPr>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矩形 30">
            <a:extLst>
              <a:ext uri="{FF2B5EF4-FFF2-40B4-BE49-F238E27FC236}">
                <a16:creationId xmlns:a16="http://schemas.microsoft.com/office/drawing/2014/main" id="{73014399-2550-374E-8519-7C832CDF0C05}"/>
              </a:ext>
            </a:extLst>
          </p:cNvPr>
          <p:cNvSpPr/>
          <p:nvPr/>
        </p:nvSpPr>
        <p:spPr>
          <a:xfrm>
            <a:off x="8311589" y="5201804"/>
            <a:ext cx="1522171" cy="4247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Bef>
                <a:spcPts val="1200"/>
              </a:spcBef>
              <a:buClr>
                <a:srgbClr val="D34817">
                  <a:lumMod val="75000"/>
                </a:srgbClr>
              </a:buClr>
              <a:buSzPct val="85000"/>
            </a:pPr>
            <a:r>
              <a:rPr lang="vi-VN" altLang="zh-CN" sz="2400" b="1" dirty="0">
                <a:solidFill>
                  <a:srgbClr val="002060"/>
                </a:solidFill>
                <a:latin typeface="+mj-lt"/>
                <a:cs typeface="Calibri" panose="020F0502020204030204" pitchFamily="34" charset="0"/>
              </a:rPr>
              <a:t>Ít nói</a:t>
            </a:r>
            <a:endParaRPr lang="zh-CN" altLang="en-US" sz="2000" b="1" dirty="0">
              <a:solidFill>
                <a:srgbClr val="002060"/>
              </a:solidFill>
              <a:latin typeface="+mj-lt"/>
              <a:cs typeface="Calibri" panose="020F0502020204030204" pitchFamily="34" charset="0"/>
            </a:endParaRPr>
          </a:p>
        </p:txBody>
      </p:sp>
      <p:sp>
        <p:nvSpPr>
          <p:cNvPr id="64" name="矩形 31">
            <a:extLst>
              <a:ext uri="{FF2B5EF4-FFF2-40B4-BE49-F238E27FC236}">
                <a16:creationId xmlns:a16="http://schemas.microsoft.com/office/drawing/2014/main" id="{AD0AFC93-85EA-8042-A062-27AB901230D9}"/>
              </a:ext>
            </a:extLst>
          </p:cNvPr>
          <p:cNvSpPr/>
          <p:nvPr/>
        </p:nvSpPr>
        <p:spPr>
          <a:xfrm>
            <a:off x="9716213" y="3525872"/>
            <a:ext cx="1511566" cy="4247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2400" b="1" dirty="0">
                <a:solidFill>
                  <a:srgbClr val="002060"/>
                </a:solidFill>
                <a:latin typeface="+mj-lt"/>
                <a:cs typeface="Calibri" panose="020F0502020204030204" pitchFamily="34" charset="0"/>
              </a:rPr>
              <a:t>Khó tính</a:t>
            </a:r>
            <a:endParaRPr lang="zh-CN" altLang="en-US" sz="2000" b="1" dirty="0">
              <a:solidFill>
                <a:srgbClr val="002060"/>
              </a:solidFill>
              <a:latin typeface="+mj-lt"/>
              <a:cs typeface="Calibri" panose="020F0502020204030204" pitchFamily="34" charset="0"/>
            </a:endParaRPr>
          </a:p>
        </p:txBody>
      </p:sp>
      <p:sp>
        <p:nvSpPr>
          <p:cNvPr id="65" name="六角星 36">
            <a:extLst>
              <a:ext uri="{FF2B5EF4-FFF2-40B4-BE49-F238E27FC236}">
                <a16:creationId xmlns:a16="http://schemas.microsoft.com/office/drawing/2014/main" id="{C2AC3785-1491-DE4B-9E2C-F90A41F61C04}"/>
              </a:ext>
            </a:extLst>
          </p:cNvPr>
          <p:cNvSpPr/>
          <p:nvPr/>
        </p:nvSpPr>
        <p:spPr>
          <a:xfrm>
            <a:off x="7675137" y="4993779"/>
            <a:ext cx="652233" cy="693781"/>
          </a:xfrm>
          <a:prstGeom prst="star6">
            <a:avLst>
              <a:gd name="adj" fmla="val 39979"/>
              <a:gd name="hf" fmla="val 115470"/>
            </a:avLst>
          </a:prstGeom>
          <a:solidFill>
            <a:srgbClr val="84AEF1"/>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08</a:t>
            </a:r>
            <a:endParaRPr lang="zh-CN" altLang="en-US" sz="2000" b="1" dirty="0">
              <a:solidFill>
                <a:schemeClr val="bg1"/>
              </a:solidFill>
            </a:endParaRPr>
          </a:p>
        </p:txBody>
      </p:sp>
      <p:sp>
        <p:nvSpPr>
          <p:cNvPr id="66" name="六角星 37">
            <a:extLst>
              <a:ext uri="{FF2B5EF4-FFF2-40B4-BE49-F238E27FC236}">
                <a16:creationId xmlns:a16="http://schemas.microsoft.com/office/drawing/2014/main" id="{5CC05A56-73C0-5044-8929-4F14AB466B8A}"/>
              </a:ext>
            </a:extLst>
          </p:cNvPr>
          <p:cNvSpPr/>
          <p:nvPr/>
        </p:nvSpPr>
        <p:spPr>
          <a:xfrm>
            <a:off x="9005373" y="2938691"/>
            <a:ext cx="652233" cy="693781"/>
          </a:xfrm>
          <a:prstGeom prst="star6">
            <a:avLst>
              <a:gd name="adj" fmla="val 39979"/>
              <a:gd name="hf" fmla="val 115470"/>
            </a:avLst>
          </a:prstGeom>
          <a:solidFill>
            <a:srgbClr val="8ACFEA"/>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07</a:t>
            </a:r>
            <a:endParaRPr lang="zh-CN" altLang="en-US" sz="2000" b="1" dirty="0">
              <a:solidFill>
                <a:schemeClr val="bg1"/>
              </a:solidFill>
            </a:endParaRPr>
          </a:p>
        </p:txBody>
      </p:sp>
      <p:grpSp>
        <p:nvGrpSpPr>
          <p:cNvPr id="67" name="组合 47">
            <a:extLst>
              <a:ext uri="{FF2B5EF4-FFF2-40B4-BE49-F238E27FC236}">
                <a16:creationId xmlns:a16="http://schemas.microsoft.com/office/drawing/2014/main" id="{003D5659-2812-4A45-861F-74AFB1E86C9B}"/>
              </a:ext>
            </a:extLst>
          </p:cNvPr>
          <p:cNvGrpSpPr/>
          <p:nvPr/>
        </p:nvGrpSpPr>
        <p:grpSpPr>
          <a:xfrm>
            <a:off x="4765391" y="5156929"/>
            <a:ext cx="2729973" cy="1745790"/>
            <a:chOff x="8985779" y="3960837"/>
            <a:chExt cx="2199915" cy="1406823"/>
          </a:xfrm>
        </p:grpSpPr>
        <p:sp>
          <p:nvSpPr>
            <p:cNvPr id="68" name="云形 48">
              <a:extLst>
                <a:ext uri="{FF2B5EF4-FFF2-40B4-BE49-F238E27FC236}">
                  <a16:creationId xmlns:a16="http://schemas.microsoft.com/office/drawing/2014/main" id="{EA51C19F-EAF3-BF40-ACAD-BB0417764BFC}"/>
                </a:ext>
              </a:extLst>
            </p:cNvPr>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云形 49">
              <a:extLst>
                <a:ext uri="{FF2B5EF4-FFF2-40B4-BE49-F238E27FC236}">
                  <a16:creationId xmlns:a16="http://schemas.microsoft.com/office/drawing/2014/main" id="{0D19EC36-8B19-8F49-AC47-39DE31467A7F}"/>
                </a:ext>
              </a:extLst>
            </p:cNvPr>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矩形 17">
            <a:extLst>
              <a:ext uri="{FF2B5EF4-FFF2-40B4-BE49-F238E27FC236}">
                <a16:creationId xmlns:a16="http://schemas.microsoft.com/office/drawing/2014/main" id="{5532A892-C95C-944C-9DCE-0C55899A0EA1}"/>
              </a:ext>
            </a:extLst>
          </p:cNvPr>
          <p:cNvSpPr/>
          <p:nvPr/>
        </p:nvSpPr>
        <p:spPr>
          <a:xfrm>
            <a:off x="5400613" y="5793299"/>
            <a:ext cx="1763122" cy="4247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2400" b="1" dirty="0">
                <a:solidFill>
                  <a:srgbClr val="002060"/>
                </a:solidFill>
                <a:latin typeface="+mj-lt"/>
                <a:cs typeface="Calibri" panose="020F0502020204030204" pitchFamily="34" charset="0"/>
              </a:rPr>
              <a:t>Chậm chạp</a:t>
            </a:r>
            <a:endParaRPr lang="zh-CN" altLang="en-US" sz="2000" b="1" dirty="0">
              <a:solidFill>
                <a:srgbClr val="002060"/>
              </a:solidFill>
              <a:latin typeface="+mj-lt"/>
              <a:cs typeface="Calibri" panose="020F0502020204030204" pitchFamily="34" charset="0"/>
            </a:endParaRPr>
          </a:p>
        </p:txBody>
      </p:sp>
      <p:sp>
        <p:nvSpPr>
          <p:cNvPr id="71" name="六角星 35">
            <a:extLst>
              <a:ext uri="{FF2B5EF4-FFF2-40B4-BE49-F238E27FC236}">
                <a16:creationId xmlns:a16="http://schemas.microsoft.com/office/drawing/2014/main" id="{20A1D4A1-6BD8-0C43-9BB6-7B63DD275C68}"/>
              </a:ext>
            </a:extLst>
          </p:cNvPr>
          <p:cNvSpPr/>
          <p:nvPr/>
        </p:nvSpPr>
        <p:spPr>
          <a:xfrm>
            <a:off x="4817933" y="5118827"/>
            <a:ext cx="652233" cy="693781"/>
          </a:xfrm>
          <a:prstGeom prst="star6">
            <a:avLst>
              <a:gd name="adj" fmla="val 39979"/>
              <a:gd name="hf" fmla="val 115470"/>
            </a:avLst>
          </a:prstGeom>
          <a:solidFill>
            <a:srgbClr val="FF8203"/>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09</a:t>
            </a:r>
            <a:endParaRPr lang="zh-CN" altLang="en-US" sz="2000" b="1" dirty="0">
              <a:solidFill>
                <a:schemeClr val="bg1"/>
              </a:solidFill>
            </a:endParaRPr>
          </a:p>
        </p:txBody>
      </p:sp>
      <p:grpSp>
        <p:nvGrpSpPr>
          <p:cNvPr id="72" name="组合 50">
            <a:extLst>
              <a:ext uri="{FF2B5EF4-FFF2-40B4-BE49-F238E27FC236}">
                <a16:creationId xmlns:a16="http://schemas.microsoft.com/office/drawing/2014/main" id="{150F3BAC-3B62-944D-B9C8-3C86FD9C1D22}"/>
              </a:ext>
            </a:extLst>
          </p:cNvPr>
          <p:cNvGrpSpPr/>
          <p:nvPr/>
        </p:nvGrpSpPr>
        <p:grpSpPr>
          <a:xfrm>
            <a:off x="1390509" y="5156929"/>
            <a:ext cx="2729973" cy="1745790"/>
            <a:chOff x="8985779" y="3960837"/>
            <a:chExt cx="2199915" cy="1406823"/>
          </a:xfrm>
        </p:grpSpPr>
        <p:sp>
          <p:nvSpPr>
            <p:cNvPr id="73" name="云形 51">
              <a:extLst>
                <a:ext uri="{FF2B5EF4-FFF2-40B4-BE49-F238E27FC236}">
                  <a16:creationId xmlns:a16="http://schemas.microsoft.com/office/drawing/2014/main" id="{5114C22F-AA2E-1F45-AF32-320A4B2E992B}"/>
                </a:ext>
              </a:extLst>
            </p:cNvPr>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chemeClr val="accent1">
                      <a:lumMod val="50000"/>
                    </a:schemeClr>
                  </a:solidFill>
                  <a:latin typeface="+mj-lt"/>
                  <a:cs typeface="Calibri" panose="020F0502020204030204" pitchFamily="34" charset="0"/>
                </a:rPr>
                <a:t>Lầm lì</a:t>
              </a:r>
              <a:endParaRPr lang="zh-CN" altLang="en-US" sz="3200" b="1" dirty="0">
                <a:solidFill>
                  <a:schemeClr val="accent1">
                    <a:lumMod val="50000"/>
                  </a:schemeClr>
                </a:solidFill>
                <a:latin typeface="+mj-lt"/>
                <a:cs typeface="Calibri" panose="020F0502020204030204" pitchFamily="34" charset="0"/>
              </a:endParaRPr>
            </a:p>
          </p:txBody>
        </p:sp>
        <p:sp>
          <p:nvSpPr>
            <p:cNvPr id="74" name="云形 52">
              <a:extLst>
                <a:ext uri="{FF2B5EF4-FFF2-40B4-BE49-F238E27FC236}">
                  <a16:creationId xmlns:a16="http://schemas.microsoft.com/office/drawing/2014/main" id="{394FF977-763D-C04A-A017-87D7AFBCD8CF}"/>
                </a:ext>
              </a:extLst>
            </p:cNvPr>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5" name="六角星 33">
            <a:extLst>
              <a:ext uri="{FF2B5EF4-FFF2-40B4-BE49-F238E27FC236}">
                <a16:creationId xmlns:a16="http://schemas.microsoft.com/office/drawing/2014/main" id="{C851ED9F-4863-894A-950B-64E2B82D8222}"/>
              </a:ext>
            </a:extLst>
          </p:cNvPr>
          <p:cNvSpPr/>
          <p:nvPr/>
        </p:nvSpPr>
        <p:spPr>
          <a:xfrm>
            <a:off x="926612" y="5726048"/>
            <a:ext cx="652233" cy="693781"/>
          </a:xfrm>
          <a:prstGeom prst="star6">
            <a:avLst>
              <a:gd name="adj" fmla="val 39979"/>
              <a:gd name="hf" fmla="val 115470"/>
            </a:avLst>
          </a:prstGeom>
          <a:solidFill>
            <a:srgbClr val="FFC52F"/>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10</a:t>
            </a:r>
            <a:endParaRPr lang="zh-CN" altLang="en-US" sz="2000" b="1" dirty="0">
              <a:solidFill>
                <a:schemeClr val="bg1"/>
              </a:solidFill>
            </a:endParaRPr>
          </a:p>
        </p:txBody>
      </p:sp>
    </p:spTree>
    <p:extLst>
      <p:ext uri="{BB962C8B-B14F-4D97-AF65-F5344CB8AC3E}">
        <p14:creationId xmlns:p14="http://schemas.microsoft.com/office/powerpoint/2010/main" val="2653109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914905" y="1533740"/>
            <a:ext cx="2729973" cy="1745790"/>
            <a:chOff x="8985779" y="3960837"/>
            <a:chExt cx="2199915" cy="1406823"/>
          </a:xfrm>
        </p:grpSpPr>
        <p:sp>
          <p:nvSpPr>
            <p:cNvPr id="43" name="云形 42"/>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lumMod val="50000"/>
                  </a:schemeClr>
                </a:solidFill>
                <a:latin typeface="Calibri" panose="020F0502020204030204" pitchFamily="34" charset="0"/>
                <a:cs typeface="Calibri" panose="020F0502020204030204" pitchFamily="34" charset="0"/>
              </a:endParaRPr>
            </a:p>
          </p:txBody>
        </p:sp>
        <p:sp>
          <p:nvSpPr>
            <p:cNvPr id="44" name="云形 43"/>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lumMod val="50000"/>
                  </a:schemeClr>
                </a:solidFill>
                <a:latin typeface="Calibri" panose="020F0502020204030204" pitchFamily="34" charset="0"/>
                <a:cs typeface="Calibri" panose="020F0502020204030204" pitchFamily="34" charset="0"/>
              </a:endParaRPr>
            </a:p>
          </p:txBody>
        </p:sp>
      </p:grpSp>
      <p:grpSp>
        <p:nvGrpSpPr>
          <p:cNvPr id="45" name="组合 44"/>
          <p:cNvGrpSpPr/>
          <p:nvPr/>
        </p:nvGrpSpPr>
        <p:grpSpPr>
          <a:xfrm>
            <a:off x="3256658" y="3787777"/>
            <a:ext cx="2729973" cy="1745790"/>
            <a:chOff x="8985779" y="3960837"/>
            <a:chExt cx="2199915" cy="1406823"/>
          </a:xfrm>
        </p:grpSpPr>
        <p:sp>
          <p:nvSpPr>
            <p:cNvPr id="46" name="云形 45"/>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云形 4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p:cNvGrpSpPr/>
          <p:nvPr/>
        </p:nvGrpSpPr>
        <p:grpSpPr>
          <a:xfrm>
            <a:off x="3980404" y="1533740"/>
            <a:ext cx="2729973" cy="1745790"/>
            <a:chOff x="8985779" y="3960837"/>
            <a:chExt cx="2199915" cy="1406823"/>
          </a:xfrm>
        </p:grpSpPr>
        <p:sp>
          <p:nvSpPr>
            <p:cNvPr id="49" name="云形 48"/>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云形 49"/>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p:cNvGrpSpPr/>
          <p:nvPr/>
        </p:nvGrpSpPr>
        <p:grpSpPr>
          <a:xfrm>
            <a:off x="6042792" y="3113098"/>
            <a:ext cx="2729973" cy="1745790"/>
            <a:chOff x="8985779" y="3960837"/>
            <a:chExt cx="2199915" cy="1406823"/>
          </a:xfrm>
        </p:grpSpPr>
        <p:sp>
          <p:nvSpPr>
            <p:cNvPr id="52" name="云形 51"/>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p:cNvGrpSpPr/>
          <p:nvPr/>
        </p:nvGrpSpPr>
        <p:grpSpPr>
          <a:xfrm>
            <a:off x="7382983" y="1116930"/>
            <a:ext cx="3108861" cy="1745790"/>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云形 55"/>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88237" y="3672525"/>
            <a:ext cx="2729973" cy="1745790"/>
            <a:chOff x="8985779" y="3960837"/>
            <a:chExt cx="2199915" cy="1406823"/>
          </a:xfrm>
        </p:grpSpPr>
        <p:sp>
          <p:nvSpPr>
            <p:cNvPr id="40" name="云形 3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云形 4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六角星 32"/>
          <p:cNvSpPr/>
          <p:nvPr/>
        </p:nvSpPr>
        <p:spPr>
          <a:xfrm>
            <a:off x="372681" y="3456092"/>
            <a:ext cx="652233" cy="693781"/>
          </a:xfrm>
          <a:prstGeom prst="star6">
            <a:avLst>
              <a:gd name="adj" fmla="val 39979"/>
              <a:gd name="hf" fmla="val 115470"/>
            </a:avLst>
          </a:prstGeom>
          <a:solidFill>
            <a:srgbClr val="84AEF1"/>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01</a:t>
            </a:r>
            <a:endParaRPr lang="zh-CN" altLang="en-US" sz="2000" b="1" dirty="0">
              <a:solidFill>
                <a:schemeClr val="bg1"/>
              </a:solidFill>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19" name="组合 18"/>
          <p:cNvGrpSpPr/>
          <p:nvPr/>
        </p:nvGrpSpPr>
        <p:grpSpPr>
          <a:xfrm>
            <a:off x="848933" y="5831865"/>
            <a:ext cx="844400" cy="539985"/>
            <a:chOff x="1281153" y="5632171"/>
            <a:chExt cx="1466266" cy="937662"/>
          </a:xfrm>
        </p:grpSpPr>
        <p:sp>
          <p:nvSpPr>
            <p:cNvPr id="20"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522152" y="4330502"/>
            <a:ext cx="1971934" cy="4247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2400" b="1" dirty="0">
                <a:solidFill>
                  <a:schemeClr val="accent1">
                    <a:lumMod val="50000"/>
                  </a:schemeClr>
                </a:solidFill>
                <a:latin typeface="+mj-lt"/>
                <a:cs typeface="Calibri" panose="020F0502020204030204" pitchFamily="34" charset="0"/>
              </a:rPr>
              <a:t>Thông minh</a:t>
            </a:r>
            <a:r>
              <a:rPr lang="en-VN" sz="2000" b="1" dirty="0">
                <a:solidFill>
                  <a:schemeClr val="accent1">
                    <a:lumMod val="50000"/>
                  </a:schemeClr>
                </a:solidFill>
                <a:effectLst/>
                <a:latin typeface="+mj-lt"/>
                <a:cs typeface="Calibri" panose="020F0502020204030204" pitchFamily="34" charset="0"/>
              </a:rPr>
              <a:t> </a:t>
            </a:r>
            <a:endParaRPr lang="zh-CN" altLang="en-US" sz="2000" b="1" dirty="0">
              <a:solidFill>
                <a:schemeClr val="accent1">
                  <a:lumMod val="50000"/>
                </a:schemeClr>
              </a:solidFill>
              <a:latin typeface="+mj-lt"/>
              <a:cs typeface="Calibri" panose="020F0502020204030204" pitchFamily="34" charset="0"/>
            </a:endParaRPr>
          </a:p>
        </p:txBody>
      </p:sp>
      <p:sp>
        <p:nvSpPr>
          <p:cNvPr id="16" name="矩形 15"/>
          <p:cNvSpPr/>
          <p:nvPr/>
        </p:nvSpPr>
        <p:spPr>
          <a:xfrm>
            <a:off x="1336936" y="2156271"/>
            <a:ext cx="1688818" cy="5355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Bef>
                <a:spcPts val="1200"/>
              </a:spcBef>
              <a:buClr>
                <a:srgbClr val="D34817">
                  <a:lumMod val="75000"/>
                </a:srgbClr>
              </a:buClr>
              <a:buSzPct val="85000"/>
            </a:pPr>
            <a:r>
              <a:rPr lang="vi-VN" sz="3200" b="1" dirty="0">
                <a:solidFill>
                  <a:schemeClr val="accent1">
                    <a:lumMod val="50000"/>
                  </a:schemeClr>
                </a:solidFill>
                <a:latin typeface="+mj-lt"/>
                <a:cs typeface="Calibri" panose="020F0502020204030204" pitchFamily="34" charset="0"/>
              </a:rPr>
              <a:t>Vui vẻ</a:t>
            </a:r>
            <a:r>
              <a:rPr lang="en-VN" sz="3200" b="1" dirty="0">
                <a:solidFill>
                  <a:schemeClr val="accent1">
                    <a:lumMod val="50000"/>
                  </a:schemeClr>
                </a:solidFill>
                <a:effectLst/>
                <a:latin typeface="+mj-lt"/>
                <a:cs typeface="Calibri" panose="020F0502020204030204" pitchFamily="34" charset="0"/>
              </a:rPr>
              <a:t> </a:t>
            </a:r>
            <a:endParaRPr lang="zh-CN" altLang="en-US" sz="3200" b="1" dirty="0">
              <a:solidFill>
                <a:schemeClr val="accent1">
                  <a:lumMod val="50000"/>
                </a:schemeClr>
              </a:solidFill>
              <a:latin typeface="+mj-lt"/>
              <a:cs typeface="Calibri" panose="020F0502020204030204" pitchFamily="34" charset="0"/>
            </a:endParaRPr>
          </a:p>
        </p:txBody>
      </p:sp>
      <p:sp>
        <p:nvSpPr>
          <p:cNvPr id="17" name="矩形 16"/>
          <p:cNvSpPr/>
          <p:nvPr/>
        </p:nvSpPr>
        <p:spPr>
          <a:xfrm>
            <a:off x="3735488" y="4373977"/>
            <a:ext cx="208820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b="1" dirty="0">
                <a:solidFill>
                  <a:srgbClr val="002060"/>
                </a:solidFill>
                <a:latin typeface="+mj-lt"/>
                <a:cs typeface="Calibri" panose="020F0502020204030204" pitchFamily="34" charset="0"/>
              </a:rPr>
              <a:t>Nhanh nhẹn</a:t>
            </a:r>
            <a:endParaRPr lang="en-VN" sz="2800" b="1" dirty="0">
              <a:solidFill>
                <a:srgbClr val="002060"/>
              </a:solidFill>
              <a:latin typeface="+mj-lt"/>
              <a:cs typeface="Calibri" panose="020F0502020204030204" pitchFamily="34" charset="0"/>
            </a:endParaRPr>
          </a:p>
        </p:txBody>
      </p:sp>
      <p:sp>
        <p:nvSpPr>
          <p:cNvPr id="18" name="矩形 17"/>
          <p:cNvSpPr/>
          <p:nvPr/>
        </p:nvSpPr>
        <p:spPr>
          <a:xfrm>
            <a:off x="4276322" y="2153107"/>
            <a:ext cx="1763122" cy="5355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Bef>
                <a:spcPts val="1200"/>
              </a:spcBef>
              <a:buClr>
                <a:srgbClr val="D34817">
                  <a:lumMod val="75000"/>
                </a:srgbClr>
              </a:buClr>
              <a:buSzPct val="85000"/>
            </a:pPr>
            <a:r>
              <a:rPr lang="vi-VN" sz="3200" b="1" dirty="0">
                <a:solidFill>
                  <a:srgbClr val="002060"/>
                </a:solidFill>
                <a:latin typeface="+mj-lt"/>
                <a:cs typeface="Calibri" panose="020F0502020204030204" pitchFamily="34" charset="0"/>
              </a:rPr>
              <a:t>Tự tin</a:t>
            </a:r>
            <a:r>
              <a:rPr lang="en-VN" sz="3200" b="1" dirty="0">
                <a:solidFill>
                  <a:srgbClr val="002060"/>
                </a:solidFill>
                <a:effectLst/>
                <a:latin typeface="+mj-lt"/>
                <a:cs typeface="Calibri" panose="020F0502020204030204" pitchFamily="34" charset="0"/>
              </a:rPr>
              <a:t> </a:t>
            </a:r>
            <a:endParaRPr lang="zh-CN" altLang="en-US" sz="3200" b="1" dirty="0">
              <a:solidFill>
                <a:srgbClr val="002060"/>
              </a:solidFill>
              <a:latin typeface="+mj-lt"/>
              <a:cs typeface="Calibri" panose="020F0502020204030204" pitchFamily="34" charset="0"/>
            </a:endParaRPr>
          </a:p>
        </p:txBody>
      </p:sp>
      <p:sp>
        <p:nvSpPr>
          <p:cNvPr id="31" name="矩形 30"/>
          <p:cNvSpPr/>
          <p:nvPr/>
        </p:nvSpPr>
        <p:spPr>
          <a:xfrm>
            <a:off x="6608291" y="3622406"/>
            <a:ext cx="2227803" cy="5355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3200" b="1" dirty="0">
                <a:solidFill>
                  <a:srgbClr val="002060"/>
                </a:solidFill>
                <a:latin typeface="+mj-lt"/>
                <a:cs typeface="Calibri" panose="020F0502020204030204" pitchFamily="34" charset="0"/>
              </a:rPr>
              <a:t>Cẩn thận,...</a:t>
            </a:r>
            <a:r>
              <a:rPr lang="en-VN" sz="3200" b="1" dirty="0">
                <a:solidFill>
                  <a:srgbClr val="002060"/>
                </a:solidFill>
                <a:effectLst/>
                <a:latin typeface="+mj-lt"/>
                <a:cs typeface="Calibri" panose="020F0502020204030204" pitchFamily="34" charset="0"/>
              </a:rPr>
              <a:t> </a:t>
            </a:r>
            <a:endParaRPr lang="zh-CN" altLang="en-US" sz="3200" b="1" dirty="0">
              <a:solidFill>
                <a:srgbClr val="002060"/>
              </a:solidFill>
              <a:latin typeface="+mj-lt"/>
              <a:cs typeface="Calibri" panose="020F0502020204030204" pitchFamily="34" charset="0"/>
            </a:endParaRPr>
          </a:p>
        </p:txBody>
      </p:sp>
      <p:sp>
        <p:nvSpPr>
          <p:cNvPr id="32" name="矩形 31"/>
          <p:cNvSpPr/>
          <p:nvPr/>
        </p:nvSpPr>
        <p:spPr>
          <a:xfrm>
            <a:off x="8032386" y="1795235"/>
            <a:ext cx="1817241" cy="4801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2800" b="1" dirty="0">
                <a:solidFill>
                  <a:srgbClr val="002060"/>
                </a:solidFill>
                <a:latin typeface="Calibri" panose="020F0502020204030204" pitchFamily="34" charset="0"/>
                <a:cs typeface="Calibri" panose="020F0502020204030204" pitchFamily="34" charset="0"/>
              </a:rPr>
              <a:t>Thân thiện</a:t>
            </a:r>
            <a:r>
              <a:rPr lang="en-VN" sz="2800" b="1" dirty="0">
                <a:solidFill>
                  <a:srgbClr val="002060"/>
                </a:solidFill>
                <a:effectLst/>
                <a:latin typeface="Calibri" panose="020F0502020204030204" pitchFamily="34" charset="0"/>
                <a:cs typeface="Calibri" panose="020F0502020204030204" pitchFamily="34" charset="0"/>
              </a:rPr>
              <a:t> </a:t>
            </a:r>
            <a:endParaRPr lang="zh-CN" altLang="en-US" sz="2800" b="1" dirty="0">
              <a:solidFill>
                <a:srgbClr val="002060"/>
              </a:solidFill>
              <a:latin typeface="Calibri" panose="020F0502020204030204" pitchFamily="34" charset="0"/>
              <a:cs typeface="Calibri" panose="020F0502020204030204" pitchFamily="34" charset="0"/>
            </a:endParaRPr>
          </a:p>
        </p:txBody>
      </p:sp>
      <p:sp>
        <p:nvSpPr>
          <p:cNvPr id="34" name="六角星 33"/>
          <p:cNvSpPr/>
          <p:nvPr/>
        </p:nvSpPr>
        <p:spPr>
          <a:xfrm>
            <a:off x="876281" y="1291035"/>
            <a:ext cx="652233" cy="693781"/>
          </a:xfrm>
          <a:prstGeom prst="star6">
            <a:avLst>
              <a:gd name="adj" fmla="val 39979"/>
              <a:gd name="hf" fmla="val 115470"/>
            </a:avLst>
          </a:prstGeom>
          <a:solidFill>
            <a:srgbClr val="FFC52F"/>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02</a:t>
            </a:r>
            <a:endParaRPr lang="zh-CN" altLang="en-US" sz="2000" b="1" dirty="0">
              <a:solidFill>
                <a:schemeClr val="bg1"/>
              </a:solidFill>
            </a:endParaRPr>
          </a:p>
        </p:txBody>
      </p:sp>
      <p:sp>
        <p:nvSpPr>
          <p:cNvPr id="35" name="六角星 34"/>
          <p:cNvSpPr/>
          <p:nvPr/>
        </p:nvSpPr>
        <p:spPr>
          <a:xfrm>
            <a:off x="3094056" y="3884355"/>
            <a:ext cx="652233" cy="693781"/>
          </a:xfrm>
          <a:prstGeom prst="star6">
            <a:avLst>
              <a:gd name="adj" fmla="val 39979"/>
              <a:gd name="hf" fmla="val 115470"/>
            </a:avLst>
          </a:prstGeom>
          <a:solidFill>
            <a:srgbClr val="8ACFEA"/>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03</a:t>
            </a:r>
            <a:endParaRPr lang="zh-CN" altLang="en-US" sz="2000" b="1" dirty="0">
              <a:solidFill>
                <a:schemeClr val="bg1"/>
              </a:solidFill>
            </a:endParaRPr>
          </a:p>
        </p:txBody>
      </p:sp>
      <p:sp>
        <p:nvSpPr>
          <p:cNvPr id="36" name="六角星 35"/>
          <p:cNvSpPr/>
          <p:nvPr/>
        </p:nvSpPr>
        <p:spPr>
          <a:xfrm>
            <a:off x="4032946" y="1495638"/>
            <a:ext cx="652233" cy="693781"/>
          </a:xfrm>
          <a:prstGeom prst="star6">
            <a:avLst>
              <a:gd name="adj" fmla="val 39979"/>
              <a:gd name="hf" fmla="val 115470"/>
            </a:avLst>
          </a:prstGeom>
          <a:solidFill>
            <a:srgbClr val="FF8203"/>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04</a:t>
            </a:r>
            <a:endParaRPr lang="zh-CN" altLang="en-US" sz="2000" b="1" dirty="0">
              <a:solidFill>
                <a:schemeClr val="bg1"/>
              </a:solidFill>
            </a:endParaRPr>
          </a:p>
        </p:txBody>
      </p:sp>
      <p:sp>
        <p:nvSpPr>
          <p:cNvPr id="37" name="六角星 36"/>
          <p:cNvSpPr/>
          <p:nvPr/>
        </p:nvSpPr>
        <p:spPr>
          <a:xfrm>
            <a:off x="5956058" y="3270118"/>
            <a:ext cx="652233" cy="693781"/>
          </a:xfrm>
          <a:prstGeom prst="star6">
            <a:avLst>
              <a:gd name="adj" fmla="val 39979"/>
              <a:gd name="hf" fmla="val 115470"/>
            </a:avLst>
          </a:prstGeom>
          <a:solidFill>
            <a:srgbClr val="84AEF1"/>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05</a:t>
            </a:r>
            <a:endParaRPr lang="zh-CN" altLang="en-US" sz="2000" b="1" dirty="0">
              <a:solidFill>
                <a:schemeClr val="bg1"/>
              </a:solidFill>
            </a:endParaRPr>
          </a:p>
        </p:txBody>
      </p:sp>
      <p:sp>
        <p:nvSpPr>
          <p:cNvPr id="38" name="六角星 37"/>
          <p:cNvSpPr/>
          <p:nvPr/>
        </p:nvSpPr>
        <p:spPr>
          <a:xfrm>
            <a:off x="7286294" y="1215030"/>
            <a:ext cx="652233" cy="693781"/>
          </a:xfrm>
          <a:prstGeom prst="star6">
            <a:avLst>
              <a:gd name="adj" fmla="val 39979"/>
              <a:gd name="hf" fmla="val 115470"/>
            </a:avLst>
          </a:prstGeom>
          <a:solidFill>
            <a:srgbClr val="8ACFEA"/>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06</a:t>
            </a:r>
            <a:endParaRPr lang="zh-CN" altLang="en-US" sz="2000" b="1" dirty="0">
              <a:solidFill>
                <a:schemeClr val="bg1"/>
              </a:solidFill>
            </a:endParaRPr>
          </a:p>
        </p:txBody>
      </p:sp>
      <p:grpSp>
        <p:nvGrpSpPr>
          <p:cNvPr id="57" name="组合 50">
            <a:extLst>
              <a:ext uri="{FF2B5EF4-FFF2-40B4-BE49-F238E27FC236}">
                <a16:creationId xmlns:a16="http://schemas.microsoft.com/office/drawing/2014/main" id="{00A20233-0003-7A49-BF08-1BFF50B1B0AC}"/>
              </a:ext>
            </a:extLst>
          </p:cNvPr>
          <p:cNvGrpSpPr/>
          <p:nvPr/>
        </p:nvGrpSpPr>
        <p:grpSpPr>
          <a:xfrm>
            <a:off x="7749157" y="4642310"/>
            <a:ext cx="2729973" cy="1745790"/>
            <a:chOff x="8985779" y="3960837"/>
            <a:chExt cx="2199915" cy="1406823"/>
          </a:xfrm>
        </p:grpSpPr>
        <p:sp>
          <p:nvSpPr>
            <p:cNvPr id="58" name="云形 51">
              <a:extLst>
                <a:ext uri="{FF2B5EF4-FFF2-40B4-BE49-F238E27FC236}">
                  <a16:creationId xmlns:a16="http://schemas.microsoft.com/office/drawing/2014/main" id="{F460DF83-CC77-A74C-987C-BF7225B92698}"/>
                </a:ext>
              </a:extLst>
            </p:cNvPr>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云形 52">
              <a:extLst>
                <a:ext uri="{FF2B5EF4-FFF2-40B4-BE49-F238E27FC236}">
                  <a16:creationId xmlns:a16="http://schemas.microsoft.com/office/drawing/2014/main" id="{E91578C6-D420-5043-8640-9CD774D8DF33}"/>
                </a:ext>
              </a:extLst>
            </p:cNvPr>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3">
            <a:extLst>
              <a:ext uri="{FF2B5EF4-FFF2-40B4-BE49-F238E27FC236}">
                <a16:creationId xmlns:a16="http://schemas.microsoft.com/office/drawing/2014/main" id="{BC4969A5-1D8E-FA4B-8EE7-BFFE7B0A8145}"/>
              </a:ext>
            </a:extLst>
          </p:cNvPr>
          <p:cNvGrpSpPr/>
          <p:nvPr/>
        </p:nvGrpSpPr>
        <p:grpSpPr>
          <a:xfrm>
            <a:off x="9102062" y="2840591"/>
            <a:ext cx="2729973" cy="1745790"/>
            <a:chOff x="8985779" y="3960837"/>
            <a:chExt cx="2199915" cy="1406823"/>
          </a:xfrm>
        </p:grpSpPr>
        <p:sp>
          <p:nvSpPr>
            <p:cNvPr id="61" name="云形 54">
              <a:extLst>
                <a:ext uri="{FF2B5EF4-FFF2-40B4-BE49-F238E27FC236}">
                  <a16:creationId xmlns:a16="http://schemas.microsoft.com/office/drawing/2014/main" id="{FD45E0B2-8992-0C47-A094-4EB4D9045360}"/>
                </a:ext>
              </a:extLst>
            </p:cNvPr>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云形 55">
              <a:extLst>
                <a:ext uri="{FF2B5EF4-FFF2-40B4-BE49-F238E27FC236}">
                  <a16:creationId xmlns:a16="http://schemas.microsoft.com/office/drawing/2014/main" id="{E8285407-335E-214C-8F8A-644D916A6F76}"/>
                </a:ext>
              </a:extLst>
            </p:cNvPr>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矩形 30">
            <a:extLst>
              <a:ext uri="{FF2B5EF4-FFF2-40B4-BE49-F238E27FC236}">
                <a16:creationId xmlns:a16="http://schemas.microsoft.com/office/drawing/2014/main" id="{73014399-2550-374E-8519-7C832CDF0C05}"/>
              </a:ext>
            </a:extLst>
          </p:cNvPr>
          <p:cNvSpPr/>
          <p:nvPr/>
        </p:nvSpPr>
        <p:spPr>
          <a:xfrm>
            <a:off x="8311589" y="5201804"/>
            <a:ext cx="1522171" cy="4247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Bef>
                <a:spcPts val="1200"/>
              </a:spcBef>
              <a:buClr>
                <a:srgbClr val="D34817">
                  <a:lumMod val="75000"/>
                </a:srgbClr>
              </a:buClr>
              <a:buSzPct val="85000"/>
            </a:pPr>
            <a:r>
              <a:rPr lang="vi-VN" altLang="zh-CN" sz="2400" b="1" dirty="0">
                <a:solidFill>
                  <a:srgbClr val="002060"/>
                </a:solidFill>
                <a:latin typeface="+mj-lt"/>
                <a:cs typeface="Calibri" panose="020F0502020204030204" pitchFamily="34" charset="0"/>
              </a:rPr>
              <a:t>Ít nói</a:t>
            </a:r>
            <a:endParaRPr lang="zh-CN" altLang="en-US" sz="2000" b="1" dirty="0">
              <a:solidFill>
                <a:srgbClr val="002060"/>
              </a:solidFill>
              <a:latin typeface="+mj-lt"/>
              <a:cs typeface="Calibri" panose="020F0502020204030204" pitchFamily="34" charset="0"/>
            </a:endParaRPr>
          </a:p>
        </p:txBody>
      </p:sp>
      <p:sp>
        <p:nvSpPr>
          <p:cNvPr id="64" name="矩形 31">
            <a:extLst>
              <a:ext uri="{FF2B5EF4-FFF2-40B4-BE49-F238E27FC236}">
                <a16:creationId xmlns:a16="http://schemas.microsoft.com/office/drawing/2014/main" id="{AD0AFC93-85EA-8042-A062-27AB901230D9}"/>
              </a:ext>
            </a:extLst>
          </p:cNvPr>
          <p:cNvSpPr/>
          <p:nvPr/>
        </p:nvSpPr>
        <p:spPr>
          <a:xfrm>
            <a:off x="9716213" y="3525872"/>
            <a:ext cx="1511566" cy="4247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2400" b="1" dirty="0">
                <a:solidFill>
                  <a:srgbClr val="002060"/>
                </a:solidFill>
                <a:latin typeface="+mj-lt"/>
                <a:cs typeface="Calibri" panose="020F0502020204030204" pitchFamily="34" charset="0"/>
              </a:rPr>
              <a:t>Khó tính</a:t>
            </a:r>
            <a:endParaRPr lang="zh-CN" altLang="en-US" sz="2000" b="1" dirty="0">
              <a:solidFill>
                <a:srgbClr val="002060"/>
              </a:solidFill>
              <a:latin typeface="+mj-lt"/>
              <a:cs typeface="Calibri" panose="020F0502020204030204" pitchFamily="34" charset="0"/>
            </a:endParaRPr>
          </a:p>
        </p:txBody>
      </p:sp>
      <p:sp>
        <p:nvSpPr>
          <p:cNvPr id="65" name="六角星 36">
            <a:extLst>
              <a:ext uri="{FF2B5EF4-FFF2-40B4-BE49-F238E27FC236}">
                <a16:creationId xmlns:a16="http://schemas.microsoft.com/office/drawing/2014/main" id="{C2AC3785-1491-DE4B-9E2C-F90A41F61C04}"/>
              </a:ext>
            </a:extLst>
          </p:cNvPr>
          <p:cNvSpPr/>
          <p:nvPr/>
        </p:nvSpPr>
        <p:spPr>
          <a:xfrm>
            <a:off x="7675137" y="4993779"/>
            <a:ext cx="652233" cy="693781"/>
          </a:xfrm>
          <a:prstGeom prst="star6">
            <a:avLst>
              <a:gd name="adj" fmla="val 39979"/>
              <a:gd name="hf" fmla="val 115470"/>
            </a:avLst>
          </a:prstGeom>
          <a:solidFill>
            <a:srgbClr val="84AEF1"/>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08</a:t>
            </a:r>
            <a:endParaRPr lang="zh-CN" altLang="en-US" sz="2000" b="1" dirty="0">
              <a:solidFill>
                <a:schemeClr val="bg1"/>
              </a:solidFill>
            </a:endParaRPr>
          </a:p>
        </p:txBody>
      </p:sp>
      <p:sp>
        <p:nvSpPr>
          <p:cNvPr id="66" name="六角星 37">
            <a:extLst>
              <a:ext uri="{FF2B5EF4-FFF2-40B4-BE49-F238E27FC236}">
                <a16:creationId xmlns:a16="http://schemas.microsoft.com/office/drawing/2014/main" id="{5CC05A56-73C0-5044-8929-4F14AB466B8A}"/>
              </a:ext>
            </a:extLst>
          </p:cNvPr>
          <p:cNvSpPr/>
          <p:nvPr/>
        </p:nvSpPr>
        <p:spPr>
          <a:xfrm>
            <a:off x="9005373" y="2938691"/>
            <a:ext cx="652233" cy="693781"/>
          </a:xfrm>
          <a:prstGeom prst="star6">
            <a:avLst>
              <a:gd name="adj" fmla="val 39979"/>
              <a:gd name="hf" fmla="val 115470"/>
            </a:avLst>
          </a:prstGeom>
          <a:solidFill>
            <a:srgbClr val="8ACFEA"/>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07</a:t>
            </a:r>
            <a:endParaRPr lang="zh-CN" altLang="en-US" sz="2000" b="1" dirty="0">
              <a:solidFill>
                <a:schemeClr val="bg1"/>
              </a:solidFill>
            </a:endParaRPr>
          </a:p>
        </p:txBody>
      </p:sp>
      <p:grpSp>
        <p:nvGrpSpPr>
          <p:cNvPr id="67" name="组合 47">
            <a:extLst>
              <a:ext uri="{FF2B5EF4-FFF2-40B4-BE49-F238E27FC236}">
                <a16:creationId xmlns:a16="http://schemas.microsoft.com/office/drawing/2014/main" id="{003D5659-2812-4A45-861F-74AFB1E86C9B}"/>
              </a:ext>
            </a:extLst>
          </p:cNvPr>
          <p:cNvGrpSpPr/>
          <p:nvPr/>
        </p:nvGrpSpPr>
        <p:grpSpPr>
          <a:xfrm>
            <a:off x="4765391" y="5156929"/>
            <a:ext cx="2729973" cy="1745790"/>
            <a:chOff x="8985779" y="3960837"/>
            <a:chExt cx="2199915" cy="1406823"/>
          </a:xfrm>
        </p:grpSpPr>
        <p:sp>
          <p:nvSpPr>
            <p:cNvPr id="68" name="云形 48">
              <a:extLst>
                <a:ext uri="{FF2B5EF4-FFF2-40B4-BE49-F238E27FC236}">
                  <a16:creationId xmlns:a16="http://schemas.microsoft.com/office/drawing/2014/main" id="{EA51C19F-EAF3-BF40-ACAD-BB0417764BFC}"/>
                </a:ext>
              </a:extLst>
            </p:cNvPr>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云形 49">
              <a:extLst>
                <a:ext uri="{FF2B5EF4-FFF2-40B4-BE49-F238E27FC236}">
                  <a16:creationId xmlns:a16="http://schemas.microsoft.com/office/drawing/2014/main" id="{0D19EC36-8B19-8F49-AC47-39DE31467A7F}"/>
                </a:ext>
              </a:extLst>
            </p:cNvPr>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矩形 17">
            <a:extLst>
              <a:ext uri="{FF2B5EF4-FFF2-40B4-BE49-F238E27FC236}">
                <a16:creationId xmlns:a16="http://schemas.microsoft.com/office/drawing/2014/main" id="{5532A892-C95C-944C-9DCE-0C55899A0EA1}"/>
              </a:ext>
            </a:extLst>
          </p:cNvPr>
          <p:cNvSpPr/>
          <p:nvPr/>
        </p:nvSpPr>
        <p:spPr>
          <a:xfrm>
            <a:off x="5400613" y="5793299"/>
            <a:ext cx="1763122" cy="4247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2400" b="1" dirty="0">
                <a:solidFill>
                  <a:srgbClr val="002060"/>
                </a:solidFill>
                <a:latin typeface="+mj-lt"/>
                <a:cs typeface="Calibri" panose="020F0502020204030204" pitchFamily="34" charset="0"/>
              </a:rPr>
              <a:t>Chậm chạp</a:t>
            </a:r>
            <a:endParaRPr lang="zh-CN" altLang="en-US" sz="2000" b="1" dirty="0">
              <a:solidFill>
                <a:srgbClr val="002060"/>
              </a:solidFill>
              <a:latin typeface="+mj-lt"/>
              <a:cs typeface="Calibri" panose="020F0502020204030204" pitchFamily="34" charset="0"/>
            </a:endParaRPr>
          </a:p>
        </p:txBody>
      </p:sp>
      <p:sp>
        <p:nvSpPr>
          <p:cNvPr id="71" name="六角星 35">
            <a:extLst>
              <a:ext uri="{FF2B5EF4-FFF2-40B4-BE49-F238E27FC236}">
                <a16:creationId xmlns:a16="http://schemas.microsoft.com/office/drawing/2014/main" id="{20A1D4A1-6BD8-0C43-9BB6-7B63DD275C68}"/>
              </a:ext>
            </a:extLst>
          </p:cNvPr>
          <p:cNvSpPr/>
          <p:nvPr/>
        </p:nvSpPr>
        <p:spPr>
          <a:xfrm>
            <a:off x="4817933" y="5118827"/>
            <a:ext cx="652233" cy="693781"/>
          </a:xfrm>
          <a:prstGeom prst="star6">
            <a:avLst>
              <a:gd name="adj" fmla="val 39979"/>
              <a:gd name="hf" fmla="val 115470"/>
            </a:avLst>
          </a:prstGeom>
          <a:solidFill>
            <a:srgbClr val="FF8203"/>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09</a:t>
            </a:r>
            <a:endParaRPr lang="zh-CN" altLang="en-US" sz="2000" b="1" dirty="0">
              <a:solidFill>
                <a:schemeClr val="bg1"/>
              </a:solidFill>
            </a:endParaRPr>
          </a:p>
        </p:txBody>
      </p:sp>
      <p:grpSp>
        <p:nvGrpSpPr>
          <p:cNvPr id="72" name="组合 50">
            <a:extLst>
              <a:ext uri="{FF2B5EF4-FFF2-40B4-BE49-F238E27FC236}">
                <a16:creationId xmlns:a16="http://schemas.microsoft.com/office/drawing/2014/main" id="{150F3BAC-3B62-944D-B9C8-3C86FD9C1D22}"/>
              </a:ext>
            </a:extLst>
          </p:cNvPr>
          <p:cNvGrpSpPr/>
          <p:nvPr/>
        </p:nvGrpSpPr>
        <p:grpSpPr>
          <a:xfrm>
            <a:off x="1390509" y="5156929"/>
            <a:ext cx="2729973" cy="1745790"/>
            <a:chOff x="8985779" y="3960837"/>
            <a:chExt cx="2199915" cy="1406823"/>
          </a:xfrm>
        </p:grpSpPr>
        <p:sp>
          <p:nvSpPr>
            <p:cNvPr id="73" name="云形 51">
              <a:extLst>
                <a:ext uri="{FF2B5EF4-FFF2-40B4-BE49-F238E27FC236}">
                  <a16:creationId xmlns:a16="http://schemas.microsoft.com/office/drawing/2014/main" id="{5114C22F-AA2E-1F45-AF32-320A4B2E992B}"/>
                </a:ext>
              </a:extLst>
            </p:cNvPr>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3200" b="1" dirty="0">
                  <a:solidFill>
                    <a:schemeClr val="accent1">
                      <a:lumMod val="50000"/>
                    </a:schemeClr>
                  </a:solidFill>
                  <a:latin typeface="+mj-lt"/>
                  <a:cs typeface="Calibri" panose="020F0502020204030204" pitchFamily="34" charset="0"/>
                </a:rPr>
                <a:t>Lầm lì</a:t>
              </a:r>
              <a:endParaRPr lang="zh-CN" altLang="en-US" sz="3200" b="1" dirty="0">
                <a:solidFill>
                  <a:schemeClr val="accent1">
                    <a:lumMod val="50000"/>
                  </a:schemeClr>
                </a:solidFill>
                <a:latin typeface="+mj-lt"/>
                <a:cs typeface="Calibri" panose="020F0502020204030204" pitchFamily="34" charset="0"/>
              </a:endParaRPr>
            </a:p>
          </p:txBody>
        </p:sp>
        <p:sp>
          <p:nvSpPr>
            <p:cNvPr id="74" name="云形 52">
              <a:extLst>
                <a:ext uri="{FF2B5EF4-FFF2-40B4-BE49-F238E27FC236}">
                  <a16:creationId xmlns:a16="http://schemas.microsoft.com/office/drawing/2014/main" id="{394FF977-763D-C04A-A017-87D7AFBCD8CF}"/>
                </a:ext>
              </a:extLst>
            </p:cNvPr>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5" name="六角星 33">
            <a:extLst>
              <a:ext uri="{FF2B5EF4-FFF2-40B4-BE49-F238E27FC236}">
                <a16:creationId xmlns:a16="http://schemas.microsoft.com/office/drawing/2014/main" id="{C851ED9F-4863-894A-950B-64E2B82D8222}"/>
              </a:ext>
            </a:extLst>
          </p:cNvPr>
          <p:cNvSpPr/>
          <p:nvPr/>
        </p:nvSpPr>
        <p:spPr>
          <a:xfrm>
            <a:off x="926612" y="5726048"/>
            <a:ext cx="652233" cy="693781"/>
          </a:xfrm>
          <a:prstGeom prst="star6">
            <a:avLst>
              <a:gd name="adj" fmla="val 39979"/>
              <a:gd name="hf" fmla="val 115470"/>
            </a:avLst>
          </a:prstGeom>
          <a:solidFill>
            <a:srgbClr val="FFC52F"/>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000" b="1" dirty="0">
                <a:solidFill>
                  <a:schemeClr val="bg1"/>
                </a:solidFill>
              </a:rPr>
              <a:t>10</a:t>
            </a:r>
            <a:endParaRPr lang="zh-CN" altLang="en-US" sz="2000" b="1" dirty="0">
              <a:solidFill>
                <a:schemeClr val="bg1"/>
              </a:solidFill>
            </a:endParaRPr>
          </a:p>
        </p:txBody>
      </p:sp>
      <p:sp>
        <p:nvSpPr>
          <p:cNvPr id="76" name="文本框 21"/>
          <p:cNvSpPr txBox="1"/>
          <p:nvPr/>
        </p:nvSpPr>
        <p:spPr>
          <a:xfrm>
            <a:off x="218897" y="73679"/>
            <a:ext cx="11393915" cy="1200329"/>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ctr"/>
            <a:r>
              <a:rPr lang="vi-VN" altLang="zh-CN" sz="3600" dirty="0">
                <a:solidFill>
                  <a:schemeClr val="accent1">
                    <a:lumMod val="50000"/>
                  </a:schemeClr>
                </a:solidFill>
                <a:latin typeface="Calibri" panose="020F0502020204030204" pitchFamily="34" charset="0"/>
                <a:cs typeface="Calibri" panose="020F0502020204030204" pitchFamily="34" charset="0"/>
              </a:rPr>
              <a:t>CHIA NHỮNG NÉT TÍNH CÁCH NÀY RA THÀNH 2 LOẠI: THUẬN LỢI, KHÓ KHĂN</a:t>
            </a:r>
            <a:endParaRPr lang="zh-CN" altLang="en-US" sz="3600" dirty="0">
              <a:solidFill>
                <a:schemeClr val="accent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3916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302347" y="1228425"/>
            <a:ext cx="2729973" cy="1745790"/>
            <a:chOff x="8985779" y="3960837"/>
            <a:chExt cx="2199915" cy="1406823"/>
          </a:xfrm>
        </p:grpSpPr>
        <p:sp>
          <p:nvSpPr>
            <p:cNvPr id="43" name="云形 42"/>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lumMod val="50000"/>
                  </a:schemeClr>
                </a:solidFill>
                <a:latin typeface="Calibri" panose="020F0502020204030204" pitchFamily="34" charset="0"/>
                <a:cs typeface="Calibri" panose="020F0502020204030204" pitchFamily="34" charset="0"/>
              </a:endParaRPr>
            </a:p>
          </p:txBody>
        </p:sp>
        <p:sp>
          <p:nvSpPr>
            <p:cNvPr id="44" name="云形 43"/>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1">
                    <a:lumMod val="50000"/>
                  </a:schemeClr>
                </a:solidFill>
                <a:latin typeface="Calibri" panose="020F0502020204030204" pitchFamily="34" charset="0"/>
                <a:cs typeface="Calibri" panose="020F0502020204030204" pitchFamily="34" charset="0"/>
              </a:endParaRPr>
            </a:p>
          </p:txBody>
        </p:sp>
      </p:grpSp>
      <p:grpSp>
        <p:nvGrpSpPr>
          <p:cNvPr id="45" name="组合 44"/>
          <p:cNvGrpSpPr/>
          <p:nvPr/>
        </p:nvGrpSpPr>
        <p:grpSpPr>
          <a:xfrm>
            <a:off x="3226845" y="3232978"/>
            <a:ext cx="2729973" cy="1745790"/>
            <a:chOff x="8985779" y="3960837"/>
            <a:chExt cx="2199915" cy="1406823"/>
          </a:xfrm>
        </p:grpSpPr>
        <p:sp>
          <p:nvSpPr>
            <p:cNvPr id="46" name="云形 45"/>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云形 4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p:cNvGrpSpPr/>
          <p:nvPr/>
        </p:nvGrpSpPr>
        <p:grpSpPr>
          <a:xfrm>
            <a:off x="3239679" y="1116930"/>
            <a:ext cx="2729973" cy="1745790"/>
            <a:chOff x="8985779" y="3960837"/>
            <a:chExt cx="2199915" cy="1406823"/>
          </a:xfrm>
        </p:grpSpPr>
        <p:sp>
          <p:nvSpPr>
            <p:cNvPr id="49" name="云形 48"/>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云形 49"/>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50"/>
          <p:cNvGrpSpPr/>
          <p:nvPr/>
        </p:nvGrpSpPr>
        <p:grpSpPr>
          <a:xfrm>
            <a:off x="175242" y="4954105"/>
            <a:ext cx="3051603" cy="1745790"/>
            <a:chOff x="8985779" y="3960837"/>
            <a:chExt cx="2199915" cy="1406823"/>
          </a:xfrm>
        </p:grpSpPr>
        <p:sp>
          <p:nvSpPr>
            <p:cNvPr id="52" name="云形 51"/>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4" name="组合 53"/>
          <p:cNvGrpSpPr/>
          <p:nvPr/>
        </p:nvGrpSpPr>
        <p:grpSpPr>
          <a:xfrm>
            <a:off x="3359573" y="5039913"/>
            <a:ext cx="2729973" cy="1745790"/>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云形 55"/>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220336" y="3191697"/>
            <a:ext cx="2729973" cy="1745790"/>
            <a:chOff x="8985779" y="3960837"/>
            <a:chExt cx="2199915" cy="1406823"/>
          </a:xfrm>
        </p:grpSpPr>
        <p:sp>
          <p:nvSpPr>
            <p:cNvPr id="40" name="云形 3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云形 4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1"/>
          <p:nvPr/>
        </p:nvSpPr>
        <p:spPr>
          <a:xfrm>
            <a:off x="259101" y="100218"/>
            <a:ext cx="5211066" cy="646331"/>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ctr"/>
            <a:r>
              <a:rPr lang="vi-VN" altLang="zh-CN" sz="3600" u="sng" dirty="0">
                <a:solidFill>
                  <a:srgbClr val="FF0000"/>
                </a:solidFill>
                <a:latin typeface="Calibri" panose="020F0502020204030204" pitchFamily="34" charset="0"/>
                <a:cs typeface="Calibri" panose="020F0502020204030204" pitchFamily="34" charset="0"/>
              </a:rPr>
              <a:t>THUẬN LỢI</a:t>
            </a:r>
            <a:endParaRPr lang="zh-CN" altLang="en-US" sz="3600" u="sng" dirty="0">
              <a:solidFill>
                <a:srgbClr val="FF0000"/>
              </a:solidFill>
              <a:latin typeface="Calibri" panose="020F0502020204030204" pitchFamily="34" charset="0"/>
              <a:cs typeface="Calibri" panose="020F0502020204030204" pitchFamily="34" charset="0"/>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sp>
        <p:nvSpPr>
          <p:cNvPr id="15" name="矩形 14"/>
          <p:cNvSpPr/>
          <p:nvPr/>
        </p:nvSpPr>
        <p:spPr>
          <a:xfrm>
            <a:off x="579928" y="3736426"/>
            <a:ext cx="2147522" cy="4801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2800" b="1" dirty="0">
                <a:solidFill>
                  <a:srgbClr val="FF0000"/>
                </a:solidFill>
                <a:latin typeface="+mj-lt"/>
                <a:cs typeface="Calibri" panose="020F0502020204030204" pitchFamily="34" charset="0"/>
              </a:rPr>
              <a:t>Thông minh</a:t>
            </a:r>
            <a:r>
              <a:rPr lang="en-VN" sz="2800" b="1" dirty="0">
                <a:solidFill>
                  <a:srgbClr val="FF0000"/>
                </a:solidFill>
                <a:effectLst/>
                <a:latin typeface="+mj-lt"/>
                <a:cs typeface="Calibri" panose="020F0502020204030204" pitchFamily="34" charset="0"/>
              </a:rPr>
              <a:t> </a:t>
            </a:r>
            <a:endParaRPr lang="zh-CN" altLang="en-US" sz="2800" b="1" dirty="0">
              <a:solidFill>
                <a:srgbClr val="FF0000"/>
              </a:solidFill>
              <a:latin typeface="+mj-lt"/>
              <a:cs typeface="Calibri" panose="020F0502020204030204" pitchFamily="34" charset="0"/>
            </a:endParaRPr>
          </a:p>
        </p:txBody>
      </p:sp>
      <p:sp>
        <p:nvSpPr>
          <p:cNvPr id="16" name="矩形 15"/>
          <p:cNvSpPr/>
          <p:nvPr/>
        </p:nvSpPr>
        <p:spPr>
          <a:xfrm>
            <a:off x="711582" y="1916733"/>
            <a:ext cx="1688818" cy="4801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Bef>
                <a:spcPts val="1200"/>
              </a:spcBef>
              <a:buClr>
                <a:srgbClr val="D34817">
                  <a:lumMod val="75000"/>
                </a:srgbClr>
              </a:buClr>
              <a:buSzPct val="85000"/>
            </a:pPr>
            <a:r>
              <a:rPr lang="vi-VN" sz="2800" b="1" dirty="0">
                <a:solidFill>
                  <a:srgbClr val="FF0000"/>
                </a:solidFill>
                <a:latin typeface="+mj-lt"/>
                <a:cs typeface="Calibri" panose="020F0502020204030204" pitchFamily="34" charset="0"/>
              </a:rPr>
              <a:t>Vui vẻ</a:t>
            </a:r>
            <a:r>
              <a:rPr lang="en-VN" sz="2800" b="1" dirty="0">
                <a:solidFill>
                  <a:srgbClr val="FF0000"/>
                </a:solidFill>
                <a:effectLst/>
                <a:latin typeface="+mj-lt"/>
                <a:cs typeface="Calibri" panose="020F0502020204030204" pitchFamily="34" charset="0"/>
              </a:rPr>
              <a:t> </a:t>
            </a:r>
            <a:endParaRPr lang="zh-CN" altLang="en-US" sz="2800" b="1" dirty="0">
              <a:solidFill>
                <a:srgbClr val="FF0000"/>
              </a:solidFill>
              <a:latin typeface="+mj-lt"/>
              <a:cs typeface="Calibri" panose="020F0502020204030204" pitchFamily="34" charset="0"/>
            </a:endParaRPr>
          </a:p>
        </p:txBody>
      </p:sp>
      <p:sp>
        <p:nvSpPr>
          <p:cNvPr id="17" name="矩形 16"/>
          <p:cNvSpPr/>
          <p:nvPr/>
        </p:nvSpPr>
        <p:spPr>
          <a:xfrm>
            <a:off x="3787670" y="3797883"/>
            <a:ext cx="208820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2800" b="1" dirty="0">
                <a:solidFill>
                  <a:srgbClr val="FF0000"/>
                </a:solidFill>
                <a:latin typeface="+mj-lt"/>
                <a:cs typeface="Calibri" panose="020F0502020204030204" pitchFamily="34" charset="0"/>
              </a:rPr>
              <a:t>Nhanh nhẹn</a:t>
            </a:r>
            <a:endParaRPr lang="en-VN" sz="2800" b="1" dirty="0">
              <a:solidFill>
                <a:srgbClr val="FF0000"/>
              </a:solidFill>
              <a:latin typeface="+mj-lt"/>
              <a:cs typeface="Calibri" panose="020F0502020204030204" pitchFamily="34" charset="0"/>
            </a:endParaRPr>
          </a:p>
        </p:txBody>
      </p:sp>
      <p:sp>
        <p:nvSpPr>
          <p:cNvPr id="18" name="矩形 17"/>
          <p:cNvSpPr/>
          <p:nvPr/>
        </p:nvSpPr>
        <p:spPr>
          <a:xfrm>
            <a:off x="3662254" y="1627368"/>
            <a:ext cx="1763122" cy="5355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Bef>
                <a:spcPts val="1200"/>
              </a:spcBef>
              <a:buClr>
                <a:srgbClr val="D34817">
                  <a:lumMod val="75000"/>
                </a:srgbClr>
              </a:buClr>
              <a:buSzPct val="85000"/>
            </a:pPr>
            <a:r>
              <a:rPr lang="vi-VN" sz="3200" b="1" dirty="0">
                <a:solidFill>
                  <a:srgbClr val="FF0000"/>
                </a:solidFill>
                <a:latin typeface="+mj-lt"/>
                <a:cs typeface="Calibri" panose="020F0502020204030204" pitchFamily="34" charset="0"/>
              </a:rPr>
              <a:t>Tự tin</a:t>
            </a:r>
            <a:r>
              <a:rPr lang="en-VN" sz="3200" b="1" dirty="0">
                <a:solidFill>
                  <a:srgbClr val="FF0000"/>
                </a:solidFill>
                <a:effectLst/>
                <a:latin typeface="+mj-lt"/>
                <a:cs typeface="Calibri" panose="020F0502020204030204" pitchFamily="34" charset="0"/>
              </a:rPr>
              <a:t> </a:t>
            </a:r>
            <a:endParaRPr lang="zh-CN" altLang="en-US" sz="3200" b="1" dirty="0">
              <a:solidFill>
                <a:srgbClr val="FF0000"/>
              </a:solidFill>
              <a:latin typeface="+mj-lt"/>
              <a:cs typeface="Calibri" panose="020F0502020204030204" pitchFamily="34" charset="0"/>
            </a:endParaRPr>
          </a:p>
        </p:txBody>
      </p:sp>
      <p:sp>
        <p:nvSpPr>
          <p:cNvPr id="31" name="矩形 30"/>
          <p:cNvSpPr/>
          <p:nvPr/>
        </p:nvSpPr>
        <p:spPr>
          <a:xfrm>
            <a:off x="711582" y="5488076"/>
            <a:ext cx="2253274" cy="4801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2800" b="1" dirty="0">
                <a:solidFill>
                  <a:srgbClr val="FF0000"/>
                </a:solidFill>
                <a:latin typeface="+mj-lt"/>
                <a:cs typeface="Calibri" panose="020F0502020204030204" pitchFamily="34" charset="0"/>
              </a:rPr>
              <a:t>Cẩn thận,...</a:t>
            </a:r>
            <a:r>
              <a:rPr lang="en-VN" sz="2800" b="1" dirty="0">
                <a:solidFill>
                  <a:srgbClr val="FF0000"/>
                </a:solidFill>
                <a:effectLst/>
                <a:latin typeface="+mj-lt"/>
                <a:cs typeface="Calibri" panose="020F0502020204030204" pitchFamily="34" charset="0"/>
              </a:rPr>
              <a:t> </a:t>
            </a:r>
            <a:endParaRPr lang="zh-CN" altLang="en-US" sz="2800" b="1" dirty="0">
              <a:solidFill>
                <a:srgbClr val="FF0000"/>
              </a:solidFill>
              <a:latin typeface="+mj-lt"/>
              <a:cs typeface="Calibri" panose="020F0502020204030204" pitchFamily="34" charset="0"/>
            </a:endParaRPr>
          </a:p>
        </p:txBody>
      </p:sp>
      <p:sp>
        <p:nvSpPr>
          <p:cNvPr id="32" name="矩形 31"/>
          <p:cNvSpPr/>
          <p:nvPr/>
        </p:nvSpPr>
        <p:spPr>
          <a:xfrm>
            <a:off x="3873239" y="5650648"/>
            <a:ext cx="2080570" cy="4801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2800" b="1" dirty="0">
                <a:solidFill>
                  <a:srgbClr val="FF0000"/>
                </a:solidFill>
                <a:latin typeface="+mj-lt"/>
                <a:cs typeface="Calibri" panose="020F0502020204030204" pitchFamily="34" charset="0"/>
              </a:rPr>
              <a:t>Thân thiện</a:t>
            </a:r>
            <a:r>
              <a:rPr lang="en-VN" sz="2800" b="1" dirty="0">
                <a:solidFill>
                  <a:srgbClr val="FF0000"/>
                </a:solidFill>
                <a:effectLst/>
                <a:latin typeface="+mj-lt"/>
                <a:cs typeface="Calibri" panose="020F0502020204030204" pitchFamily="34" charset="0"/>
              </a:rPr>
              <a:t> </a:t>
            </a:r>
            <a:endParaRPr lang="zh-CN" altLang="en-US" sz="2800" b="1" dirty="0">
              <a:solidFill>
                <a:srgbClr val="FF0000"/>
              </a:solidFill>
              <a:latin typeface="+mj-lt"/>
              <a:cs typeface="Calibri" panose="020F0502020204030204" pitchFamily="34" charset="0"/>
            </a:endParaRPr>
          </a:p>
        </p:txBody>
      </p:sp>
      <p:grpSp>
        <p:nvGrpSpPr>
          <p:cNvPr id="57" name="组合 50">
            <a:extLst>
              <a:ext uri="{FF2B5EF4-FFF2-40B4-BE49-F238E27FC236}">
                <a16:creationId xmlns:a16="http://schemas.microsoft.com/office/drawing/2014/main" id="{00A20233-0003-7A49-BF08-1BFF50B1B0AC}"/>
              </a:ext>
            </a:extLst>
          </p:cNvPr>
          <p:cNvGrpSpPr/>
          <p:nvPr/>
        </p:nvGrpSpPr>
        <p:grpSpPr>
          <a:xfrm>
            <a:off x="7225104" y="3739702"/>
            <a:ext cx="2729973" cy="1745790"/>
            <a:chOff x="8985779" y="3960837"/>
            <a:chExt cx="2199915" cy="1406823"/>
          </a:xfrm>
        </p:grpSpPr>
        <p:sp>
          <p:nvSpPr>
            <p:cNvPr id="58" name="云形 51">
              <a:extLst>
                <a:ext uri="{FF2B5EF4-FFF2-40B4-BE49-F238E27FC236}">
                  <a16:creationId xmlns:a16="http://schemas.microsoft.com/office/drawing/2014/main" id="{F460DF83-CC77-A74C-987C-BF7225B92698}"/>
                </a:ext>
              </a:extLst>
            </p:cNvPr>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云形 52">
              <a:extLst>
                <a:ext uri="{FF2B5EF4-FFF2-40B4-BE49-F238E27FC236}">
                  <a16:creationId xmlns:a16="http://schemas.microsoft.com/office/drawing/2014/main" id="{E91578C6-D420-5043-8640-9CD774D8DF33}"/>
                </a:ext>
              </a:extLst>
            </p:cNvPr>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3">
            <a:extLst>
              <a:ext uri="{FF2B5EF4-FFF2-40B4-BE49-F238E27FC236}">
                <a16:creationId xmlns:a16="http://schemas.microsoft.com/office/drawing/2014/main" id="{BC4969A5-1D8E-FA4B-8EE7-BFFE7B0A8145}"/>
              </a:ext>
            </a:extLst>
          </p:cNvPr>
          <p:cNvGrpSpPr/>
          <p:nvPr/>
        </p:nvGrpSpPr>
        <p:grpSpPr>
          <a:xfrm>
            <a:off x="9376895" y="2156647"/>
            <a:ext cx="2729973" cy="1745790"/>
            <a:chOff x="8985779" y="3960837"/>
            <a:chExt cx="2199915" cy="1406823"/>
          </a:xfrm>
        </p:grpSpPr>
        <p:sp>
          <p:nvSpPr>
            <p:cNvPr id="61" name="云形 54">
              <a:extLst>
                <a:ext uri="{FF2B5EF4-FFF2-40B4-BE49-F238E27FC236}">
                  <a16:creationId xmlns:a16="http://schemas.microsoft.com/office/drawing/2014/main" id="{FD45E0B2-8992-0C47-A094-4EB4D9045360}"/>
                </a:ext>
              </a:extLst>
            </p:cNvPr>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云形 55">
              <a:extLst>
                <a:ext uri="{FF2B5EF4-FFF2-40B4-BE49-F238E27FC236}">
                  <a16:creationId xmlns:a16="http://schemas.microsoft.com/office/drawing/2014/main" id="{E8285407-335E-214C-8F8A-644D916A6F76}"/>
                </a:ext>
              </a:extLst>
            </p:cNvPr>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3" name="矩形 30">
            <a:extLst>
              <a:ext uri="{FF2B5EF4-FFF2-40B4-BE49-F238E27FC236}">
                <a16:creationId xmlns:a16="http://schemas.microsoft.com/office/drawing/2014/main" id="{73014399-2550-374E-8519-7C832CDF0C05}"/>
              </a:ext>
            </a:extLst>
          </p:cNvPr>
          <p:cNvSpPr/>
          <p:nvPr/>
        </p:nvSpPr>
        <p:spPr>
          <a:xfrm>
            <a:off x="7854724" y="4322737"/>
            <a:ext cx="1522171" cy="5355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Bef>
                <a:spcPts val="1200"/>
              </a:spcBef>
              <a:buClr>
                <a:srgbClr val="D34817">
                  <a:lumMod val="75000"/>
                </a:srgbClr>
              </a:buClr>
              <a:buSzPct val="85000"/>
            </a:pPr>
            <a:r>
              <a:rPr lang="vi-VN" altLang="zh-CN" sz="3200" b="1" dirty="0">
                <a:solidFill>
                  <a:schemeClr val="accent1">
                    <a:lumMod val="50000"/>
                  </a:schemeClr>
                </a:solidFill>
                <a:latin typeface="+mj-lt"/>
                <a:cs typeface="Calibri" panose="020F0502020204030204" pitchFamily="34" charset="0"/>
              </a:rPr>
              <a:t>Ít nói</a:t>
            </a:r>
            <a:endParaRPr lang="zh-CN" altLang="en-US" sz="3200" b="1" dirty="0">
              <a:solidFill>
                <a:schemeClr val="accent1">
                  <a:lumMod val="50000"/>
                </a:schemeClr>
              </a:solidFill>
              <a:latin typeface="+mj-lt"/>
              <a:cs typeface="Calibri" panose="020F0502020204030204" pitchFamily="34" charset="0"/>
            </a:endParaRPr>
          </a:p>
        </p:txBody>
      </p:sp>
      <p:sp>
        <p:nvSpPr>
          <p:cNvPr id="64" name="矩形 31">
            <a:extLst>
              <a:ext uri="{FF2B5EF4-FFF2-40B4-BE49-F238E27FC236}">
                <a16:creationId xmlns:a16="http://schemas.microsoft.com/office/drawing/2014/main" id="{AD0AFC93-85EA-8042-A062-27AB901230D9}"/>
              </a:ext>
            </a:extLst>
          </p:cNvPr>
          <p:cNvSpPr/>
          <p:nvPr/>
        </p:nvSpPr>
        <p:spPr>
          <a:xfrm>
            <a:off x="9664388" y="2766965"/>
            <a:ext cx="2258184" cy="5355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lnSpc>
                <a:spcPct val="90000"/>
              </a:lnSpc>
              <a:spcBef>
                <a:spcPts val="1200"/>
              </a:spcBef>
              <a:buClr>
                <a:srgbClr val="D34817">
                  <a:lumMod val="75000"/>
                </a:srgbClr>
              </a:buClr>
              <a:buSzPct val="85000"/>
            </a:pPr>
            <a:r>
              <a:rPr lang="vi-VN" sz="3200" b="1" dirty="0">
                <a:solidFill>
                  <a:srgbClr val="002060"/>
                </a:solidFill>
                <a:latin typeface="+mj-lt"/>
                <a:cs typeface="Calibri" panose="020F0502020204030204" pitchFamily="34" charset="0"/>
              </a:rPr>
              <a:t>Khó tính</a:t>
            </a:r>
            <a:endParaRPr lang="zh-CN" altLang="en-US" sz="3200" b="1" dirty="0">
              <a:solidFill>
                <a:srgbClr val="002060"/>
              </a:solidFill>
              <a:latin typeface="+mj-lt"/>
              <a:cs typeface="Calibri" panose="020F0502020204030204" pitchFamily="34" charset="0"/>
            </a:endParaRPr>
          </a:p>
        </p:txBody>
      </p:sp>
      <p:grpSp>
        <p:nvGrpSpPr>
          <p:cNvPr id="67" name="组合 47">
            <a:extLst>
              <a:ext uri="{FF2B5EF4-FFF2-40B4-BE49-F238E27FC236}">
                <a16:creationId xmlns:a16="http://schemas.microsoft.com/office/drawing/2014/main" id="{003D5659-2812-4A45-861F-74AFB1E86C9B}"/>
              </a:ext>
            </a:extLst>
          </p:cNvPr>
          <p:cNvGrpSpPr/>
          <p:nvPr/>
        </p:nvGrpSpPr>
        <p:grpSpPr>
          <a:xfrm>
            <a:off x="6830944" y="1199780"/>
            <a:ext cx="2729973" cy="1745790"/>
            <a:chOff x="8985779" y="3960837"/>
            <a:chExt cx="2199915" cy="1406823"/>
          </a:xfrm>
        </p:grpSpPr>
        <p:sp>
          <p:nvSpPr>
            <p:cNvPr id="68" name="云形 48">
              <a:extLst>
                <a:ext uri="{FF2B5EF4-FFF2-40B4-BE49-F238E27FC236}">
                  <a16:creationId xmlns:a16="http://schemas.microsoft.com/office/drawing/2014/main" id="{EA51C19F-EAF3-BF40-ACAD-BB0417764BFC}"/>
                </a:ext>
              </a:extLst>
            </p:cNvPr>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云形 49">
              <a:extLst>
                <a:ext uri="{FF2B5EF4-FFF2-40B4-BE49-F238E27FC236}">
                  <a16:creationId xmlns:a16="http://schemas.microsoft.com/office/drawing/2014/main" id="{0D19EC36-8B19-8F49-AC47-39DE31467A7F}"/>
                </a:ext>
              </a:extLst>
            </p:cNvPr>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0" name="矩形 17">
            <a:extLst>
              <a:ext uri="{FF2B5EF4-FFF2-40B4-BE49-F238E27FC236}">
                <a16:creationId xmlns:a16="http://schemas.microsoft.com/office/drawing/2014/main" id="{5532A892-C95C-944C-9DCE-0C55899A0EA1}"/>
              </a:ext>
            </a:extLst>
          </p:cNvPr>
          <p:cNvSpPr/>
          <p:nvPr/>
        </p:nvSpPr>
        <p:spPr>
          <a:xfrm>
            <a:off x="7240857" y="1593568"/>
            <a:ext cx="2188395" cy="5355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spcBef>
                <a:spcPts val="1200"/>
              </a:spcBef>
              <a:buClr>
                <a:srgbClr val="D34817">
                  <a:lumMod val="75000"/>
                </a:srgbClr>
              </a:buClr>
              <a:buSzPct val="85000"/>
            </a:pPr>
            <a:r>
              <a:rPr lang="vi-VN" sz="3200" b="1" dirty="0">
                <a:solidFill>
                  <a:schemeClr val="accent1">
                    <a:lumMod val="50000"/>
                  </a:schemeClr>
                </a:solidFill>
                <a:latin typeface="+mj-lt"/>
                <a:cs typeface="Calibri" panose="020F0502020204030204" pitchFamily="34" charset="0"/>
              </a:rPr>
              <a:t>Chậm chạp</a:t>
            </a:r>
            <a:endParaRPr lang="zh-CN" altLang="en-US" sz="3200" b="1" dirty="0">
              <a:solidFill>
                <a:schemeClr val="accent1">
                  <a:lumMod val="50000"/>
                </a:schemeClr>
              </a:solidFill>
              <a:latin typeface="+mj-lt"/>
              <a:cs typeface="Calibri" panose="020F0502020204030204" pitchFamily="34" charset="0"/>
            </a:endParaRPr>
          </a:p>
        </p:txBody>
      </p:sp>
      <p:sp>
        <p:nvSpPr>
          <p:cNvPr id="72" name="文本框 21">
            <a:extLst>
              <a:ext uri="{FF2B5EF4-FFF2-40B4-BE49-F238E27FC236}">
                <a16:creationId xmlns:a16="http://schemas.microsoft.com/office/drawing/2014/main" id="{96F1BFA4-4970-6C44-B76D-FD13B9FA984A}"/>
              </a:ext>
            </a:extLst>
          </p:cNvPr>
          <p:cNvSpPr txBox="1"/>
          <p:nvPr/>
        </p:nvSpPr>
        <p:spPr>
          <a:xfrm>
            <a:off x="6130377" y="70238"/>
            <a:ext cx="5211066" cy="646331"/>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ctr"/>
            <a:r>
              <a:rPr lang="vi-VN" altLang="zh-CN" sz="3600" u="sng" dirty="0">
                <a:solidFill>
                  <a:schemeClr val="accent1">
                    <a:lumMod val="50000"/>
                  </a:schemeClr>
                </a:solidFill>
                <a:latin typeface="Calibri" panose="020F0502020204030204" pitchFamily="34" charset="0"/>
                <a:cs typeface="Calibri" panose="020F0502020204030204" pitchFamily="34" charset="0"/>
              </a:rPr>
              <a:t>KHÓ KHĂN</a:t>
            </a:r>
            <a:endParaRPr lang="zh-CN" altLang="en-US" sz="3600" u="sng" dirty="0">
              <a:solidFill>
                <a:schemeClr val="accent1">
                  <a:lumMod val="50000"/>
                </a:schemeClr>
              </a:solidFill>
              <a:latin typeface="Calibri" panose="020F0502020204030204" pitchFamily="34" charset="0"/>
              <a:cs typeface="Calibri" panose="020F0502020204030204" pitchFamily="34" charset="0"/>
            </a:endParaRPr>
          </a:p>
        </p:txBody>
      </p:sp>
      <p:grpSp>
        <p:nvGrpSpPr>
          <p:cNvPr id="73" name="组合 50">
            <a:extLst>
              <a:ext uri="{FF2B5EF4-FFF2-40B4-BE49-F238E27FC236}">
                <a16:creationId xmlns:a16="http://schemas.microsoft.com/office/drawing/2014/main" id="{0AF84271-8C8A-D74E-A7B7-F04C4F1DBC87}"/>
              </a:ext>
            </a:extLst>
          </p:cNvPr>
          <p:cNvGrpSpPr/>
          <p:nvPr/>
        </p:nvGrpSpPr>
        <p:grpSpPr>
          <a:xfrm>
            <a:off x="9487056" y="5025146"/>
            <a:ext cx="2729973" cy="1745790"/>
            <a:chOff x="8985779" y="3960837"/>
            <a:chExt cx="2199915" cy="1406823"/>
          </a:xfrm>
        </p:grpSpPr>
        <p:sp>
          <p:nvSpPr>
            <p:cNvPr id="74" name="云形 51">
              <a:extLst>
                <a:ext uri="{FF2B5EF4-FFF2-40B4-BE49-F238E27FC236}">
                  <a16:creationId xmlns:a16="http://schemas.microsoft.com/office/drawing/2014/main" id="{A0F5534C-0E71-4B4A-9883-42B3599896A2}"/>
                </a:ext>
              </a:extLst>
            </p:cNvPr>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2400" b="1" dirty="0">
                  <a:solidFill>
                    <a:srgbClr val="002060"/>
                  </a:solidFill>
                  <a:latin typeface="+mj-lt"/>
                  <a:cs typeface="Calibri" panose="020F0502020204030204" pitchFamily="34" charset="0"/>
                </a:rPr>
                <a:t>Lầm lì</a:t>
              </a:r>
              <a:endParaRPr lang="zh-CN" altLang="en-US" sz="2400" b="1" dirty="0">
                <a:solidFill>
                  <a:srgbClr val="002060"/>
                </a:solidFill>
                <a:latin typeface="+mj-lt"/>
                <a:cs typeface="Calibri" panose="020F0502020204030204" pitchFamily="34" charset="0"/>
              </a:endParaRPr>
            </a:p>
          </p:txBody>
        </p:sp>
        <p:sp>
          <p:nvSpPr>
            <p:cNvPr id="75" name="云形 52">
              <a:extLst>
                <a:ext uri="{FF2B5EF4-FFF2-40B4-BE49-F238E27FC236}">
                  <a16:creationId xmlns:a16="http://schemas.microsoft.com/office/drawing/2014/main" id="{41E438AB-F190-6941-993B-3401EFCCCACF}"/>
                </a:ext>
              </a:extLst>
            </p:cNvPr>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17822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3209" y="1032838"/>
            <a:ext cx="7266272" cy="4578105"/>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33910" y="866823"/>
            <a:ext cx="6096012" cy="6096012"/>
          </a:xfrm>
          <a:prstGeom prst="rect">
            <a:avLst/>
          </a:prstGeom>
        </p:spPr>
      </p:pic>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Rectangle 1">
            <a:extLst>
              <a:ext uri="{FF2B5EF4-FFF2-40B4-BE49-F238E27FC236}">
                <a16:creationId xmlns:a16="http://schemas.microsoft.com/office/drawing/2014/main" id="{B06F26B6-E584-064A-B8A0-BE6644F8BDD4}"/>
              </a:ext>
            </a:extLst>
          </p:cNvPr>
          <p:cNvSpPr/>
          <p:nvPr/>
        </p:nvSpPr>
        <p:spPr>
          <a:xfrm>
            <a:off x="3857281" y="2159208"/>
            <a:ext cx="5880293" cy="3095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Times New Roman" panose="02020603050405020304" pitchFamily="18" charset="0"/>
                <a:cs typeface="Times New Roman" panose="02020603050405020304" pitchFamily="18" charset="0"/>
              </a:rPr>
              <a:t>Cần rèn luyện </a:t>
            </a:r>
            <a:r>
              <a:rPr lang="vi-VN" sz="3200" dirty="0" smtClean="0">
                <a:solidFill>
                  <a:schemeClr val="tx1"/>
                </a:solidFill>
                <a:latin typeface="Times New Roman" panose="02020603050405020304" pitchFamily="18" charset="0"/>
                <a:cs typeface="Times New Roman" panose="02020603050405020304" pitchFamily="18" charset="0"/>
              </a:rPr>
              <a:t>m</a:t>
            </a:r>
            <a:r>
              <a:rPr lang="en-US" sz="3200" dirty="0" err="1" smtClean="0">
                <a:solidFill>
                  <a:schemeClr val="tx1"/>
                </a:solidFill>
                <a:latin typeface="Times New Roman" panose="02020603050405020304" pitchFamily="18" charset="0"/>
                <a:cs typeface="Times New Roman" panose="02020603050405020304" pitchFamily="18" charset="0"/>
              </a:rPr>
              <a:t>ỗi</a:t>
            </a:r>
            <a:r>
              <a:rPr lang="vi-VN" sz="3200" dirty="0" smtClean="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ngày các tính cách tốt, cải thiện tính cách xấu sẽ giúp cho mọi việc trong cuộc sống hằng ngày diễn ra thuận lợi, vui vẻ,...(luôn suy nghĩ tích cực, mở lòng chia sẻ cùng mọi người,...)</a:t>
            </a:r>
            <a:r>
              <a:rPr lang="en-VN" sz="3200" dirty="0">
                <a:solidFill>
                  <a:schemeClr val="tx1"/>
                </a:solidFill>
                <a:latin typeface="Times New Roman" panose="02020603050405020304" pitchFamily="18" charset="0"/>
                <a:cs typeface="Times New Roman" panose="02020603050405020304" pitchFamily="18" charset="0"/>
              </a:rPr>
              <a:t> </a:t>
            </a:r>
            <a:endParaRPr lang="en-US" altLang="zh-CN" sz="3200" b="1" dirty="0">
              <a:solidFill>
                <a:schemeClr val="tx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388659" y="866823"/>
            <a:ext cx="6656294" cy="707886"/>
          </a:xfrm>
          <a:prstGeom prst="rect">
            <a:avLst/>
          </a:prstGeom>
          <a:noFill/>
        </p:spPr>
        <p:txBody>
          <a:bodyPr wrap="square" rtlCol="0">
            <a:spAutoFit/>
          </a:bodyPr>
          <a:lstStyle/>
          <a:p>
            <a:pPr algn="ctr"/>
            <a:r>
              <a:rPr lang="en-US" sz="4000" b="1" u="sng" dirty="0" smtClean="0">
                <a:solidFill>
                  <a:srgbClr val="FF0000"/>
                </a:solidFill>
                <a:latin typeface="Times New Roman" panose="02020603050405020304" pitchFamily="18" charset="0"/>
                <a:cs typeface="Times New Roman" panose="02020603050405020304" pitchFamily="18" charset="0"/>
              </a:rPr>
              <a:t>BÀI HỌC</a:t>
            </a:r>
            <a:endParaRPr lang="en-US" sz="4000" b="1" u="sng" dirty="0">
              <a:solidFill>
                <a:srgbClr val="FF0000"/>
              </a:solidFill>
              <a:latin typeface="Times New Roman" panose="02020603050405020304" pitchFamily="18" charset="0"/>
              <a:cs typeface="Times New Roman" panose="02020603050405020304" pitchFamily="18" charset="0"/>
            </a:endParaRPr>
          </a:p>
        </p:txBody>
      </p:sp>
      <p:pic>
        <p:nvPicPr>
          <p:cNvPr id="15" name="Google Shape;239;p26" descr="Picture1"/>
          <p:cNvPicPr preferRelativeResize="0"/>
          <p:nvPr/>
        </p:nvPicPr>
        <p:blipFill rotWithShape="1">
          <a:blip r:embed="rId6">
            <a:alphaModFix/>
          </a:blip>
          <a:srcRect/>
          <a:stretch/>
        </p:blipFill>
        <p:spPr>
          <a:xfrm rot="18171396">
            <a:off x="8982971" y="13859"/>
            <a:ext cx="1509206" cy="1889367"/>
          </a:xfrm>
          <a:prstGeom prst="rect">
            <a:avLst/>
          </a:prstGeom>
          <a:noFill/>
          <a:ln>
            <a:noFill/>
          </a:ln>
        </p:spPr>
      </p:pic>
    </p:spTree>
    <p:extLst>
      <p:ext uri="{BB962C8B-B14F-4D97-AF65-F5344CB8AC3E}">
        <p14:creationId xmlns:p14="http://schemas.microsoft.com/office/powerpoint/2010/main" val="25681854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498263" y="584038"/>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0341" y="2504042"/>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056" y="443759"/>
            <a:ext cx="2981702" cy="4020157"/>
          </a:xfrm>
          <a:prstGeom prst="rect">
            <a:avLst/>
          </a:prstGeom>
        </p:spPr>
      </p:pic>
      <p:sp>
        <p:nvSpPr>
          <p:cNvPr id="52" name="文本框 51"/>
          <p:cNvSpPr txBox="1"/>
          <p:nvPr/>
        </p:nvSpPr>
        <p:spPr>
          <a:xfrm>
            <a:off x="3810244" y="2090879"/>
            <a:ext cx="4454099" cy="1938992"/>
          </a:xfrm>
          <a:prstGeom prst="rect">
            <a:avLst/>
          </a:prstGeom>
          <a:noFill/>
        </p:spPr>
        <p:txBody>
          <a:bodyPr wrap="square" rtlCol="0">
            <a:spAutoFit/>
          </a:bodyPr>
          <a:lstStyle/>
          <a:p>
            <a:pPr algn="ctr"/>
            <a:r>
              <a:rPr lang="vi-VN" altLang="zh-CN" sz="6000" dirty="0">
                <a:solidFill>
                  <a:srgbClr val="FFC52F"/>
                </a:solidFill>
                <a:latin typeface="iCiel Pony" panose="02000000000000000000" pitchFamily="2" charset="77"/>
                <a:ea typeface="方正汉真广标简体" panose="02000000000000000000" pitchFamily="2" charset="-122"/>
              </a:rPr>
              <a:t>THỰC HÀNH</a:t>
            </a:r>
          </a:p>
          <a:p>
            <a:pPr algn="ctr"/>
            <a:r>
              <a:rPr lang="vi-VN" altLang="zh-CN" sz="6000" dirty="0">
                <a:solidFill>
                  <a:srgbClr val="FFC52F"/>
                </a:solidFill>
                <a:latin typeface="iCiel Pony" panose="02000000000000000000" pitchFamily="2" charset="77"/>
                <a:ea typeface="方正汉真广标简体" panose="02000000000000000000" pitchFamily="2" charset="-122"/>
              </a:rPr>
              <a:t>VẬN DỤNG</a:t>
            </a:r>
            <a:endParaRPr lang="en-US" altLang="zh-CN" sz="6000" dirty="0">
              <a:solidFill>
                <a:srgbClr val="FFC52F"/>
              </a:solidFill>
              <a:latin typeface="iCiel Pony" panose="02000000000000000000" pitchFamily="2" charset="77"/>
              <a:ea typeface="方正汉真广标简体" panose="02000000000000000000" pitchFamily="2" charset="-122"/>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3508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498263" y="584038"/>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056" y="443759"/>
            <a:ext cx="2981702" cy="4020157"/>
          </a:xfrm>
          <a:prstGeom prst="rect">
            <a:avLst/>
          </a:prstGeom>
        </p:spPr>
      </p:pic>
      <p:sp>
        <p:nvSpPr>
          <p:cNvPr id="52" name="文本框 51"/>
          <p:cNvSpPr txBox="1"/>
          <p:nvPr/>
        </p:nvSpPr>
        <p:spPr>
          <a:xfrm>
            <a:off x="3532909" y="1557207"/>
            <a:ext cx="5595948" cy="2554545"/>
          </a:xfrm>
          <a:prstGeom prst="rect">
            <a:avLst/>
          </a:prstGeom>
          <a:noFill/>
        </p:spPr>
        <p:txBody>
          <a:bodyPr wrap="square" rtlCol="0">
            <a:spAutoFit/>
          </a:bodyPr>
          <a:lstStyle/>
          <a:p>
            <a:pPr algn="ctr"/>
            <a:r>
              <a:rPr lang="vi-VN" altLang="zh-CN" sz="3200" b="1" dirty="0">
                <a:solidFill>
                  <a:srgbClr val="FF0000"/>
                </a:solidFill>
                <a:latin typeface="+mj-lt"/>
                <a:ea typeface="方正汉真广标简体" panose="02000000000000000000" pitchFamily="2" charset="-122"/>
                <a:cs typeface="Calibri" panose="020F0502020204030204" pitchFamily="34" charset="0"/>
              </a:rPr>
              <a:t>Viết một lá thư gửi đến bạn cùng bàn với em về mục tiêu học tập, mong muốn của mình với bạn để cùng nhau cố gắng hoàn thành!</a:t>
            </a:r>
            <a:endParaRPr lang="en-US" altLang="zh-CN" sz="3200" b="1" dirty="0">
              <a:solidFill>
                <a:srgbClr val="FF0000"/>
              </a:solidFill>
              <a:latin typeface="+mj-lt"/>
              <a:ea typeface="方正汉真广标简体" panose="02000000000000000000" pitchFamily="2" charset="-122"/>
              <a:cs typeface="Calibri" panose="020F0502020204030204" pitchFamily="34" charset="0"/>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0844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1000" fill="hold"/>
                                        <p:tgtEl>
                                          <p:spTgt spid="60"/>
                                        </p:tgtEl>
                                        <p:attrNameLst>
                                          <p:attrName>ppt_w</p:attrName>
                                        </p:attrNameLst>
                                      </p:cBhvr>
                                      <p:tavLst>
                                        <p:tav tm="0">
                                          <p:val>
                                            <p:fltVal val="0"/>
                                          </p:val>
                                        </p:tav>
                                        <p:tav tm="100000">
                                          <p:val>
                                            <p:strVal val="#ppt_w"/>
                                          </p:val>
                                        </p:tav>
                                      </p:tavLst>
                                    </p:anim>
                                    <p:anim calcmode="lin" valueType="num">
                                      <p:cBhvr>
                                        <p:cTn id="15" dur="1000" fill="hold"/>
                                        <p:tgtEl>
                                          <p:spTgt spid="60"/>
                                        </p:tgtEl>
                                        <p:attrNameLst>
                                          <p:attrName>ppt_h</p:attrName>
                                        </p:attrNameLst>
                                      </p:cBhvr>
                                      <p:tavLst>
                                        <p:tav tm="0">
                                          <p:val>
                                            <p:fltVal val="0"/>
                                          </p:val>
                                        </p:tav>
                                        <p:tav tm="100000">
                                          <p:val>
                                            <p:strVal val="#ppt_h"/>
                                          </p:val>
                                        </p:tav>
                                      </p:tavLst>
                                    </p:anim>
                                    <p:anim calcmode="lin" valueType="num">
                                      <p:cBhvr>
                                        <p:cTn id="16" dur="1000" fill="hold"/>
                                        <p:tgtEl>
                                          <p:spTgt spid="60"/>
                                        </p:tgtEl>
                                        <p:attrNameLst>
                                          <p:attrName>style.rotation</p:attrName>
                                        </p:attrNameLst>
                                      </p:cBhvr>
                                      <p:tavLst>
                                        <p:tav tm="0">
                                          <p:val>
                                            <p:fltVal val="90"/>
                                          </p:val>
                                        </p:tav>
                                        <p:tav tm="100000">
                                          <p:val>
                                            <p:fltVal val="0"/>
                                          </p:val>
                                        </p:tav>
                                      </p:tavLst>
                                    </p:anim>
                                    <p:animEffect transition="in" filter="fade">
                                      <p:cBhvr>
                                        <p:cTn id="17" dur="1000"/>
                                        <p:tgtEl>
                                          <p:spTgt spid="60"/>
                                        </p:tgtEl>
                                      </p:cBhvr>
                                    </p:animEffect>
                                  </p:childTnLst>
                                </p:cTn>
                              </p:par>
                              <p:par>
                                <p:cTn id="18" presetID="31"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1000" fill="hold"/>
                                        <p:tgtEl>
                                          <p:spTgt spid="54"/>
                                        </p:tgtEl>
                                        <p:attrNameLst>
                                          <p:attrName>ppt_w</p:attrName>
                                        </p:attrNameLst>
                                      </p:cBhvr>
                                      <p:tavLst>
                                        <p:tav tm="0">
                                          <p:val>
                                            <p:fltVal val="0"/>
                                          </p:val>
                                        </p:tav>
                                        <p:tav tm="100000">
                                          <p:val>
                                            <p:strVal val="#ppt_w"/>
                                          </p:val>
                                        </p:tav>
                                      </p:tavLst>
                                    </p:anim>
                                    <p:anim calcmode="lin" valueType="num">
                                      <p:cBhvr>
                                        <p:cTn id="21" dur="1000" fill="hold"/>
                                        <p:tgtEl>
                                          <p:spTgt spid="54"/>
                                        </p:tgtEl>
                                        <p:attrNameLst>
                                          <p:attrName>ppt_h</p:attrName>
                                        </p:attrNameLst>
                                      </p:cBhvr>
                                      <p:tavLst>
                                        <p:tav tm="0">
                                          <p:val>
                                            <p:fltVal val="0"/>
                                          </p:val>
                                        </p:tav>
                                        <p:tav tm="100000">
                                          <p:val>
                                            <p:strVal val="#ppt_h"/>
                                          </p:val>
                                        </p:tav>
                                      </p:tavLst>
                                    </p:anim>
                                    <p:anim calcmode="lin" valueType="num">
                                      <p:cBhvr>
                                        <p:cTn id="22" dur="1000" fill="hold"/>
                                        <p:tgtEl>
                                          <p:spTgt spid="54"/>
                                        </p:tgtEl>
                                        <p:attrNameLst>
                                          <p:attrName>style.rotation</p:attrName>
                                        </p:attrNameLst>
                                      </p:cBhvr>
                                      <p:tavLst>
                                        <p:tav tm="0">
                                          <p:val>
                                            <p:fltVal val="90"/>
                                          </p:val>
                                        </p:tav>
                                        <p:tav tm="100000">
                                          <p:val>
                                            <p:fltVal val="0"/>
                                          </p:val>
                                        </p:tav>
                                      </p:tavLst>
                                    </p:anim>
                                    <p:animEffect transition="in" filter="fade">
                                      <p:cBhvr>
                                        <p:cTn id="23" dur="10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9"/>
                                        </p:tgtEl>
                                        <p:attrNameLst>
                                          <p:attrName>style.visibility</p:attrName>
                                        </p:attrNameLst>
                                      </p:cBhvr>
                                      <p:to>
                                        <p:strVal val="visible"/>
                                      </p:to>
                                    </p:set>
                                    <p:anim calcmode="lin" valueType="num">
                                      <p:cBhvr>
                                        <p:cTn id="28" dur="500" fill="hold"/>
                                        <p:tgtEl>
                                          <p:spTgt spid="69"/>
                                        </p:tgtEl>
                                        <p:attrNameLst>
                                          <p:attrName>ppt_w</p:attrName>
                                        </p:attrNameLst>
                                      </p:cBhvr>
                                      <p:tavLst>
                                        <p:tav tm="0">
                                          <p:val>
                                            <p:fltVal val="0"/>
                                          </p:val>
                                        </p:tav>
                                        <p:tav tm="100000">
                                          <p:val>
                                            <p:strVal val="#ppt_w"/>
                                          </p:val>
                                        </p:tav>
                                      </p:tavLst>
                                    </p:anim>
                                    <p:anim calcmode="lin" valueType="num">
                                      <p:cBhvr>
                                        <p:cTn id="29" dur="500" fill="hold"/>
                                        <p:tgtEl>
                                          <p:spTgt spid="69"/>
                                        </p:tgtEl>
                                        <p:attrNameLst>
                                          <p:attrName>ppt_h</p:attrName>
                                        </p:attrNameLst>
                                      </p:cBhvr>
                                      <p:tavLst>
                                        <p:tav tm="0">
                                          <p:val>
                                            <p:fltVal val="0"/>
                                          </p:val>
                                        </p:tav>
                                        <p:tav tm="100000">
                                          <p:val>
                                            <p:strVal val="#ppt_h"/>
                                          </p:val>
                                        </p:tav>
                                      </p:tavLst>
                                    </p:anim>
                                    <p:animEffect transition="in" filter="fade">
                                      <p:cBhvr>
                                        <p:cTn id="30" dur="500"/>
                                        <p:tgtEl>
                                          <p:spTgt spid="6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0"/>
                                        <p:tgtEl>
                                          <p:spTgt spid="42"/>
                                        </p:tgtEl>
                                      </p:cBhvr>
                                    </p:animEffect>
                                    <p:anim calcmode="lin" valueType="num">
                                      <p:cBhvr>
                                        <p:cTn id="36" dur="1000" fill="hold"/>
                                        <p:tgtEl>
                                          <p:spTgt spid="42"/>
                                        </p:tgtEl>
                                        <p:attrNameLst>
                                          <p:attrName>ppt_x</p:attrName>
                                        </p:attrNameLst>
                                      </p:cBhvr>
                                      <p:tavLst>
                                        <p:tav tm="0">
                                          <p:val>
                                            <p:strVal val="#ppt_x"/>
                                          </p:val>
                                        </p:tav>
                                        <p:tav tm="100000">
                                          <p:val>
                                            <p:strVal val="#ppt_x"/>
                                          </p:val>
                                        </p:tav>
                                      </p:tavLst>
                                    </p:anim>
                                    <p:anim calcmode="lin" valueType="num">
                                      <p:cBhvr>
                                        <p:cTn id="37" dur="1000" fill="hold"/>
                                        <p:tgtEl>
                                          <p:spTgt spid="4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par>
                                <p:cTn id="43" presetID="14" presetClass="entr" presetSubtype="1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randombar(horizontal)">
                                      <p:cBhvr>
                                        <p:cTn id="4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40153" y="-424552"/>
            <a:ext cx="12895093" cy="7946844"/>
            <a:chOff x="0" y="-221063"/>
            <a:chExt cx="12895093" cy="7946844"/>
          </a:xfrm>
        </p:grpSpPr>
        <p:sp>
          <p:nvSpPr>
            <p:cNvPr id="17" name="矩形 16"/>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144150" y="-221063"/>
              <a:ext cx="12750943" cy="7946844"/>
              <a:chOff x="2627224" y="-795141"/>
              <a:chExt cx="10013806" cy="7040780"/>
            </a:xfrm>
          </p:grpSpPr>
          <p:sp>
            <p:nvSpPr>
              <p:cNvPr id="19" name="矩形 18"/>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2" name="矩形 21"/>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82" name="组合 81"/>
          <p:cNvGrpSpPr/>
          <p:nvPr/>
        </p:nvGrpSpPr>
        <p:grpSpPr>
          <a:xfrm>
            <a:off x="0" y="5207212"/>
            <a:ext cx="12523845" cy="1647370"/>
            <a:chOff x="0" y="5207212"/>
            <a:chExt cx="12523845" cy="1647370"/>
          </a:xfrm>
        </p:grpSpPr>
        <p:pic>
          <p:nvPicPr>
            <p:cNvPr id="83" name="图片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84" name="图片 8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87" name="组合 86"/>
          <p:cNvGrpSpPr/>
          <p:nvPr/>
        </p:nvGrpSpPr>
        <p:grpSpPr>
          <a:xfrm>
            <a:off x="2296859" y="-14584"/>
            <a:ext cx="8414664" cy="4759928"/>
            <a:chOff x="2516470" y="548138"/>
            <a:chExt cx="7443321" cy="4759928"/>
          </a:xfrm>
        </p:grpSpPr>
        <p:sp>
          <p:nvSpPr>
            <p:cNvPr id="21" name="云形 20"/>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云形 85"/>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11522" y="3769651"/>
            <a:ext cx="1343455" cy="1343455"/>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3299" y="185204"/>
            <a:ext cx="1112666" cy="1112666"/>
          </a:xfrm>
          <a:prstGeom prst="rect">
            <a:avLst/>
          </a:prstGeom>
        </p:spPr>
      </p:pic>
      <p:pic>
        <p:nvPicPr>
          <p:cNvPr id="89" name="图片 8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655" y="68887"/>
            <a:ext cx="2981702" cy="4020157"/>
          </a:xfrm>
          <a:prstGeom prst="rect">
            <a:avLst/>
          </a:prstGeom>
        </p:spPr>
      </p:pic>
      <p:sp>
        <p:nvSpPr>
          <p:cNvPr id="39" name="文本框 38"/>
          <p:cNvSpPr txBox="1"/>
          <p:nvPr/>
        </p:nvSpPr>
        <p:spPr>
          <a:xfrm>
            <a:off x="1850324" y="1313583"/>
            <a:ext cx="9532925" cy="1938992"/>
          </a:xfrm>
          <a:prstGeom prst="rect">
            <a:avLst/>
          </a:prstGeom>
          <a:noFill/>
        </p:spPr>
        <p:txBody>
          <a:bodyPr wrap="square" rtlCol="0">
            <a:spAutoFit/>
          </a:bodyPr>
          <a:lstStyle/>
          <a:p>
            <a:pPr algn="ctr"/>
            <a:r>
              <a:rPr lang="en-US" altLang="zh-CN" sz="6000" dirty="0" smtClean="0">
                <a:solidFill>
                  <a:srgbClr val="FF0000"/>
                </a:solidFill>
                <a:latin typeface="Times New Roman" panose="02020603050405020304" pitchFamily="18" charset="0"/>
                <a:ea typeface="方正汉真广标简体" panose="02000000000000000000" pitchFamily="2" charset="-122"/>
                <a:cs typeface="Times New Roman" panose="02020603050405020304" pitchFamily="18" charset="0"/>
              </a:rPr>
              <a:t>CHÚC CÁC EM CHĂM NGOAN HỌC GIỎI</a:t>
            </a:r>
            <a:endParaRPr lang="en-US" altLang="zh-CN" sz="6000" dirty="0">
              <a:solidFill>
                <a:srgbClr val="FF0000"/>
              </a:solidFill>
              <a:latin typeface="Times New Roman" panose="02020603050405020304" pitchFamily="18" charset="0"/>
              <a:ea typeface="方正汉真广标简体" panose="02000000000000000000" pitchFamily="2" charset="-122"/>
              <a:cs typeface="Times New Roman" panose="02020603050405020304" pitchFamily="18" charset="0"/>
            </a:endParaRPr>
          </a:p>
        </p:txBody>
      </p:sp>
      <p:grpSp>
        <p:nvGrpSpPr>
          <p:cNvPr id="24" name="组合 23"/>
          <p:cNvGrpSpPr/>
          <p:nvPr/>
        </p:nvGrpSpPr>
        <p:grpSpPr>
          <a:xfrm>
            <a:off x="9567026" y="-192072"/>
            <a:ext cx="1633494" cy="1044603"/>
            <a:chOff x="8985779" y="3960837"/>
            <a:chExt cx="2199915" cy="1406823"/>
          </a:xfrm>
        </p:grpSpPr>
        <p:sp>
          <p:nvSpPr>
            <p:cNvPr id="40" name="云形 3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文本框 50"/>
          <p:cNvSpPr txBox="1"/>
          <p:nvPr/>
        </p:nvSpPr>
        <p:spPr>
          <a:xfrm>
            <a:off x="4784475" y="3496910"/>
            <a:ext cx="3087972" cy="461665"/>
          </a:xfrm>
          <a:prstGeom prst="rect">
            <a:avLst/>
          </a:prstGeom>
          <a:noFill/>
        </p:spPr>
        <p:txBody>
          <a:bodyPr wrap="square" rtlCol="0">
            <a:spAutoFit/>
          </a:bodyPr>
          <a:lstStyle/>
          <a:p>
            <a:pPr algn="just"/>
            <a:r>
              <a:rPr lang="en-US" altLang="zh-CN" sz="2400" dirty="0" smtClean="0">
                <a:solidFill>
                  <a:srgbClr val="002060"/>
                </a:solidFill>
                <a:latin typeface="Times New Roman" panose="02020603050405020304" pitchFamily="18" charset="0"/>
                <a:ea typeface="方正汉真广标简体" panose="02000000000000000000" pitchFamily="2" charset="-122"/>
                <a:cs typeface="Times New Roman" panose="02020603050405020304" pitchFamily="18" charset="0"/>
              </a:rPr>
              <a:t>GV: HOÀNG YẾN</a:t>
            </a:r>
            <a:endParaRPr lang="en-US" altLang="zh-CN" sz="2400" dirty="0">
              <a:solidFill>
                <a:srgbClr val="002060"/>
              </a:solidFill>
              <a:latin typeface="Times New Roman" panose="02020603050405020304" pitchFamily="18" charset="0"/>
              <a:ea typeface="方正汉真广标简体" panose="02000000000000000000" pitchFamily="2" charset="-122"/>
              <a:cs typeface="Times New Roman" panose="02020603050405020304" pitchFamily="18" charset="0"/>
            </a:endParaRPr>
          </a:p>
        </p:txBody>
      </p:sp>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200954">
            <a:off x="10507206" y="920160"/>
            <a:ext cx="482031" cy="445033"/>
          </a:xfrm>
          <a:prstGeom prst="rect">
            <a:avLst/>
          </a:prstGeom>
        </p:spPr>
      </p:pic>
      <p:grpSp>
        <p:nvGrpSpPr>
          <p:cNvPr id="66" name="组合 65"/>
          <p:cNvGrpSpPr/>
          <p:nvPr/>
        </p:nvGrpSpPr>
        <p:grpSpPr>
          <a:xfrm>
            <a:off x="603124" y="3452646"/>
            <a:ext cx="1891025" cy="1209291"/>
            <a:chOff x="392658" y="3679279"/>
            <a:chExt cx="1466266" cy="937662"/>
          </a:xfrm>
        </p:grpSpPr>
        <p:grpSp>
          <p:nvGrpSpPr>
            <p:cNvPr id="23" name="组合 22"/>
            <p:cNvGrpSpPr/>
            <p:nvPr/>
          </p:nvGrpSpPr>
          <p:grpSpPr>
            <a:xfrm>
              <a:off x="392658" y="3679279"/>
              <a:ext cx="1466266" cy="937662"/>
              <a:chOff x="1281153" y="5632171"/>
              <a:chExt cx="1466266" cy="937662"/>
            </a:xfrm>
          </p:grpSpPr>
          <p:sp>
            <p:nvSpPr>
              <p:cNvPr id="42" name="云形 4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云形 4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pic>
        <p:nvPicPr>
          <p:cNvPr id="80" name="图片 7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81073" y="2248272"/>
            <a:ext cx="2551261" cy="5582247"/>
          </a:xfrm>
          <a:prstGeom prst="rect">
            <a:avLst/>
          </a:prstGeom>
        </p:spPr>
      </p:pic>
    </p:spTree>
    <p:extLst>
      <p:ext uri="{BB962C8B-B14F-4D97-AF65-F5344CB8AC3E}">
        <p14:creationId xmlns:p14="http://schemas.microsoft.com/office/powerpoint/2010/main" val="3845514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 trường mến yêu   Âm nhạc lớp 7   có lời hát.mp4" descr="Mái trường mến yêu   Âm nhạc lớp 7   có lời hát.mp4">
            <a:hlinkClick r:id="" action="ppaction://media"/>
            <a:extLst>
              <a:ext uri="{FF2B5EF4-FFF2-40B4-BE49-F238E27FC236}">
                <a16:creationId xmlns:a16="http://schemas.microsoft.com/office/drawing/2014/main" id="{A3070D15-7266-3A47-9F8C-A905967A9C8B}"/>
              </a:ext>
            </a:extLst>
          </p:cNvPr>
          <p:cNvPicPr>
            <a:picLocks noGrp="1" noChangeAspect="1"/>
          </p:cNvPicPr>
          <p:nvPr>
            <p:ph idx="1"/>
            <a:videoFile r:link="rId1"/>
            <p:extLst>
              <p:ext uri="{DAA4B4D4-6D71-4841-9C94-3DE7FCFB9230}">
                <p14:media xmlns:p14="http://schemas.microsoft.com/office/powerpoint/2010/main" r:embed="rId2">
                  <p14:trim st="13968.4136" end="107294.7262"/>
                </p14:media>
              </p:ext>
            </p:extLst>
          </p:nvPr>
        </p:nvPicPr>
        <p:blipFill>
          <a:blip r:embed="rId4"/>
          <a:stretch>
            <a:fillRect/>
          </a:stretch>
        </p:blipFill>
        <p:spPr>
          <a:xfrm>
            <a:off x="13784" y="0"/>
            <a:ext cx="12178215" cy="6858000"/>
          </a:xfrm>
        </p:spPr>
      </p:pic>
    </p:spTree>
    <p:extLst>
      <p:ext uri="{BB962C8B-B14F-4D97-AF65-F5344CB8AC3E}">
        <p14:creationId xmlns:p14="http://schemas.microsoft.com/office/powerpoint/2010/main" val="15689358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1202280" y="915073"/>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7945" y="1119226"/>
            <a:ext cx="5045617" cy="5045617"/>
          </a:xfrm>
          <a:prstGeom prst="rect">
            <a:avLst/>
          </a:prstGeom>
        </p:spPr>
      </p:pic>
      <p:sp>
        <p:nvSpPr>
          <p:cNvPr id="4" name="矩形 3"/>
          <p:cNvSpPr/>
          <p:nvPr/>
        </p:nvSpPr>
        <p:spPr>
          <a:xfrm>
            <a:off x="2613757" y="2058485"/>
            <a:ext cx="4383943" cy="954107"/>
          </a:xfrm>
          <a:prstGeom prst="rect">
            <a:avLst/>
          </a:prstGeom>
        </p:spPr>
        <p:txBody>
          <a:bodyPr wrap="square">
            <a:spAutoFit/>
          </a:bodyPr>
          <a:lstStyle/>
          <a:p>
            <a:pPr algn="ctr"/>
            <a:r>
              <a:rPr lang="vi-VN" altLang="zh-CN" sz="2800" b="1" dirty="0">
                <a:solidFill>
                  <a:srgbClr val="FF0000"/>
                </a:solidFill>
                <a:latin typeface="Times New Roman" panose="02020603050405020304" pitchFamily="18" charset="0"/>
                <a:cs typeface="Times New Roman" panose="02020603050405020304" pitchFamily="18" charset="0"/>
              </a:rPr>
              <a:t>NGHE BÀI HÁT NÀY EM CÓ CẢM XÚC GÌ?</a:t>
            </a:r>
            <a:endParaRPr lang="en-US" altLang="zh-CN" sz="2800" b="1" dirty="0">
              <a:solidFill>
                <a:srgbClr val="FF0000"/>
              </a:solidFill>
              <a:latin typeface="Times New Roman" panose="02020603050405020304" pitchFamily="18" charset="0"/>
              <a:cs typeface="Times New Roman" panose="02020603050405020304" pitchFamily="18" charset="0"/>
            </a:endParaRPr>
          </a:p>
        </p:txBody>
      </p:sp>
      <p:sp>
        <p:nvSpPr>
          <p:cNvPr id="31" name="矩形 6">
            <a:extLst>
              <a:ext uri="{FF2B5EF4-FFF2-40B4-BE49-F238E27FC236}">
                <a16:creationId xmlns:a16="http://schemas.microsoft.com/office/drawing/2014/main" id="{714C97D0-B575-FF4B-A2A3-799C84A51CD4}"/>
              </a:ext>
            </a:extLst>
          </p:cNvPr>
          <p:cNvSpPr/>
          <p:nvPr/>
        </p:nvSpPr>
        <p:spPr>
          <a:xfrm>
            <a:off x="2358860" y="3314621"/>
            <a:ext cx="5205492" cy="1569660"/>
          </a:xfrm>
          <a:prstGeom prst="rect">
            <a:avLst/>
          </a:prstGeom>
        </p:spPr>
        <p:txBody>
          <a:bodyPr wrap="square">
            <a:spAutoFit/>
          </a:bodyPr>
          <a:lstStyle/>
          <a:p>
            <a:pPr algn="just"/>
            <a:r>
              <a:rPr lang="vi-VN" altLang="zh-CN" sz="3200" b="1" dirty="0">
                <a:solidFill>
                  <a:srgbClr val="FF0000"/>
                </a:solidFill>
                <a:latin typeface="Times New Roman" panose="02020603050405020304" pitchFamily="18" charset="0"/>
                <a:cs typeface="Times New Roman" panose="02020603050405020304" pitchFamily="18" charset="0"/>
              </a:rPr>
              <a:t>MONG ƯỚC CỦA EM VỀ MÔI TRƯỜNG HỌC TẬP LÀ GÌ?</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
        <p:nvSpPr>
          <p:cNvPr id="32" name="七角星 7">
            <a:extLst>
              <a:ext uri="{FF2B5EF4-FFF2-40B4-BE49-F238E27FC236}">
                <a16:creationId xmlns:a16="http://schemas.microsoft.com/office/drawing/2014/main" id="{7095BCA3-5749-104E-919C-469E94A82058}"/>
              </a:ext>
            </a:extLst>
          </p:cNvPr>
          <p:cNvSpPr/>
          <p:nvPr/>
        </p:nvSpPr>
        <p:spPr>
          <a:xfrm>
            <a:off x="1634059" y="1707657"/>
            <a:ext cx="1091430" cy="975862"/>
          </a:xfrm>
          <a:prstGeom prst="star7">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1</a:t>
            </a:r>
            <a:endParaRPr lang="zh-CN" altLang="en-US" sz="2800" b="1" dirty="0"/>
          </a:p>
        </p:txBody>
      </p:sp>
      <p:sp>
        <p:nvSpPr>
          <p:cNvPr id="33" name="七角星 44">
            <a:extLst>
              <a:ext uri="{FF2B5EF4-FFF2-40B4-BE49-F238E27FC236}">
                <a16:creationId xmlns:a16="http://schemas.microsoft.com/office/drawing/2014/main" id="{59C3BA06-FC2D-CA48-9C71-83E9BFC98C73}"/>
              </a:ext>
            </a:extLst>
          </p:cNvPr>
          <p:cNvSpPr/>
          <p:nvPr/>
        </p:nvSpPr>
        <p:spPr>
          <a:xfrm>
            <a:off x="1232014" y="3144982"/>
            <a:ext cx="1053178" cy="861053"/>
          </a:xfrm>
          <a:prstGeom prst="star7">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2</a:t>
            </a:r>
            <a:endParaRPr lang="zh-CN" altLang="en-US" sz="2800" b="1" dirty="0"/>
          </a:p>
        </p:txBody>
      </p:sp>
    </p:spTree>
    <p:extLst>
      <p:ext uri="{BB962C8B-B14F-4D97-AF65-F5344CB8AC3E}">
        <p14:creationId xmlns:p14="http://schemas.microsoft.com/office/powerpoint/2010/main" val="16542653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5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down)">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extLst>
                    <a:ext uri="{BEBA8EAE-BF5A-486C-A8C5-ECC9F3942E4B}">
                      <a14:imgProps xmlns:a14="http://schemas.microsoft.com/office/drawing/2010/main">
                        <a14:imgLayer>
                          <a14:imgEffect>
                            <a14:colorTemperature colorTemp="11200"/>
                          </a14:imgEffect>
                          <a14:imgEffect>
                            <a14:saturation sat="4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498263" y="584038"/>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056" y="443759"/>
            <a:ext cx="2981702" cy="4020157"/>
          </a:xfrm>
          <a:prstGeom prst="rect">
            <a:avLst/>
          </a:prstGeom>
        </p:spPr>
      </p:pic>
      <p:sp>
        <p:nvSpPr>
          <p:cNvPr id="52" name="文本框 51"/>
          <p:cNvSpPr txBox="1"/>
          <p:nvPr/>
        </p:nvSpPr>
        <p:spPr>
          <a:xfrm>
            <a:off x="4007436" y="1775073"/>
            <a:ext cx="4454099" cy="1938992"/>
          </a:xfrm>
          <a:prstGeom prst="rect">
            <a:avLst/>
          </a:prstGeom>
          <a:noFill/>
        </p:spPr>
        <p:txBody>
          <a:bodyPr wrap="square" rtlCol="0">
            <a:spAutoFit/>
          </a:bodyPr>
          <a:lstStyle/>
          <a:p>
            <a:pPr algn="ctr"/>
            <a:r>
              <a:rPr lang="vi-VN" altLang="zh-CN" sz="6000" dirty="0">
                <a:solidFill>
                  <a:srgbClr val="FF0000"/>
                </a:solidFill>
                <a:latin typeface="iCiel Pony" panose="02000000000000000000" pitchFamily="2" charset="77"/>
                <a:ea typeface="方正汉真广标简体" panose="02000000000000000000" pitchFamily="2" charset="-122"/>
              </a:rPr>
              <a:t>KHÁM PHÁ</a:t>
            </a:r>
          </a:p>
          <a:p>
            <a:pPr algn="ctr"/>
            <a:r>
              <a:rPr lang="vi-VN" altLang="zh-CN" sz="6000" dirty="0">
                <a:solidFill>
                  <a:srgbClr val="FF0000"/>
                </a:solidFill>
                <a:latin typeface="iCiel Pony" panose="02000000000000000000" pitchFamily="2" charset="77"/>
                <a:ea typeface="方正汉真广标简体" panose="02000000000000000000" pitchFamily="2" charset="-122"/>
              </a:rPr>
              <a:t>KẾT NỐI</a:t>
            </a:r>
            <a:endParaRPr lang="en-US" altLang="zh-CN" sz="6000" dirty="0">
              <a:solidFill>
                <a:srgbClr val="FF0000"/>
              </a:solidFill>
              <a:latin typeface="iCiel Pony" panose="02000000000000000000" pitchFamily="2" charset="77"/>
              <a:ea typeface="方正汉真广标简体" panose="02000000000000000000" pitchFamily="2" charset="-122"/>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517661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4067" y="-58295"/>
            <a:ext cx="9957933" cy="5348030"/>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Text Box 7"/>
          <p:cNvSpPr txBox="1">
            <a:spLocks noChangeArrowheads="1"/>
          </p:cNvSpPr>
          <p:nvPr/>
        </p:nvSpPr>
        <p:spPr bwMode="auto">
          <a:xfrm>
            <a:off x="5153891" y="2698080"/>
            <a:ext cx="518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3600" b="1" dirty="0">
                <a:solidFill>
                  <a:srgbClr val="FF0000"/>
                </a:solidFill>
                <a:latin typeface="Times New Roman" panose="02020603050405020304" pitchFamily="18" charset="0"/>
                <a:cs typeface="Times New Roman" panose="02020603050405020304" pitchFamily="18" charset="0"/>
              </a:rPr>
              <a:t>1. MÌNH LÀM QUEN NHÉ</a:t>
            </a:r>
            <a:endParaRPr lang="en-US" altLang="zh-CN" sz="3600" b="1" dirty="0">
              <a:solidFill>
                <a:srgbClr val="FF0000"/>
              </a:solidFill>
              <a:latin typeface="Times New Roman" panose="02020603050405020304" pitchFamily="18" charset="0"/>
              <a:cs typeface="Times New Roman" panose="02020603050405020304" pitchFamily="18" charset="0"/>
            </a:endParaRPr>
          </a:p>
        </p:txBody>
      </p:sp>
      <p:grpSp>
        <p:nvGrpSpPr>
          <p:cNvPr id="36" name="组合 35"/>
          <p:cNvGrpSpPr/>
          <p:nvPr/>
        </p:nvGrpSpPr>
        <p:grpSpPr>
          <a:xfrm>
            <a:off x="202010" y="406188"/>
            <a:ext cx="2138245" cy="2209532"/>
            <a:chOff x="1563778" y="1783910"/>
            <a:chExt cx="2138245" cy="2209532"/>
          </a:xfrm>
        </p:grpSpPr>
        <p:sp>
          <p:nvSpPr>
            <p:cNvPr id="44" name="椭圆 43"/>
            <p:cNvSpPr>
              <a:spLocks noChangeAspect="1" noChangeArrowheads="1"/>
            </p:cNvSpPr>
            <p:nvPr/>
          </p:nvSpPr>
          <p:spPr bwMode="auto">
            <a:xfrm>
              <a:off x="1563778" y="1783910"/>
              <a:ext cx="2138245" cy="1964667"/>
            </a:xfrm>
            <a:prstGeom prst="ellipse">
              <a:avLst/>
            </a:prstGeom>
            <a:blipFill dpi="0" rotWithShape="1">
              <a:blip r:embed="rId5">
                <a:extLst>
                  <a:ext uri="{BEBA8EAE-BF5A-486C-A8C5-ECC9F3942E4B}">
                    <a14:imgProps xmlns:a14="http://schemas.microsoft.com/office/drawing/2010/main">
                      <a14:imgLayer>
                        <a14:imgEffect>
                          <a14:artisticMarker/>
                        </a14:imgEffect>
                      </a14:imgLayer>
                    </a14:imgProps>
                  </a:ext>
                </a:extLst>
              </a:blip>
              <a:srcRect/>
              <a:stretch>
                <a:fillRect/>
              </a:stretch>
            </a:blipFill>
            <a:ln>
              <a:noFill/>
            </a:ln>
          </p:spPr>
          <p:txBody>
            <a:bodyPr vert="horz" wrap="square" lIns="121880" tIns="60940" rIns="121880" bIns="6094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fontAlgn="base">
                <a:spcBef>
                  <a:spcPct val="0"/>
                </a:spcBef>
                <a:spcAft>
                  <a:spcPct val="0"/>
                </a:spcAft>
              </a:pPr>
              <a:endParaRPr lang="zh-CN" altLang="zh-CN" sz="2400">
                <a:latin typeface="Arial" panose="020B0604020202020204" pitchFamily="34" charset="0"/>
                <a:cs typeface="+mn-ea"/>
              </a:endParaRPr>
            </a:p>
          </p:txBody>
        </p:sp>
        <p:sp>
          <p:nvSpPr>
            <p:cNvPr id="46" name="波形 45"/>
            <p:cNvSpPr/>
            <p:nvPr/>
          </p:nvSpPr>
          <p:spPr>
            <a:xfrm>
              <a:off x="1594708" y="3275731"/>
              <a:ext cx="2018752" cy="717711"/>
            </a:xfrm>
            <a:prstGeom prst="wave">
              <a:avLst/>
            </a:prstGeom>
            <a:solidFill>
              <a:srgbClr val="FFC52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000" b="1" dirty="0"/>
                <a:t>GVBM</a:t>
              </a:r>
              <a:endParaRPr lang="zh-CN" altLang="en-US" sz="2000" b="1" dirty="0"/>
            </a:p>
          </p:txBody>
        </p:sp>
      </p:grpSp>
      <p:grpSp>
        <p:nvGrpSpPr>
          <p:cNvPr id="38" name="组合 37"/>
          <p:cNvGrpSpPr/>
          <p:nvPr/>
        </p:nvGrpSpPr>
        <p:grpSpPr>
          <a:xfrm>
            <a:off x="202010" y="3298244"/>
            <a:ext cx="2032056" cy="2104252"/>
            <a:chOff x="1635352" y="3993442"/>
            <a:chExt cx="2032056" cy="2104252"/>
          </a:xfrm>
        </p:grpSpPr>
        <p:sp>
          <p:nvSpPr>
            <p:cNvPr id="42" name="椭圆 41"/>
            <p:cNvSpPr>
              <a:spLocks noChangeAspect="1" noChangeArrowheads="1"/>
            </p:cNvSpPr>
            <p:nvPr/>
          </p:nvSpPr>
          <p:spPr bwMode="auto">
            <a:xfrm>
              <a:off x="1635352" y="3993442"/>
              <a:ext cx="2032056" cy="1843990"/>
            </a:xfrm>
            <a:prstGeom prst="ellipse">
              <a:avLst/>
            </a:prstGeom>
            <a:blipFill dpi="0" rotWithShape="1">
              <a:blip r:embed="rId6">
                <a:extLst>
                  <a:ext uri="{BEBA8EAE-BF5A-486C-A8C5-ECC9F3942E4B}">
                    <a14:imgProps xmlns:a14="http://schemas.microsoft.com/office/drawing/2010/main">
                      <a14:imgLayer>
                        <a14:imgEffect>
                          <a14:artisticMarker/>
                        </a14:imgEffect>
                      </a14:imgLayer>
                    </a14:imgProps>
                  </a:ext>
                </a:extLst>
              </a:blip>
              <a:srcRect/>
              <a:stretch>
                <a:fillRect/>
              </a:stretch>
            </a:blipFill>
            <a:ln>
              <a:noFill/>
            </a:ln>
          </p:spPr>
          <p:txBody>
            <a:bodyPr vert="horz" wrap="square" lIns="121880" tIns="60940" rIns="121880" bIns="6094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8565" fontAlgn="base">
                <a:spcBef>
                  <a:spcPct val="0"/>
                </a:spcBef>
                <a:spcAft>
                  <a:spcPct val="0"/>
                </a:spcAft>
              </a:pPr>
              <a:endParaRPr lang="zh-CN" altLang="zh-CN" sz="2400">
                <a:latin typeface="Arial" panose="020B0604020202020204" pitchFamily="34" charset="0"/>
                <a:cs typeface="+mn-ea"/>
              </a:endParaRPr>
            </a:p>
          </p:txBody>
        </p:sp>
        <p:sp>
          <p:nvSpPr>
            <p:cNvPr id="43" name="波形 42"/>
            <p:cNvSpPr/>
            <p:nvPr/>
          </p:nvSpPr>
          <p:spPr>
            <a:xfrm>
              <a:off x="1648656" y="5379983"/>
              <a:ext cx="2018752" cy="717711"/>
            </a:xfrm>
            <a:prstGeom prst="wave">
              <a:avLst/>
            </a:prstGeom>
            <a:solidFill>
              <a:srgbClr val="8ACFEA"/>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2000" b="1" dirty="0"/>
                <a:t>CÁ NHÂN</a:t>
              </a:r>
              <a:endParaRPr lang="zh-CN" altLang="en-US" sz="2000" b="1" dirty="0"/>
            </a:p>
          </p:txBody>
        </p:sp>
      </p:grpSp>
    </p:spTree>
    <p:extLst>
      <p:ext uri="{BB962C8B-B14F-4D97-AF65-F5344CB8AC3E}">
        <p14:creationId xmlns:p14="http://schemas.microsoft.com/office/powerpoint/2010/main" val="87317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360979" y="1799310"/>
            <a:ext cx="3531055" cy="3531055"/>
            <a:chOff x="4314723" y="1849253"/>
            <a:chExt cx="3531055" cy="3531055"/>
          </a:xfrm>
        </p:grpSpPr>
        <p:sp>
          <p:nvSpPr>
            <p:cNvPr id="3" name="椭圆 2"/>
            <p:cNvSpPr/>
            <p:nvPr/>
          </p:nvSpPr>
          <p:spPr>
            <a:xfrm>
              <a:off x="4314723" y="1849253"/>
              <a:ext cx="3531055" cy="3531055"/>
            </a:xfrm>
            <a:prstGeom prst="ellipse">
              <a:avLst/>
            </a:prstGeom>
            <a:noFill/>
            <a:ln>
              <a:solidFill>
                <a:srgbClr val="00B9F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709" y="2097214"/>
              <a:ext cx="2975974" cy="2975974"/>
            </a:xfrm>
            <a:prstGeom prst="rect">
              <a:avLst/>
            </a:prstGeom>
          </p:spPr>
        </p:pic>
      </p:grpSp>
      <p:sp>
        <p:nvSpPr>
          <p:cNvPr id="22" name="文本框 21"/>
          <p:cNvSpPr txBox="1"/>
          <p:nvPr/>
        </p:nvSpPr>
        <p:spPr>
          <a:xfrm>
            <a:off x="2000446" y="343472"/>
            <a:ext cx="5535110" cy="646331"/>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r>
              <a:rPr lang="vi-VN" altLang="zh-CN" sz="3600" dirty="0" smtClean="0">
                <a:solidFill>
                  <a:srgbClr val="FF0000"/>
                </a:solidFill>
                <a:latin typeface="Calibri" panose="020F0502020204030204" pitchFamily="34" charset="0"/>
                <a:cs typeface="Calibri" panose="020F0502020204030204" pitchFamily="34" charset="0"/>
              </a:rPr>
              <a:t>TỰ </a:t>
            </a:r>
            <a:r>
              <a:rPr lang="vi-VN" altLang="zh-CN" sz="3600" dirty="0">
                <a:solidFill>
                  <a:srgbClr val="FF0000"/>
                </a:solidFill>
                <a:latin typeface="Calibri" panose="020F0502020204030204" pitchFamily="34" charset="0"/>
                <a:cs typeface="Calibri" panose="020F0502020204030204" pitchFamily="34" charset="0"/>
              </a:rPr>
              <a:t>GIỚI THIỆU BẢN THÂN</a:t>
            </a:r>
            <a:endParaRPr lang="zh-CN" altLang="en-US" sz="3600" dirty="0">
              <a:solidFill>
                <a:srgbClr val="FF0000"/>
              </a:solidFill>
              <a:latin typeface="Calibri" panose="020F0502020204030204" pitchFamily="34" charset="0"/>
              <a:cs typeface="Calibri" panose="020F0502020204030204" pitchFamily="34" charset="0"/>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5792" y="343472"/>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00B9F1"/>
                  </a:solidFill>
                </a:rPr>
                <a:t>01</a:t>
              </a:r>
              <a:endParaRPr lang="zh-CN" altLang="en-US" sz="2400" b="1" dirty="0">
                <a:solidFill>
                  <a:srgbClr val="00B9F1"/>
                </a:solidFill>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00B9F1"/>
                </a:solidFill>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6" name="组合 55"/>
          <p:cNvGrpSpPr/>
          <p:nvPr/>
        </p:nvGrpSpPr>
        <p:grpSpPr>
          <a:xfrm>
            <a:off x="3936695" y="1805759"/>
            <a:ext cx="1144670" cy="993993"/>
            <a:chOff x="1281153" y="5632171"/>
            <a:chExt cx="1466266" cy="937662"/>
          </a:xfrm>
        </p:grpSpPr>
        <p:sp>
          <p:nvSpPr>
            <p:cNvPr id="57" name="云形 56"/>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002060"/>
                  </a:solidFill>
                </a:rPr>
                <a:t>01</a:t>
              </a:r>
              <a:endParaRPr lang="zh-CN" altLang="en-US" sz="2800" b="1" dirty="0">
                <a:solidFill>
                  <a:srgbClr val="002060"/>
                </a:solidFill>
              </a:endParaRPr>
            </a:p>
          </p:txBody>
        </p:sp>
        <p:sp>
          <p:nvSpPr>
            <p:cNvPr id="58" name="云形 57"/>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002060"/>
                </a:solidFill>
              </a:endParaRPr>
            </a:p>
          </p:txBody>
        </p:sp>
      </p:grpSp>
      <p:grpSp>
        <p:nvGrpSpPr>
          <p:cNvPr id="59" name="组合 58"/>
          <p:cNvGrpSpPr/>
          <p:nvPr/>
        </p:nvGrpSpPr>
        <p:grpSpPr>
          <a:xfrm>
            <a:off x="3989560" y="4269698"/>
            <a:ext cx="1144670" cy="732005"/>
            <a:chOff x="1281153" y="5632171"/>
            <a:chExt cx="1466266" cy="937662"/>
          </a:xfrm>
        </p:grpSpPr>
        <p:sp>
          <p:nvSpPr>
            <p:cNvPr id="60" name="云形 5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C00000"/>
                  </a:solidFill>
                </a:rPr>
                <a:t>02</a:t>
              </a:r>
              <a:endParaRPr lang="zh-CN" altLang="en-US" sz="2800" b="1" dirty="0">
                <a:solidFill>
                  <a:srgbClr val="C00000"/>
                </a:solidFill>
              </a:endParaRPr>
            </a:p>
          </p:txBody>
        </p:sp>
        <p:sp>
          <p:nvSpPr>
            <p:cNvPr id="61" name="云形 6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C00000"/>
                </a:solidFill>
              </a:endParaRPr>
            </a:p>
          </p:txBody>
        </p:sp>
      </p:grpSp>
      <p:grpSp>
        <p:nvGrpSpPr>
          <p:cNvPr id="62" name="组合 61"/>
          <p:cNvGrpSpPr/>
          <p:nvPr/>
        </p:nvGrpSpPr>
        <p:grpSpPr>
          <a:xfrm>
            <a:off x="6565561" y="1550018"/>
            <a:ext cx="1144670" cy="732005"/>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002060"/>
                  </a:solidFill>
                </a:rPr>
                <a:t>05</a:t>
              </a:r>
              <a:endParaRPr lang="zh-CN" altLang="en-US" sz="2800" b="1" dirty="0">
                <a:solidFill>
                  <a:srgbClr val="002060"/>
                </a:solidFill>
              </a:endParaRPr>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00B9F1"/>
                </a:solidFill>
              </a:endParaRPr>
            </a:p>
          </p:txBody>
        </p:sp>
      </p:grpSp>
      <p:grpSp>
        <p:nvGrpSpPr>
          <p:cNvPr id="65" name="组合 64"/>
          <p:cNvGrpSpPr/>
          <p:nvPr/>
        </p:nvGrpSpPr>
        <p:grpSpPr>
          <a:xfrm>
            <a:off x="7431560" y="3198836"/>
            <a:ext cx="1144670" cy="732005"/>
            <a:chOff x="1281153" y="5632171"/>
            <a:chExt cx="1466266" cy="937662"/>
          </a:xfrm>
        </p:grpSpPr>
        <p:sp>
          <p:nvSpPr>
            <p:cNvPr id="66" name="云形 6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0000"/>
                  </a:solidFill>
                </a:rPr>
                <a:t>04</a:t>
              </a:r>
              <a:endParaRPr lang="zh-CN" altLang="en-US" sz="2800" b="1" dirty="0">
                <a:solidFill>
                  <a:srgbClr val="FF0000"/>
                </a:solidFill>
              </a:endParaRPr>
            </a:p>
          </p:txBody>
        </p:sp>
        <p:sp>
          <p:nvSpPr>
            <p:cNvPr id="67" name="云形 6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FF0000"/>
                </a:solidFill>
              </a:endParaRPr>
            </a:p>
          </p:txBody>
        </p:sp>
      </p:grpSp>
      <p:sp>
        <p:nvSpPr>
          <p:cNvPr id="68" name="矩形 67"/>
          <p:cNvSpPr/>
          <p:nvPr/>
        </p:nvSpPr>
        <p:spPr>
          <a:xfrm>
            <a:off x="1616617" y="2141361"/>
            <a:ext cx="2132277"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3200" b="1" dirty="0">
                <a:solidFill>
                  <a:srgbClr val="002060"/>
                </a:solidFill>
                <a:latin typeface="Times New Roman" panose="02020603050405020304" pitchFamily="18" charset="0"/>
                <a:cs typeface="Times New Roman" panose="02020603050405020304" pitchFamily="18" charset="0"/>
              </a:rPr>
              <a:t>HỌ TÊN</a:t>
            </a:r>
            <a:endParaRPr lang="zh-CN" altLang="en-US" sz="3200" b="1" dirty="0">
              <a:solidFill>
                <a:srgbClr val="002060"/>
              </a:solidFill>
              <a:latin typeface="Times New Roman" panose="02020603050405020304" pitchFamily="18" charset="0"/>
              <a:cs typeface="Times New Roman" panose="02020603050405020304" pitchFamily="18" charset="0"/>
            </a:endParaRPr>
          </a:p>
        </p:txBody>
      </p:sp>
      <p:sp>
        <p:nvSpPr>
          <p:cNvPr id="69" name="矩形 68"/>
          <p:cNvSpPr/>
          <p:nvPr/>
        </p:nvSpPr>
        <p:spPr>
          <a:xfrm>
            <a:off x="2535643" y="4396608"/>
            <a:ext cx="1439074"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3200" b="1" dirty="0">
                <a:solidFill>
                  <a:srgbClr val="FF0000"/>
                </a:solidFill>
                <a:latin typeface="Times New Roman" panose="02020603050405020304" pitchFamily="18" charset="0"/>
                <a:cs typeface="Times New Roman" panose="02020603050405020304" pitchFamily="18" charset="0"/>
              </a:rPr>
              <a:t>NƠI Ở</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
        <p:nvSpPr>
          <p:cNvPr id="70" name="矩形 69"/>
          <p:cNvSpPr/>
          <p:nvPr/>
        </p:nvSpPr>
        <p:spPr>
          <a:xfrm>
            <a:off x="6669557" y="5571877"/>
            <a:ext cx="2434102"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3200" b="1" dirty="0">
                <a:solidFill>
                  <a:srgbClr val="7030A0"/>
                </a:solidFill>
                <a:latin typeface="Times New Roman" panose="02020603050405020304" pitchFamily="18" charset="0"/>
                <a:cs typeface="Times New Roman" panose="02020603050405020304" pitchFamily="18" charset="0"/>
              </a:rPr>
              <a:t>SỞ THÍCH</a:t>
            </a:r>
            <a:endParaRPr lang="zh-CN" altLang="en-US" sz="3200" b="1" dirty="0">
              <a:solidFill>
                <a:srgbClr val="7030A0"/>
              </a:solidFill>
              <a:latin typeface="Times New Roman" panose="02020603050405020304" pitchFamily="18" charset="0"/>
              <a:cs typeface="Times New Roman" panose="02020603050405020304" pitchFamily="18" charset="0"/>
            </a:endParaRPr>
          </a:p>
        </p:txBody>
      </p:sp>
      <p:sp>
        <p:nvSpPr>
          <p:cNvPr id="71" name="矩形 70"/>
          <p:cNvSpPr/>
          <p:nvPr/>
        </p:nvSpPr>
        <p:spPr>
          <a:xfrm>
            <a:off x="8680226" y="3489458"/>
            <a:ext cx="198812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3200" b="1" dirty="0">
                <a:solidFill>
                  <a:srgbClr val="FF0000"/>
                </a:solidFill>
                <a:latin typeface="Times New Roman" panose="02020603050405020304" pitchFamily="18" charset="0"/>
                <a:cs typeface="Times New Roman" panose="02020603050405020304" pitchFamily="18" charset="0"/>
              </a:rPr>
              <a:t>ƯỚC MƠ</a:t>
            </a:r>
            <a:endParaRPr lang="zh-CN" altLang="en-US" sz="3200" b="1" dirty="0">
              <a:solidFill>
                <a:srgbClr val="FF0000"/>
              </a:solidFill>
              <a:latin typeface="Times New Roman" panose="02020603050405020304" pitchFamily="18" charset="0"/>
              <a:cs typeface="Times New Roman" panose="02020603050405020304" pitchFamily="18" charset="0"/>
            </a:endParaRPr>
          </a:p>
        </p:txBody>
      </p:sp>
      <p:sp>
        <p:nvSpPr>
          <p:cNvPr id="72" name="矩形 71"/>
          <p:cNvSpPr/>
          <p:nvPr/>
        </p:nvSpPr>
        <p:spPr>
          <a:xfrm>
            <a:off x="7858668" y="1376262"/>
            <a:ext cx="4063903"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altLang="zh-CN" sz="2800" b="1" dirty="0">
                <a:solidFill>
                  <a:srgbClr val="002060"/>
                </a:solidFill>
                <a:latin typeface="Times New Roman" panose="02020603050405020304" pitchFamily="18" charset="0"/>
                <a:cs typeface="Times New Roman" panose="02020603050405020304" pitchFamily="18" charset="0"/>
              </a:rPr>
              <a:t>MONG MUỐN GÌ Ở CÁC BẠN TRONG LỚP?</a:t>
            </a:r>
            <a:endParaRPr lang="zh-CN" altLang="en-US" sz="2800" b="1" dirty="0">
              <a:solidFill>
                <a:srgbClr val="002060"/>
              </a:solidFill>
              <a:latin typeface="Times New Roman" panose="02020603050405020304" pitchFamily="18" charset="0"/>
              <a:cs typeface="Times New Roman" panose="02020603050405020304" pitchFamily="18" charset="0"/>
            </a:endParaRPr>
          </a:p>
        </p:txBody>
      </p:sp>
      <p:grpSp>
        <p:nvGrpSpPr>
          <p:cNvPr id="73" name="组合 72"/>
          <p:cNvGrpSpPr/>
          <p:nvPr/>
        </p:nvGrpSpPr>
        <p:grpSpPr>
          <a:xfrm>
            <a:off x="6644875" y="4707185"/>
            <a:ext cx="1144670" cy="732005"/>
            <a:chOff x="1281153" y="5632171"/>
            <a:chExt cx="1466266" cy="937662"/>
          </a:xfrm>
        </p:grpSpPr>
        <p:sp>
          <p:nvSpPr>
            <p:cNvPr id="74" name="云形 73"/>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7030A0"/>
                  </a:solidFill>
                </a:rPr>
                <a:t>03</a:t>
              </a:r>
              <a:endParaRPr lang="zh-CN" altLang="en-US" sz="2800" b="1" dirty="0">
                <a:solidFill>
                  <a:srgbClr val="7030A0"/>
                </a:solidFill>
              </a:endParaRPr>
            </a:p>
          </p:txBody>
        </p:sp>
        <p:sp>
          <p:nvSpPr>
            <p:cNvPr id="75" name="云形 74"/>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rgbClr val="7030A0"/>
                </a:solidFill>
              </a:endParaRPr>
            </a:p>
          </p:txBody>
        </p:sp>
      </p:grpSp>
    </p:spTree>
    <p:extLst>
      <p:ext uri="{BB962C8B-B14F-4D97-AF65-F5344CB8AC3E}">
        <p14:creationId xmlns:p14="http://schemas.microsoft.com/office/powerpoint/2010/main" val="3246061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儿童教育PP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1332</TotalTime>
  <Words>1534</Words>
  <Application>Microsoft Office PowerPoint</Application>
  <PresentationFormat>Widescreen</PresentationFormat>
  <Paragraphs>250</Paragraphs>
  <Slides>49</Slides>
  <Notes>27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等线</vt:lpstr>
      <vt:lpstr>等线 Light</vt:lpstr>
      <vt:lpstr>iCiel Pony</vt:lpstr>
      <vt:lpstr>Times New Roman</vt:lpstr>
      <vt:lpstr>方正汉真广标简体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subject>https://www.ypppt.com/</dc:subject>
  <dc:creator>优品PPT</dc:creator>
  <cp:lastModifiedBy>HP</cp:lastModifiedBy>
  <cp:revision>125</cp:revision>
  <dcterms:created xsi:type="dcterms:W3CDTF">2018-10-13T08:45:51Z</dcterms:created>
  <dcterms:modified xsi:type="dcterms:W3CDTF">2021-09-15T15:31:22Z</dcterms:modified>
</cp:coreProperties>
</file>