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2" r:id="rId3"/>
    <p:sldId id="260" r:id="rId4"/>
    <p:sldId id="263" r:id="rId5"/>
    <p:sldId id="273" r:id="rId6"/>
    <p:sldId id="271" r:id="rId7"/>
    <p:sldId id="277" r:id="rId8"/>
    <p:sldId id="264" r:id="rId9"/>
    <p:sldId id="266" r:id="rId10"/>
    <p:sldId id="29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9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0537E-072C-4C1D-92B1-8EE6C43436A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16A8-F3EA-4754-B103-7BEF43E5B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ffe0d9d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ffe0d9d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13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93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51200" y="1356967"/>
            <a:ext cx="10289600" cy="478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148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AutoNum type="arabicPeriod"/>
              <a:defRPr sz="1700"/>
            </a:lvl1pPr>
            <a:lvl2pPr marL="1219170" lvl="1" indent="-4148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700"/>
            </a:lvl2pPr>
            <a:lvl3pPr marL="1828754" lvl="2" indent="-4148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700"/>
            </a:lvl3pPr>
            <a:lvl4pPr marL="2438339" lvl="3" indent="-4148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700"/>
            </a:lvl4pPr>
            <a:lvl5pPr marL="3047924" lvl="4" indent="-4148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700"/>
            </a:lvl5pPr>
            <a:lvl6pPr marL="3657509" lvl="5" indent="-4148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700"/>
            </a:lvl6pPr>
            <a:lvl7pPr marL="4267093" lvl="6" indent="-4148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700"/>
            </a:lvl7pPr>
            <a:lvl8pPr marL="4876678" lvl="7" indent="-4148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700"/>
            </a:lvl8pPr>
            <a:lvl9pPr marL="5486263" lvl="8" indent="-41485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7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1" y="418133"/>
            <a:ext cx="396191" cy="38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968" y="-241170"/>
            <a:ext cx="624033" cy="65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3368" y="6430897"/>
            <a:ext cx="624033" cy="65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5501" y="4745266"/>
            <a:ext cx="384300" cy="37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8201" y="6271766"/>
            <a:ext cx="384300" cy="378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67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4684900"/>
            <a:ext cx="12192000" cy="217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815400" y="4839367"/>
            <a:ext cx="3340800" cy="646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7035667" y="4839367"/>
            <a:ext cx="3340800" cy="646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1815400" y="5399137"/>
            <a:ext cx="3340800" cy="97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7035667" y="5399137"/>
            <a:ext cx="3340800" cy="97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679" y="2877731"/>
            <a:ext cx="611424" cy="6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36359">
            <a:off x="11132120" y="1284090"/>
            <a:ext cx="525992" cy="517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22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56000" y="2208200"/>
            <a:ext cx="3744000" cy="77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8503" flipH="1">
            <a:off x="9152775" y="4594135"/>
            <a:ext cx="4303400" cy="40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1667" flipH="1">
            <a:off x="3698146" y="-2868950"/>
            <a:ext cx="3855009" cy="362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5312" y="-253336"/>
            <a:ext cx="611424" cy="6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1256000" y="3090200"/>
            <a:ext cx="3742800" cy="156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95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2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9110000" cy="7636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844751" y="2027600"/>
            <a:ext cx="3084400" cy="646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2"/>
          </p:nvPr>
        </p:nvSpPr>
        <p:spPr>
          <a:xfrm>
            <a:off x="2844751" y="2567267"/>
            <a:ext cx="3084400" cy="88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1582351" y="2448467"/>
            <a:ext cx="1036800" cy="6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4"/>
          </p:nvPr>
        </p:nvSpPr>
        <p:spPr>
          <a:xfrm>
            <a:off x="7950151" y="2027600"/>
            <a:ext cx="3084400" cy="646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7950151" y="2567267"/>
            <a:ext cx="3084400" cy="88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 hasCustomPrompt="1"/>
          </p:nvPr>
        </p:nvSpPr>
        <p:spPr>
          <a:xfrm>
            <a:off x="6687817" y="2448467"/>
            <a:ext cx="1036800" cy="6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7"/>
          </p:nvPr>
        </p:nvSpPr>
        <p:spPr>
          <a:xfrm>
            <a:off x="2844751" y="3914333"/>
            <a:ext cx="3084400" cy="646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8"/>
          </p:nvPr>
        </p:nvSpPr>
        <p:spPr>
          <a:xfrm>
            <a:off x="2844751" y="4454000"/>
            <a:ext cx="3084400" cy="88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1582417" y="4335200"/>
            <a:ext cx="1036800" cy="6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3"/>
          </p:nvPr>
        </p:nvSpPr>
        <p:spPr>
          <a:xfrm>
            <a:off x="7950151" y="3914333"/>
            <a:ext cx="3084400" cy="646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4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4"/>
          </p:nvPr>
        </p:nvSpPr>
        <p:spPr>
          <a:xfrm>
            <a:off x="7950151" y="4454000"/>
            <a:ext cx="3084400" cy="88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5" hasCustomPrompt="1"/>
          </p:nvPr>
        </p:nvSpPr>
        <p:spPr>
          <a:xfrm>
            <a:off x="6687817" y="4335200"/>
            <a:ext cx="1036800" cy="6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3">
            <a:alphaModFix/>
          </a:blip>
          <a:srcRect l="4867" r="5325" b="61801"/>
          <a:stretch/>
        </p:blipFill>
        <p:spPr>
          <a:xfrm>
            <a:off x="0" y="5861933"/>
            <a:ext cx="12192000" cy="109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558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3706517" y="1390300"/>
            <a:ext cx="4778800" cy="76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3706667" y="2158300"/>
            <a:ext cx="4778800" cy="123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75644" flipH="1">
            <a:off x="8137752" y="4285741"/>
            <a:ext cx="1598792" cy="344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5644">
            <a:off x="2455719" y="4285741"/>
            <a:ext cx="1598792" cy="344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21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2139877" y="2543967"/>
            <a:ext cx="2792000" cy="6460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2"/>
          </p:nvPr>
        </p:nvSpPr>
        <p:spPr>
          <a:xfrm>
            <a:off x="2135767" y="3189967"/>
            <a:ext cx="2794800" cy="156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3"/>
          </p:nvPr>
        </p:nvSpPr>
        <p:spPr>
          <a:xfrm>
            <a:off x="7258000" y="2543967"/>
            <a:ext cx="2796000" cy="6460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7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4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4"/>
          </p:nvPr>
        </p:nvSpPr>
        <p:spPr>
          <a:xfrm>
            <a:off x="7260688" y="3189967"/>
            <a:ext cx="2796000" cy="156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r="13517" b="70191"/>
          <a:stretch/>
        </p:blipFill>
        <p:spPr>
          <a:xfrm rot="10799998" flipH="1">
            <a:off x="6613400" y="3"/>
            <a:ext cx="5578600" cy="115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r="13517" b="70191"/>
          <a:stretch/>
        </p:blipFill>
        <p:spPr>
          <a:xfrm rot="-3" flipH="1">
            <a:off x="1" y="6053202"/>
            <a:ext cx="3922521" cy="81359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 rot="413">
            <a:off x="287796" y="3439009"/>
            <a:ext cx="260296" cy="291144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20"/>
          <p:cNvSpPr/>
          <p:nvPr/>
        </p:nvSpPr>
        <p:spPr>
          <a:xfrm rot="-1645648">
            <a:off x="11404350" y="3915404"/>
            <a:ext cx="229561" cy="256821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 rot="362">
            <a:off x="11680172" y="4651316"/>
            <a:ext cx="148361" cy="165973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74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53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l="1544" r="8648" b="75306"/>
          <a:stretch/>
        </p:blipFill>
        <p:spPr>
          <a:xfrm>
            <a:off x="0" y="6406432"/>
            <a:ext cx="12192000" cy="451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69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-2" flipH="1">
            <a:off x="1" y="5028000"/>
            <a:ext cx="6685665" cy="182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10799998" flipH="1">
            <a:off x="5506334" y="0"/>
            <a:ext cx="6685665" cy="182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67" y="4316031"/>
            <a:ext cx="536700" cy="52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8500" y="2821645"/>
            <a:ext cx="624024" cy="6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167" y="6321885"/>
            <a:ext cx="379733" cy="4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334" y="257812"/>
            <a:ext cx="624033" cy="659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2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FD15-28BB-4DBE-A2EB-3EBA2C1A772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7B50-9EF4-4500-B1FD-E969F603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4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200" y="1536633"/>
            <a:ext cx="1028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037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§1. </a:t>
            </a:r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 GÓC ĐỐI ĐỈNH</a:t>
            </a:r>
            <a:endParaRPr lang="en-US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663146"/>
            <a:ext cx="1021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I.ĐƯỜNG THẲNG VUÔNG GÓC. ĐƯỜNG THẲNG SONG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SGK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1,2,3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82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Xem trước các bài tập trong SGK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chuẩn bị cho tiết sau 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‘‘Luyện tập’’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124200"/>
            <a:ext cx="10363200" cy="1828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Định nghĩa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7137" y="5334000"/>
            <a:ext cx="9525000" cy="640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1351"/>
              </p:ext>
            </p:extLst>
          </p:nvPr>
        </p:nvGraphicFramePr>
        <p:xfrm>
          <a:off x="989013" y="4648200"/>
          <a:ext cx="54895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1841400" imgH="266400" progId="Equation.DSMT4">
                  <p:embed/>
                </p:oleObj>
              </mc:Choice>
              <mc:Fallback>
                <p:oleObj name="Equation" r:id="rId4" imgW="1841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013" y="4648200"/>
                        <a:ext cx="548957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40080" y="5345113"/>
            <a:ext cx="8656320" cy="750887"/>
            <a:chOff x="640080" y="5345113"/>
            <a:chExt cx="8656320" cy="750887"/>
          </a:xfrm>
        </p:grpSpPr>
        <p:sp>
          <p:nvSpPr>
            <p:cNvPr id="8" name="Rounded Rectangle 7"/>
            <p:cNvSpPr/>
            <p:nvPr/>
          </p:nvSpPr>
          <p:spPr>
            <a:xfrm>
              <a:off x="640080" y="5410200"/>
              <a:ext cx="609600" cy="6858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0718000"/>
                </p:ext>
              </p:extLst>
            </p:nvPr>
          </p:nvGraphicFramePr>
          <p:xfrm>
            <a:off x="668338" y="5345113"/>
            <a:ext cx="8628062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6" imgW="3479760" imgH="266400" progId="Equation.DSMT4">
                    <p:embed/>
                  </p:oleObj>
                </mc:Choice>
                <mc:Fallback>
                  <p:oleObj name="Equation" r:id="rId6" imgW="34797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8338" y="5345113"/>
                          <a:ext cx="8628062" cy="750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056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59180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các hình vẽ sau đây hình nào có chứa góc đối đỉnh?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000375" cy="21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6" y="1905000"/>
            <a:ext cx="33242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905000"/>
            <a:ext cx="3095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39243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962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77400" y="3877585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018782"/>
            <a:ext cx="10487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thẳng cắt nhau tại một điểm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 góc đối đỉnh</a:t>
            </a:r>
          </a:p>
        </p:txBody>
      </p:sp>
      <p:sp>
        <p:nvSpPr>
          <p:cNvPr id="13" name="iSľïdê">
            <a:extLst>
              <a:ext uri="{FF2B5EF4-FFF2-40B4-BE49-F238E27FC236}">
                <a16:creationId xmlns="" xmlns:a16="http://schemas.microsoft.com/office/drawing/2014/main" id="{BC72220A-EC77-469C-BD0E-F55AFF489752}"/>
              </a:ext>
            </a:extLst>
          </p:cNvPr>
          <p:cNvSpPr/>
          <p:nvPr/>
        </p:nvSpPr>
        <p:spPr>
          <a:xfrm>
            <a:off x="929407" y="152400"/>
            <a:ext cx="1966193" cy="59104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2800" kern="0" spc="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Ví </a:t>
            </a:r>
            <a:r>
              <a:rPr lang="en-US" altLang="zh-CN" sz="2800" kern="0" spc="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</a:t>
            </a:r>
            <a:r>
              <a:rPr lang="en-US" altLang="zh-CN" sz="2800" kern="0" spc="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800" kern="0" spc="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1: </a:t>
            </a:r>
            <a:endParaRPr lang="zh-CN" altLang="en-US" sz="2800" kern="0" spc="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4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04EABBA2-6AB1-4A0A-B7EB-702DBB2C0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7453"/>
            <a:ext cx="11049000" cy="6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đỉnh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?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vì</a:t>
            </a:r>
            <a:r>
              <a:rPr lang="en-US" sz="3200" b="1" i="1" kern="0" dirty="0" smtClean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3200" b="1" i="1" kern="0" dirty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28" name="Text Box 55">
            <a:extLst>
              <a:ext uri="{FF2B5EF4-FFF2-40B4-BE49-F238E27FC236}">
                <a16:creationId xmlns="" xmlns:a16="http://schemas.microsoft.com/office/drawing/2014/main" id="{F36A9F40-6CEF-4196-B943-3EDD487D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209" y="3088957"/>
            <a:ext cx="12549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400" b="1" kern="0" dirty="0" err="1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altLang="en-US" sz="2400" b="1" kern="0" dirty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sp>
        <p:nvSpPr>
          <p:cNvPr id="29" name="Text Box 56">
            <a:extLst>
              <a:ext uri="{FF2B5EF4-FFF2-40B4-BE49-F238E27FC236}">
                <a16:creationId xmlns="" xmlns:a16="http://schemas.microsoft.com/office/drawing/2014/main" id="{DCDAD6FC-4E21-4C06-AEF8-B852CC1C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23677"/>
            <a:ext cx="1295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400" b="1" kern="0" dirty="0" err="1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altLang="en-US" sz="2400" b="1" kern="0" dirty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  <p:sp>
        <p:nvSpPr>
          <p:cNvPr id="30" name="Text Box 57">
            <a:extLst>
              <a:ext uri="{FF2B5EF4-FFF2-40B4-BE49-F238E27FC236}">
                <a16:creationId xmlns="" xmlns:a16="http://schemas.microsoft.com/office/drawing/2014/main" id="{6CDF5126-E368-4BDF-A882-E9EF1CA9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395" y="6273501"/>
            <a:ext cx="12805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400" b="1" kern="0" dirty="0" err="1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altLang="en-US" sz="2400" b="1" kern="0" dirty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</a:t>
            </a:r>
          </a:p>
        </p:txBody>
      </p:sp>
      <p:sp>
        <p:nvSpPr>
          <p:cNvPr id="56" name="Text Box 94">
            <a:extLst>
              <a:ext uri="{FF2B5EF4-FFF2-40B4-BE49-F238E27FC236}">
                <a16:creationId xmlns="" xmlns:a16="http://schemas.microsoft.com/office/drawing/2014/main" id="{E6A1DC19-6C7D-40DC-956B-D05828B4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259241"/>
            <a:ext cx="13501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400" b="1" kern="0" dirty="0" err="1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altLang="en-US" sz="2400" b="1" kern="0" dirty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</a:t>
            </a:r>
          </a:p>
        </p:txBody>
      </p:sp>
      <p:sp>
        <p:nvSpPr>
          <p:cNvPr id="57" name="Text Box 95">
            <a:extLst>
              <a:ext uri="{FF2B5EF4-FFF2-40B4-BE49-F238E27FC236}">
                <a16:creationId xmlns="" xmlns:a16="http://schemas.microsoft.com/office/drawing/2014/main" id="{74BF91DF-5CB9-4B7F-AD78-7DD17C7F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6289357"/>
            <a:ext cx="12805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400" b="1" kern="0" dirty="0" err="1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altLang="en-US" sz="2400" b="1" kern="0" dirty="0">
                <a:solidFill>
                  <a:srgbClr val="0F141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</a:t>
            </a:r>
          </a:p>
        </p:txBody>
      </p:sp>
      <p:sp>
        <p:nvSpPr>
          <p:cNvPr id="82" name="iSľïdê">
            <a:extLst>
              <a:ext uri="{FF2B5EF4-FFF2-40B4-BE49-F238E27FC236}">
                <a16:creationId xmlns="" xmlns:a16="http://schemas.microsoft.com/office/drawing/2014/main" id="{BC72220A-EC77-469C-BD0E-F55AFF489752}"/>
              </a:ext>
            </a:extLst>
          </p:cNvPr>
          <p:cNvSpPr/>
          <p:nvPr/>
        </p:nvSpPr>
        <p:spPr>
          <a:xfrm>
            <a:off x="700807" y="64271"/>
            <a:ext cx="1966193" cy="59104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2800" kern="0" spc="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Ví dụ </a:t>
            </a:r>
            <a:r>
              <a:rPr lang="en-US" altLang="zh-CN" sz="2800" kern="0" spc="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2: </a:t>
            </a:r>
            <a:endParaRPr lang="zh-CN" altLang="en-US" sz="2800" kern="0" spc="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BA72A9-B2C6-4A57-86BA-87E83261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771" y="3618947"/>
            <a:ext cx="3330448" cy="2640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954EC2-035C-4966-BD25-871E7AC5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88200"/>
            <a:ext cx="3695973" cy="202132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2DBF1B5-2D69-4F40-9772-95EDCDE02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30376"/>
            <a:ext cx="3352800" cy="219862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98710FA0-6B01-4B34-BB0F-A8FDD97C6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635258"/>
            <a:ext cx="1842676" cy="268934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3C8941B3-0F2F-4F3A-9EFA-2DDD37F66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447" y="4038762"/>
            <a:ext cx="3080953" cy="21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9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00200" y="198438"/>
                <a:ext cx="9906000" cy="163036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>
                            <a:latin typeface="Cambria Math"/>
                          </a:rPr>
                          <m:t>𝐱𝐁𝐲</m:t>
                        </m:r>
                      </m:e>
                    </m:acc>
                    <m:r>
                      <a:rPr lang="en-US" sz="3200" b="1">
                        <a:latin typeface="Cambria Math"/>
                      </a:rPr>
                      <m:t>=</m:t>
                    </m:r>
                    <m:r>
                      <a:rPr lang="en-US" sz="3200" b="1">
                        <a:latin typeface="Cambria Math"/>
                      </a:rPr>
                      <m:t>𝟔𝟎</m:t>
                    </m:r>
                    <m:r>
                      <a:rPr lang="en-US" sz="3200" b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Sau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>
                            <a:latin typeface="Cambria Math"/>
                          </a:rPr>
                          <m:t>𝐱𝐁𝐲</m:t>
                        </m:r>
                      </m:e>
                    </m:acc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00200" y="198438"/>
                <a:ext cx="9906000" cy="1630362"/>
              </a:xfrm>
              <a:blipFill rotWithShape="1">
                <a:blip r:embed="rId2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083558" y="3623592"/>
                <a:ext cx="8279642" cy="2472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b="1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fr-FR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 smtClean="0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fr-FR" sz="2800" b="1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fr-FR" sz="28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xBy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fr-FR" sz="28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Bm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Bx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		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Vẽ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Bn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đối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By.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Từ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vẽ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mBn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xBy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58" y="3623592"/>
                <a:ext cx="8279642" cy="2472408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478" b="-4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177008"/>
            <a:ext cx="4114800" cy="24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ľïdê">
            <a:extLst>
              <a:ext uri="{FF2B5EF4-FFF2-40B4-BE49-F238E27FC236}">
                <a16:creationId xmlns="" xmlns:a16="http://schemas.microsoft.com/office/drawing/2014/main" id="{BC72220A-EC77-469C-BD0E-F55AFF489752}"/>
              </a:ext>
            </a:extLst>
          </p:cNvPr>
          <p:cNvSpPr/>
          <p:nvPr/>
        </p:nvSpPr>
        <p:spPr>
          <a:xfrm>
            <a:off x="1081807" y="152400"/>
            <a:ext cx="1966193" cy="59104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2800" kern="0" spc="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Ví </a:t>
            </a:r>
            <a:r>
              <a:rPr lang="en-US" altLang="zh-CN" sz="2800" kern="0" spc="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</a:t>
            </a:r>
            <a:r>
              <a:rPr lang="en-US" altLang="zh-CN" sz="2800" kern="0" spc="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r>
              <a:rPr lang="en-US" altLang="zh-CN" sz="2800" kern="0" spc="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endParaRPr lang="zh-CN" altLang="en-US" sz="2800" kern="0" spc="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67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7935" flipH="1">
            <a:off x="462499" y="3322387"/>
            <a:ext cx="2998512" cy="282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">
            <a:off x="386193" y="2008735"/>
            <a:ext cx="1424423" cy="148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1674" flipH="1">
            <a:off x="10430603" y="5033932"/>
            <a:ext cx="1515789" cy="16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4267" y="2008733"/>
            <a:ext cx="376000" cy="3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0912" y="4844769"/>
            <a:ext cx="1685733" cy="177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3972" y="3738376"/>
            <a:ext cx="376000" cy="39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6FDA06-A943-4143-BE72-FF1E36EA98E5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61755" y="2726514"/>
            <a:ext cx="4739640" cy="24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4846E2-E8A8-40AA-A3DC-8C5117605412}"/>
              </a:ext>
            </a:extLst>
          </p:cNvPr>
          <p:cNvSpPr txBox="1"/>
          <p:nvPr/>
        </p:nvSpPr>
        <p:spPr>
          <a:xfrm>
            <a:off x="655320" y="5257800"/>
            <a:ext cx="11049000" cy="78482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300" b="1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2.Tính </a:t>
            </a:r>
            <a:r>
              <a:rPr lang="en-US" sz="43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3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300" b="1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3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43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43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43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43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43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43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DBC6ED9-B25B-437B-8DD2-C412C2F6D220}"/>
                  </a:ext>
                </a:extLst>
              </p:cNvPr>
              <p:cNvSpPr txBox="1"/>
              <p:nvPr/>
            </p:nvSpPr>
            <p:spPr>
              <a:xfrm>
                <a:off x="896339" y="657787"/>
                <a:ext cx="10152661" cy="1846660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bPr>
                      <m:e>
                        <m:r>
                          <a:rPr lang="en-US" sz="3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𝑂</m:t>
                        </m:r>
                      </m:e>
                      <m:sub>
                        <m:r>
                          <a:rPr lang="en-US" sz="3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bPr>
                      <m:e>
                        <m:r>
                          <a:rPr lang="en-US" sz="3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𝑂</m:t>
                        </m:r>
                      </m:e>
                      <m:sub>
                        <m:r>
                          <a:rPr lang="en-US" sz="3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b>
                    </m:sSub>
                    <m:r>
                      <a:rPr lang="en-US" sz="37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So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sánh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endParaRPr lang="en-US" sz="3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bPr>
                      <m:e>
                        <m:r>
                          <a:rPr lang="en-US" sz="3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𝑂</m:t>
                        </m:r>
                      </m:e>
                      <m:sub>
                        <m:r>
                          <a:rPr lang="en-US" sz="3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,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bPr>
                      <m:e>
                        <m:r>
                          <a:rPr lang="en-US" sz="3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𝑂</m:t>
                        </m:r>
                      </m:e>
                      <m:sub>
                        <m:r>
                          <a:rPr lang="en-US" sz="3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. So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sánh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endParaRPr lang="en-US" sz="3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c)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Dự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đoán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kết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quả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rút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ra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từ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3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a), b)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BC6ED9-B25B-437B-8DD2-C412C2F6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39" y="657787"/>
                <a:ext cx="10152661" cy="1846660"/>
              </a:xfrm>
              <a:prstGeom prst="rect">
                <a:avLst/>
              </a:prstGeom>
              <a:blipFill rotWithShape="1">
                <a:blip r:embed="rId9"/>
                <a:stretch>
                  <a:fillRect l="-1561" t="-4620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ľïdê">
            <a:extLst>
              <a:ext uri="{FF2B5EF4-FFF2-40B4-BE49-F238E27FC236}">
                <a16:creationId xmlns="" xmlns:a16="http://schemas.microsoft.com/office/drawing/2014/main" id="{BC72220A-EC77-469C-BD0E-F55AFF489752}"/>
              </a:ext>
            </a:extLst>
          </p:cNvPr>
          <p:cNvSpPr/>
          <p:nvPr/>
        </p:nvSpPr>
        <p:spPr>
          <a:xfrm>
            <a:off x="929407" y="106680"/>
            <a:ext cx="1966193" cy="59104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2800" kern="0" spc="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4000" b="1" kern="0" spc="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?3:</a:t>
            </a:r>
            <a:r>
              <a:rPr lang="en-US" altLang="zh-CN" sz="2800" kern="0" spc="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zh-CN" altLang="en-US" sz="2800" kern="0" spc="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433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088130" cy="226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19700" y="1378417"/>
                <a:ext cx="4914900" cy="1212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charset="0"/>
                  <a:buChar char="•"/>
                </a:pP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Tập </a:t>
                </a:r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/>
                                <a:cs typeface="Times New Roman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2400" b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/>
                                <a:cs typeface="Times New Roman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2400" b="1"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1378417"/>
                <a:ext cx="4914900" cy="1212383"/>
              </a:xfrm>
              <a:prstGeom prst="rect">
                <a:avLst/>
              </a:prstGeom>
              <a:blipFill rotWithShape="1">
                <a:blip r:embed="rId3"/>
                <a:stretch>
                  <a:fillRect l="-1859" t="-4020" r="-3965" b="-10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2802494"/>
                <a:ext cx="4914900" cy="98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𝟏𝟖𝟎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(1)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02494"/>
                <a:ext cx="4914900" cy="982192"/>
              </a:xfrm>
              <a:prstGeom prst="rect">
                <a:avLst/>
              </a:prstGeom>
              <a:blipFill rotWithShape="1">
                <a:blip r:embed="rId4"/>
                <a:stretch>
                  <a:fillRect l="-2481" t="-4348" b="-167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67200" y="4114800"/>
                <a:ext cx="7620000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𝟏𝟖𝟎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(2)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14800"/>
                <a:ext cx="7620000" cy="537263"/>
              </a:xfrm>
              <a:prstGeom prst="rect">
                <a:avLst/>
              </a:prstGeom>
              <a:blipFill rotWithShape="1">
                <a:blip r:embed="rId5"/>
                <a:stretch>
                  <a:fillRect l="-1600" t="-7955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7200" y="4876801"/>
                <a:ext cx="7696200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(1)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(2) ta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   (3)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76801"/>
                <a:ext cx="7696200" cy="537263"/>
              </a:xfrm>
              <a:prstGeom prst="rect">
                <a:avLst/>
              </a:prstGeom>
              <a:blipFill rotWithShape="1">
                <a:blip r:embed="rId6"/>
                <a:stretch>
                  <a:fillRect l="-1584" t="-7955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7200" y="5486401"/>
                <a:ext cx="4800600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(3)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486401"/>
                <a:ext cx="4800600" cy="537263"/>
              </a:xfrm>
              <a:prstGeom prst="rect">
                <a:avLst/>
              </a:prstGeom>
              <a:blipFill rotWithShape="1">
                <a:blip r:embed="rId7"/>
                <a:stretch>
                  <a:fillRect l="-2538" t="-10227" b="-29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5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(Đ),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3729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76160" y="1796132"/>
            <a:ext cx="609600" cy="575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76160" y="1114004"/>
            <a:ext cx="609600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76160" y="1788141"/>
            <a:ext cx="609600" cy="5755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76160" y="1112520"/>
            <a:ext cx="609600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Đ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718953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764504"/>
            <a:ext cx="9598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2 đường thẳng MN và PQ cắt nhau tại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Viết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tên các cặp góc đối đỉnh.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8879" y="3437969"/>
            <a:ext cx="4634207" cy="2962831"/>
            <a:chOff x="1198879" y="4079851"/>
            <a:chExt cx="4634207" cy="2962831"/>
          </a:xfrm>
        </p:grpSpPr>
        <p:sp>
          <p:nvSpPr>
            <p:cNvPr id="13" name="Oval 12"/>
            <p:cNvSpPr/>
            <p:nvPr/>
          </p:nvSpPr>
          <p:spPr>
            <a:xfrm>
              <a:off x="3516345" y="5470113"/>
              <a:ext cx="45719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 rot="20861131">
              <a:off x="1793517" y="4630023"/>
              <a:ext cx="3464256" cy="1803096"/>
              <a:chOff x="1779896" y="928048"/>
              <a:chExt cx="3464256" cy="18030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1828800" y="990600"/>
                <a:ext cx="3352800" cy="1676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779896" y="2639704"/>
                <a:ext cx="45719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98433" y="928048"/>
                <a:ext cx="45719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538230">
              <a:off x="1703696" y="4622818"/>
              <a:ext cx="3464256" cy="1803096"/>
              <a:chOff x="1779896" y="928048"/>
              <a:chExt cx="3464256" cy="180309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828800" y="990600"/>
                <a:ext cx="3352800" cy="1676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779896" y="2639704"/>
                <a:ext cx="45719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198433" y="928048"/>
                <a:ext cx="45719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507461" y="560749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8879" y="554985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75886" y="548721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43359" y="66733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34933" y="407985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705600" y="3778742"/>
            <a:ext cx="42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cặp góc đối đỉnh 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12860" y="4796417"/>
                <a:ext cx="4264928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MAQ</m:t>
                        </m:r>
                      </m:e>
                    </m:acc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v</m:t>
                    </m:r>
                    <m:r>
                      <a:rPr lang="en-US" sz="280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PAN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860" y="4796417"/>
                <a:ext cx="4264928" cy="537583"/>
              </a:xfrm>
              <a:prstGeom prst="rect">
                <a:avLst/>
              </a:prstGeom>
              <a:blipFill rotWithShape="1">
                <a:blip r:embed="rId2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05600" y="4272480"/>
                <a:ext cx="4264928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MAP</m:t>
                        </m:r>
                      </m:e>
                    </m:acc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v</m:t>
                    </m:r>
                    <m:r>
                      <a:rPr lang="en-US" sz="2800">
                        <a:latin typeface="Cambria Math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NAQ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272480"/>
                <a:ext cx="4264928" cy="537583"/>
              </a:xfrm>
              <a:prstGeom prst="rect">
                <a:avLst/>
              </a:prstGeom>
              <a:blipFill rotWithShape="1">
                <a:blip r:embed="rId3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6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5456276" y="167640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48"/>
          <p:cNvSpPr/>
          <p:nvPr/>
        </p:nvSpPr>
        <p:spPr>
          <a:xfrm>
            <a:off x="8399664" y="1418233"/>
            <a:ext cx="2655200" cy="2655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48"/>
          <p:cNvSpPr/>
          <p:nvPr/>
        </p:nvSpPr>
        <p:spPr>
          <a:xfrm>
            <a:off x="1307200" y="1222411"/>
            <a:ext cx="2655200" cy="2655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73" name="Google Shape;8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6650" y="2068132"/>
            <a:ext cx="1601233" cy="159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614177" y="1831350"/>
            <a:ext cx="1601233" cy="159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767" y="1832867"/>
            <a:ext cx="1601233" cy="1596133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792216" y="262988"/>
            <a:ext cx="10289600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7" name="Google Shape;877;p48"/>
          <p:cNvSpPr txBox="1">
            <a:spLocks noGrp="1"/>
          </p:cNvSpPr>
          <p:nvPr>
            <p:ph type="subTitle" idx="1"/>
          </p:nvPr>
        </p:nvSpPr>
        <p:spPr>
          <a:xfrm>
            <a:off x="380575" y="4706000"/>
            <a:ext cx="4343825" cy="4756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indent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9" name="Google Shape;879;p48"/>
          <p:cNvSpPr txBox="1">
            <a:spLocks noGrp="1"/>
          </p:cNvSpPr>
          <p:nvPr>
            <p:ph type="subTitle" idx="3"/>
          </p:nvPr>
        </p:nvSpPr>
        <p:spPr>
          <a:xfrm>
            <a:off x="4904800" y="4043285"/>
            <a:ext cx="3020000" cy="4756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indent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" name="Google Shape;881;p48"/>
          <p:cNvSpPr txBox="1">
            <a:spLocks noGrp="1"/>
          </p:cNvSpPr>
          <p:nvPr>
            <p:ph type="subTitle" idx="5"/>
          </p:nvPr>
        </p:nvSpPr>
        <p:spPr>
          <a:xfrm>
            <a:off x="8217264" y="4239313"/>
            <a:ext cx="3020000" cy="4756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indent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897716" y="2511800"/>
            <a:ext cx="1308312" cy="6460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818658" y="2525843"/>
            <a:ext cx="1232697" cy="6460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885" name="Google Shape;885;p48"/>
          <p:cNvSpPr txBox="1">
            <a:spLocks noGrp="1"/>
          </p:cNvSpPr>
          <p:nvPr>
            <p:ph type="title" idx="9"/>
          </p:nvPr>
        </p:nvSpPr>
        <p:spPr>
          <a:xfrm>
            <a:off x="9161593" y="2567100"/>
            <a:ext cx="1225217" cy="6460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886" name="Google Shape;88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89261" flipH="1">
            <a:off x="6717729" y="1199850"/>
            <a:ext cx="472569" cy="116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01878">
            <a:off x="11105742" y="5606646"/>
            <a:ext cx="621985" cy="117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43846">
            <a:off x="11185747" y="658791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64315" flipH="1">
            <a:off x="1100271" y="2245510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494989" y="1930319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207495" y="2037971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2862" y="345063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36653" y="1780219"/>
            <a:ext cx="289993" cy="285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5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 build="p"/>
      <p:bldP spid="879" grpId="0" build="p"/>
      <p:bldP spid="881" grpId="0" build="p"/>
      <p:bldP spid="8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zard's App Pitch Deck by Slidesgo">
  <a:themeElements>
    <a:clrScheme name="Simple Light">
      <a:dk1>
        <a:srgbClr val="0F1416"/>
      </a:dk1>
      <a:lt1>
        <a:srgbClr val="FFFFFF"/>
      </a:lt1>
      <a:dk2>
        <a:srgbClr val="595959"/>
      </a:dk2>
      <a:lt2>
        <a:srgbClr val="FFFFFF"/>
      </a:lt2>
      <a:accent1>
        <a:srgbClr val="F7DBB3"/>
      </a:accent1>
      <a:accent2>
        <a:srgbClr val="F99C57"/>
      </a:accent2>
      <a:accent3>
        <a:srgbClr val="90A48B"/>
      </a:accent3>
      <a:accent4>
        <a:srgbClr val="456860"/>
      </a:accent4>
      <a:accent5>
        <a:srgbClr val="122F35"/>
      </a:accent5>
      <a:accent6>
        <a:srgbClr val="0F1416"/>
      </a:accent6>
      <a:hlink>
        <a:srgbClr val="0F14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557</Words>
  <Application>Microsoft Office PowerPoint</Application>
  <PresentationFormat>Custom</PresentationFormat>
  <Paragraphs>65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Wizard's App Pitch Deck by Slidesgo</vt:lpstr>
      <vt:lpstr>Equation</vt:lpstr>
      <vt:lpstr>§1. HAI GÓC ĐỐI ĐỈNH</vt:lpstr>
      <vt:lpstr>1. Thế nào là hai góc đối đỉnh?</vt:lpstr>
      <vt:lpstr>  Trong các hình vẽ sau đây hình nào có chứa góc đối đỉnh?</vt:lpstr>
      <vt:lpstr>PowerPoint Presentation</vt:lpstr>
      <vt:lpstr> Vẽ (xBy) ̂=60°. Sau đó hãy vẽ góc đối đỉnh với (xBy) ̂?</vt:lpstr>
      <vt:lpstr>PowerPoint Presentation</vt:lpstr>
      <vt:lpstr>2. Tính chất của hai góc đối đỉnh:</vt:lpstr>
      <vt:lpstr>Bài tập : Điền đúng (Đ), sai(S) vào ô trống sao cho phù hợp:</vt:lpstr>
      <vt:lpstr>Kiến thức cần nhớ</vt:lpstr>
      <vt:lpstr>3. Hướng dẫn học ở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Bich</dc:creator>
  <cp:lastModifiedBy>DELL</cp:lastModifiedBy>
  <cp:revision>53</cp:revision>
  <dcterms:created xsi:type="dcterms:W3CDTF">2017-05-17T23:18:25Z</dcterms:created>
  <dcterms:modified xsi:type="dcterms:W3CDTF">2021-09-03T08:22:46Z</dcterms:modified>
</cp:coreProperties>
</file>