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65" r:id="rId2"/>
    <p:sldId id="266" r:id="rId3"/>
    <p:sldId id="256" r:id="rId4"/>
    <p:sldId id="267" r:id="rId5"/>
    <p:sldId id="259" r:id="rId6"/>
    <p:sldId id="273" r:id="rId7"/>
    <p:sldId id="274" r:id="rId8"/>
    <p:sldId id="279" r:id="rId9"/>
    <p:sldId id="280" r:id="rId10"/>
    <p:sldId id="281" r:id="rId11"/>
    <p:sldId id="282" r:id="rId12"/>
    <p:sldId id="283" r:id="rId13"/>
    <p:sldId id="284" r:id="rId14"/>
    <p:sldId id="287" r:id="rId15"/>
    <p:sldId id="288" r:id="rId16"/>
    <p:sldId id="291" r:id="rId17"/>
    <p:sldId id="307" r:id="rId18"/>
    <p:sldId id="300" r:id="rId19"/>
    <p:sldId id="297" r:id="rId20"/>
    <p:sldId id="286" r:id="rId21"/>
    <p:sldId id="26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CC"/>
    <a:srgbClr val="000099"/>
    <a:srgbClr val="0000FF"/>
    <a:srgbClr val="660033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9878" autoAdjust="0"/>
  </p:normalViewPr>
  <p:slideViewPr>
    <p:cSldViewPr snapToGrid="0">
      <p:cViewPr>
        <p:scale>
          <a:sx n="81" d="100"/>
          <a:sy n="81" d="100"/>
        </p:scale>
        <p:origin x="-288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12" Type="http://schemas.openxmlformats.org/officeDocument/2006/relationships/image" Target="../media/image69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11" Type="http://schemas.openxmlformats.org/officeDocument/2006/relationships/image" Target="../media/image68.wmf"/><Relationship Id="rId5" Type="http://schemas.openxmlformats.org/officeDocument/2006/relationships/image" Target="../media/image62.wmf"/><Relationship Id="rId10" Type="http://schemas.openxmlformats.org/officeDocument/2006/relationships/image" Target="../media/image67.wmf"/><Relationship Id="rId4" Type="http://schemas.openxmlformats.org/officeDocument/2006/relationships/image" Target="../media/image61.wmf"/><Relationship Id="rId9" Type="http://schemas.openxmlformats.org/officeDocument/2006/relationships/image" Target="../media/image6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11" Type="http://schemas.openxmlformats.org/officeDocument/2006/relationships/image" Target="../media/image48.wmf"/><Relationship Id="rId5" Type="http://schemas.openxmlformats.org/officeDocument/2006/relationships/image" Target="../media/image42.wmf"/><Relationship Id="rId10" Type="http://schemas.openxmlformats.org/officeDocument/2006/relationships/image" Target="../media/image47.wmf"/><Relationship Id="rId4" Type="http://schemas.openxmlformats.org/officeDocument/2006/relationships/image" Target="../media/image41.wmf"/><Relationship Id="rId9" Type="http://schemas.openxmlformats.org/officeDocument/2006/relationships/image" Target="../media/image4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F0FF85-F945-4CB4-B522-E71880B6FD1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9E1DD-07D5-462F-90ED-CFF563E46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57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="" xmlns:a16="http://schemas.microsoft.com/office/drawing/2014/main" id="{8D2C3CA4-CF9B-4DF5-9F91-7F4E4B6C33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5AF9EE-C2F4-47F4-AEA0-38965A6B20D8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="" xmlns:a16="http://schemas.microsoft.com/office/drawing/2014/main" id="{891CFB54-A1BE-45B2-B172-109A71E0B6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>
            <a:extLst>
              <a:ext uri="{FF2B5EF4-FFF2-40B4-BE49-F238E27FC236}">
                <a16:creationId xmlns="" xmlns:a16="http://schemas.microsoft.com/office/drawing/2014/main" id="{C67F8A15-D240-4640-89F8-679F882665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2744-BEBB-4FD1-9A74-70B4C20850A1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706A-BF95-4763-AE98-6D07E72AD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27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2744-BEBB-4FD1-9A74-70B4C20850A1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706A-BF95-4763-AE98-6D07E72AD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953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2744-BEBB-4FD1-9A74-70B4C20850A1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706A-BF95-4763-AE98-6D07E72AD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24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CF00EA60-783B-41C5-B665-0B446FEC1F50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81ABC060-2B05-48FE-ACA4-480952861C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CE504DBE-466F-4974-8EF8-2DB45E868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285F270-B9D6-482A-89D5-5FDF59D41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98386AB8-483E-4334-877E-58BEF0F690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45677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E89172-8B19-4DBB-9379-0590AF6F88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5539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F28899-E6DD-4470-B901-61ACB45BE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0D7A6A6-CD24-4E93-AC96-673AD8898E40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EA5AFAE-ECE4-4486-81F4-7DEC7DA104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C537CE1-B7B3-454B-8A85-1847156900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1773430-F77A-4B5B-923C-7B14D006D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662708B-529F-44BD-94D5-6D35B9AC6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4A645E7A-CC15-4D17-A6E9-7946645B5C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341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2744-BEBB-4FD1-9A74-70B4C20850A1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706A-BF95-4763-AE98-6D07E72AD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321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2744-BEBB-4FD1-9A74-70B4C20850A1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706A-BF95-4763-AE98-6D07E72AD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92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2744-BEBB-4FD1-9A74-70B4C20850A1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706A-BF95-4763-AE98-6D07E72AD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06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2744-BEBB-4FD1-9A74-70B4C20850A1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706A-BF95-4763-AE98-6D07E72AD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426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2744-BEBB-4FD1-9A74-70B4C20850A1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706A-BF95-4763-AE98-6D07E72AD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732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2744-BEBB-4FD1-9A74-70B4C20850A1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706A-BF95-4763-AE98-6D07E72AD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774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2744-BEBB-4FD1-9A74-70B4C20850A1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706A-BF95-4763-AE98-6D07E72AD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751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2744-BEBB-4FD1-9A74-70B4C20850A1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E706A-BF95-4763-AE98-6D07E72AD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600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02744-BEBB-4FD1-9A74-70B4C20850A1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E706A-BF95-4763-AE98-6D07E72AD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102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3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3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1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3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3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29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8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42.wmf"/><Relationship Id="rId18" Type="http://schemas.openxmlformats.org/officeDocument/2006/relationships/oleObject" Target="../embeddings/oleObject40.bin"/><Relationship Id="rId26" Type="http://schemas.openxmlformats.org/officeDocument/2006/relationships/image" Target="../media/image48.wmf"/><Relationship Id="rId3" Type="http://schemas.openxmlformats.org/officeDocument/2006/relationships/oleObject" Target="../embeddings/oleObject32.bin"/><Relationship Id="rId21" Type="http://schemas.openxmlformats.org/officeDocument/2006/relationships/image" Target="../media/image46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44.wmf"/><Relationship Id="rId25" Type="http://schemas.openxmlformats.org/officeDocument/2006/relationships/oleObject" Target="../embeddings/oleObject44.bin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39.bin"/><Relationship Id="rId20" Type="http://schemas.openxmlformats.org/officeDocument/2006/relationships/oleObject" Target="../embeddings/oleObject41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41.wmf"/><Relationship Id="rId24" Type="http://schemas.openxmlformats.org/officeDocument/2006/relationships/oleObject" Target="../embeddings/oleObject43.bin"/><Relationship Id="rId5" Type="http://schemas.openxmlformats.org/officeDocument/2006/relationships/oleObject" Target="../embeddings/oleObject33.bin"/><Relationship Id="rId15" Type="http://schemas.openxmlformats.org/officeDocument/2006/relationships/image" Target="../media/image43.wmf"/><Relationship Id="rId23" Type="http://schemas.openxmlformats.org/officeDocument/2006/relationships/image" Target="../media/image47.wmf"/><Relationship Id="rId10" Type="http://schemas.openxmlformats.org/officeDocument/2006/relationships/oleObject" Target="../embeddings/oleObject36.bin"/><Relationship Id="rId19" Type="http://schemas.openxmlformats.org/officeDocument/2006/relationships/image" Target="../media/image45.wmf"/><Relationship Id="rId4" Type="http://schemas.openxmlformats.org/officeDocument/2006/relationships/image" Target="../media/image38.wmf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38.bin"/><Relationship Id="rId22" Type="http://schemas.openxmlformats.org/officeDocument/2006/relationships/oleObject" Target="../embeddings/oleObject42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0.bin"/><Relationship Id="rId18" Type="http://schemas.openxmlformats.org/officeDocument/2006/relationships/oleObject" Target="../embeddings/oleObject52.bin"/><Relationship Id="rId3" Type="http://schemas.openxmlformats.org/officeDocument/2006/relationships/oleObject" Target="../embeddings/oleObject45.bin"/><Relationship Id="rId21" Type="http://schemas.openxmlformats.org/officeDocument/2006/relationships/image" Target="../media/image57.wmf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3.wmf"/><Relationship Id="rId17" Type="http://schemas.openxmlformats.org/officeDocument/2006/relationships/hyperlink" Target="file:///G:\videoplayback.FLV" TargetMode="External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55.wmf"/><Relationship Id="rId20" Type="http://schemas.openxmlformats.org/officeDocument/2006/relationships/oleObject" Target="../embeddings/oleObject53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10" Type="http://schemas.openxmlformats.org/officeDocument/2006/relationships/image" Target="../media/image52.wmf"/><Relationship Id="rId19" Type="http://schemas.openxmlformats.org/officeDocument/2006/relationships/image" Target="../media/image56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59.bin"/><Relationship Id="rId18" Type="http://schemas.openxmlformats.org/officeDocument/2006/relationships/image" Target="../media/image65.wmf"/><Relationship Id="rId26" Type="http://schemas.openxmlformats.org/officeDocument/2006/relationships/image" Target="../media/image69.wmf"/><Relationship Id="rId3" Type="http://schemas.openxmlformats.org/officeDocument/2006/relationships/oleObject" Target="../embeddings/oleObject54.bin"/><Relationship Id="rId21" Type="http://schemas.openxmlformats.org/officeDocument/2006/relationships/oleObject" Target="../embeddings/oleObject63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61.bin"/><Relationship Id="rId25" Type="http://schemas.openxmlformats.org/officeDocument/2006/relationships/oleObject" Target="../embeddings/oleObject65.bin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64.wmf"/><Relationship Id="rId20" Type="http://schemas.openxmlformats.org/officeDocument/2006/relationships/image" Target="../media/image66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58.bin"/><Relationship Id="rId24" Type="http://schemas.openxmlformats.org/officeDocument/2006/relationships/image" Target="../media/image68.wmf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23" Type="http://schemas.openxmlformats.org/officeDocument/2006/relationships/oleObject" Target="../embeddings/oleObject64.bin"/><Relationship Id="rId10" Type="http://schemas.openxmlformats.org/officeDocument/2006/relationships/image" Target="../media/image61.wmf"/><Relationship Id="rId19" Type="http://schemas.openxmlformats.org/officeDocument/2006/relationships/oleObject" Target="../embeddings/oleObject62.bin"/><Relationship Id="rId4" Type="http://schemas.openxmlformats.org/officeDocument/2006/relationships/image" Target="../media/image58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63.wmf"/><Relationship Id="rId22" Type="http://schemas.openxmlformats.org/officeDocument/2006/relationships/image" Target="../media/image67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>
            <a:off x="1676400" y="304801"/>
            <a:ext cx="8839200" cy="5238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GIỚI THIỆU CHƯƠNG TRÌNH ĐẠI SỐ LỚP 7</a:t>
            </a:r>
            <a:endParaRPr lang="en-US" sz="3600" kern="1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1905000" y="1143000"/>
            <a:ext cx="8534400" cy="277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dirty="0">
                <a:solidFill>
                  <a:srgbClr val="003300"/>
                </a:solidFill>
                <a:latin typeface="Times New Roman" panose="02020603050405020304" pitchFamily="18" charset="0"/>
              </a:rPr>
              <a:t>GỒM 4 CHƯƠNG: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I: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tỉ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thực</a:t>
            </a:r>
            <a:endParaRPr lang="en-US" altLang="en-US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II: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Hàm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đồ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thị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Chương</a:t>
            </a:r>
            <a:r>
              <a:rPr lang="en-US" altLang="en-US" dirty="0">
                <a:solidFill>
                  <a:srgbClr val="009900"/>
                </a:solidFill>
                <a:latin typeface="Times New Roman" panose="02020603050405020304" pitchFamily="18" charset="0"/>
              </a:rPr>
              <a:t> III: </a:t>
            </a:r>
            <a:r>
              <a:rPr lang="en-US" altLang="en-US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Thống</a:t>
            </a:r>
            <a:r>
              <a:rPr lang="en-US" altLang="en-US" dirty="0">
                <a:solidFill>
                  <a:srgbClr val="0099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9900"/>
                </a:solidFill>
                <a:latin typeface="Times New Roman" panose="02020603050405020304" pitchFamily="18" charset="0"/>
              </a:rPr>
              <a:t>kê</a:t>
            </a:r>
            <a:endParaRPr lang="en-US" altLang="en-US" dirty="0">
              <a:solidFill>
                <a:srgbClr val="0099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1890713" y="4178300"/>
            <a:ext cx="861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Chương IV: Biểu thức đại số </a:t>
            </a:r>
          </a:p>
        </p:txBody>
      </p:sp>
    </p:spTree>
    <p:extLst>
      <p:ext uri="{BB962C8B-B14F-4D97-AF65-F5344CB8AC3E}">
        <p14:creationId xmlns:p14="http://schemas.microsoft.com/office/powerpoint/2010/main" val="294357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759200" y="8320088"/>
            <a:ext cx="1016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.VnArial" pitchFamily="34" charset="0"/>
              </a:rPr>
              <a:t>Z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812800" y="7924801"/>
            <a:ext cx="1117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.VnArial" pitchFamily="34" charset="0"/>
              </a:rPr>
              <a:t>  N</a:t>
            </a:r>
          </a:p>
        </p:txBody>
      </p:sp>
      <p:sp>
        <p:nvSpPr>
          <p:cNvPr id="16388" name="Freeform 4"/>
          <p:cNvSpPr>
            <a:spLocks/>
          </p:cNvSpPr>
          <p:nvPr/>
        </p:nvSpPr>
        <p:spPr bwMode="auto">
          <a:xfrm>
            <a:off x="1930400" y="8128000"/>
            <a:ext cx="304800" cy="177800"/>
          </a:xfrm>
          <a:custGeom>
            <a:avLst/>
            <a:gdLst>
              <a:gd name="T0" fmla="*/ 2147483646 w 144"/>
              <a:gd name="T1" fmla="*/ 2147483646 h 112"/>
              <a:gd name="T2" fmla="*/ 2147483646 w 144"/>
              <a:gd name="T3" fmla="*/ 2147483646 h 112"/>
              <a:gd name="T4" fmla="*/ 0 w 144"/>
              <a:gd name="T5" fmla="*/ 2147483646 h 112"/>
              <a:gd name="T6" fmla="*/ 2147483646 w 144"/>
              <a:gd name="T7" fmla="*/ 2147483646 h 112"/>
              <a:gd name="T8" fmla="*/ 2147483646 w 144"/>
              <a:gd name="T9" fmla="*/ 2147483646 h 1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4" h="112">
                <a:moveTo>
                  <a:pt x="144" y="8"/>
                </a:moveTo>
                <a:cubicBezTo>
                  <a:pt x="108" y="4"/>
                  <a:pt x="72" y="0"/>
                  <a:pt x="48" y="8"/>
                </a:cubicBezTo>
                <a:cubicBezTo>
                  <a:pt x="24" y="16"/>
                  <a:pt x="0" y="40"/>
                  <a:pt x="0" y="56"/>
                </a:cubicBezTo>
                <a:cubicBezTo>
                  <a:pt x="0" y="72"/>
                  <a:pt x="24" y="96"/>
                  <a:pt x="48" y="104"/>
                </a:cubicBezTo>
                <a:cubicBezTo>
                  <a:pt x="72" y="112"/>
                  <a:pt x="108" y="108"/>
                  <a:pt x="144" y="104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962400" y="7115176"/>
            <a:ext cx="1016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.VnArial" pitchFamily="34" charset="0"/>
              </a:rPr>
              <a:t>;</a:t>
            </a:r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 flipV="1">
            <a:off x="795867" y="4575176"/>
            <a:ext cx="10227733" cy="95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6656917" y="4432300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6409267" y="40386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ahoma" pitchFamily="34" charset="0"/>
                <a:cs typeface="Arial" charset="0"/>
              </a:rPr>
              <a:t>0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2592917" y="4005263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ahoma" pitchFamily="34" charset="0"/>
                <a:cs typeface="Arial" charset="0"/>
              </a:rPr>
              <a:t>-1</a:t>
            </a:r>
          </a:p>
        </p:txBody>
      </p:sp>
      <p:sp>
        <p:nvSpPr>
          <p:cNvPr id="30730" name="Line 10"/>
          <p:cNvSpPr>
            <a:spLocks noChangeShapeType="1"/>
          </p:cNvSpPr>
          <p:nvPr/>
        </p:nvSpPr>
        <p:spPr bwMode="auto">
          <a:xfrm>
            <a:off x="3001434" y="4495800"/>
            <a:ext cx="3655484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>
            <a:off x="5437717" y="4648200"/>
            <a:ext cx="1219200" cy="0"/>
          </a:xfrm>
          <a:prstGeom prst="line">
            <a:avLst/>
          </a:prstGeom>
          <a:noFill/>
          <a:ln w="762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>
            <a:off x="5437717" y="4495800"/>
            <a:ext cx="0" cy="209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0733" name="Group 13"/>
          <p:cNvGrpSpPr>
            <a:grpSpLocks/>
          </p:cNvGrpSpPr>
          <p:nvPr/>
        </p:nvGrpSpPr>
        <p:grpSpPr bwMode="auto">
          <a:xfrm>
            <a:off x="5132917" y="4792663"/>
            <a:ext cx="914400" cy="671512"/>
            <a:chOff x="2400" y="3840"/>
            <a:chExt cx="432" cy="423"/>
          </a:xfrm>
        </p:grpSpPr>
        <p:sp>
          <p:nvSpPr>
            <p:cNvPr id="16420" name="Text Box 14"/>
            <p:cNvSpPr txBox="1">
              <a:spLocks noChangeArrowheads="1"/>
            </p:cNvSpPr>
            <p:nvPr/>
          </p:nvSpPr>
          <p:spPr bwMode="auto">
            <a:xfrm>
              <a:off x="2400" y="384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latin typeface="Tahoma" pitchFamily="34" charset="0"/>
                  <a:cs typeface="Arial" charset="0"/>
                </a:rPr>
                <a:t>-1</a:t>
              </a:r>
            </a:p>
          </p:txBody>
        </p:sp>
        <p:sp>
          <p:nvSpPr>
            <p:cNvPr id="16421" name="Text Box 15"/>
            <p:cNvSpPr txBox="1">
              <a:spLocks noChangeArrowheads="1"/>
            </p:cNvSpPr>
            <p:nvPr/>
          </p:nvSpPr>
          <p:spPr bwMode="auto">
            <a:xfrm>
              <a:off x="2448" y="403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latin typeface="Tahoma" pitchFamily="34" charset="0"/>
                  <a:cs typeface="Arial" charset="0"/>
                </a:rPr>
                <a:t>3</a:t>
              </a:r>
            </a:p>
          </p:txBody>
        </p:sp>
        <p:sp>
          <p:nvSpPr>
            <p:cNvPr id="16422" name="Line 16"/>
            <p:cNvSpPr>
              <a:spLocks noChangeShapeType="1"/>
            </p:cNvSpPr>
            <p:nvPr/>
          </p:nvSpPr>
          <p:spPr bwMode="auto">
            <a:xfrm>
              <a:off x="2448" y="4050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37" name="Line 17"/>
          <p:cNvSpPr>
            <a:spLocks noChangeShapeType="1"/>
          </p:cNvSpPr>
          <p:nvPr/>
        </p:nvSpPr>
        <p:spPr bwMode="auto">
          <a:xfrm>
            <a:off x="2999317" y="4419600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>
            <a:off x="4218517" y="4495800"/>
            <a:ext cx="0" cy="209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016000" y="779463"/>
            <a:ext cx="11176000" cy="46166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:Biểu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grpSp>
        <p:nvGrpSpPr>
          <p:cNvPr id="30740" name="Group 20"/>
          <p:cNvGrpSpPr>
            <a:grpSpLocks/>
          </p:cNvGrpSpPr>
          <p:nvPr/>
        </p:nvGrpSpPr>
        <p:grpSpPr bwMode="auto">
          <a:xfrm>
            <a:off x="3913717" y="4805363"/>
            <a:ext cx="914400" cy="671512"/>
            <a:chOff x="2400" y="3840"/>
            <a:chExt cx="432" cy="423"/>
          </a:xfrm>
        </p:grpSpPr>
        <p:sp>
          <p:nvSpPr>
            <p:cNvPr id="16417" name="Text Box 21"/>
            <p:cNvSpPr txBox="1">
              <a:spLocks noChangeArrowheads="1"/>
            </p:cNvSpPr>
            <p:nvPr/>
          </p:nvSpPr>
          <p:spPr bwMode="auto">
            <a:xfrm>
              <a:off x="2400" y="384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latin typeface="Tahoma" pitchFamily="34" charset="0"/>
                  <a:cs typeface="Arial" charset="0"/>
                </a:rPr>
                <a:t>-2</a:t>
              </a:r>
            </a:p>
          </p:txBody>
        </p:sp>
        <p:sp>
          <p:nvSpPr>
            <p:cNvPr id="16418" name="Text Box 22"/>
            <p:cNvSpPr txBox="1">
              <a:spLocks noChangeArrowheads="1"/>
            </p:cNvSpPr>
            <p:nvPr/>
          </p:nvSpPr>
          <p:spPr bwMode="auto">
            <a:xfrm>
              <a:off x="2448" y="403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latin typeface="Tahoma" pitchFamily="34" charset="0"/>
                  <a:cs typeface="Arial" charset="0"/>
                </a:rPr>
                <a:t>3</a:t>
              </a:r>
            </a:p>
          </p:txBody>
        </p:sp>
        <p:sp>
          <p:nvSpPr>
            <p:cNvPr id="16419" name="Line 23"/>
            <p:cNvSpPr>
              <a:spLocks noChangeShapeType="1"/>
            </p:cNvSpPr>
            <p:nvPr/>
          </p:nvSpPr>
          <p:spPr bwMode="auto">
            <a:xfrm>
              <a:off x="2448" y="4050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44" name="Group 24"/>
          <p:cNvGrpSpPr>
            <a:grpSpLocks/>
          </p:cNvGrpSpPr>
          <p:nvPr/>
        </p:nvGrpSpPr>
        <p:grpSpPr bwMode="auto">
          <a:xfrm>
            <a:off x="2694517" y="4792663"/>
            <a:ext cx="914400" cy="671512"/>
            <a:chOff x="2400" y="3840"/>
            <a:chExt cx="432" cy="423"/>
          </a:xfrm>
        </p:grpSpPr>
        <p:sp>
          <p:nvSpPr>
            <p:cNvPr id="16414" name="Text Box 25"/>
            <p:cNvSpPr txBox="1">
              <a:spLocks noChangeArrowheads="1"/>
            </p:cNvSpPr>
            <p:nvPr/>
          </p:nvSpPr>
          <p:spPr bwMode="auto">
            <a:xfrm>
              <a:off x="2400" y="384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latin typeface="Tahoma" pitchFamily="34" charset="0"/>
                  <a:cs typeface="Arial" charset="0"/>
                </a:rPr>
                <a:t>-3</a:t>
              </a:r>
            </a:p>
          </p:txBody>
        </p:sp>
        <p:sp>
          <p:nvSpPr>
            <p:cNvPr id="16415" name="Text Box 26"/>
            <p:cNvSpPr txBox="1">
              <a:spLocks noChangeArrowheads="1"/>
            </p:cNvSpPr>
            <p:nvPr/>
          </p:nvSpPr>
          <p:spPr bwMode="auto">
            <a:xfrm>
              <a:off x="2448" y="403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latin typeface="Tahoma" pitchFamily="34" charset="0"/>
                  <a:cs typeface="Arial" charset="0"/>
                </a:rPr>
                <a:t>3</a:t>
              </a:r>
            </a:p>
          </p:txBody>
        </p:sp>
        <p:sp>
          <p:nvSpPr>
            <p:cNvPr id="16416" name="Line 27"/>
            <p:cNvSpPr>
              <a:spLocks noChangeShapeType="1"/>
            </p:cNvSpPr>
            <p:nvPr/>
          </p:nvSpPr>
          <p:spPr bwMode="auto">
            <a:xfrm>
              <a:off x="2448" y="4050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48" name="Group 28"/>
          <p:cNvGrpSpPr>
            <a:grpSpLocks/>
          </p:cNvGrpSpPr>
          <p:nvPr/>
        </p:nvGrpSpPr>
        <p:grpSpPr bwMode="auto">
          <a:xfrm>
            <a:off x="4729293" y="732203"/>
            <a:ext cx="914400" cy="671513"/>
            <a:chOff x="2400" y="3840"/>
            <a:chExt cx="432" cy="423"/>
          </a:xfrm>
        </p:grpSpPr>
        <p:sp>
          <p:nvSpPr>
            <p:cNvPr id="16411" name="Text Box 29"/>
            <p:cNvSpPr txBox="1">
              <a:spLocks noChangeArrowheads="1"/>
            </p:cNvSpPr>
            <p:nvPr/>
          </p:nvSpPr>
          <p:spPr bwMode="auto">
            <a:xfrm>
              <a:off x="2400" y="384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latin typeface="Tahoma" pitchFamily="34" charset="0"/>
                  <a:cs typeface="Arial" charset="0"/>
                </a:rPr>
                <a:t> 2</a:t>
              </a:r>
            </a:p>
          </p:txBody>
        </p:sp>
        <p:sp>
          <p:nvSpPr>
            <p:cNvPr id="16412" name="Text Box 30"/>
            <p:cNvSpPr txBox="1">
              <a:spLocks noChangeArrowheads="1"/>
            </p:cNvSpPr>
            <p:nvPr/>
          </p:nvSpPr>
          <p:spPr bwMode="auto">
            <a:xfrm>
              <a:off x="2448" y="403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latin typeface="Tahoma" pitchFamily="34" charset="0"/>
                  <a:cs typeface="Arial" charset="0"/>
                </a:rPr>
                <a:t>-3</a:t>
              </a:r>
            </a:p>
          </p:txBody>
        </p:sp>
        <p:sp>
          <p:nvSpPr>
            <p:cNvPr id="16413" name="Line 31"/>
            <p:cNvSpPr>
              <a:spLocks noChangeShapeType="1"/>
            </p:cNvSpPr>
            <p:nvPr/>
          </p:nvSpPr>
          <p:spPr bwMode="auto">
            <a:xfrm>
              <a:off x="2448" y="4050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52" name="Oval 32"/>
          <p:cNvSpPr>
            <a:spLocks noChangeArrowheads="1"/>
          </p:cNvSpPr>
          <p:nvPr/>
        </p:nvSpPr>
        <p:spPr bwMode="auto">
          <a:xfrm>
            <a:off x="4723431" y="1043109"/>
            <a:ext cx="812800" cy="304800"/>
          </a:xfrm>
          <a:prstGeom prst="ellipse">
            <a:avLst/>
          </a:prstGeom>
          <a:noFill/>
          <a:ln w="5715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/>
          </a:p>
        </p:txBody>
      </p:sp>
      <p:graphicFrame>
        <p:nvGraphicFramePr>
          <p:cNvPr id="30754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4155068"/>
              </p:ext>
            </p:extLst>
          </p:nvPr>
        </p:nvGraphicFramePr>
        <p:xfrm>
          <a:off x="3736429" y="1355604"/>
          <a:ext cx="1858433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2" name="Equation" r:id="rId3" imgW="558558" imgH="393529" progId="Equation.DSMT4">
                  <p:embed/>
                </p:oleObj>
              </mc:Choice>
              <mc:Fallback>
                <p:oleObj name="Equation" r:id="rId3" imgW="558558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6429" y="1355604"/>
                        <a:ext cx="1858433" cy="104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5" name="Text Box 35"/>
          <p:cNvSpPr txBox="1">
            <a:spLocks noChangeArrowheads="1"/>
          </p:cNvSpPr>
          <p:nvPr/>
        </p:nvSpPr>
        <p:spPr bwMode="auto">
          <a:xfrm>
            <a:off x="695566" y="2449514"/>
            <a:ext cx="12192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- Chia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đoạn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đơn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vị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thành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 3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phần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bằng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nhau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-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Lấy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về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bên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trái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điểm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 0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một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đoạn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bằng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 2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đơn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vị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mới</a:t>
            </a:r>
            <a:r>
              <a:rPr lang="en-US" dirty="0">
                <a:latin typeface="Times New Roman" pitchFamily="18" charset="0"/>
              </a:rPr>
              <a:t>.</a:t>
            </a:r>
          </a:p>
        </p:txBody>
      </p:sp>
      <p:sp>
        <p:nvSpPr>
          <p:cNvPr id="30756" name="Text Box 36"/>
          <p:cNvSpPr txBox="1">
            <a:spLocks noChangeArrowheads="1"/>
          </p:cNvSpPr>
          <p:nvPr/>
        </p:nvSpPr>
        <p:spPr bwMode="auto">
          <a:xfrm>
            <a:off x="586317" y="-1525588"/>
            <a:ext cx="12192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003300"/>
                </a:solidFill>
                <a:latin typeface="Times New Roman" pitchFamily="18" charset="0"/>
              </a:rPr>
              <a:t>Trên trục số điểm biểu diễn số hữu tỉ x được gọi là điểm x.</a:t>
            </a:r>
          </a:p>
        </p:txBody>
      </p:sp>
      <p:sp>
        <p:nvSpPr>
          <p:cNvPr id="30757" name="Line 37"/>
          <p:cNvSpPr>
            <a:spLocks noChangeShapeType="1"/>
          </p:cNvSpPr>
          <p:nvPr/>
        </p:nvSpPr>
        <p:spPr bwMode="auto">
          <a:xfrm>
            <a:off x="10356851" y="4432300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8" name="Text Box 38"/>
          <p:cNvSpPr txBox="1">
            <a:spLocks noChangeArrowheads="1"/>
          </p:cNvSpPr>
          <p:nvPr/>
        </p:nvSpPr>
        <p:spPr bwMode="auto">
          <a:xfrm>
            <a:off x="10090152" y="4056063"/>
            <a:ext cx="53763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ahoma" pitchFamily="34" charset="0"/>
                <a:cs typeface="Arial" charset="0"/>
              </a:rPr>
              <a:t>1</a:t>
            </a:r>
          </a:p>
        </p:txBody>
      </p:sp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0" y="0"/>
            <a:ext cx="11582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2/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Biểu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diễn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hữu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tỉ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trên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trục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048531" y="4038599"/>
            <a:ext cx="513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</a:t>
            </a:r>
            <a:endParaRPr lang="en-US" b="1" dirty="0"/>
          </a:p>
        </p:txBody>
      </p:sp>
      <p:sp>
        <p:nvSpPr>
          <p:cNvPr id="41" name="Text Box 60"/>
          <p:cNvSpPr txBox="1">
            <a:spLocks noChangeArrowheads="1"/>
          </p:cNvSpPr>
          <p:nvPr/>
        </p:nvSpPr>
        <p:spPr bwMode="auto">
          <a:xfrm>
            <a:off x="488952" y="5425951"/>
            <a:ext cx="11703049" cy="1015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CCCCFF"/>
                    </a:gs>
                    <a:gs pos="17999">
                      <a:srgbClr val="99CCFF">
                        <a:alpha val="88121"/>
                      </a:srgbClr>
                    </a:gs>
                    <a:gs pos="36000">
                      <a:srgbClr val="9966FF">
                        <a:alpha val="76240"/>
                      </a:srgbClr>
                    </a:gs>
                    <a:gs pos="61000">
                      <a:srgbClr val="CC99FF">
                        <a:alpha val="59740"/>
                      </a:srgbClr>
                    </a:gs>
                    <a:gs pos="82001">
                      <a:srgbClr val="99CCFF">
                        <a:alpha val="45879"/>
                      </a:srgbClr>
                    </a:gs>
                    <a:gs pos="100000">
                      <a:srgbClr val="CCCCFF">
                        <a:alpha val="3400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Vd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049525"/>
              </p:ext>
            </p:extLst>
          </p:nvPr>
        </p:nvGraphicFramePr>
        <p:xfrm>
          <a:off x="4300419" y="5835883"/>
          <a:ext cx="484717" cy="834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3" name="Equation" r:id="rId5" imgW="228600" imgH="393480" progId="Equation.DSMT4">
                  <p:embed/>
                </p:oleObj>
              </mc:Choice>
              <mc:Fallback>
                <p:oleObj name="Equation" r:id="rId5" imgW="2286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00419" y="5835883"/>
                        <a:ext cx="484717" cy="8347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1803779"/>
              </p:ext>
            </p:extLst>
          </p:nvPr>
        </p:nvGraphicFramePr>
        <p:xfrm>
          <a:off x="6307379" y="5776546"/>
          <a:ext cx="484187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4" name="Equation" r:id="rId7" imgW="484200" imgH="835200" progId="Equation.DSMT4">
                  <p:embed/>
                </p:oleObj>
              </mc:Choice>
              <mc:Fallback>
                <p:oleObj name="Equation" r:id="rId7" imgW="484200" imgH="835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307379" y="5776546"/>
                        <a:ext cx="484187" cy="835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9502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0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0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1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 1.79191E-6 L 3.33333E-6 1.79191E-6 " pathEditMode="relative" rAng="0" ptsTypes="AA">
                                      <p:cBhvr>
                                        <p:cTn id="72" dur="2000" spd="-100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82" presetID="63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157 1.79191E-6 L -0.10157 1.79191E-6 " pathEditMode="relative" rAng="0" ptsTypes="AA">
                                      <p:cBhvr>
                                        <p:cTn id="83" dur="2000" spd="-100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8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3" presetClass="exit" presetSubtype="1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9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0" dur="2000" fill="hold"/>
                                        <p:tgtEl>
                                          <p:spTgt spid="3074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0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30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8" dur="20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109" dur="20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4" dur="2000"/>
                                        <p:tgtEl>
                                          <p:spTgt spid="30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9" dur="1" fill="hold"/>
                                        <p:tgtEl>
                                          <p:spTgt spid="30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0" animBg="1"/>
      <p:bldP spid="30727" grpId="0" animBg="1"/>
      <p:bldP spid="30729" grpId="0"/>
      <p:bldP spid="30730" grpId="0" animBg="1"/>
      <p:bldP spid="30730" grpId="1" animBg="1"/>
      <p:bldP spid="30731" grpId="0" animBg="1"/>
      <p:bldP spid="30731" grpId="1" animBg="1"/>
      <p:bldP spid="30731" grpId="2" animBg="1"/>
      <p:bldP spid="30731" grpId="3" animBg="1"/>
      <p:bldP spid="30732" grpId="0" animBg="1"/>
      <p:bldP spid="30737" grpId="0" animBg="1"/>
      <p:bldP spid="30738" grpId="0" animBg="1"/>
      <p:bldP spid="30739" grpId="0" animBg="1"/>
      <p:bldP spid="30752" grpId="0" animBg="1"/>
      <p:bldP spid="30755" grpId="0"/>
      <p:bldP spid="30757" grpId="0" animBg="1"/>
      <p:bldP spid="2" grpId="0"/>
      <p:bldP spid="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spect="1" noChangeArrowheads="1" noTextEdit="1"/>
          </p:cNvSpPr>
          <p:nvPr/>
        </p:nvSpPr>
        <p:spPr bwMode="auto">
          <a:xfrm>
            <a:off x="1026584" y="3084514"/>
            <a:ext cx="8754533" cy="3773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304800" y="490538"/>
            <a:ext cx="1158240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CCCCFF"/>
                    </a:gs>
                    <a:gs pos="17999">
                      <a:srgbClr val="99CCFF">
                        <a:alpha val="88121"/>
                      </a:srgbClr>
                    </a:gs>
                    <a:gs pos="36000">
                      <a:srgbClr val="9966FF">
                        <a:alpha val="76240"/>
                      </a:srgbClr>
                    </a:gs>
                    <a:gs pos="61000">
                      <a:srgbClr val="CC99FF">
                        <a:alpha val="59740"/>
                      </a:srgbClr>
                    </a:gs>
                    <a:gs pos="82001">
                      <a:srgbClr val="99CCFF">
                        <a:alpha val="45879"/>
                      </a:srgbClr>
                    </a:gs>
                    <a:gs pos="100000">
                      <a:srgbClr val="CCCCFF">
                        <a:alpha val="3400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i="1" u="sng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i="1" u="sng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i="1" u="sng" dirty="0"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800" b="1" i="1" u="sng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u="sng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2800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defRPr/>
            </a:pP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sz="2800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010913"/>
      </p:ext>
    </p:extLst>
  </p:cSld>
  <p:clrMapOvr>
    <a:masterClrMapping/>
  </p:clrMapOvr>
  <p:transition spd="slow">
    <p:cover dir="ru"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171940" y="859574"/>
            <a:ext cx="5588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</a:rPr>
              <a:t>?4: So </a:t>
            </a:r>
            <a:r>
              <a:rPr lang="en-US" sz="2800" dirty="0" err="1">
                <a:latin typeface="Times New Roman" pitchFamily="18" charset="0"/>
              </a:rPr>
              <a:t>sánh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</a:rPr>
              <a:t>         </a:t>
            </a:r>
            <a:r>
              <a:rPr lang="en-US" sz="2800" dirty="0" err="1" smtClean="0">
                <a:latin typeface="Times New Roman" pitchFamily="18" charset="0"/>
              </a:rPr>
              <a:t>và</a:t>
            </a:r>
            <a:endParaRPr lang="en-US" sz="2800" dirty="0">
              <a:latin typeface="Times New Roman" pitchFamily="18" charset="0"/>
            </a:endParaRPr>
          </a:p>
        </p:txBody>
      </p:sp>
      <p:graphicFrame>
        <p:nvGraphicFramePr>
          <p:cNvPr id="184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5669301"/>
              </p:ext>
            </p:extLst>
          </p:nvPr>
        </p:nvGraphicFramePr>
        <p:xfrm>
          <a:off x="3615957" y="731191"/>
          <a:ext cx="8270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3" name="Equation" r:id="rId3" imgW="279360" imgH="393480" progId="Equation.DSMT4">
                  <p:embed/>
                </p:oleObj>
              </mc:Choice>
              <mc:Fallback>
                <p:oleObj name="Equation" r:id="rId3" imgW="279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5957" y="731191"/>
                        <a:ext cx="82708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418123" y="1905000"/>
            <a:ext cx="1422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u="sng" dirty="0" err="1">
                <a:solidFill>
                  <a:srgbClr val="C00000"/>
                </a:solidFill>
                <a:latin typeface="Times New Roman" pitchFamily="18" charset="0"/>
              </a:rPr>
              <a:t>Giải</a:t>
            </a:r>
            <a:r>
              <a:rPr lang="en-US" u="sng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  <a:endParaRPr lang="en-US" u="sng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graphicFrame>
        <p:nvGraphicFramePr>
          <p:cNvPr id="1844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8319572"/>
              </p:ext>
            </p:extLst>
          </p:nvPr>
        </p:nvGraphicFramePr>
        <p:xfrm>
          <a:off x="1496651" y="1641232"/>
          <a:ext cx="3657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4" name="Equation" r:id="rId5" imgW="1307880" imgH="393480" progId="Equation.DSMT4">
                  <p:embed/>
                </p:oleObj>
              </mc:Choice>
              <mc:Fallback>
                <p:oleObj name="Equation" r:id="rId5" imgW="13078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6651" y="1641232"/>
                        <a:ext cx="3657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1117599" y="2895601"/>
            <a:ext cx="431018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err="1">
                <a:solidFill>
                  <a:srgbClr val="000066"/>
                </a:solidFill>
                <a:latin typeface="Times New Roman" pitchFamily="18" charset="0"/>
              </a:rPr>
              <a:t>Vì</a:t>
            </a:r>
            <a:r>
              <a:rPr lang="en-US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1844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4739662"/>
              </p:ext>
            </p:extLst>
          </p:nvPr>
        </p:nvGraphicFramePr>
        <p:xfrm>
          <a:off x="1828800" y="2719388"/>
          <a:ext cx="2628900" cy="1039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5" name="Equation" r:id="rId7" imgW="723600" imgH="393480" progId="Equation.DSMT4">
                  <p:embed/>
                </p:oleObj>
              </mc:Choice>
              <mc:Fallback>
                <p:oleObj name="Equation" r:id="rId7" imgW="7236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719388"/>
                        <a:ext cx="2628900" cy="1039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609600" y="4724400"/>
            <a:ext cx="10972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Ví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dụ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: (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Học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sinh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đọc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ví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dụ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imes New Roman" pitchFamily="18" charset="0"/>
              </a:rPr>
              <a:t>trong</a:t>
            </a:r>
            <a:r>
              <a:rPr lang="en-US" dirty="0">
                <a:solidFill>
                  <a:srgbClr val="000099"/>
                </a:solidFill>
                <a:latin typeface="Times New Roman" pitchFamily="18" charset="0"/>
              </a:rPr>
              <a:t> SGK)</a:t>
            </a: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508000" y="5334000"/>
            <a:ext cx="11176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C00000"/>
                </a:solidFill>
                <a:latin typeface="Times New Roman" pitchFamily="18" charset="0"/>
              </a:rPr>
              <a:t>Qua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</a:rPr>
              <a:t>các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</a:rPr>
              <a:t>ví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</a:rPr>
              <a:t>dụ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</a:rPr>
              <a:t>trên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</a:rPr>
              <a:t>hãy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</a:rPr>
              <a:t>cho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</a:rPr>
              <a:t>biết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</a:rPr>
              <a:t>để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</a:rPr>
              <a:t> so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</a:rPr>
              <a:t>sánh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</a:rPr>
              <a:t>hai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</a:rPr>
              <a:t>số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</a:rPr>
              <a:t>hữu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</a:rPr>
              <a:t>tỉ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</a:rPr>
              <a:t> ta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</a:rPr>
              <a:t>cần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</a:rPr>
              <a:t>làm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</a:rPr>
              <a:t>như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</a:rPr>
              <a:t>thế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 pitchFamily="18" charset="0"/>
              </a:rPr>
              <a:t>nào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0338" y="208932"/>
            <a:ext cx="3765774" cy="5222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514350" algn="l"/>
              </a:tabLst>
            </a:pP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3/So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hai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tỉ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FF0000"/>
              </a:solidFill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9036"/>
              </p:ext>
            </p:extLst>
          </p:nvPr>
        </p:nvGraphicFramePr>
        <p:xfrm>
          <a:off x="4786919" y="743836"/>
          <a:ext cx="558800" cy="8248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6" name="Equation" r:id="rId9" imgW="266400" imgH="393480" progId="Equation.DSMT4">
                  <p:embed/>
                </p:oleObj>
              </mc:Choice>
              <mc:Fallback>
                <p:oleObj name="Equation" r:id="rId9" imgW="2664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786919" y="743836"/>
                        <a:ext cx="558800" cy="8248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633870"/>
              </p:ext>
            </p:extLst>
          </p:nvPr>
        </p:nvGraphicFramePr>
        <p:xfrm>
          <a:off x="2270125" y="3844925"/>
          <a:ext cx="1363663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7" name="Equation" r:id="rId11" imgW="571320" imgH="393480" progId="Equation.DSMT4">
                  <p:embed/>
                </p:oleObj>
              </mc:Choice>
              <mc:Fallback>
                <p:oleObj name="Equation" r:id="rId11" imgW="5713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270125" y="3844925"/>
                        <a:ext cx="1363663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1129323" y="3974118"/>
            <a:ext cx="112150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err="1" smtClean="0">
                <a:solidFill>
                  <a:srgbClr val="000066"/>
                </a:solidFill>
                <a:latin typeface="Times New Roman" pitchFamily="18" charset="0"/>
              </a:rPr>
              <a:t>Nên</a:t>
            </a:r>
            <a:r>
              <a:rPr lang="en-US" dirty="0" smtClean="0">
                <a:solidFill>
                  <a:srgbClr val="000066"/>
                </a:solidFill>
                <a:latin typeface="Times New Roman" pitchFamily="18" charset="0"/>
              </a:rPr>
              <a:t> </a:t>
            </a:r>
            <a:endParaRPr lang="en-US" dirty="0">
              <a:solidFill>
                <a:srgbClr val="000066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994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20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18442" grpId="0"/>
      <p:bldP spid="18446" grpId="0"/>
      <p:bldP spid="18447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406400" y="1020764"/>
            <a:ext cx="113792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err="1">
                <a:solidFill>
                  <a:srgbClr val="FF0000"/>
                </a:solidFill>
                <a:latin typeface="Times New Roman" pitchFamily="18" charset="0"/>
              </a:rPr>
              <a:t>Để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</a:rPr>
              <a:t> so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</a:rPr>
              <a:t>sánh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</a:rPr>
              <a:t>hữu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</a:rPr>
              <a:t>tỉ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</a:rPr>
              <a:t> ta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</a:rPr>
              <a:t>cần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</a:rPr>
              <a:t>làm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+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Viết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hai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số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hữu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tỉ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dưới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dạng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hai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phân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số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có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cùng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mẫu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dương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+ So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sánh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hai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tử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số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,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số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hữu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tỉ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nào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có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tử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lớn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hơn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thì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lớn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3300"/>
                </a:solidFill>
                <a:latin typeface="Times New Roman" pitchFamily="18" charset="0"/>
              </a:rPr>
              <a:t>hơn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4479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7730067" y="1879600"/>
            <a:ext cx="20037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en-US" sz="2800">
                <a:latin typeface="Arial" charset="0"/>
              </a:rPr>
              <a:t>1</a:t>
            </a:r>
          </a:p>
        </p:txBody>
      </p:sp>
      <p:grpSp>
        <p:nvGrpSpPr>
          <p:cNvPr id="38915" name="Group 3"/>
          <p:cNvGrpSpPr>
            <a:grpSpLocks/>
          </p:cNvGrpSpPr>
          <p:nvPr/>
        </p:nvGrpSpPr>
        <p:grpSpPr bwMode="auto">
          <a:xfrm>
            <a:off x="182033" y="1296988"/>
            <a:ext cx="11785600" cy="1106487"/>
            <a:chOff x="96" y="1462"/>
            <a:chExt cx="5568" cy="697"/>
          </a:xfrm>
        </p:grpSpPr>
        <p:sp>
          <p:nvSpPr>
            <p:cNvPr id="21513" name="Line 4"/>
            <p:cNvSpPr>
              <a:spLocks noChangeShapeType="1"/>
            </p:cNvSpPr>
            <p:nvPr/>
          </p:nvSpPr>
          <p:spPr bwMode="auto">
            <a:xfrm>
              <a:off x="96" y="1800"/>
              <a:ext cx="5568" cy="1"/>
            </a:xfrm>
            <a:prstGeom prst="line">
              <a:avLst/>
            </a:prstGeom>
            <a:noFill/>
            <a:ln w="38100" cap="rnd">
              <a:solidFill>
                <a:srgbClr val="0000FF"/>
              </a:solidFill>
              <a:round/>
              <a:headEnd/>
              <a:tailEnd type="arrow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4" name="Rectangle 5"/>
            <p:cNvSpPr>
              <a:spLocks noChangeArrowheads="1"/>
            </p:cNvSpPr>
            <p:nvPr/>
          </p:nvSpPr>
          <p:spPr bwMode="auto">
            <a:xfrm>
              <a:off x="721" y="1480"/>
              <a:ext cx="98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2800"/>
                <a:t>A</a:t>
              </a:r>
              <a:endParaRPr lang="en-US" sz="2800">
                <a:latin typeface="Arial" charset="0"/>
              </a:endParaRPr>
            </a:p>
          </p:txBody>
        </p:sp>
        <p:sp>
          <p:nvSpPr>
            <p:cNvPr id="21515" name="Rectangle 6"/>
            <p:cNvSpPr>
              <a:spLocks noChangeArrowheads="1"/>
            </p:cNvSpPr>
            <p:nvPr/>
          </p:nvSpPr>
          <p:spPr bwMode="auto">
            <a:xfrm>
              <a:off x="304" y="1822"/>
              <a:ext cx="139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2800"/>
                <a:t>-1</a:t>
              </a:r>
              <a:endParaRPr lang="en-US" sz="2800">
                <a:latin typeface="Arial" charset="0"/>
              </a:endParaRPr>
            </a:p>
          </p:txBody>
        </p:sp>
        <p:sp>
          <p:nvSpPr>
            <p:cNvPr id="21516" name="Rectangle 7"/>
            <p:cNvSpPr>
              <a:spLocks noChangeArrowheads="1"/>
            </p:cNvSpPr>
            <p:nvPr/>
          </p:nvSpPr>
          <p:spPr bwMode="auto">
            <a:xfrm>
              <a:off x="3604" y="1462"/>
              <a:ext cx="99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eaLnBrk="1" hangingPunct="1"/>
              <a:r>
                <a:rPr lang="en-US" sz="2800"/>
                <a:t>B</a:t>
              </a:r>
              <a:endParaRPr lang="en-US" sz="2800">
                <a:latin typeface="Arial" charset="0"/>
              </a:endParaRPr>
            </a:p>
          </p:txBody>
        </p:sp>
        <p:sp>
          <p:nvSpPr>
            <p:cNvPr id="21517" name="Rectangle 8"/>
            <p:cNvSpPr>
              <a:spLocks noChangeArrowheads="1"/>
            </p:cNvSpPr>
            <p:nvPr/>
          </p:nvSpPr>
          <p:spPr bwMode="auto">
            <a:xfrm>
              <a:off x="5242" y="1888"/>
              <a:ext cx="86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2800"/>
                <a:t>2</a:t>
              </a:r>
              <a:endParaRPr lang="en-US" sz="2800">
                <a:latin typeface="Arial" charset="0"/>
              </a:endParaRPr>
            </a:p>
          </p:txBody>
        </p:sp>
        <p:sp>
          <p:nvSpPr>
            <p:cNvPr id="21518" name="Line 9"/>
            <p:cNvSpPr>
              <a:spLocks noChangeShapeType="1"/>
            </p:cNvSpPr>
            <p:nvPr/>
          </p:nvSpPr>
          <p:spPr bwMode="auto">
            <a:xfrm flipV="1">
              <a:off x="407" y="1789"/>
              <a:ext cx="1" cy="5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9" name="Line 10"/>
            <p:cNvSpPr>
              <a:spLocks noChangeShapeType="1"/>
            </p:cNvSpPr>
            <p:nvPr/>
          </p:nvSpPr>
          <p:spPr bwMode="auto">
            <a:xfrm flipV="1">
              <a:off x="814" y="1789"/>
              <a:ext cx="1" cy="5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0" name="Line 11"/>
            <p:cNvSpPr>
              <a:spLocks noChangeShapeType="1"/>
            </p:cNvSpPr>
            <p:nvPr/>
          </p:nvSpPr>
          <p:spPr bwMode="auto">
            <a:xfrm flipV="1">
              <a:off x="1221" y="1789"/>
              <a:ext cx="1" cy="5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1" name="Line 12"/>
            <p:cNvSpPr>
              <a:spLocks noChangeShapeType="1"/>
            </p:cNvSpPr>
            <p:nvPr/>
          </p:nvSpPr>
          <p:spPr bwMode="auto">
            <a:xfrm flipV="1">
              <a:off x="1635" y="1789"/>
              <a:ext cx="1" cy="5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2" name="Line 13"/>
            <p:cNvSpPr>
              <a:spLocks noChangeShapeType="1"/>
            </p:cNvSpPr>
            <p:nvPr/>
          </p:nvSpPr>
          <p:spPr bwMode="auto">
            <a:xfrm flipV="1">
              <a:off x="2042" y="1789"/>
              <a:ext cx="1" cy="5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3" name="Line 14"/>
            <p:cNvSpPr>
              <a:spLocks noChangeShapeType="1"/>
            </p:cNvSpPr>
            <p:nvPr/>
          </p:nvSpPr>
          <p:spPr bwMode="auto">
            <a:xfrm flipV="1">
              <a:off x="2449" y="1789"/>
              <a:ext cx="1" cy="5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4" name="Line 15"/>
            <p:cNvSpPr>
              <a:spLocks noChangeShapeType="1"/>
            </p:cNvSpPr>
            <p:nvPr/>
          </p:nvSpPr>
          <p:spPr bwMode="auto">
            <a:xfrm flipV="1">
              <a:off x="3263" y="1789"/>
              <a:ext cx="1" cy="5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5" name="Line 16"/>
            <p:cNvSpPr>
              <a:spLocks noChangeShapeType="1"/>
            </p:cNvSpPr>
            <p:nvPr/>
          </p:nvSpPr>
          <p:spPr bwMode="auto">
            <a:xfrm flipV="1">
              <a:off x="3670" y="1789"/>
              <a:ext cx="1" cy="5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6" name="Line 17"/>
            <p:cNvSpPr>
              <a:spLocks noChangeShapeType="1"/>
            </p:cNvSpPr>
            <p:nvPr/>
          </p:nvSpPr>
          <p:spPr bwMode="auto">
            <a:xfrm flipV="1">
              <a:off x="4083" y="1789"/>
              <a:ext cx="1" cy="5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7" name="Line 18"/>
            <p:cNvSpPr>
              <a:spLocks noChangeShapeType="1"/>
            </p:cNvSpPr>
            <p:nvPr/>
          </p:nvSpPr>
          <p:spPr bwMode="auto">
            <a:xfrm flipV="1">
              <a:off x="4490" y="1789"/>
              <a:ext cx="1" cy="5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8" name="Line 19"/>
            <p:cNvSpPr>
              <a:spLocks noChangeShapeType="1"/>
            </p:cNvSpPr>
            <p:nvPr/>
          </p:nvSpPr>
          <p:spPr bwMode="auto">
            <a:xfrm flipV="1">
              <a:off x="4898" y="1789"/>
              <a:ext cx="1" cy="5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9" name="Line 20"/>
            <p:cNvSpPr>
              <a:spLocks noChangeShapeType="1"/>
            </p:cNvSpPr>
            <p:nvPr/>
          </p:nvSpPr>
          <p:spPr bwMode="auto">
            <a:xfrm flipV="1">
              <a:off x="2849" y="1797"/>
              <a:ext cx="1" cy="5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0" name="Rectangle 21"/>
            <p:cNvSpPr>
              <a:spLocks noChangeArrowheads="1"/>
            </p:cNvSpPr>
            <p:nvPr/>
          </p:nvSpPr>
          <p:spPr bwMode="auto">
            <a:xfrm>
              <a:off x="1999" y="1876"/>
              <a:ext cx="86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2800"/>
                <a:t>0</a:t>
              </a:r>
              <a:endParaRPr lang="en-US" sz="2800">
                <a:latin typeface="Arial" charset="0"/>
              </a:endParaRPr>
            </a:p>
          </p:txBody>
        </p:sp>
        <p:sp>
          <p:nvSpPr>
            <p:cNvPr id="21531" name="Line 22"/>
            <p:cNvSpPr>
              <a:spLocks noChangeShapeType="1"/>
            </p:cNvSpPr>
            <p:nvPr/>
          </p:nvSpPr>
          <p:spPr bwMode="auto">
            <a:xfrm flipV="1">
              <a:off x="5284" y="1798"/>
              <a:ext cx="1" cy="5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38935" name="Object 23"/>
          <p:cNvGraphicFramePr>
            <a:graphicFrameLocks noChangeAspect="1"/>
          </p:cNvGraphicFramePr>
          <p:nvPr/>
        </p:nvGraphicFramePr>
        <p:xfrm>
          <a:off x="1494367" y="1816100"/>
          <a:ext cx="531284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2" name="Equation" r:id="rId3" imgW="228501" imgH="393529" progId="Equation.DSMT4">
                  <p:embed/>
                </p:oleObj>
              </mc:Choice>
              <mc:Fallback>
                <p:oleObj name="Equation" r:id="rId3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4367" y="1816100"/>
                        <a:ext cx="531284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36" name="Text Box 24"/>
          <p:cNvSpPr txBox="1">
            <a:spLocks noChangeArrowheads="1"/>
          </p:cNvSpPr>
          <p:nvPr/>
        </p:nvSpPr>
        <p:spPr bwMode="auto">
          <a:xfrm>
            <a:off x="172589" y="3616814"/>
            <a:ext cx="115210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CCCCFF"/>
                    </a:gs>
                    <a:gs pos="17999">
                      <a:srgbClr val="99CCFF">
                        <a:alpha val="88121"/>
                      </a:srgbClr>
                    </a:gs>
                    <a:gs pos="36000">
                      <a:srgbClr val="9966FF">
                        <a:alpha val="76240"/>
                      </a:srgbClr>
                    </a:gs>
                    <a:gs pos="61000">
                      <a:srgbClr val="CC99FF">
                        <a:alpha val="59740"/>
                      </a:srgbClr>
                    </a:gs>
                    <a:gs pos="82001">
                      <a:srgbClr val="99CCFF">
                        <a:alpha val="45879"/>
                      </a:srgbClr>
                    </a:gs>
                    <a:gs pos="100000">
                      <a:srgbClr val="CCCCFF">
                        <a:alpha val="3400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graphicFrame>
        <p:nvGraphicFramePr>
          <p:cNvPr id="38937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208443"/>
              </p:ext>
            </p:extLst>
          </p:nvPr>
        </p:nvGraphicFramePr>
        <p:xfrm>
          <a:off x="4938182" y="3448389"/>
          <a:ext cx="618067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3" name="Equation" r:id="rId5" imgW="228501" imgH="393529" progId="Equation.DSMT4">
                  <p:embed/>
                </p:oleObj>
              </mc:Choice>
              <mc:Fallback>
                <p:oleObj name="Equation" r:id="rId5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8182" y="3448389"/>
                        <a:ext cx="618067" cy="798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9118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8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8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8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41351" y="1714501"/>
            <a:ext cx="1107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 b="1" dirty="0" err="1">
                <a:cs typeface="Times New Roman" pitchFamily="18" charset="0"/>
              </a:rPr>
              <a:t>Nếu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x &lt; y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thì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trên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trục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số</a:t>
            </a:r>
            <a:r>
              <a:rPr lang="en-US" sz="2800" b="1" dirty="0">
                <a:cs typeface="Times New Roman" pitchFamily="18" charset="0"/>
              </a:rPr>
              <a:t>, </a:t>
            </a:r>
            <a:r>
              <a:rPr lang="en-US" sz="2800" b="1" dirty="0" err="1">
                <a:cs typeface="Times New Roman" pitchFamily="18" charset="0"/>
              </a:rPr>
              <a:t>điểm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x </a:t>
            </a:r>
            <a:r>
              <a:rPr lang="en-US" sz="2800" b="1" dirty="0">
                <a:cs typeface="Times New Roman" pitchFamily="18" charset="0"/>
              </a:rPr>
              <a:t>ở </a:t>
            </a:r>
            <a:r>
              <a:rPr lang="en-US" sz="2800" b="1" dirty="0" err="1">
                <a:cs typeface="Times New Roman" pitchFamily="18" charset="0"/>
              </a:rPr>
              <a:t>bên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cs typeface="Times New Roman" pitchFamily="18" charset="0"/>
              </a:rPr>
              <a:t>trái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điểm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y</a:t>
            </a:r>
            <a:r>
              <a:rPr lang="en-US" sz="2800" b="1" dirty="0"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780117" y="2808288"/>
            <a:ext cx="11074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 b="1">
                <a:cs typeface="Times New Roman" pitchFamily="18" charset="0"/>
              </a:rPr>
              <a:t>x &gt; 0   Số hữu tỉ dương.</a:t>
            </a:r>
          </a:p>
        </p:txBody>
      </p:sp>
      <p:graphicFrame>
        <p:nvGraphicFramePr>
          <p:cNvPr id="22532" name="Object 5"/>
          <p:cNvGraphicFramePr>
            <a:graphicFrameLocks noChangeAspect="1"/>
          </p:cNvGraphicFramePr>
          <p:nvPr/>
        </p:nvGraphicFramePr>
        <p:xfrm>
          <a:off x="795866" y="2289175"/>
          <a:ext cx="1735667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3" imgW="558558" imgH="215806" progId="Equation.DSMT4">
                  <p:embed/>
                </p:oleObj>
              </mc:Choice>
              <mc:Fallback>
                <p:oleObj name="Equation" r:id="rId3" imgW="558558" imgH="21580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866" y="2289175"/>
                        <a:ext cx="1735667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780117" y="3417888"/>
            <a:ext cx="11074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 b="1">
                <a:cs typeface="Times New Roman" pitchFamily="18" charset="0"/>
              </a:rPr>
              <a:t>x &lt; 0   Số hữu tỉ âm.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811866" y="4348163"/>
            <a:ext cx="958426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 b="1" dirty="0">
                <a:cs typeface="Times New Roman" pitchFamily="18" charset="0"/>
              </a:rPr>
              <a:t>x = 0   </a:t>
            </a:r>
            <a:r>
              <a:rPr lang="en-US" sz="2800" b="1" dirty="0" err="1">
                <a:cs typeface="Times New Roman" pitchFamily="18" charset="0"/>
              </a:rPr>
              <a:t>Không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là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số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hữu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tỉ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dương</a:t>
            </a:r>
            <a:r>
              <a:rPr lang="en-US" sz="2800" b="1" dirty="0"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n-US" sz="2800" b="1" dirty="0">
                <a:cs typeface="Times New Roman" pitchFamily="18" charset="0"/>
              </a:rPr>
              <a:t>           </a:t>
            </a:r>
            <a:r>
              <a:rPr lang="en-US" sz="2800" b="1" dirty="0" err="1">
                <a:cs typeface="Times New Roman" pitchFamily="18" charset="0"/>
              </a:rPr>
              <a:t>cũng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không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là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số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hữu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tỉ</a:t>
            </a: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err="1">
                <a:cs typeface="Times New Roman" pitchFamily="18" charset="0"/>
              </a:rPr>
              <a:t>âm</a:t>
            </a:r>
            <a:r>
              <a:rPr lang="en-US" sz="2800" b="1" dirty="0">
                <a:cs typeface="Times New Roman" pitchFamily="18" charset="0"/>
              </a:rPr>
              <a:t>.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34433" y="663575"/>
            <a:ext cx="3962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b="1" u="sng">
                <a:solidFill>
                  <a:srgbClr val="FF0000"/>
                </a:solidFill>
                <a:cs typeface="Times New Roman" pitchFamily="18" charset="0"/>
              </a:rPr>
              <a:t>Chú ý:</a:t>
            </a:r>
            <a:r>
              <a:rPr lang="en-US" sz="2400" b="1">
                <a:cs typeface="Times New Roman" pitchFamily="18" charset="0"/>
              </a:rPr>
              <a:t> (SGK/7)</a:t>
            </a:r>
          </a:p>
        </p:txBody>
      </p:sp>
    </p:spTree>
    <p:extLst>
      <p:ext uri="{BB962C8B-B14F-4D97-AF65-F5344CB8AC3E}">
        <p14:creationId xmlns:p14="http://schemas.microsoft.com/office/powerpoint/2010/main" val="2039981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CF4E5CB4-5228-4149-B4A5-860D816217D2}"/>
              </a:ext>
            </a:extLst>
          </p:cNvPr>
          <p:cNvSpPr txBox="1">
            <a:spLocks noChangeArrowheads="1"/>
          </p:cNvSpPr>
          <p:nvPr/>
        </p:nvSpPr>
        <p:spPr>
          <a:xfrm>
            <a:off x="458549" y="363420"/>
            <a:ext cx="11276251" cy="12457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?5  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vi-VN" altLang="en-US" sz="2800" b="1" dirty="0" smtClean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ơng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vi-VN" altLang="en-US" sz="2800" b="1" dirty="0" smtClean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ơng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2533622"/>
              </p:ext>
            </p:extLst>
          </p:nvPr>
        </p:nvGraphicFramePr>
        <p:xfrm>
          <a:off x="3455988" y="1395057"/>
          <a:ext cx="5278437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3" name="Equation" r:id="rId3" imgW="5278320" imgH="1371600" progId="Equation.DSMT4">
                  <p:embed/>
                </p:oleObj>
              </mc:Choice>
              <mc:Fallback>
                <p:oleObj name="Equation" r:id="rId3" imgW="5278320" imgH="1371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55988" y="1395057"/>
                        <a:ext cx="5278437" cy="912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A033A004-4AC3-4490-94C7-94DA8980779D}"/>
              </a:ext>
            </a:extLst>
          </p:cNvPr>
          <p:cNvSpPr txBox="1">
            <a:spLocks noChangeArrowheads="1"/>
          </p:cNvSpPr>
          <p:nvPr/>
        </p:nvSpPr>
        <p:spPr>
          <a:xfrm>
            <a:off x="580294" y="2215662"/>
            <a:ext cx="11154506" cy="488741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endParaRPr lang="en-US" alt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vi-VN" altLang="en-US" b="1" dirty="0" smtClean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ơng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 marL="0" indent="0">
              <a:buNone/>
            </a:pPr>
            <a:endParaRPr lang="en-US" alt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FontTx/>
              <a:buNone/>
            </a:pPr>
            <a:endParaRPr lang="en-US" alt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vi-VN" altLang="en-US" b="1" dirty="0" smtClean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ơng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alt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7149458"/>
              </p:ext>
            </p:extLst>
          </p:nvPr>
        </p:nvGraphicFramePr>
        <p:xfrm>
          <a:off x="4140078" y="2549769"/>
          <a:ext cx="979487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4" name="Equation" r:id="rId5" imgW="979560" imgH="912960" progId="Equation.DSMT4">
                  <p:embed/>
                </p:oleObj>
              </mc:Choice>
              <mc:Fallback>
                <p:oleObj name="Equation" r:id="rId5" imgW="979560" imgH="912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140078" y="2549769"/>
                        <a:ext cx="979487" cy="912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0950884"/>
              </p:ext>
            </p:extLst>
          </p:nvPr>
        </p:nvGraphicFramePr>
        <p:xfrm>
          <a:off x="4222139" y="3510817"/>
          <a:ext cx="1589087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5" name="Equation" r:id="rId7" imgW="1589040" imgH="841320" progId="Equation.DSMT4">
                  <p:embed/>
                </p:oleObj>
              </mc:Choice>
              <mc:Fallback>
                <p:oleObj name="Equation" r:id="rId7" imgW="1589040" imgH="84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222139" y="3510817"/>
                        <a:ext cx="1589087" cy="841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5884950"/>
              </p:ext>
            </p:extLst>
          </p:nvPr>
        </p:nvGraphicFramePr>
        <p:xfrm>
          <a:off x="10582154" y="4591172"/>
          <a:ext cx="593725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6" name="Equation" r:id="rId9" imgW="593640" imgH="907920" progId="Equation.DSMT4">
                  <p:embed/>
                </p:oleObj>
              </mc:Choice>
              <mc:Fallback>
                <p:oleObj name="Equation" r:id="rId9" imgW="593640" imgH="907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0582154" y="4591172"/>
                        <a:ext cx="593725" cy="908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81286" y="1975338"/>
            <a:ext cx="138197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u="sng" dirty="0" err="1">
                <a:solidFill>
                  <a:srgbClr val="C00000"/>
                </a:solidFill>
                <a:latin typeface="Times New Roman" pitchFamily="18" charset="0"/>
              </a:rPr>
              <a:t>Giải</a:t>
            </a:r>
            <a:r>
              <a:rPr lang="en-US" u="sng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  <a:endParaRPr lang="en-US" u="sng" dirty="0">
              <a:solidFill>
                <a:srgbClr val="C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208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0821" y="1069306"/>
            <a:ext cx="114009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alt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kumimoji="0" lang="en-US" altLang="en-US" sz="28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kumimoji="0" lang="en-US" altLang="en-US" sz="28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en-US" alt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kumimoji="0" lang="en-US" alt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kumimoji="0" lang="en-US" alt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kumimoji="0" lang="en-US" alt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kumimoji="0" lang="en-US" alt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endParaRPr kumimoji="0" lang="en-US" altLang="en-US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4126083"/>
              </p:ext>
            </p:extLst>
          </p:nvPr>
        </p:nvGraphicFramePr>
        <p:xfrm>
          <a:off x="7644383" y="902408"/>
          <a:ext cx="822960" cy="980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4" name="Equation" r:id="rId3" imgW="152136" imgH="393018" progId="Equation.DSMT4">
                  <p:embed/>
                </p:oleObj>
              </mc:Choice>
              <mc:Fallback>
                <p:oleObj name="Equation" r:id="rId3" imgW="152136" imgH="393018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4383" y="902408"/>
                        <a:ext cx="822960" cy="9802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11715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8251603" y="1001854"/>
            <a:ext cx="190717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a, b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678063"/>
              </p:ext>
            </p:extLst>
          </p:nvPr>
        </p:nvGraphicFramePr>
        <p:xfrm>
          <a:off x="9601933" y="1082122"/>
          <a:ext cx="40957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5" name="Equation" r:id="rId5" imgW="126725" imgH="126725" progId="Equation.DSMT4">
                  <p:embed/>
                </p:oleObj>
              </mc:Choice>
              <mc:Fallback>
                <p:oleObj name="Equation" r:id="rId5" imgW="126725" imgH="12672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1933" y="1082122"/>
                        <a:ext cx="409575" cy="4095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 flipH="1">
            <a:off x="9838241" y="1039727"/>
            <a:ext cx="23243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Z, b ≠ 0.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892" y="1678205"/>
            <a:ext cx="48045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alt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alt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Q</a:t>
            </a:r>
            <a:endParaRPr lang="en-US" altLang="en-US" sz="28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0" y="1104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11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910149" y="257908"/>
            <a:ext cx="56622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CỦNG CỐ LUYỆN TẬP</a:t>
            </a: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304800" y="2319326"/>
            <a:ext cx="11582400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CCCCFF"/>
                    </a:gs>
                    <a:gs pos="17999">
                      <a:srgbClr val="99CCFF">
                        <a:alpha val="88121"/>
                      </a:srgbClr>
                    </a:gs>
                    <a:gs pos="36000">
                      <a:srgbClr val="9966FF">
                        <a:alpha val="76240"/>
                      </a:srgbClr>
                    </a:gs>
                    <a:gs pos="61000">
                      <a:srgbClr val="CC99FF">
                        <a:alpha val="59740"/>
                      </a:srgbClr>
                    </a:gs>
                    <a:gs pos="82001">
                      <a:srgbClr val="99CCFF">
                        <a:alpha val="45879"/>
                      </a:srgbClr>
                    </a:gs>
                    <a:gs pos="100000">
                      <a:srgbClr val="CCCCFF">
                        <a:alpha val="3400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i="1" u="sng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800" b="1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b="1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2800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800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289170" y="4690063"/>
            <a:ext cx="113792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Để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so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sánh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hai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hữu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tỉ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ta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cần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làm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+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Viết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hai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hữu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tỉ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dưới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dạng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hai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phân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cùng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mẫu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dương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+ So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sánh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hai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tử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số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hữu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tỉ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nào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có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tử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lớn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hơn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thì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lớn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latin typeface="Times New Roman" pitchFamily="18" charset="0"/>
              </a:rPr>
              <a:t>hơn</a:t>
            </a:r>
            <a:r>
              <a:rPr lang="en-US" dirty="0">
                <a:solidFill>
                  <a:srgbClr val="0033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4" name="Rounded Rectangular Callout 13"/>
          <p:cNvSpPr/>
          <p:nvPr/>
        </p:nvSpPr>
        <p:spPr>
          <a:xfrm>
            <a:off x="7772386" y="2068647"/>
            <a:ext cx="3376260" cy="850392"/>
          </a:xfrm>
          <a:prstGeom prst="wedgeRoundRectCallout">
            <a:avLst>
              <a:gd name="adj1" fmla="val -60277"/>
              <a:gd name="adj2" fmla="val -115333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ounded Rectangular Callout 28"/>
          <p:cNvSpPr/>
          <p:nvPr/>
        </p:nvSpPr>
        <p:spPr>
          <a:xfrm>
            <a:off x="7772386" y="3147161"/>
            <a:ext cx="3895984" cy="1143483"/>
          </a:xfrm>
          <a:prstGeom prst="wedgeRoundRectCallout">
            <a:avLst>
              <a:gd name="adj1" fmla="val -93075"/>
              <a:gd name="adj2" fmla="val -7227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ounded Rectangular Callout 31"/>
          <p:cNvSpPr/>
          <p:nvPr/>
        </p:nvSpPr>
        <p:spPr>
          <a:xfrm>
            <a:off x="7174523" y="4929061"/>
            <a:ext cx="5017477" cy="1143483"/>
          </a:xfrm>
          <a:prstGeom prst="wedgeRoundRectCallout">
            <a:avLst>
              <a:gd name="adj1" fmla="val -66818"/>
              <a:gd name="adj2" fmla="val -4611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92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0" grpId="0"/>
      <p:bldP spid="25" grpId="0"/>
      <p:bldP spid="26" grpId="0"/>
      <p:bldP spid="14" grpId="0" animBg="1"/>
      <p:bldP spid="14" grpId="1" animBg="1"/>
      <p:bldP spid="29" grpId="0" animBg="1"/>
      <p:bldP spid="29" grpId="1" animBg="1"/>
      <p:bldP spid="3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5" name="Text Box 17">
            <a:extLst>
              <a:ext uri="{FF2B5EF4-FFF2-40B4-BE49-F238E27FC236}">
                <a16:creationId xmlns="" xmlns:a16="http://schemas.microsoft.com/office/drawing/2014/main" id="{886DAEE9-C3CB-4125-AE27-D4C43FDDB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42822"/>
            <a:ext cx="890438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800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1( SGK / 7)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      ,     ,     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6" name="Text Box 18">
            <a:extLst>
              <a:ext uri="{FF2B5EF4-FFF2-40B4-BE49-F238E27FC236}">
                <a16:creationId xmlns="" xmlns:a16="http://schemas.microsoft.com/office/drawing/2014/main" id="{75DFD4F8-6EF3-4A11-A6B6-FAC24B7C4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8" y="1306563"/>
            <a:ext cx="88685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/>
              <a:t>-3    </a:t>
            </a:r>
            <a:r>
              <a:rPr lang="en-US" altLang="en-US" sz="2800" dirty="0" smtClean="0"/>
              <a:t>         N</a:t>
            </a:r>
            <a:r>
              <a:rPr lang="en-US" altLang="en-US" sz="2800" dirty="0"/>
              <a:t>; </a:t>
            </a:r>
            <a:r>
              <a:rPr lang="en-US" altLang="en-US" sz="2800" dirty="0" smtClean="0"/>
              <a:t>                    -3          Z</a:t>
            </a:r>
            <a:r>
              <a:rPr lang="en-US" altLang="en-US" sz="2800" dirty="0"/>
              <a:t>; </a:t>
            </a:r>
            <a:r>
              <a:rPr lang="en-US" altLang="en-US" sz="2800" dirty="0" smtClean="0"/>
              <a:t>                    -</a:t>
            </a:r>
            <a:r>
              <a:rPr lang="en-US" altLang="en-US" sz="2800" dirty="0"/>
              <a:t>3 </a:t>
            </a:r>
            <a:r>
              <a:rPr lang="en-US" altLang="en-US" sz="2800" dirty="0" smtClean="0"/>
              <a:t>        </a:t>
            </a:r>
            <a:r>
              <a:rPr lang="en-US" altLang="en-US" sz="2800" dirty="0"/>
              <a:t>Q;</a:t>
            </a:r>
          </a:p>
        </p:txBody>
      </p:sp>
      <p:graphicFrame>
        <p:nvGraphicFramePr>
          <p:cNvPr id="12310" name="Object 22">
            <a:extLst>
              <a:ext uri="{FF2B5EF4-FFF2-40B4-BE49-F238E27FC236}">
                <a16:creationId xmlns="" xmlns:a16="http://schemas.microsoft.com/office/drawing/2014/main" id="{3B104C24-6BEB-46B7-9A0C-69C8550C6E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6701831"/>
              </p:ext>
            </p:extLst>
          </p:nvPr>
        </p:nvGraphicFramePr>
        <p:xfrm>
          <a:off x="4650743" y="2373923"/>
          <a:ext cx="5191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7" name="Equation" r:id="rId3" imgW="228600" imgH="393480" progId="Equation.DSMT4">
                  <p:embed/>
                </p:oleObj>
              </mc:Choice>
              <mc:Fallback>
                <p:oleObj name="Equation" r:id="rId3" imgW="2286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0743" y="2373923"/>
                        <a:ext cx="51911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2" name="Text Box 24">
            <a:extLst>
              <a:ext uri="{FF2B5EF4-FFF2-40B4-BE49-F238E27FC236}">
                <a16:creationId xmlns="" xmlns:a16="http://schemas.microsoft.com/office/drawing/2014/main" id="{AA00A50F-77EE-4692-B103-C02D7E421F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6797" y="2452337"/>
            <a:ext cx="609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/>
              <a:t>Q;</a:t>
            </a:r>
          </a:p>
        </p:txBody>
      </p:sp>
      <p:sp>
        <p:nvSpPr>
          <p:cNvPr id="12313" name="Text Box 25">
            <a:extLst>
              <a:ext uri="{FF2B5EF4-FFF2-40B4-BE49-F238E27FC236}">
                <a16:creationId xmlns="" xmlns:a16="http://schemas.microsoft.com/office/drawing/2014/main" id="{40CEFBBF-DBDB-4669-813E-608B74613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0" y="5715000"/>
            <a:ext cx="304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800"/>
          </a:p>
        </p:txBody>
      </p:sp>
      <p:graphicFrame>
        <p:nvGraphicFramePr>
          <p:cNvPr id="12314" name="Object 26">
            <a:extLst>
              <a:ext uri="{FF2B5EF4-FFF2-40B4-BE49-F238E27FC236}">
                <a16:creationId xmlns="" xmlns:a16="http://schemas.microsoft.com/office/drawing/2014/main" id="{38F82574-A98D-426D-A628-DD51747D46BA}"/>
              </a:ext>
            </a:extLst>
          </p:cNvPr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49293864"/>
              </p:ext>
            </p:extLst>
          </p:nvPr>
        </p:nvGraphicFramePr>
        <p:xfrm>
          <a:off x="1293997" y="2558589"/>
          <a:ext cx="533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8" name="Equation" r:id="rId5" imgW="228600" imgH="393480" progId="Equation.DSMT4">
                  <p:embed/>
                </p:oleObj>
              </mc:Choice>
              <mc:Fallback>
                <p:oleObj name="Equation" r:id="rId5" imgW="2286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3997" y="2558589"/>
                        <a:ext cx="5334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7" name="Text Box 29">
            <a:extLst>
              <a:ext uri="{FF2B5EF4-FFF2-40B4-BE49-F238E27FC236}">
                <a16:creationId xmlns="" xmlns:a16="http://schemas.microsoft.com/office/drawing/2014/main" id="{2073029E-30C4-426A-AA01-0031BDEB6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6868" y="2677979"/>
            <a:ext cx="3619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/>
              <a:t>Z</a:t>
            </a:r>
          </a:p>
        </p:txBody>
      </p:sp>
      <p:sp>
        <p:nvSpPr>
          <p:cNvPr id="12324" name="Text Box 36">
            <a:extLst>
              <a:ext uri="{FF2B5EF4-FFF2-40B4-BE49-F238E27FC236}">
                <a16:creationId xmlns="" xmlns:a16="http://schemas.microsoft.com/office/drawing/2014/main" id="{9EC63337-38B7-461D-A992-442E3862A4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0121" y="2332892"/>
            <a:ext cx="3048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 smtClean="0"/>
              <a:t>    N             </a:t>
            </a:r>
            <a:r>
              <a:rPr lang="en-US" altLang="en-US" sz="2800" dirty="0"/>
              <a:t>Z  </a:t>
            </a:r>
            <a:r>
              <a:rPr lang="en-US" altLang="en-US" sz="2800" dirty="0" smtClean="0"/>
              <a:t>        </a:t>
            </a:r>
            <a:r>
              <a:rPr lang="en-US" altLang="en-US" sz="2800" dirty="0"/>
              <a:t>Q</a:t>
            </a:r>
          </a:p>
        </p:txBody>
      </p:sp>
      <p:graphicFrame>
        <p:nvGraphicFramePr>
          <p:cNvPr id="12327" name="Object 39">
            <a:extLst>
              <a:ext uri="{FF2B5EF4-FFF2-40B4-BE49-F238E27FC236}">
                <a16:creationId xmlns="" xmlns:a16="http://schemas.microsoft.com/office/drawing/2014/main" id="{7C8789B2-2DBB-4864-8A1F-3B2C433425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9818607"/>
              </p:ext>
            </p:extLst>
          </p:nvPr>
        </p:nvGraphicFramePr>
        <p:xfrm>
          <a:off x="8308730" y="2446987"/>
          <a:ext cx="381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9" name="Equation" r:id="rId6" imgW="152280" imgH="126720" progId="Equation.DSMT4">
                  <p:embed/>
                </p:oleObj>
              </mc:Choice>
              <mc:Fallback>
                <p:oleObj name="Equation" r:id="rId6" imgW="152280" imgH="126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8730" y="2446987"/>
                        <a:ext cx="3810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7021752"/>
              </p:ext>
            </p:extLst>
          </p:nvPr>
        </p:nvGraphicFramePr>
        <p:xfrm>
          <a:off x="5453460" y="438875"/>
          <a:ext cx="38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0" name="Equation" r:id="rId8" imgW="380880" imgH="380880" progId="Equation.DSMT4">
                  <p:embed/>
                </p:oleObj>
              </mc:Choice>
              <mc:Fallback>
                <p:oleObj name="Equation" r:id="rId8" imgW="38088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453460" y="438875"/>
                        <a:ext cx="3810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985565"/>
              </p:ext>
            </p:extLst>
          </p:nvPr>
        </p:nvGraphicFramePr>
        <p:xfrm>
          <a:off x="6112847" y="438875"/>
          <a:ext cx="317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1" name="Equation" r:id="rId10" imgW="317520" imgH="380880" progId="Equation.DSMT4">
                  <p:embed/>
                </p:oleObj>
              </mc:Choice>
              <mc:Fallback>
                <p:oleObj name="Equation" r:id="rId10" imgW="31752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112847" y="438875"/>
                        <a:ext cx="3175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6578631"/>
              </p:ext>
            </p:extLst>
          </p:nvPr>
        </p:nvGraphicFramePr>
        <p:xfrm>
          <a:off x="6576397" y="502375"/>
          <a:ext cx="381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2" name="Equation" r:id="rId12" imgW="380880" imgH="317520" progId="Equation.DSMT4">
                  <p:embed/>
                </p:oleObj>
              </mc:Choice>
              <mc:Fallback>
                <p:oleObj name="Equation" r:id="rId12" imgW="380880" imgH="317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576397" y="502375"/>
                        <a:ext cx="3810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8276492" y="2332892"/>
            <a:ext cx="479235" cy="4462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4844824"/>
              </p:ext>
            </p:extLst>
          </p:nvPr>
        </p:nvGraphicFramePr>
        <p:xfrm>
          <a:off x="8308730" y="2435752"/>
          <a:ext cx="381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3" name="Equation" r:id="rId14" imgW="380880" imgH="317520" progId="Equation.DSMT4">
                  <p:embed/>
                </p:oleObj>
              </mc:Choice>
              <mc:Fallback>
                <p:oleObj name="Equation" r:id="rId14" imgW="380880" imgH="317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308730" y="2435752"/>
                        <a:ext cx="3810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9437782" y="2332892"/>
            <a:ext cx="479235" cy="4462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7889768"/>
              </p:ext>
            </p:extLst>
          </p:nvPr>
        </p:nvGraphicFramePr>
        <p:xfrm>
          <a:off x="9483969" y="2370531"/>
          <a:ext cx="381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4" name="Equation" r:id="rId16" imgW="380880" imgH="317520" progId="Equation.DSMT4">
                  <p:embed/>
                </p:oleObj>
              </mc:Choice>
              <mc:Fallback>
                <p:oleObj name="Equation" r:id="rId16" imgW="380880" imgH="317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483969" y="2370531"/>
                        <a:ext cx="3810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1957753" y="1306563"/>
            <a:ext cx="479235" cy="4462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5213843" y="1345035"/>
            <a:ext cx="479235" cy="4462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8241323" y="1306563"/>
            <a:ext cx="479235" cy="4462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2132187" y="2696601"/>
            <a:ext cx="479235" cy="4462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5453460" y="2529281"/>
            <a:ext cx="479235" cy="4462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347096"/>
              </p:ext>
            </p:extLst>
          </p:nvPr>
        </p:nvGraphicFramePr>
        <p:xfrm>
          <a:off x="5266597" y="1350736"/>
          <a:ext cx="38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5" name="Equation" r:id="rId18" imgW="380880" imgH="380880" progId="Equation.DSMT4">
                  <p:embed/>
                </p:oleObj>
              </mc:Choice>
              <mc:Fallback>
                <p:oleObj name="Equation" r:id="rId18" imgW="38088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266597" y="1350736"/>
                        <a:ext cx="3810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882975"/>
              </p:ext>
            </p:extLst>
          </p:nvPr>
        </p:nvGraphicFramePr>
        <p:xfrm>
          <a:off x="2038620" y="1345035"/>
          <a:ext cx="317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6" name="Equation" r:id="rId20" imgW="317520" imgH="380880" progId="Equation.DSMT4">
                  <p:embed/>
                </p:oleObj>
              </mc:Choice>
              <mc:Fallback>
                <p:oleObj name="Equation" r:id="rId20" imgW="31752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038620" y="1345035"/>
                        <a:ext cx="3175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8711870"/>
              </p:ext>
            </p:extLst>
          </p:nvPr>
        </p:nvGraphicFramePr>
        <p:xfrm>
          <a:off x="5502578" y="2538739"/>
          <a:ext cx="38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7" name="Equation" r:id="rId22" imgW="380880" imgH="380880" progId="Equation.DSMT4">
                  <p:embed/>
                </p:oleObj>
              </mc:Choice>
              <mc:Fallback>
                <p:oleObj name="Equation" r:id="rId22" imgW="38088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502578" y="2538739"/>
                        <a:ext cx="3810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3529501"/>
              </p:ext>
            </p:extLst>
          </p:nvPr>
        </p:nvGraphicFramePr>
        <p:xfrm>
          <a:off x="8276492" y="1339201"/>
          <a:ext cx="38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8" name="Equation" r:id="rId24" imgW="380880" imgH="380880" progId="Equation.DSMT4">
                  <p:embed/>
                </p:oleObj>
              </mc:Choice>
              <mc:Fallback>
                <p:oleObj name="Equation" r:id="rId24" imgW="38088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8276492" y="1339201"/>
                        <a:ext cx="3810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0212388"/>
              </p:ext>
            </p:extLst>
          </p:nvPr>
        </p:nvGraphicFramePr>
        <p:xfrm>
          <a:off x="2213054" y="2729239"/>
          <a:ext cx="317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9" name="Equation" r:id="rId25" imgW="317520" imgH="380880" progId="Equation.DSMT4">
                  <p:embed/>
                </p:oleObj>
              </mc:Choice>
              <mc:Fallback>
                <p:oleObj name="Equation" r:id="rId25" imgW="31752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2213054" y="2729239"/>
                        <a:ext cx="3175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6228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Text Box 3">
            <a:extLst>
              <a:ext uri="{FF2B5EF4-FFF2-40B4-BE49-F238E27FC236}">
                <a16:creationId xmlns="" xmlns:a16="http://schemas.microsoft.com/office/drawing/2014/main" id="{26E8448D-CB55-47B4-B74C-98EB83C8B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7864" y="1816101"/>
            <a:ext cx="50117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CCCCFF"/>
                    </a:gs>
                    <a:gs pos="17999">
                      <a:srgbClr val="99CCFF">
                        <a:alpha val="88121"/>
                      </a:srgbClr>
                    </a:gs>
                    <a:gs pos="36000">
                      <a:srgbClr val="9966FF">
                        <a:alpha val="76240"/>
                      </a:srgbClr>
                    </a:gs>
                    <a:gs pos="61000">
                      <a:srgbClr val="CC99FF">
                        <a:alpha val="59740"/>
                      </a:srgbClr>
                    </a:gs>
                    <a:gs pos="82001">
                      <a:srgbClr val="99CCFF">
                        <a:alpha val="45879"/>
                      </a:srgbClr>
                    </a:gs>
                    <a:gs pos="100000">
                      <a:srgbClr val="CCCCFF">
                        <a:alpha val="3400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a) Ta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400" u="sng" dirty="0">
                <a:latin typeface="Times New Roman" pitchFamily="18" charset="0"/>
                <a:cs typeface="Times New Roman" pitchFamily="18" charset="0"/>
              </a:rPr>
              <a:t>                            </a:t>
            </a:r>
          </a:p>
        </p:txBody>
      </p:sp>
      <p:graphicFrame>
        <p:nvGraphicFramePr>
          <p:cNvPr id="45060" name="Object 4">
            <a:extLst>
              <a:ext uri="{FF2B5EF4-FFF2-40B4-BE49-F238E27FC236}">
                <a16:creationId xmlns="" xmlns:a16="http://schemas.microsoft.com/office/drawing/2014/main" id="{35A7849A-688C-4293-81ED-8512EE8CD1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445633"/>
              </p:ext>
            </p:extLst>
          </p:nvPr>
        </p:nvGraphicFramePr>
        <p:xfrm>
          <a:off x="3403601" y="1639321"/>
          <a:ext cx="11112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7" name="Equation" r:id="rId3" imgW="609480" imgH="393480" progId="Equation.DSMT4">
                  <p:embed/>
                </p:oleObj>
              </mc:Choice>
              <mc:Fallback>
                <p:oleObj name="Equation" r:id="rId3" imgW="6094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1" y="1639321"/>
                        <a:ext cx="11112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>
            <a:extLst>
              <a:ext uri="{FF2B5EF4-FFF2-40B4-BE49-F238E27FC236}">
                <a16:creationId xmlns="" xmlns:a16="http://schemas.microsoft.com/office/drawing/2014/main" id="{67433714-9D54-4764-A418-043525ADD4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19738" y="1643064"/>
          <a:ext cx="1878012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8" name="Equation" r:id="rId5" imgW="1015920" imgH="393480" progId="Equation.DSMT4">
                  <p:embed/>
                </p:oleObj>
              </mc:Choice>
              <mc:Fallback>
                <p:oleObj name="Equation" r:id="rId5" imgW="10159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738" y="1643064"/>
                        <a:ext cx="1878012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>
            <a:extLst>
              <a:ext uri="{FF2B5EF4-FFF2-40B4-BE49-F238E27FC236}">
                <a16:creationId xmlns="" xmlns:a16="http://schemas.microsoft.com/office/drawing/2014/main" id="{F07ACDC6-2115-4C80-98A3-FFA7CA3F9F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69276" y="1700214"/>
          <a:ext cx="1038225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9" name="Equation" r:id="rId7" imgW="558720" imgH="393480" progId="Equation.DSMT4">
                  <p:embed/>
                </p:oleObj>
              </mc:Choice>
              <mc:Fallback>
                <p:oleObj name="Equation" r:id="rId7" imgW="5587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9276" y="1700214"/>
                        <a:ext cx="1038225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3" name="Text Box 7">
            <a:extLst>
              <a:ext uri="{FF2B5EF4-FFF2-40B4-BE49-F238E27FC236}">
                <a16:creationId xmlns="" xmlns:a16="http://schemas.microsoft.com/office/drawing/2014/main" id="{7945417F-0F6B-47D4-B963-4219763C82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6" y="2622550"/>
            <a:ext cx="5241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CCCCFF"/>
                    </a:gs>
                    <a:gs pos="17999">
                      <a:srgbClr val="99CCFF">
                        <a:alpha val="88121"/>
                      </a:srgbClr>
                    </a:gs>
                    <a:gs pos="36000">
                      <a:srgbClr val="9966FF">
                        <a:alpha val="76240"/>
                      </a:srgbClr>
                    </a:gs>
                    <a:gs pos="61000">
                      <a:srgbClr val="CC99FF">
                        <a:alpha val="59740"/>
                      </a:srgbClr>
                    </a:gs>
                    <a:gs pos="82001">
                      <a:srgbClr val="99CCFF">
                        <a:alpha val="45879"/>
                      </a:srgbClr>
                    </a:gs>
                    <a:gs pos="100000">
                      <a:srgbClr val="CCCCFF">
                        <a:alpha val="3400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5064" name="Object 8">
            <a:extLst>
              <a:ext uri="{FF2B5EF4-FFF2-40B4-BE49-F238E27FC236}">
                <a16:creationId xmlns="" xmlns:a16="http://schemas.microsoft.com/office/drawing/2014/main" id="{1F897271-91FB-4EBB-A54C-B7FE16EDC8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0294021"/>
              </p:ext>
            </p:extLst>
          </p:nvPr>
        </p:nvGraphicFramePr>
        <p:xfrm>
          <a:off x="2466183" y="2622550"/>
          <a:ext cx="1308990" cy="6342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0" name="Equation" r:id="rId9" imgW="812520" imgH="393480" progId="Equation.DSMT4">
                  <p:embed/>
                </p:oleObj>
              </mc:Choice>
              <mc:Fallback>
                <p:oleObj name="Equation" r:id="rId9" imgW="8125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183" y="2622550"/>
                        <a:ext cx="1308990" cy="6342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70" name="Text Box 14">
            <a:extLst>
              <a:ext uri="{FF2B5EF4-FFF2-40B4-BE49-F238E27FC236}">
                <a16:creationId xmlns="" xmlns:a16="http://schemas.microsoft.com/office/drawing/2014/main" id="{69DAD190-3C9E-4051-BF0B-AFC8C37FA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3564" y="3659189"/>
            <a:ext cx="829468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CCCCFF"/>
                    </a:gs>
                    <a:gs pos="17999">
                      <a:srgbClr val="99CCFF">
                        <a:alpha val="88121"/>
                      </a:srgbClr>
                    </a:gs>
                    <a:gs pos="36000">
                      <a:srgbClr val="9966FF">
                        <a:alpha val="76240"/>
                      </a:srgbClr>
                    </a:gs>
                    <a:gs pos="61000">
                      <a:srgbClr val="CC99FF">
                        <a:alpha val="59740"/>
                      </a:srgbClr>
                    </a:gs>
                    <a:gs pos="82001">
                      <a:srgbClr val="99CCFF">
                        <a:alpha val="45879"/>
                      </a:srgbClr>
                    </a:gs>
                    <a:gs pos="100000">
                      <a:srgbClr val="CCCCFF">
                        <a:alpha val="3400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1điểm, 0,5 đ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45071" name="Group 15">
            <a:extLst>
              <a:ext uri="{FF2B5EF4-FFF2-40B4-BE49-F238E27FC236}">
                <a16:creationId xmlns="" xmlns:a16="http://schemas.microsoft.com/office/drawing/2014/main" id="{6A68F64C-D945-431E-82B1-24D73B3DEE97}"/>
              </a:ext>
            </a:extLst>
          </p:cNvPr>
          <p:cNvGrpSpPr>
            <a:grpSpLocks/>
          </p:cNvGrpSpPr>
          <p:nvPr/>
        </p:nvGrpSpPr>
        <p:grpSpPr bwMode="auto">
          <a:xfrm>
            <a:off x="2351089" y="4868863"/>
            <a:ext cx="7259637" cy="844550"/>
            <a:chOff x="267" y="3225"/>
            <a:chExt cx="4573" cy="532"/>
          </a:xfrm>
        </p:grpSpPr>
        <p:sp>
          <p:nvSpPr>
            <p:cNvPr id="45072" name="Line 16">
              <a:extLst>
                <a:ext uri="{FF2B5EF4-FFF2-40B4-BE49-F238E27FC236}">
                  <a16:creationId xmlns="" xmlns:a16="http://schemas.microsoft.com/office/drawing/2014/main" id="{D83CF527-DD4A-4188-AD57-AA245A1097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7" y="3285"/>
              <a:ext cx="4573" cy="2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73" name="Line 17">
              <a:extLst>
                <a:ext uri="{FF2B5EF4-FFF2-40B4-BE49-F238E27FC236}">
                  <a16:creationId xmlns="" xmlns:a16="http://schemas.microsoft.com/office/drawing/2014/main" id="{CB79EF59-B8D0-421F-82B8-65AB602EC8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4" y="3264"/>
              <a:ext cx="0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74" name="Line 18">
              <a:extLst>
                <a:ext uri="{FF2B5EF4-FFF2-40B4-BE49-F238E27FC236}">
                  <a16:creationId xmlns="" xmlns:a16="http://schemas.microsoft.com/office/drawing/2014/main" id="{A1B14363-BE70-4EB5-9347-E11BE47591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0" y="326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75" name="Line 19">
              <a:extLst>
                <a:ext uri="{FF2B5EF4-FFF2-40B4-BE49-F238E27FC236}">
                  <a16:creationId xmlns="" xmlns:a16="http://schemas.microsoft.com/office/drawing/2014/main" id="{9D315A35-C59B-494B-B75B-764B12AFAB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52" y="3246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76" name="Line 20">
              <a:extLst>
                <a:ext uri="{FF2B5EF4-FFF2-40B4-BE49-F238E27FC236}">
                  <a16:creationId xmlns="" xmlns:a16="http://schemas.microsoft.com/office/drawing/2014/main" id="{383D31C4-0654-4A1D-8BBC-3834512E76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4" y="3225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77" name="Text Box 21">
              <a:extLst>
                <a:ext uri="{FF2B5EF4-FFF2-40B4-BE49-F238E27FC236}">
                  <a16:creationId xmlns="" xmlns:a16="http://schemas.microsoft.com/office/drawing/2014/main" id="{77E751E1-E485-46CA-B4C3-56944416A6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6" y="3408"/>
              <a:ext cx="1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 b="1">
                  <a:latin typeface=".VnArial" pitchFamily="34" charset="0"/>
                </a:rPr>
                <a:t>1</a:t>
              </a:r>
            </a:p>
          </p:txBody>
        </p:sp>
        <p:sp>
          <p:nvSpPr>
            <p:cNvPr id="45078" name="Text Box 22">
              <a:extLst>
                <a:ext uri="{FF2B5EF4-FFF2-40B4-BE49-F238E27FC236}">
                  <a16:creationId xmlns="" xmlns:a16="http://schemas.microsoft.com/office/drawing/2014/main" id="{54B4FA99-A1DB-44AF-B727-A7C7CC573C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3" y="3352"/>
              <a:ext cx="25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 sz="2000" b="1">
                  <a:latin typeface=".VnArial" pitchFamily="34" charset="0"/>
                </a:rPr>
                <a:t>0</a:t>
              </a:r>
            </a:p>
          </p:txBody>
        </p:sp>
        <p:sp>
          <p:nvSpPr>
            <p:cNvPr id="45079" name="Text Box 23">
              <a:extLst>
                <a:ext uri="{FF2B5EF4-FFF2-40B4-BE49-F238E27FC236}">
                  <a16:creationId xmlns="" xmlns:a16="http://schemas.microsoft.com/office/drawing/2014/main" id="{344019D6-D6D8-47DE-9E40-CCD7403609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56" y="3408"/>
              <a:ext cx="1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 b="1">
                  <a:latin typeface=".VnArial" pitchFamily="34" charset="0"/>
                </a:rPr>
                <a:t>2</a:t>
              </a:r>
            </a:p>
          </p:txBody>
        </p:sp>
        <p:sp>
          <p:nvSpPr>
            <p:cNvPr id="45080" name="Line 24">
              <a:extLst>
                <a:ext uri="{FF2B5EF4-FFF2-40B4-BE49-F238E27FC236}">
                  <a16:creationId xmlns="" xmlns:a16="http://schemas.microsoft.com/office/drawing/2014/main" id="{F754B2B7-BF8A-4844-9203-F48D1D3105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3" y="326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81" name="Line 25">
              <a:extLst>
                <a:ext uri="{FF2B5EF4-FFF2-40B4-BE49-F238E27FC236}">
                  <a16:creationId xmlns="" xmlns:a16="http://schemas.microsoft.com/office/drawing/2014/main" id="{4917C910-5156-4967-BCC3-A670C3FF6E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04" y="326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82" name="Text Box 26">
              <a:extLst>
                <a:ext uri="{FF2B5EF4-FFF2-40B4-BE49-F238E27FC236}">
                  <a16:creationId xmlns="" xmlns:a16="http://schemas.microsoft.com/office/drawing/2014/main" id="{D46E129C-1452-43E9-BE34-020431DC82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1" y="3368"/>
              <a:ext cx="29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 b="1">
                  <a:latin typeface=".VnArial" pitchFamily="34" charset="0"/>
                </a:rPr>
                <a:t>-1</a:t>
              </a:r>
            </a:p>
          </p:txBody>
        </p:sp>
        <p:graphicFrame>
          <p:nvGraphicFramePr>
            <p:cNvPr id="45083" name="Object 27">
              <a:extLst>
                <a:ext uri="{FF2B5EF4-FFF2-40B4-BE49-F238E27FC236}">
                  <a16:creationId xmlns="" xmlns:a16="http://schemas.microsoft.com/office/drawing/2014/main" id="{7D89A237-4123-414A-8A5C-95E547E8ABD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755" y="3394"/>
            <a:ext cx="211" cy="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61" name="Equation" r:id="rId11" imgW="228600" imgH="393480" progId="Equation.DSMT4">
                    <p:embed/>
                  </p:oleObj>
                </mc:Choice>
                <mc:Fallback>
                  <p:oleObj name="Equation" r:id="rId11" imgW="22860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55" y="3394"/>
                          <a:ext cx="211" cy="3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84" name="Object 28">
              <a:extLst>
                <a:ext uri="{FF2B5EF4-FFF2-40B4-BE49-F238E27FC236}">
                  <a16:creationId xmlns="" xmlns:a16="http://schemas.microsoft.com/office/drawing/2014/main" id="{BB215AE5-FE69-4E8F-B408-DFE45944E54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00" y="3331"/>
            <a:ext cx="231" cy="3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62" name="Equation" r:id="rId13" imgW="228600" imgH="393480" progId="Equation.DSMT4">
                    <p:embed/>
                  </p:oleObj>
                </mc:Choice>
                <mc:Fallback>
                  <p:oleObj name="Equation" r:id="rId13" imgW="22860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0" y="3331"/>
                          <a:ext cx="231" cy="3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85" name="Object 29">
              <a:extLst>
                <a:ext uri="{FF2B5EF4-FFF2-40B4-BE49-F238E27FC236}">
                  <a16:creationId xmlns="" xmlns:a16="http://schemas.microsoft.com/office/drawing/2014/main" id="{2AB703F4-66E8-43B2-BDE7-16BFFE26A0F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57" y="3360"/>
            <a:ext cx="154" cy="3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63" name="Equation" r:id="rId15" imgW="152280" imgH="393480" progId="Equation.DSMT4">
                    <p:embed/>
                  </p:oleObj>
                </mc:Choice>
                <mc:Fallback>
                  <p:oleObj name="Equation" r:id="rId15" imgW="15228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57" y="3360"/>
                          <a:ext cx="154" cy="39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45086" name="Group 30">
              <a:extLst>
                <a:ext uri="{FF2B5EF4-FFF2-40B4-BE49-F238E27FC236}">
                  <a16:creationId xmlns="" xmlns:a16="http://schemas.microsoft.com/office/drawing/2014/main" id="{7E3BCF55-C794-4B6B-829C-DAEB7BF6F3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0" y="3242"/>
              <a:ext cx="249" cy="96"/>
              <a:chOff x="1951" y="2908"/>
              <a:chExt cx="249" cy="96"/>
            </a:xfrm>
          </p:grpSpPr>
          <p:sp>
            <p:nvSpPr>
              <p:cNvPr id="45087" name="Line 31">
                <a:extLst>
                  <a:ext uri="{FF2B5EF4-FFF2-40B4-BE49-F238E27FC236}">
                    <a16:creationId xmlns="" xmlns:a16="http://schemas.microsoft.com/office/drawing/2014/main" id="{4C374B70-076D-4FC7-8B9E-9DC838519C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0" y="2908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88" name="Line 32">
                <a:extLst>
                  <a:ext uri="{FF2B5EF4-FFF2-40B4-BE49-F238E27FC236}">
                    <a16:creationId xmlns="" xmlns:a16="http://schemas.microsoft.com/office/drawing/2014/main" id="{3D3DA653-3C15-4A2A-A7F9-5B85FFF97C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51" y="2908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5089" name="Group 33">
              <a:extLst>
                <a:ext uri="{FF2B5EF4-FFF2-40B4-BE49-F238E27FC236}">
                  <a16:creationId xmlns="" xmlns:a16="http://schemas.microsoft.com/office/drawing/2014/main" id="{E1996CDD-5385-4A33-8AEA-2C5627D931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23" y="3256"/>
              <a:ext cx="249" cy="96"/>
              <a:chOff x="1951" y="2908"/>
              <a:chExt cx="249" cy="96"/>
            </a:xfrm>
          </p:grpSpPr>
          <p:sp>
            <p:nvSpPr>
              <p:cNvPr id="45090" name="Line 34">
                <a:extLst>
                  <a:ext uri="{FF2B5EF4-FFF2-40B4-BE49-F238E27FC236}">
                    <a16:creationId xmlns="" xmlns:a16="http://schemas.microsoft.com/office/drawing/2014/main" id="{64984DB1-9938-44C6-B80E-C3F74699E6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0" y="2908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91" name="Line 35">
                <a:extLst>
                  <a:ext uri="{FF2B5EF4-FFF2-40B4-BE49-F238E27FC236}">
                    <a16:creationId xmlns="" xmlns:a16="http://schemas.microsoft.com/office/drawing/2014/main" id="{0390D8F9-F94D-4EB3-9524-D3E07F3B0E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51" y="2908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5092" name="Line 36">
              <a:extLst>
                <a:ext uri="{FF2B5EF4-FFF2-40B4-BE49-F238E27FC236}">
                  <a16:creationId xmlns="" xmlns:a16="http://schemas.microsoft.com/office/drawing/2014/main" id="{38B15664-0462-48E0-BD6F-4409218E18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5" y="3249"/>
              <a:ext cx="0" cy="96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93" name="Line 37">
              <a:extLst>
                <a:ext uri="{FF2B5EF4-FFF2-40B4-BE49-F238E27FC236}">
                  <a16:creationId xmlns="" xmlns:a16="http://schemas.microsoft.com/office/drawing/2014/main" id="{8CC09347-6CD6-48A3-90CA-CF2D4B2658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6" y="3249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094" name="Group 38">
              <a:extLst>
                <a:ext uri="{FF2B5EF4-FFF2-40B4-BE49-F238E27FC236}">
                  <a16:creationId xmlns="" xmlns:a16="http://schemas.microsoft.com/office/drawing/2014/main" id="{DC58091B-0919-4C10-BEA0-A71E48E79B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29" y="3242"/>
              <a:ext cx="249" cy="96"/>
              <a:chOff x="1951" y="2908"/>
              <a:chExt cx="249" cy="96"/>
            </a:xfrm>
          </p:grpSpPr>
          <p:sp>
            <p:nvSpPr>
              <p:cNvPr id="45095" name="Line 39">
                <a:extLst>
                  <a:ext uri="{FF2B5EF4-FFF2-40B4-BE49-F238E27FC236}">
                    <a16:creationId xmlns="" xmlns:a16="http://schemas.microsoft.com/office/drawing/2014/main" id="{1912FD70-478F-46D2-901C-0C457EB744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0" y="2908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96" name="Line 40">
                <a:extLst>
                  <a:ext uri="{FF2B5EF4-FFF2-40B4-BE49-F238E27FC236}">
                    <a16:creationId xmlns="" xmlns:a16="http://schemas.microsoft.com/office/drawing/2014/main" id="{62427AD4-AA9A-44D1-AF66-4A807C3A3F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51" y="2908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5097" name="Group 41">
              <a:extLst>
                <a:ext uri="{FF2B5EF4-FFF2-40B4-BE49-F238E27FC236}">
                  <a16:creationId xmlns="" xmlns:a16="http://schemas.microsoft.com/office/drawing/2014/main" id="{7779555F-EF60-4780-BC40-A418C47B4A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84" y="3249"/>
              <a:ext cx="249" cy="96"/>
              <a:chOff x="1951" y="2908"/>
              <a:chExt cx="249" cy="96"/>
            </a:xfrm>
          </p:grpSpPr>
          <p:sp>
            <p:nvSpPr>
              <p:cNvPr id="45098" name="Line 42">
                <a:extLst>
                  <a:ext uri="{FF2B5EF4-FFF2-40B4-BE49-F238E27FC236}">
                    <a16:creationId xmlns="" xmlns:a16="http://schemas.microsoft.com/office/drawing/2014/main" id="{66768D7F-258B-408B-937B-1A06EE769B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0" y="2908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99" name="Line 43">
                <a:extLst>
                  <a:ext uri="{FF2B5EF4-FFF2-40B4-BE49-F238E27FC236}">
                    <a16:creationId xmlns="" xmlns:a16="http://schemas.microsoft.com/office/drawing/2014/main" id="{1F13363E-50E4-496C-8658-DBC89E00C6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51" y="2908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5100" name="Group 44">
              <a:extLst>
                <a:ext uri="{FF2B5EF4-FFF2-40B4-BE49-F238E27FC236}">
                  <a16:creationId xmlns="" xmlns:a16="http://schemas.microsoft.com/office/drawing/2014/main" id="{5EEEC69F-5565-485B-BB98-CE85FED669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17" y="3249"/>
              <a:ext cx="249" cy="96"/>
              <a:chOff x="1951" y="2908"/>
              <a:chExt cx="249" cy="96"/>
            </a:xfrm>
          </p:grpSpPr>
          <p:sp>
            <p:nvSpPr>
              <p:cNvPr id="45101" name="Line 45">
                <a:extLst>
                  <a:ext uri="{FF2B5EF4-FFF2-40B4-BE49-F238E27FC236}">
                    <a16:creationId xmlns="" xmlns:a16="http://schemas.microsoft.com/office/drawing/2014/main" id="{4AA9601D-44E2-45F9-9E95-69453D3BFC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0" y="2908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02" name="Line 46">
                <a:extLst>
                  <a:ext uri="{FF2B5EF4-FFF2-40B4-BE49-F238E27FC236}">
                    <a16:creationId xmlns="" xmlns:a16="http://schemas.microsoft.com/office/drawing/2014/main" id="{2730A11E-A0EC-4EC9-9ADA-2FA4E99F75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51" y="2908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5103" name="Group 47">
              <a:extLst>
                <a:ext uri="{FF2B5EF4-FFF2-40B4-BE49-F238E27FC236}">
                  <a16:creationId xmlns="" xmlns:a16="http://schemas.microsoft.com/office/drawing/2014/main" id="{0F3613F7-FFA6-4042-B364-2F6F98B1E4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6" y="3243"/>
              <a:ext cx="249" cy="96"/>
              <a:chOff x="1951" y="2908"/>
              <a:chExt cx="249" cy="96"/>
            </a:xfrm>
          </p:grpSpPr>
          <p:sp>
            <p:nvSpPr>
              <p:cNvPr id="45104" name="Line 48">
                <a:extLst>
                  <a:ext uri="{FF2B5EF4-FFF2-40B4-BE49-F238E27FC236}">
                    <a16:creationId xmlns="" xmlns:a16="http://schemas.microsoft.com/office/drawing/2014/main" id="{799BA5F9-DC9C-449C-813A-DF3F70502F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0" y="2908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05" name="Line 49">
                <a:extLst>
                  <a:ext uri="{FF2B5EF4-FFF2-40B4-BE49-F238E27FC236}">
                    <a16:creationId xmlns="" xmlns:a16="http://schemas.microsoft.com/office/drawing/2014/main" id="{A4382877-9091-4480-8F7B-CF01D22666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51" y="2908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5106" name="Group 50">
              <a:extLst>
                <a:ext uri="{FF2B5EF4-FFF2-40B4-BE49-F238E27FC236}">
                  <a16:creationId xmlns="" xmlns:a16="http://schemas.microsoft.com/office/drawing/2014/main" id="{DCD787DD-90A2-4E3E-A9B1-C209518DF3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28" y="3240"/>
              <a:ext cx="249" cy="96"/>
              <a:chOff x="1951" y="2908"/>
              <a:chExt cx="249" cy="96"/>
            </a:xfrm>
          </p:grpSpPr>
          <p:sp>
            <p:nvSpPr>
              <p:cNvPr id="45107" name="Line 51">
                <a:extLst>
                  <a:ext uri="{FF2B5EF4-FFF2-40B4-BE49-F238E27FC236}">
                    <a16:creationId xmlns="" xmlns:a16="http://schemas.microsoft.com/office/drawing/2014/main" id="{C099D8B2-4F24-4DC6-906E-458BD7A4AC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0" y="2908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08" name="Line 52">
                <a:extLst>
                  <a:ext uri="{FF2B5EF4-FFF2-40B4-BE49-F238E27FC236}">
                    <a16:creationId xmlns="" xmlns:a16="http://schemas.microsoft.com/office/drawing/2014/main" id="{00AE0FCD-CD6A-47CB-8E63-53F0D7F1FA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51" y="2908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5109" name="Group 53">
              <a:extLst>
                <a:ext uri="{FF2B5EF4-FFF2-40B4-BE49-F238E27FC236}">
                  <a16:creationId xmlns="" xmlns:a16="http://schemas.microsoft.com/office/drawing/2014/main" id="{A667D015-01DE-4C24-B3C2-7ABB3CB8C4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78" y="3242"/>
              <a:ext cx="249" cy="96"/>
              <a:chOff x="1951" y="2908"/>
              <a:chExt cx="249" cy="96"/>
            </a:xfrm>
          </p:grpSpPr>
          <p:sp>
            <p:nvSpPr>
              <p:cNvPr id="45110" name="Line 54">
                <a:extLst>
                  <a:ext uri="{FF2B5EF4-FFF2-40B4-BE49-F238E27FC236}">
                    <a16:creationId xmlns="" xmlns:a16="http://schemas.microsoft.com/office/drawing/2014/main" id="{54896996-D91B-484E-98F6-61AB07F9F4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0" y="2908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11" name="Line 55">
                <a:extLst>
                  <a:ext uri="{FF2B5EF4-FFF2-40B4-BE49-F238E27FC236}">
                    <a16:creationId xmlns="" xmlns:a16="http://schemas.microsoft.com/office/drawing/2014/main" id="{B75700F4-6FD8-4EF1-A607-7FB0E161FE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51" y="2908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5112" name="Group 56">
              <a:extLst>
                <a:ext uri="{FF2B5EF4-FFF2-40B4-BE49-F238E27FC236}">
                  <a16:creationId xmlns="" xmlns:a16="http://schemas.microsoft.com/office/drawing/2014/main" id="{BB2C569B-5B06-4BFC-98A5-71BA63AA5D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9" y="3240"/>
              <a:ext cx="249" cy="96"/>
              <a:chOff x="1951" y="2908"/>
              <a:chExt cx="249" cy="96"/>
            </a:xfrm>
          </p:grpSpPr>
          <p:sp>
            <p:nvSpPr>
              <p:cNvPr id="45113" name="Line 57">
                <a:extLst>
                  <a:ext uri="{FF2B5EF4-FFF2-40B4-BE49-F238E27FC236}">
                    <a16:creationId xmlns="" xmlns:a16="http://schemas.microsoft.com/office/drawing/2014/main" id="{FFC0A557-5F8A-4F81-AE05-153A955559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0" y="2908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14" name="Line 58">
                <a:extLst>
                  <a:ext uri="{FF2B5EF4-FFF2-40B4-BE49-F238E27FC236}">
                    <a16:creationId xmlns="" xmlns:a16="http://schemas.microsoft.com/office/drawing/2014/main" id="{A7EE8C69-47AB-42A8-B124-50922F89D3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51" y="2908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5115" name="Line 59">
              <a:extLst>
                <a:ext uri="{FF2B5EF4-FFF2-40B4-BE49-F238E27FC236}">
                  <a16:creationId xmlns="" xmlns:a16="http://schemas.microsoft.com/office/drawing/2014/main" id="{53AAFCAF-1D81-4F7E-BF8C-AD45156ACB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4" y="3235"/>
              <a:ext cx="0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16" name="Line 60">
              <a:extLst>
                <a:ext uri="{FF2B5EF4-FFF2-40B4-BE49-F238E27FC236}">
                  <a16:creationId xmlns="" xmlns:a16="http://schemas.microsoft.com/office/drawing/2014/main" id="{A79872FF-C7B7-48C1-A716-3AC73414A2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8" y="3242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17" name="Text Box 61">
              <a:extLst>
                <a:ext uri="{FF2B5EF4-FFF2-40B4-BE49-F238E27FC236}">
                  <a16:creationId xmlns="" xmlns:a16="http://schemas.microsoft.com/office/drawing/2014/main" id="{0F32FEB5-46CF-452E-B80F-4E085DD0C1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5" y="3358"/>
              <a:ext cx="29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 b="1">
                  <a:latin typeface=".VnArial" pitchFamily="34" charset="0"/>
                </a:rPr>
                <a:t>-2</a:t>
              </a:r>
            </a:p>
          </p:txBody>
        </p:sp>
      </p:grpSp>
      <p:sp>
        <p:nvSpPr>
          <p:cNvPr id="45118" name="AutoShape 62">
            <a:hlinkClick r:id="rId17" action="ppaction://program" highlightClick="1"/>
            <a:extLst>
              <a:ext uri="{FF2B5EF4-FFF2-40B4-BE49-F238E27FC236}">
                <a16:creationId xmlns="" xmlns:a16="http://schemas.microsoft.com/office/drawing/2014/main" id="{B49D645A-18C5-42A8-8983-D41A001CA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51988" y="6078538"/>
            <a:ext cx="1116012" cy="779462"/>
          </a:xfrm>
          <a:prstGeom prst="actionButtonMovie">
            <a:avLst/>
          </a:prstGeom>
          <a:solidFill>
            <a:srgbClr val="FFFF99">
              <a:alpha val="34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762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3" name="Group 3">
            <a:extLst>
              <a:ext uri="{FF2B5EF4-FFF2-40B4-BE49-F238E27FC236}">
                <a16:creationId xmlns="" xmlns:a16="http://schemas.microsoft.com/office/drawing/2014/main" id="{B9CA7024-3A3F-4E0E-942C-E83651ABA583}"/>
              </a:ext>
            </a:extLst>
          </p:cNvPr>
          <p:cNvGrpSpPr>
            <a:grpSpLocks/>
          </p:cNvGrpSpPr>
          <p:nvPr/>
        </p:nvGrpSpPr>
        <p:grpSpPr bwMode="auto">
          <a:xfrm>
            <a:off x="635876" y="573023"/>
            <a:ext cx="11344643" cy="1016003"/>
            <a:chOff x="-165" y="572"/>
            <a:chExt cx="6078" cy="640"/>
          </a:xfrm>
        </p:grpSpPr>
        <p:sp>
          <p:nvSpPr>
            <p:cNvPr id="64" name="Text Box 4">
              <a:extLst>
                <a:ext uri="{FF2B5EF4-FFF2-40B4-BE49-F238E27FC236}">
                  <a16:creationId xmlns="" xmlns:a16="http://schemas.microsoft.com/office/drawing/2014/main" id="{CB686595-8837-47F1-BB5E-072F540443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65" y="572"/>
              <a:ext cx="6078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CCCCFF"/>
                      </a:gs>
                      <a:gs pos="17999">
                        <a:srgbClr val="99CCFF">
                          <a:alpha val="88121"/>
                        </a:srgbClr>
                      </a:gs>
                      <a:gs pos="36000">
                        <a:srgbClr val="9966FF">
                          <a:alpha val="76240"/>
                        </a:srgbClr>
                      </a:gs>
                      <a:gs pos="61000">
                        <a:srgbClr val="CC99FF">
                          <a:alpha val="59740"/>
                        </a:srgbClr>
                      </a:gs>
                      <a:gs pos="82001">
                        <a:srgbClr val="99CCFF">
                          <a:alpha val="45879"/>
                        </a:srgbClr>
                      </a:gs>
                      <a:gs pos="100000">
                        <a:srgbClr val="CCCCFF">
                          <a:alpha val="3400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AutoNum type="alphaLcParenR"/>
              </a:pPr>
              <a:r>
                <a:rPr lang="en-US" altLang="en-US" sz="2400" dirty="0" err="1">
                  <a:latin typeface="Times New Roman" pitchFamily="18" charset="0"/>
                  <a:cs typeface="Times New Roman" pitchFamily="18" charset="0"/>
                </a:rPr>
                <a:t>Sắp</a:t>
              </a:r>
              <a:r>
                <a:rPr lang="en-US" alt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dirty="0" err="1">
                  <a:latin typeface="Times New Roman" pitchFamily="18" charset="0"/>
                  <a:cs typeface="Times New Roman" pitchFamily="18" charset="0"/>
                </a:rPr>
                <a:t>xếp</a:t>
              </a:r>
              <a:r>
                <a:rPr lang="en-US" alt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dirty="0" err="1"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alt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alt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dirty="0" err="1">
                  <a:latin typeface="Times New Roman" pitchFamily="18" charset="0"/>
                  <a:cs typeface="Times New Roman" pitchFamily="18" charset="0"/>
                </a:rPr>
                <a:t>hữu</a:t>
              </a:r>
              <a:r>
                <a:rPr lang="en-US" alt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dirty="0" err="1">
                  <a:latin typeface="Times New Roman" pitchFamily="18" charset="0"/>
                  <a:cs typeface="Times New Roman" pitchFamily="18" charset="0"/>
                </a:rPr>
                <a:t>tỉ</a:t>
              </a:r>
              <a:r>
                <a:rPr lang="en-US" altLang="en-US" sz="2400" dirty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altLang="en-US" sz="2400" dirty="0" smtClean="0">
                  <a:latin typeface="Times New Roman" pitchFamily="18" charset="0"/>
                  <a:cs typeface="Times New Roman" pitchFamily="18" charset="0"/>
                </a:rPr>
                <a:t>                          </a:t>
              </a:r>
              <a:r>
                <a:rPr lang="en-US" altLang="en-US" sz="2400" dirty="0" err="1"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alt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dirty="0" err="1">
                  <a:latin typeface="Times New Roman" pitchFamily="18" charset="0"/>
                  <a:cs typeface="Times New Roman" pitchFamily="18" charset="0"/>
                </a:rPr>
                <a:t>thứ</a:t>
              </a:r>
              <a:r>
                <a:rPr lang="en-US" alt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dirty="0" err="1">
                  <a:latin typeface="Times New Roman" pitchFamily="18" charset="0"/>
                  <a:cs typeface="Times New Roman" pitchFamily="18" charset="0"/>
                </a:rPr>
                <a:t>tự</a:t>
              </a:r>
              <a:r>
                <a:rPr lang="en-US" alt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dirty="0" err="1">
                  <a:latin typeface="Times New Roman" pitchFamily="18" charset="0"/>
                  <a:cs typeface="Times New Roman" pitchFamily="18" charset="0"/>
                </a:rPr>
                <a:t>tăng</a:t>
              </a:r>
              <a:r>
                <a:rPr lang="en-US" alt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dirty="0" err="1">
                  <a:latin typeface="Times New Roman" pitchFamily="18" charset="0"/>
                  <a:cs typeface="Times New Roman" pitchFamily="18" charset="0"/>
                </a:rPr>
                <a:t>dần</a:t>
              </a:r>
              <a:r>
                <a:rPr lang="en-US" alt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dirty="0" smtClean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altLang="en-US" sz="2400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spcBef>
                  <a:spcPct val="50000"/>
                </a:spcBef>
                <a:buFontTx/>
                <a:buAutoNum type="alphaLcParenR"/>
              </a:pPr>
              <a:r>
                <a:rPr lang="en-US" altLang="en-US" sz="2400" dirty="0" err="1"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alt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dirty="0" err="1">
                  <a:latin typeface="Times New Roman" pitchFamily="18" charset="0"/>
                  <a:cs typeface="Times New Roman" pitchFamily="18" charset="0"/>
                </a:rPr>
                <a:t>diễn</a:t>
              </a:r>
              <a:r>
                <a:rPr lang="en-US" alt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dirty="0" err="1"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alt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alt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dirty="0" err="1"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alt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dirty="0" err="1"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alt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dirty="0" err="1">
                  <a:latin typeface="Times New Roman" pitchFamily="18" charset="0"/>
                  <a:cs typeface="Times New Roman" pitchFamily="18" charset="0"/>
                </a:rPr>
                <a:t>trục</a:t>
              </a:r>
              <a:r>
                <a:rPr lang="en-US" alt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40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altLang="en-US" sz="2400" dirty="0" smtClean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alt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65" name="Object 5">
              <a:extLst>
                <a:ext uri="{FF2B5EF4-FFF2-40B4-BE49-F238E27FC236}">
                  <a16:creationId xmlns="" xmlns:a16="http://schemas.microsoft.com/office/drawing/2014/main" id="{164A1FA5-F8BD-4BD7-BCFC-3CAC85F0FE9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20326786"/>
                </p:ext>
              </p:extLst>
            </p:nvPr>
          </p:nvGraphicFramePr>
          <p:xfrm>
            <a:off x="1577" y="572"/>
            <a:ext cx="895" cy="4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64" name="Equation" r:id="rId18" imgW="825480" imgH="393480" progId="Equation.DSMT4">
                    <p:embed/>
                  </p:oleObj>
                </mc:Choice>
                <mc:Fallback>
                  <p:oleObj name="Equation" r:id="rId18" imgW="82548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77" y="572"/>
                          <a:ext cx="895" cy="42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8" name="Rectangle 67"/>
          <p:cNvSpPr/>
          <p:nvPr/>
        </p:nvSpPr>
        <p:spPr>
          <a:xfrm>
            <a:off x="548847" y="76185"/>
            <a:ext cx="15680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800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28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/>
          </a:p>
        </p:txBody>
      </p:sp>
      <p:sp>
        <p:nvSpPr>
          <p:cNvPr id="69" name="Text Box 8"/>
          <p:cNvSpPr txBox="1">
            <a:spLocks noChangeArrowheads="1"/>
          </p:cNvSpPr>
          <p:nvPr/>
        </p:nvSpPr>
        <p:spPr bwMode="auto">
          <a:xfrm>
            <a:off x="681286" y="1705709"/>
            <a:ext cx="138197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u="sng" dirty="0" err="1">
                <a:solidFill>
                  <a:srgbClr val="C00000"/>
                </a:solidFill>
                <a:latin typeface="Times New Roman" pitchFamily="18" charset="0"/>
              </a:rPr>
              <a:t>Giải</a:t>
            </a:r>
            <a:r>
              <a:rPr lang="en-US" u="sng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  <a:endParaRPr lang="en-US" u="sng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0064220"/>
              </p:ext>
            </p:extLst>
          </p:nvPr>
        </p:nvGraphicFramePr>
        <p:xfrm>
          <a:off x="4976935" y="2520461"/>
          <a:ext cx="2123222" cy="7385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5" name="Equation" r:id="rId20" imgW="1066680" imgH="393480" progId="Equation.DSMT4">
                  <p:embed/>
                </p:oleObj>
              </mc:Choice>
              <mc:Fallback>
                <p:oleObj name="Equation" r:id="rId20" imgW="1066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976935" y="2520461"/>
                        <a:ext cx="2123222" cy="7385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067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6" dur="2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20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2000"/>
                                        <p:tgtEl>
                                          <p:spTgt spid="45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/>
      <p:bldP spid="45063" grpId="0"/>
      <p:bldP spid="450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1752600" y="-76200"/>
            <a:ext cx="8763000" cy="675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Chương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I: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hữu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tỉ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thực</a:t>
            </a:r>
            <a:endParaRPr lang="en-US" altLang="en-US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1/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Tập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hợp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Q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hữu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tỉ</a:t>
            </a:r>
            <a:endParaRPr lang="en-US" altLang="en-US" sz="3000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2/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phép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về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hữu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tĩ</a:t>
            </a:r>
            <a:endParaRPr lang="en-US" altLang="en-US" sz="3000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3/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Giá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trị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tuyệt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đối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hữu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tỉ</a:t>
            </a:r>
            <a:endParaRPr lang="en-US" altLang="en-US" sz="3000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4/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Lũy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thừa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hữu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tỉ</a:t>
            </a:r>
            <a:endParaRPr lang="en-US" altLang="en-US" sz="3000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5/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Tỉ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lệ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thức</a:t>
            </a:r>
            <a:endParaRPr lang="en-US" altLang="en-US" sz="3000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6/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chất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dãy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tỉ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nhau</a:t>
            </a:r>
            <a:endParaRPr lang="en-US" altLang="en-US" sz="3000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7/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thập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phân</a:t>
            </a:r>
            <a:endParaRPr lang="en-US" altLang="en-US" sz="3000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8/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Làm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tròn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số</a:t>
            </a:r>
            <a:endParaRPr lang="en-US" altLang="en-US" sz="3000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9/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vô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tỉ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Căn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bậc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000" dirty="0" err="1">
                <a:latin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altLang="en-US" sz="3000" dirty="0"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altLang="en-US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781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2">
            <a:extLst>
              <a:ext uri="{FF2B5EF4-FFF2-40B4-BE49-F238E27FC236}">
                <a16:creationId xmlns:a16="http://schemas.microsoft.com/office/drawing/2014/main" xmlns="" id="{165EA12C-A75D-445D-AD0C-68CC971E2918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577850"/>
            <a:ext cx="10668000" cy="2124077"/>
            <a:chOff x="86" y="164"/>
            <a:chExt cx="5370" cy="1338"/>
          </a:xfrm>
        </p:grpSpPr>
        <p:sp>
          <p:nvSpPr>
            <p:cNvPr id="37891" name="Text Box 3">
              <a:extLst>
                <a:ext uri="{FF2B5EF4-FFF2-40B4-BE49-F238E27FC236}">
                  <a16:creationId xmlns:a16="http://schemas.microsoft.com/office/drawing/2014/main" xmlns="" id="{221540E9-D018-4E6F-AD7E-A21C98884E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" y="164"/>
              <a:ext cx="5370" cy="13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0" hangingPunct="0">
                <a:spcBef>
                  <a:spcPct val="50000"/>
                </a:spcBef>
              </a:pPr>
              <a:r>
                <a:rPr lang="en-US" altLang="en-US" sz="2400" dirty="0" err="1">
                  <a:solidFill>
                    <a:srgbClr val="C00000"/>
                  </a:solidFill>
                  <a:latin typeface="Times New Roman" panose="02020603050405020304" pitchFamily="18" charset="0"/>
                </a:rPr>
                <a:t>Bài</a:t>
              </a:r>
              <a:r>
                <a:rPr lang="en-US" altLang="en-US" sz="2400" dirty="0">
                  <a:solidFill>
                    <a:srgbClr val="C00000"/>
                  </a:solidFill>
                  <a:latin typeface="Times New Roman" panose="02020603050405020304" pitchFamily="18" charset="0"/>
                </a:rPr>
                <a:t> 3trang8(</a:t>
              </a:r>
              <a:r>
                <a:rPr lang="en-US" altLang="en-US" sz="2400" dirty="0" err="1">
                  <a:solidFill>
                    <a:srgbClr val="C00000"/>
                  </a:solidFill>
                  <a:latin typeface="Times New Roman" panose="02020603050405020304" pitchFamily="18" charset="0"/>
                </a:rPr>
                <a:t>sgk</a:t>
              </a:r>
              <a:r>
                <a:rPr lang="en-US" altLang="en-US" sz="2400" dirty="0">
                  <a:solidFill>
                    <a:srgbClr val="C00000"/>
                  </a:solidFill>
                  <a:latin typeface="Times New Roman" panose="02020603050405020304" pitchFamily="18" charset="0"/>
                </a:rPr>
                <a:t>): </a:t>
              </a:r>
              <a:r>
                <a:rPr lang="en-US" altLang="en-US" sz="2400" dirty="0">
                  <a:latin typeface="Times New Roman" panose="02020603050405020304" pitchFamily="18" charset="0"/>
                </a:rPr>
                <a:t>So </a:t>
              </a:r>
              <a:r>
                <a:rPr lang="en-US" altLang="en-US" sz="2400" dirty="0" err="1">
                  <a:latin typeface="Times New Roman" panose="02020603050405020304" pitchFamily="18" charset="0"/>
                </a:rPr>
                <a:t>sánh</a:t>
              </a:r>
              <a:r>
                <a:rPr lang="en-US" altLang="en-US" sz="24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</a:rPr>
                <a:t>các</a:t>
              </a:r>
              <a:r>
                <a:rPr lang="en-US" altLang="en-US" sz="24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sz="24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</a:rPr>
                <a:t>hữu</a:t>
              </a:r>
              <a:r>
                <a:rPr lang="en-US" altLang="en-US" sz="24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400" dirty="0" err="1">
                  <a:latin typeface="Times New Roman" panose="02020603050405020304" pitchFamily="18" charset="0"/>
                </a:rPr>
                <a:t>tỉ</a:t>
              </a:r>
              <a:endParaRPr lang="en-US" altLang="en-US" sz="2400" dirty="0">
                <a:latin typeface="Times New Roman" panose="02020603050405020304" pitchFamily="18" charset="0"/>
              </a:endParaRPr>
            </a:p>
            <a:p>
              <a:pPr eaLnBrk="0" hangingPunct="0">
                <a:spcBef>
                  <a:spcPct val="50000"/>
                </a:spcBef>
              </a:pPr>
              <a:r>
                <a:rPr lang="en-US" altLang="en-US" sz="2400" dirty="0">
                  <a:latin typeface="Times New Roman" panose="02020603050405020304" pitchFamily="18" charset="0"/>
                </a:rPr>
                <a:t>a) x =         </a:t>
              </a:r>
              <a:r>
                <a:rPr lang="en-US" altLang="en-US" sz="2400" dirty="0" err="1">
                  <a:latin typeface="Times New Roman" panose="02020603050405020304" pitchFamily="18" charset="0"/>
                </a:rPr>
                <a:t>và</a:t>
              </a:r>
              <a:r>
                <a:rPr lang="en-US" altLang="en-US" sz="2400" dirty="0">
                  <a:latin typeface="Times New Roman" panose="02020603050405020304" pitchFamily="18" charset="0"/>
                </a:rPr>
                <a:t>   y =                                              b)                     </a:t>
              </a:r>
              <a:r>
                <a:rPr lang="en-US" altLang="en-US" sz="2400" dirty="0" err="1">
                  <a:latin typeface="Times New Roman" panose="02020603050405020304" pitchFamily="18" charset="0"/>
                </a:rPr>
                <a:t>và</a:t>
              </a:r>
              <a:endParaRPr lang="en-US" altLang="en-US" sz="2400" dirty="0">
                <a:latin typeface="Times New Roman" panose="02020603050405020304" pitchFamily="18" charset="0"/>
              </a:endParaRPr>
            </a:p>
            <a:p>
              <a:pPr eaLnBrk="0" hangingPunct="0">
                <a:spcBef>
                  <a:spcPct val="50000"/>
                </a:spcBef>
                <a:buFontTx/>
                <a:buAutoNum type="alphaLcParenR"/>
              </a:pPr>
              <a:endParaRPr lang="en-US" altLang="en-US" sz="2400" dirty="0">
                <a:latin typeface="Times New Roman" panose="02020603050405020304" pitchFamily="18" charset="0"/>
              </a:endParaRPr>
            </a:p>
            <a:p>
              <a:pPr eaLnBrk="0" hangingPunct="0">
                <a:spcBef>
                  <a:spcPct val="50000"/>
                </a:spcBef>
              </a:pPr>
              <a:endParaRPr lang="en-US" altLang="en-US" sz="2400" dirty="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37892" name="Object 4">
              <a:extLst>
                <a:ext uri="{FF2B5EF4-FFF2-40B4-BE49-F238E27FC236}">
                  <a16:creationId xmlns:a16="http://schemas.microsoft.com/office/drawing/2014/main" xmlns="" id="{A6B88A49-5007-44A0-A0C8-E029224EC27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47169048"/>
                </p:ext>
              </p:extLst>
            </p:nvPr>
          </p:nvGraphicFramePr>
          <p:xfrm>
            <a:off x="467" y="428"/>
            <a:ext cx="292" cy="5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13" name="Equation" r:id="rId3" imgW="228600" imgH="393480" progId="Equation.DSMT4">
                    <p:embed/>
                  </p:oleObj>
                </mc:Choice>
                <mc:Fallback>
                  <p:oleObj name="Equation" r:id="rId3" imgW="22860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7" y="428"/>
                          <a:ext cx="292" cy="5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893" name="Object 5">
              <a:extLst>
                <a:ext uri="{FF2B5EF4-FFF2-40B4-BE49-F238E27FC236}">
                  <a16:creationId xmlns:a16="http://schemas.microsoft.com/office/drawing/2014/main" xmlns="" id="{147C60B1-FE3A-4E2F-92F3-4D5DDEF194E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45013581"/>
                </p:ext>
              </p:extLst>
            </p:nvPr>
          </p:nvGraphicFramePr>
          <p:xfrm>
            <a:off x="1332" y="496"/>
            <a:ext cx="312" cy="5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14" name="Equation" r:id="rId5" imgW="228600" imgH="393480" progId="Equation.DSMT4">
                    <p:embed/>
                  </p:oleObj>
                </mc:Choice>
                <mc:Fallback>
                  <p:oleObj name="Equation" r:id="rId5" imgW="22860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32" y="496"/>
                          <a:ext cx="312" cy="5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894" name="Object 6">
              <a:extLst>
                <a:ext uri="{FF2B5EF4-FFF2-40B4-BE49-F238E27FC236}">
                  <a16:creationId xmlns:a16="http://schemas.microsoft.com/office/drawing/2014/main" xmlns="" id="{5A20A772-81A3-41BF-B375-06583A7EB0B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82468574"/>
                </p:ext>
              </p:extLst>
            </p:nvPr>
          </p:nvGraphicFramePr>
          <p:xfrm>
            <a:off x="3167" y="516"/>
            <a:ext cx="777" cy="2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15" name="Equation" r:id="rId7" imgW="571320" imgH="203040" progId="Equation.DSMT4">
                    <p:embed/>
                  </p:oleObj>
                </mc:Choice>
                <mc:Fallback>
                  <p:oleObj name="Equation" r:id="rId7" imgW="571320" imgH="2030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67" y="516"/>
                          <a:ext cx="777" cy="27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895" name="Object 7">
              <a:extLst>
                <a:ext uri="{FF2B5EF4-FFF2-40B4-BE49-F238E27FC236}">
                  <a16:creationId xmlns:a16="http://schemas.microsoft.com/office/drawing/2014/main" xmlns="" id="{2567DB99-87FC-46A9-ACB0-DE91C8A11F7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85146805"/>
                </p:ext>
              </p:extLst>
            </p:nvPr>
          </p:nvGraphicFramePr>
          <p:xfrm>
            <a:off x="4236" y="407"/>
            <a:ext cx="617" cy="5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16" name="Equation" r:id="rId9" imgW="469800" imgH="393480" progId="Equation.DSMT4">
                    <p:embed/>
                  </p:oleObj>
                </mc:Choice>
                <mc:Fallback>
                  <p:oleObj name="Equation" r:id="rId9" imgW="46980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36" y="407"/>
                          <a:ext cx="617" cy="5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7896" name="Line 8">
            <a:extLst>
              <a:ext uri="{FF2B5EF4-FFF2-40B4-BE49-F238E27FC236}">
                <a16:creationId xmlns:a16="http://schemas.microsoft.com/office/drawing/2014/main" xmlns="" id="{E4C6F8AF-F9F0-4E10-8F17-5441E7541E0D}"/>
              </a:ext>
            </a:extLst>
          </p:cNvPr>
          <p:cNvSpPr>
            <a:spLocks noChangeShapeType="1"/>
          </p:cNvSpPr>
          <p:nvPr/>
        </p:nvSpPr>
        <p:spPr bwMode="auto">
          <a:xfrm>
            <a:off x="5915918" y="1671638"/>
            <a:ext cx="71517" cy="5099050"/>
          </a:xfrm>
          <a:prstGeom prst="line">
            <a:avLst/>
          </a:prstGeom>
          <a:noFill/>
          <a:ln w="38100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grpSp>
        <p:nvGrpSpPr>
          <p:cNvPr id="37897" name="Group 9">
            <a:extLst>
              <a:ext uri="{FF2B5EF4-FFF2-40B4-BE49-F238E27FC236}">
                <a16:creationId xmlns:a16="http://schemas.microsoft.com/office/drawing/2014/main" xmlns="" id="{E491C6F0-67E7-49E8-8517-390918EA7DBD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1793876"/>
            <a:ext cx="9591257" cy="4129087"/>
            <a:chOff x="86" y="1471"/>
            <a:chExt cx="4828" cy="2601"/>
          </a:xfrm>
        </p:grpSpPr>
        <p:sp>
          <p:nvSpPr>
            <p:cNvPr id="37898" name="Text Box 10">
              <a:extLst>
                <a:ext uri="{FF2B5EF4-FFF2-40B4-BE49-F238E27FC236}">
                  <a16:creationId xmlns:a16="http://schemas.microsoft.com/office/drawing/2014/main" xmlns="" id="{DF470694-3C67-40F9-B98A-07EA7F6AB1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" y="1471"/>
              <a:ext cx="68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CCCCFF"/>
                      </a:gs>
                      <a:gs pos="17999">
                        <a:srgbClr val="99CCFF">
                          <a:alpha val="88121"/>
                        </a:srgbClr>
                      </a:gs>
                      <a:gs pos="36000">
                        <a:srgbClr val="9966FF">
                          <a:alpha val="76240"/>
                        </a:srgbClr>
                      </a:gs>
                      <a:gs pos="61000">
                        <a:srgbClr val="CC99FF">
                          <a:alpha val="59740"/>
                        </a:srgbClr>
                      </a:gs>
                      <a:gs pos="82001">
                        <a:srgbClr val="99CCFF">
                          <a:alpha val="45879"/>
                        </a:srgbClr>
                      </a:gs>
                      <a:gs pos="100000">
                        <a:srgbClr val="CCCCFF">
                          <a:alpha val="3400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u="sng">
                  <a:latin typeface="Arial" panose="020B0604020202020204" pitchFamily="34" charset="0"/>
                  <a:cs typeface="Arial" panose="020B0604020202020204" pitchFamily="34" charset="0"/>
                </a:rPr>
                <a:t>Giải</a:t>
              </a:r>
            </a:p>
          </p:txBody>
        </p:sp>
        <p:graphicFrame>
          <p:nvGraphicFramePr>
            <p:cNvPr id="37899" name="Object 11">
              <a:extLst>
                <a:ext uri="{FF2B5EF4-FFF2-40B4-BE49-F238E27FC236}">
                  <a16:creationId xmlns:a16="http://schemas.microsoft.com/office/drawing/2014/main" xmlns="" id="{1F87C666-10DD-4650-9F79-82A4301A699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84" y="1797"/>
            <a:ext cx="1604" cy="4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17" name="Equation" r:id="rId11" imgW="1269720" imgH="393480" progId="Equation.DSMT4">
                    <p:embed/>
                  </p:oleObj>
                </mc:Choice>
                <mc:Fallback>
                  <p:oleObj name="Equation" r:id="rId11" imgW="126972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4" y="1797"/>
                          <a:ext cx="1604" cy="4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900" name="Object 12">
              <a:extLst>
                <a:ext uri="{FF2B5EF4-FFF2-40B4-BE49-F238E27FC236}">
                  <a16:creationId xmlns:a16="http://schemas.microsoft.com/office/drawing/2014/main" xmlns="" id="{493C76E2-6968-4AB7-928A-4990C539F10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84" y="1689"/>
            <a:ext cx="576" cy="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18" name="Equation" r:id="rId13" imgW="914400" imgH="198720" progId="Equation.DSMT4">
                    <p:embed/>
                  </p:oleObj>
                </mc:Choice>
                <mc:Fallback>
                  <p:oleObj name="Equation" r:id="rId13" imgW="914400" imgH="1987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4" y="1689"/>
                          <a:ext cx="576" cy="1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901" name="Object 13">
              <a:extLst>
                <a:ext uri="{FF2B5EF4-FFF2-40B4-BE49-F238E27FC236}">
                  <a16:creationId xmlns:a16="http://schemas.microsoft.com/office/drawing/2014/main" xmlns="" id="{C49379E8-407D-4610-855B-3C35371A86A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12" y="2450"/>
            <a:ext cx="1072" cy="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19" name="Equation" r:id="rId15" imgW="863280" imgH="393480" progId="Equation.DSMT4">
                    <p:embed/>
                  </p:oleObj>
                </mc:Choice>
                <mc:Fallback>
                  <p:oleObj name="Equation" r:id="rId15" imgW="86328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2" y="2450"/>
                          <a:ext cx="1072" cy="4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902" name="Object 14">
              <a:extLst>
                <a:ext uri="{FF2B5EF4-FFF2-40B4-BE49-F238E27FC236}">
                  <a16:creationId xmlns:a16="http://schemas.microsoft.com/office/drawing/2014/main" xmlns="" id="{214DBC3B-F8CC-43D0-9A8E-3BC80082031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64002443"/>
                </p:ext>
              </p:extLst>
            </p:nvPr>
          </p:nvGraphicFramePr>
          <p:xfrm>
            <a:off x="736" y="3067"/>
            <a:ext cx="1020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20" name="Equation" r:id="rId17" imgW="838080" imgH="393480" progId="Equation.DSMT4">
                    <p:embed/>
                  </p:oleObj>
                </mc:Choice>
                <mc:Fallback>
                  <p:oleObj name="Equation" r:id="rId17" imgW="83808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6" y="3067"/>
                          <a:ext cx="1020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903" name="Object 15">
              <a:extLst>
                <a:ext uri="{FF2B5EF4-FFF2-40B4-BE49-F238E27FC236}">
                  <a16:creationId xmlns:a16="http://schemas.microsoft.com/office/drawing/2014/main" xmlns="" id="{68E5E714-41B5-490E-9BEF-B3E363D193C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48112520"/>
                </p:ext>
              </p:extLst>
            </p:nvPr>
          </p:nvGraphicFramePr>
          <p:xfrm>
            <a:off x="1362" y="3779"/>
            <a:ext cx="654" cy="2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21" name="Equation" r:id="rId19" imgW="368280" imgH="164880" progId="Equation.DSMT4">
                    <p:embed/>
                  </p:oleObj>
                </mc:Choice>
                <mc:Fallback>
                  <p:oleObj name="Equation" r:id="rId19" imgW="368280" imgH="1648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62" y="3779"/>
                          <a:ext cx="654" cy="29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904" name="Text Box 16">
              <a:extLst>
                <a:ext uri="{FF2B5EF4-FFF2-40B4-BE49-F238E27FC236}">
                  <a16:creationId xmlns:a16="http://schemas.microsoft.com/office/drawing/2014/main" xmlns="" id="{D911F0A7-0F22-4152-B46A-3C5A6648D0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0" y="3707"/>
              <a:ext cx="54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CCCCFF"/>
                      </a:gs>
                      <a:gs pos="17999">
                        <a:srgbClr val="99CCFF">
                          <a:alpha val="88121"/>
                        </a:srgbClr>
                      </a:gs>
                      <a:gs pos="36000">
                        <a:srgbClr val="9966FF">
                          <a:alpha val="76240"/>
                        </a:srgbClr>
                      </a:gs>
                      <a:gs pos="61000">
                        <a:srgbClr val="CC99FF">
                          <a:alpha val="59740"/>
                        </a:srgbClr>
                      </a:gs>
                      <a:gs pos="82001">
                        <a:srgbClr val="99CCFF">
                          <a:alpha val="45879"/>
                        </a:srgbClr>
                      </a:gs>
                      <a:gs pos="100000">
                        <a:srgbClr val="CCCCFF">
                          <a:alpha val="3400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u="sng" dirty="0" err="1">
                  <a:latin typeface="Times New Roman" pitchFamily="18" charset="0"/>
                  <a:cs typeface="Times New Roman" pitchFamily="18" charset="0"/>
                </a:rPr>
                <a:t>Nên</a:t>
              </a:r>
              <a:endParaRPr lang="en-US" altLang="en-US" sz="2400" u="sng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905" name="Text Box 17">
              <a:extLst>
                <a:ext uri="{FF2B5EF4-FFF2-40B4-BE49-F238E27FC236}">
                  <a16:creationId xmlns:a16="http://schemas.microsoft.com/office/drawing/2014/main" xmlns="" id="{73CD8D25-C3DE-4394-ABE0-2EAC8DDCFB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" y="1893"/>
              <a:ext cx="726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CCCCFF"/>
                      </a:gs>
                      <a:gs pos="17999">
                        <a:srgbClr val="99CCFF">
                          <a:alpha val="88121"/>
                        </a:srgbClr>
                      </a:gs>
                      <a:gs pos="36000">
                        <a:srgbClr val="9966FF">
                          <a:alpha val="76240"/>
                        </a:srgbClr>
                      </a:gs>
                      <a:gs pos="61000">
                        <a:srgbClr val="CC99FF">
                          <a:alpha val="59740"/>
                        </a:srgbClr>
                      </a:gs>
                      <a:gs pos="82001">
                        <a:srgbClr val="99CCFF">
                          <a:alpha val="45879"/>
                        </a:srgbClr>
                      </a:gs>
                      <a:gs pos="100000">
                        <a:srgbClr val="CCCCFF">
                          <a:alpha val="3400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u="sng">
                  <a:latin typeface="Arial" panose="020B0604020202020204" pitchFamily="34" charset="0"/>
                  <a:cs typeface="Arial" panose="020B0604020202020204" pitchFamily="34" charset="0"/>
                </a:rPr>
                <a:t>a)Ta có</a:t>
              </a:r>
            </a:p>
          </p:txBody>
        </p:sp>
        <p:sp>
          <p:nvSpPr>
            <p:cNvPr id="37906" name="Text Box 18">
              <a:extLst>
                <a:ext uri="{FF2B5EF4-FFF2-40B4-BE49-F238E27FC236}">
                  <a16:creationId xmlns:a16="http://schemas.microsoft.com/office/drawing/2014/main" xmlns="" id="{7B28EEBF-1B6B-47D4-8E22-4D52399EFA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1579"/>
              <a:ext cx="617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CCCCFF"/>
                      </a:gs>
                      <a:gs pos="17999">
                        <a:srgbClr val="99CCFF">
                          <a:alpha val="88121"/>
                        </a:srgbClr>
                      </a:gs>
                      <a:gs pos="36000">
                        <a:srgbClr val="9966FF">
                          <a:alpha val="76240"/>
                        </a:srgbClr>
                      </a:gs>
                      <a:gs pos="61000">
                        <a:srgbClr val="CC99FF">
                          <a:alpha val="59740"/>
                        </a:srgbClr>
                      </a:gs>
                      <a:gs pos="82001">
                        <a:srgbClr val="99CCFF">
                          <a:alpha val="45879"/>
                        </a:srgbClr>
                      </a:gs>
                      <a:gs pos="100000">
                        <a:srgbClr val="CCCCFF">
                          <a:alpha val="3400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u="sng" dirty="0">
                  <a:latin typeface="Times New Roman" pitchFamily="18" charset="0"/>
                  <a:cs typeface="Times New Roman" pitchFamily="18" charset="0"/>
                </a:rPr>
                <a:t>b)Ta </a:t>
              </a:r>
              <a:r>
                <a:rPr lang="en-US" altLang="en-US" sz="2400" u="sng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endParaRPr lang="en-US" altLang="en-US" sz="2400" u="sng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7907" name="Object 19">
              <a:extLst>
                <a:ext uri="{FF2B5EF4-FFF2-40B4-BE49-F238E27FC236}">
                  <a16:creationId xmlns:a16="http://schemas.microsoft.com/office/drawing/2014/main" xmlns="" id="{4AE50A22-3B6F-4B2D-82CC-989375A4B05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33869992"/>
                </p:ext>
              </p:extLst>
            </p:nvPr>
          </p:nvGraphicFramePr>
          <p:xfrm>
            <a:off x="3661" y="1507"/>
            <a:ext cx="1253" cy="5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22" name="Equation" r:id="rId21" imgW="901440" imgH="393480" progId="Equation.DSMT4">
                    <p:embed/>
                  </p:oleObj>
                </mc:Choice>
                <mc:Fallback>
                  <p:oleObj name="Equation" r:id="rId21" imgW="90144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61" y="1507"/>
                          <a:ext cx="1253" cy="5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908" name="Object 20">
              <a:extLst>
                <a:ext uri="{FF2B5EF4-FFF2-40B4-BE49-F238E27FC236}">
                  <a16:creationId xmlns:a16="http://schemas.microsoft.com/office/drawing/2014/main" xmlns="" id="{CC2522E9-07E1-4B0F-BE8B-E14580A5834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9453857"/>
                </p:ext>
              </p:extLst>
            </p:nvPr>
          </p:nvGraphicFramePr>
          <p:xfrm>
            <a:off x="3626" y="2160"/>
            <a:ext cx="1023" cy="5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23" name="Equation" r:id="rId23" imgW="799920" imgH="393480" progId="Equation.DSMT4">
                    <p:embed/>
                  </p:oleObj>
                </mc:Choice>
                <mc:Fallback>
                  <p:oleObj name="Equation" r:id="rId23" imgW="79992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26" y="2160"/>
                          <a:ext cx="1023" cy="5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909" name="Text Box 21">
              <a:extLst>
                <a:ext uri="{FF2B5EF4-FFF2-40B4-BE49-F238E27FC236}">
                  <a16:creationId xmlns:a16="http://schemas.microsoft.com/office/drawing/2014/main" xmlns="" id="{E3E90ED9-4F3F-4B13-AA1D-78817E839C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9" y="2951"/>
              <a:ext cx="40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CCCCFF"/>
                      </a:gs>
                      <a:gs pos="17999">
                        <a:srgbClr val="99CCFF">
                          <a:alpha val="88121"/>
                        </a:srgbClr>
                      </a:gs>
                      <a:gs pos="36000">
                        <a:srgbClr val="9966FF">
                          <a:alpha val="76240"/>
                        </a:srgbClr>
                      </a:gs>
                      <a:gs pos="61000">
                        <a:srgbClr val="CC99FF">
                          <a:alpha val="59740"/>
                        </a:srgbClr>
                      </a:gs>
                      <a:gs pos="82001">
                        <a:srgbClr val="99CCFF">
                          <a:alpha val="45879"/>
                        </a:srgbClr>
                      </a:gs>
                      <a:gs pos="100000">
                        <a:srgbClr val="CCCCFF">
                          <a:alpha val="3400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Vì</a:t>
              </a:r>
              <a:endParaRPr lang="en-US" alt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11" name="Text Box 23">
              <a:extLst>
                <a:ext uri="{FF2B5EF4-FFF2-40B4-BE49-F238E27FC236}">
                  <a16:creationId xmlns:a16="http://schemas.microsoft.com/office/drawing/2014/main" xmlns="" id="{6BB22E34-C6AF-496E-94FC-F4935D7FBD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7" y="3648"/>
              <a:ext cx="105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CCCCFF"/>
                      </a:gs>
                      <a:gs pos="17999">
                        <a:srgbClr val="99CCFF">
                          <a:alpha val="88121"/>
                        </a:srgbClr>
                      </a:gs>
                      <a:gs pos="36000">
                        <a:srgbClr val="9966FF">
                          <a:alpha val="76240"/>
                        </a:srgbClr>
                      </a:gs>
                      <a:gs pos="61000">
                        <a:srgbClr val="CC99FF">
                          <a:alpha val="59740"/>
                        </a:srgbClr>
                      </a:gs>
                      <a:gs pos="82001">
                        <a:srgbClr val="99CCFF">
                          <a:alpha val="45879"/>
                        </a:srgbClr>
                      </a:gs>
                      <a:gs pos="100000">
                        <a:srgbClr val="CCCCFF">
                          <a:alpha val="34000"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 dirty="0" err="1" smtClean="0"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altLang="en-US" sz="2400" dirty="0" smtClean="0">
                  <a:latin typeface="Times New Roman" pitchFamily="18" charset="0"/>
                  <a:cs typeface="Times New Roman" pitchFamily="18" charset="0"/>
                </a:rPr>
                <a:t>  x &lt; y</a:t>
              </a:r>
              <a:endParaRPr lang="en-US" alt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7912" name="Object 24">
              <a:extLst>
                <a:ext uri="{FF2B5EF4-FFF2-40B4-BE49-F238E27FC236}">
                  <a16:creationId xmlns:a16="http://schemas.microsoft.com/office/drawing/2014/main" xmlns="" id="{3F80E43D-58E3-45B9-B02F-7B8470BA47E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72663300"/>
                </p:ext>
              </p:extLst>
            </p:nvPr>
          </p:nvGraphicFramePr>
          <p:xfrm>
            <a:off x="4131" y="2854"/>
            <a:ext cx="689" cy="4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24" name="Equation" r:id="rId25" imgW="558720" imgH="393480" progId="Equation.DSMT4">
                    <p:embed/>
                  </p:oleObj>
                </mc:Choice>
                <mc:Fallback>
                  <p:oleObj name="Equation" r:id="rId25" imgW="558720" imgH="393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31" y="2854"/>
                          <a:ext cx="689" cy="4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373411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30811" y="468923"/>
            <a:ext cx="10124051" cy="5311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3600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 DẪN VỀ NHÀ</a:t>
            </a:r>
            <a:r>
              <a:rPr lang="en-US" sz="3600" u="sng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600" dirty="0">
              <a:solidFill>
                <a:srgbClr val="7030A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lvl="0"/>
            <a:r>
              <a:rPr lang="en-US" sz="3600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Học thuộc định nghĩa số hữu tỉ, cách biểu diễn số hữu tỉ  trên trục số, so sánh hai số hữu tỉ </a:t>
            </a:r>
            <a:endParaRPr lang="en-US" sz="3600" dirty="0">
              <a:solidFill>
                <a:srgbClr val="7030A0"/>
              </a:solidFill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571500" lvl="0" indent="-571500">
              <a:buFontTx/>
              <a:buChar char="-"/>
            </a:pPr>
            <a:r>
              <a:rPr lang="nl-NL" sz="3600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BTVN </a:t>
            </a:r>
            <a:r>
              <a:rPr lang="nl-NL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nl-NL" sz="3600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4, 5 </a:t>
            </a:r>
            <a:r>
              <a:rPr lang="nl-NL" sz="3600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 </a:t>
            </a:r>
            <a:r>
              <a:rPr lang="nl-NL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 SGK ,</a:t>
            </a:r>
            <a:r>
              <a:rPr lang="sv-SE" sz="3600" dirty="0" smtClean="0">
                <a:solidFill>
                  <a:srgbClr val="7030A0"/>
                </a:solidFill>
                <a:cs typeface="Times New Roman" pitchFamily="18" charset="0"/>
              </a:rPr>
              <a:t>3</a:t>
            </a:r>
            <a:r>
              <a:rPr lang="sv-SE" sz="3600" dirty="0">
                <a:solidFill>
                  <a:srgbClr val="7030A0"/>
                </a:solidFill>
                <a:cs typeface="Times New Roman" pitchFamily="18" charset="0"/>
              </a:rPr>
              <a:t>, 4, 8 (</a:t>
            </a:r>
            <a:r>
              <a:rPr lang="sv-SE" sz="3600" dirty="0" smtClean="0">
                <a:solidFill>
                  <a:srgbClr val="7030A0"/>
                </a:solidFill>
                <a:cs typeface="Times New Roman" pitchFamily="18" charset="0"/>
              </a:rPr>
              <a:t>trang </a:t>
            </a:r>
            <a:r>
              <a:rPr lang="sv-SE" sz="3600" dirty="0">
                <a:solidFill>
                  <a:srgbClr val="7030A0"/>
                </a:solidFill>
                <a:cs typeface="Times New Roman" pitchFamily="18" charset="0"/>
              </a:rPr>
              <a:t>3,4/SBT</a:t>
            </a:r>
            <a:endParaRPr lang="en-US" sz="3600" dirty="0" smtClean="0">
              <a:solidFill>
                <a:srgbClr val="7030A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3600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cộng,trừ</a:t>
            </a: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</a:t>
            </a: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36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;qui </a:t>
            </a:r>
            <a:r>
              <a:rPr lang="en-US" sz="36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;qui </a:t>
            </a:r>
            <a:r>
              <a:rPr lang="en-US" sz="36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</a:t>
            </a:r>
            <a:r>
              <a:rPr lang="vi-VN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ể</a:t>
            </a: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36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6.</a:t>
            </a:r>
            <a:endParaRPr lang="en-US" sz="3600" dirty="0">
              <a:solidFill>
                <a:srgbClr val="7030A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36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Nghi</a:t>
            </a:r>
            <a:r>
              <a:rPr lang="vi-VN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ê</a:t>
            </a: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 </a:t>
            </a:r>
            <a:r>
              <a:rPr lang="en-US" sz="36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vi-VN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600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US" sz="36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6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”.  </a:t>
            </a:r>
            <a:endParaRPr lang="en-US" sz="3600" dirty="0">
              <a:solidFill>
                <a:srgbClr val="7030A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36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6096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 </a:t>
            </a:r>
            <a:endParaRPr lang="en-US" sz="3600" dirty="0"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31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629" y="1122363"/>
            <a:ext cx="10537371" cy="2387600"/>
          </a:xfrm>
        </p:spPr>
        <p:txBody>
          <a:bodyPr>
            <a:normAutofit fontScale="90000"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</a:pPr>
            <a:r>
              <a:rPr lang="en-US" sz="5400" b="1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CHƯƠNG I    </a:t>
            </a:r>
            <a:r>
              <a:rPr lang="en-US" sz="5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5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5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5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 HỮU </a:t>
            </a:r>
            <a:r>
              <a:rPr lang="en-US" sz="5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TỈ. </a:t>
            </a:r>
            <a:r>
              <a:rPr lang="en-US" sz="5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 THỰC</a:t>
            </a:r>
            <a:r>
              <a:rPr lang="en-US" sz="5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5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5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§1. </a:t>
            </a:r>
            <a:r>
              <a:rPr lang="en-US" sz="5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 HỢP Q CÁC SỐ HỮU </a:t>
            </a:r>
            <a:r>
              <a:rPr lang="en-US" sz="5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331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Text Box 6">
            <a:extLst>
              <a:ext uri="{FF2B5EF4-FFF2-40B4-BE49-F238E27FC236}">
                <a16:creationId xmlns="" xmlns:a16="http://schemas.microsoft.com/office/drawing/2014/main" id="{EED1FA1B-03BB-46D8-9E09-99C79BBA23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55" y="937306"/>
            <a:ext cx="3657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6151" name="Object 7">
            <a:extLst>
              <a:ext uri="{FF2B5EF4-FFF2-40B4-BE49-F238E27FC236}">
                <a16:creationId xmlns="" xmlns:a16="http://schemas.microsoft.com/office/drawing/2014/main" id="{6747EE51-8834-4F24-8990-80A05B1080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3544782"/>
              </p:ext>
            </p:extLst>
          </p:nvPr>
        </p:nvGraphicFramePr>
        <p:xfrm>
          <a:off x="2831238" y="813358"/>
          <a:ext cx="25463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3" name="Equation" r:id="rId4" imgW="1015920" imgH="393480" progId="Equation.DSMT4">
                  <p:embed/>
                </p:oleObj>
              </mc:Choice>
              <mc:Fallback>
                <p:oleObj name="Equation" r:id="rId4" imgW="10159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1238" y="813358"/>
                        <a:ext cx="25463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2" name="Text Box 8">
            <a:extLst>
              <a:ext uri="{FF2B5EF4-FFF2-40B4-BE49-F238E27FC236}">
                <a16:creationId xmlns="" xmlns:a16="http://schemas.microsoft.com/office/drawing/2014/main" id="{C95F18BC-EF81-4B43-B749-703936095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9311" y="937306"/>
            <a:ext cx="66833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alt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3" name="Text Box 9">
            <a:extLst>
              <a:ext uri="{FF2B5EF4-FFF2-40B4-BE49-F238E27FC236}">
                <a16:creationId xmlns="" xmlns:a16="http://schemas.microsoft.com/office/drawing/2014/main" id="{057C882B-3451-4A74-A0E7-CC1779C02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203" y="1508697"/>
            <a:ext cx="1447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 err="1">
                <a:latin typeface="+mj-lt"/>
              </a:rPr>
              <a:t>Trả</a:t>
            </a:r>
            <a:r>
              <a:rPr lang="en-US" altLang="en-US" sz="2400" b="1" dirty="0">
                <a:latin typeface="+mj-lt"/>
              </a:rPr>
              <a:t> </a:t>
            </a:r>
            <a:r>
              <a:rPr lang="en-US" altLang="en-US" sz="2400" b="1" dirty="0" err="1">
                <a:latin typeface="+mj-lt"/>
              </a:rPr>
              <a:t>lời</a:t>
            </a:r>
            <a:r>
              <a:rPr lang="en-US" altLang="en-US" sz="2400" b="1" dirty="0"/>
              <a:t>:</a:t>
            </a:r>
          </a:p>
        </p:txBody>
      </p:sp>
      <p:graphicFrame>
        <p:nvGraphicFramePr>
          <p:cNvPr id="6154" name="Object 10">
            <a:extLst>
              <a:ext uri="{FF2B5EF4-FFF2-40B4-BE49-F238E27FC236}">
                <a16:creationId xmlns="" xmlns:a16="http://schemas.microsoft.com/office/drawing/2014/main" id="{22CA9212-8B55-4023-A8C0-CA805EF644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875363"/>
              </p:ext>
            </p:extLst>
          </p:nvPr>
        </p:nvGraphicFramePr>
        <p:xfrm>
          <a:off x="1055075" y="2159701"/>
          <a:ext cx="2462599" cy="831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4" name="Equation" r:id="rId6" imgW="1384200" imgH="393480" progId="Equation.DSMT4">
                  <p:embed/>
                </p:oleObj>
              </mc:Choice>
              <mc:Fallback>
                <p:oleObj name="Equation" r:id="rId6" imgW="1384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075" y="2159701"/>
                        <a:ext cx="2462599" cy="8316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>
            <a:extLst>
              <a:ext uri="{FF2B5EF4-FFF2-40B4-BE49-F238E27FC236}">
                <a16:creationId xmlns="" xmlns:a16="http://schemas.microsoft.com/office/drawing/2014/main" id="{DAE569AA-936B-46EC-BA2D-828278941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2507045"/>
              </p:ext>
            </p:extLst>
          </p:nvPr>
        </p:nvGraphicFramePr>
        <p:xfrm>
          <a:off x="5014728" y="2033267"/>
          <a:ext cx="2523003" cy="839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5" name="Equation" r:id="rId8" imgW="1650960" imgH="393480" progId="Equation.DSMT4">
                  <p:embed/>
                </p:oleObj>
              </mc:Choice>
              <mc:Fallback>
                <p:oleObj name="Equation" r:id="rId8" imgW="16509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728" y="2033267"/>
                        <a:ext cx="2523003" cy="8398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>
            <a:extLst>
              <a:ext uri="{FF2B5EF4-FFF2-40B4-BE49-F238E27FC236}">
                <a16:creationId xmlns="" xmlns:a16="http://schemas.microsoft.com/office/drawing/2014/main" id="{25F95CD5-D7F3-44F9-BA18-8F3213327C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7005357"/>
              </p:ext>
            </p:extLst>
          </p:nvPr>
        </p:nvGraphicFramePr>
        <p:xfrm>
          <a:off x="8900159" y="1994693"/>
          <a:ext cx="2201759" cy="8540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6" name="Equation" r:id="rId10" imgW="1244520" imgH="393480" progId="Equation.DSMT4">
                  <p:embed/>
                </p:oleObj>
              </mc:Choice>
              <mc:Fallback>
                <p:oleObj name="Equation" r:id="rId10" imgW="12445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00159" y="1994693"/>
                        <a:ext cx="2201759" cy="8540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>
            <a:extLst>
              <a:ext uri="{FF2B5EF4-FFF2-40B4-BE49-F238E27FC236}">
                <a16:creationId xmlns="" xmlns:a16="http://schemas.microsoft.com/office/drawing/2014/main" id="{47FBD972-6BBD-4308-A958-1A1FDE89EF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5746861"/>
              </p:ext>
            </p:extLst>
          </p:nvPr>
        </p:nvGraphicFramePr>
        <p:xfrm>
          <a:off x="1123952" y="3290094"/>
          <a:ext cx="2177916" cy="8158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7" name="Equation" r:id="rId12" imgW="1346040" imgH="393480" progId="Equation.DSMT4">
                  <p:embed/>
                </p:oleObj>
              </mc:Choice>
              <mc:Fallback>
                <p:oleObj name="Equation" r:id="rId12" imgW="1346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2" y="3290094"/>
                        <a:ext cx="2177916" cy="8158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>
            <a:extLst>
              <a:ext uri="{FF2B5EF4-FFF2-40B4-BE49-F238E27FC236}">
                <a16:creationId xmlns="" xmlns:a16="http://schemas.microsoft.com/office/drawing/2014/main" id="{C3456666-C113-4757-9F41-3713B4346B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877820"/>
              </p:ext>
            </p:extLst>
          </p:nvPr>
        </p:nvGraphicFramePr>
        <p:xfrm>
          <a:off x="5188868" y="3289029"/>
          <a:ext cx="3277183" cy="83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8" name="Equation" r:id="rId14" imgW="1536480" imgH="393480" progId="Equation.DSMT4">
                  <p:embed/>
                </p:oleObj>
              </mc:Choice>
              <mc:Fallback>
                <p:oleObj name="Equation" r:id="rId14" imgW="15364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8868" y="3289029"/>
                        <a:ext cx="3277183" cy="839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0" name="Text Box 16">
            <a:extLst>
              <a:ext uri="{FF2B5EF4-FFF2-40B4-BE49-F238E27FC236}">
                <a16:creationId xmlns="" xmlns:a16="http://schemas.microsoft.com/office/drawing/2014/main" id="{7C6C9119-50A5-42FF-A893-B1B7056B2F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1035" y="4213122"/>
            <a:ext cx="108483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alt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altLang="en-U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alt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alt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3" name="Text Box 4">
            <a:extLst>
              <a:ext uri="{FF2B5EF4-FFF2-40B4-BE49-F238E27FC236}">
                <a16:creationId xmlns="" xmlns:a16="http://schemas.microsoft.com/office/drawing/2014/main" id="{6772784B-5F13-4392-AC6D-2508A20BC0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6582" y="4842781"/>
            <a:ext cx="10363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alt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499218" y="290138"/>
            <a:ext cx="20585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5">
            <a:extLst>
              <a:ext uri="{FF2B5EF4-FFF2-40B4-BE49-F238E27FC236}">
                <a16:creationId xmlns="" xmlns:a16="http://schemas.microsoft.com/office/drawing/2014/main" id="{B66024A1-FF7F-405E-91C9-4ADE2AF01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1" y="5405613"/>
            <a:ext cx="1057275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8">
            <a:extLst>
              <a:ext uri="{FF2B5EF4-FFF2-40B4-BE49-F238E27FC236}">
                <a16:creationId xmlns="" xmlns:a16="http://schemas.microsoft.com/office/drawing/2014/main" id="{F8F1ACAF-4D79-4B54-BF01-B952E43D32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1293" y="4208569"/>
            <a:ext cx="759069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altLang="en-US" sz="24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24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ác</a:t>
            </a:r>
            <a:r>
              <a:rPr lang="en-US" altLang="en-US" sz="24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r>
              <a:rPr lang="en-US" altLang="en-US" sz="2400" b="1" dirty="0" err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altLang="en-US" sz="2400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alt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endParaRPr lang="en-US" altLang="en-US" sz="24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4809931"/>
              </p:ext>
            </p:extLst>
          </p:nvPr>
        </p:nvGraphicFramePr>
        <p:xfrm>
          <a:off x="2725385" y="4056422"/>
          <a:ext cx="2519363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9" name="Equation" r:id="rId16" imgW="2519280" imgH="828720" progId="Equation.DSMT4">
                  <p:embed/>
                </p:oleObj>
              </mc:Choice>
              <mc:Fallback>
                <p:oleObj name="Equation" r:id="rId16" imgW="2519280" imgH="82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725385" y="4056422"/>
                        <a:ext cx="2519363" cy="828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Callout 4"/>
          <p:cNvSpPr/>
          <p:nvPr/>
        </p:nvSpPr>
        <p:spPr>
          <a:xfrm>
            <a:off x="3716215" y="5073613"/>
            <a:ext cx="5697416" cy="1162998"/>
          </a:xfrm>
          <a:prstGeom prst="wedgeEllipseCallout">
            <a:avLst>
              <a:gd name="adj1" fmla="val -31099"/>
              <a:gd name="adj2" fmla="val -9137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391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/>
      <p:bldP spid="6160" grpId="0"/>
      <p:bldP spid="6160" grpId="1"/>
      <p:bldP spid="13" grpId="0"/>
      <p:bldP spid="13" grpId="1"/>
      <p:bldP spid="15" grpId="0"/>
      <p:bldP spid="15" grpId="1"/>
      <p:bldP spid="16" grpId="0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0821" y="1069306"/>
            <a:ext cx="114009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alt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kumimoji="0" lang="en-US" alt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kumimoji="0" lang="en-US" alt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kumimoji="0" lang="en-US" alt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alt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kumimoji="0" lang="en-US" altLang="en-US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endParaRPr kumimoji="0" lang="en-US" altLang="en-US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6549008"/>
              </p:ext>
            </p:extLst>
          </p:nvPr>
        </p:nvGraphicFramePr>
        <p:xfrm>
          <a:off x="5522520" y="902408"/>
          <a:ext cx="822960" cy="980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8" name="Equation" r:id="rId3" imgW="152136" imgH="393018" progId="Equation.DSMT4">
                  <p:embed/>
                </p:oleObj>
              </mc:Choice>
              <mc:Fallback>
                <p:oleObj name="Equation" r:id="rId3" imgW="152136" imgH="393018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2520" y="902408"/>
                        <a:ext cx="822960" cy="9802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11715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153186" y="1001854"/>
            <a:ext cx="190717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a, b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325270"/>
              </p:ext>
            </p:extLst>
          </p:nvPr>
        </p:nvGraphicFramePr>
        <p:xfrm>
          <a:off x="7503516" y="1082122"/>
          <a:ext cx="40957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9" name="Equation" r:id="rId5" imgW="126725" imgH="126725" progId="Equation.DSMT4">
                  <p:embed/>
                </p:oleObj>
              </mc:Choice>
              <mc:Fallback>
                <p:oleObj name="Equation" r:id="rId5" imgW="126725" imgH="12672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3516" y="1082122"/>
                        <a:ext cx="409575" cy="4095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 flipH="1">
            <a:off x="7634317" y="1039727"/>
            <a:ext cx="23243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Z, b ≠ 0.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892" y="1678205"/>
            <a:ext cx="48045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alt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alt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Q</a:t>
            </a:r>
            <a:endParaRPr lang="en-US" altLang="en-US" sz="28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0" y="1104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11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59251" y="137739"/>
            <a:ext cx="221887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altLang="en-US" sz="28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6522" y="2344615"/>
            <a:ext cx="8479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1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                                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061872"/>
              </p:ext>
            </p:extLst>
          </p:nvPr>
        </p:nvGraphicFramePr>
        <p:xfrm>
          <a:off x="2924697" y="2227385"/>
          <a:ext cx="2816575" cy="832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0" name="Equation" r:id="rId7" imgW="876240" imgH="393480" progId="Equation.DSMT4">
                  <p:embed/>
                </p:oleObj>
              </mc:Choice>
              <mc:Fallback>
                <p:oleObj name="Equation" r:id="rId7" imgW="8762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24697" y="2227385"/>
                        <a:ext cx="2816575" cy="83203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140677" y="3048002"/>
            <a:ext cx="8720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13417" y="5151973"/>
            <a:ext cx="954522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Vậy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hữu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tỉ</a:t>
            </a:r>
            <a:endParaRPr lang="en-US" sz="2800" dirty="0" smtClean="0">
              <a:solidFill>
                <a:srgbClr val="00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Vì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2800" dirty="0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dưới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dạng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800" dirty="0">
              <a:solidFill>
                <a:srgbClr val="000099"/>
              </a:solidFill>
            </a:endParaRPr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9015487"/>
              </p:ext>
            </p:extLst>
          </p:nvPr>
        </p:nvGraphicFramePr>
        <p:xfrm>
          <a:off x="1727797" y="3127856"/>
          <a:ext cx="1849033" cy="818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1" name="Equation" r:id="rId9" imgW="888840" imgH="393480" progId="Equation.DSMT4">
                  <p:embed/>
                </p:oleObj>
              </mc:Choice>
              <mc:Fallback>
                <p:oleObj name="Equation" r:id="rId9" imgW="8888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727797" y="3127856"/>
                        <a:ext cx="1849033" cy="8188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6318612"/>
              </p:ext>
            </p:extLst>
          </p:nvPr>
        </p:nvGraphicFramePr>
        <p:xfrm>
          <a:off x="1584696" y="4397974"/>
          <a:ext cx="2641475" cy="818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2" name="Equation" r:id="rId11" imgW="1269720" imgH="393480" progId="Equation.DSMT4">
                  <p:embed/>
                </p:oleObj>
              </mc:Choice>
              <mc:Fallback>
                <p:oleObj name="Equation" r:id="rId11" imgW="12697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4696" y="4397974"/>
                        <a:ext cx="2641475" cy="8188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215802"/>
              </p:ext>
            </p:extLst>
          </p:nvPr>
        </p:nvGraphicFramePr>
        <p:xfrm>
          <a:off x="5252599" y="3161793"/>
          <a:ext cx="977346" cy="818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" name="Equation" r:id="rId13" imgW="469800" imgH="393480" progId="Equation.DSMT4">
                  <p:embed/>
                </p:oleObj>
              </mc:Choice>
              <mc:Fallback>
                <p:oleObj name="Equation" r:id="rId13" imgW="4698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252599" y="3161793"/>
                        <a:ext cx="977346" cy="8188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4990215"/>
              </p:ext>
            </p:extLst>
          </p:nvPr>
        </p:nvGraphicFramePr>
        <p:xfrm>
          <a:off x="2154132" y="5027844"/>
          <a:ext cx="2817813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4" name="Equation" r:id="rId15" imgW="2817720" imgH="831960" progId="Equation.DSMT4">
                  <p:embed/>
                </p:oleObj>
              </mc:Choice>
              <mc:Fallback>
                <p:oleObj name="Equation" r:id="rId15" imgW="2817720" imgH="83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154132" y="5027844"/>
                        <a:ext cx="2817813" cy="831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7781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1" grpId="0"/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17600" y="914400"/>
            <a:ext cx="10668000" cy="3962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?2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lvl="0">
              <a:spcBef>
                <a:spcPct val="50000"/>
              </a:spcBef>
            </a:pPr>
            <a:endParaRPr lang="en-US" altLang="en-US" sz="2800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ct val="50000"/>
              </a:spcBef>
            </a:pPr>
            <a:endParaRPr lang="en-US" altLang="en-US" sz="7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ct val="50000"/>
              </a:spcBef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lvl="0">
              <a:spcBef>
                <a:spcPct val="50000"/>
              </a:spcBef>
            </a:pPr>
            <a:endParaRPr lang="en-US" altLang="en-US" sz="28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ct val="50000"/>
              </a:spcBef>
            </a:pPr>
            <a:endParaRPr lang="en-US" altLang="en-US" sz="2800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ct val="50000"/>
              </a:spcBef>
            </a:pPr>
            <a:r>
              <a:rPr lang="en-US" altLang="en-US" sz="28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altLang="en-US" sz="28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8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8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28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28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altLang="en-US" sz="28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altLang="en-US" sz="28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altLang="en-US" sz="28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en-US" sz="28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8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8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: N, Z, Q?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371600"/>
            <a:ext cx="5357446" cy="1004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982905"/>
            <a:ext cx="4546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3223" y="5069384"/>
            <a:ext cx="3251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9056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6304" y="1855791"/>
            <a:ext cx="8259233" cy="314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9615" y="2432050"/>
            <a:ext cx="5039783" cy="199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7">
            <a:extLst>
              <a:ext uri="{FF2B5EF4-FFF2-40B4-BE49-F238E27FC236}">
                <a16:creationId xmlns:a16="http://schemas.microsoft.com/office/drawing/2014/main" xmlns="" id="{1466FFFF-A79A-473A-940D-7C720B5BE4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5549" y="2910685"/>
            <a:ext cx="2381249" cy="1036637"/>
          </a:xfrm>
          <a:prstGeom prst="ellipse">
            <a:avLst/>
          </a:prstGeom>
          <a:solidFill>
            <a:sysClr val="window" lastClr="FFFFFF">
              <a:alpha val="34000"/>
            </a:sysClr>
          </a:solidFill>
          <a:ln w="38100">
            <a:solidFill>
              <a:srgbClr val="40404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8" name="Line 10">
            <a:extLst>
              <a:ext uri="{FF2B5EF4-FFF2-40B4-BE49-F238E27FC236}">
                <a16:creationId xmlns:a16="http://schemas.microsoft.com/office/drawing/2014/main" xmlns="" id="{AAAC9A9F-A4C2-4FC5-9C81-D911981FC9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245600" y="1295400"/>
            <a:ext cx="576696" cy="137160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xmlns="" id="{E201DFE9-1E54-4289-B83B-8962284ACAF4}"/>
              </a:ext>
            </a:extLst>
          </p:cNvPr>
          <p:cNvSpPr txBox="1">
            <a:spLocks noChangeArrowheads="1"/>
          </p:cNvSpPr>
          <p:nvPr/>
        </p:nvSpPr>
        <p:spPr>
          <a:xfrm>
            <a:off x="7301345" y="537225"/>
            <a:ext cx="4165600" cy="865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4609" y="3697287"/>
            <a:ext cx="1401391" cy="1106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51E3092F-32EE-49F3-8814-AF85DBDD972D}"/>
              </a:ext>
            </a:extLst>
          </p:cNvPr>
          <p:cNvSpPr txBox="1">
            <a:spLocks noChangeArrowheads="1"/>
          </p:cNvSpPr>
          <p:nvPr/>
        </p:nvSpPr>
        <p:spPr>
          <a:xfrm>
            <a:off x="8211910" y="4803798"/>
            <a:ext cx="3255049" cy="911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2053" y="1981200"/>
            <a:ext cx="2844107" cy="133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xmlns="" id="{A3B39781-BC61-4B6F-8F41-FAB01B791B50}"/>
              </a:ext>
            </a:extLst>
          </p:cNvPr>
          <p:cNvSpPr txBox="1">
            <a:spLocks noChangeArrowheads="1"/>
          </p:cNvSpPr>
          <p:nvPr/>
        </p:nvSpPr>
        <p:spPr>
          <a:xfrm>
            <a:off x="745069" y="685822"/>
            <a:ext cx="5530851" cy="1228725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en-US" altLang="en-US" sz="29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b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altLang="en-US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b="1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endParaRPr lang="en-US" alt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166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0" y="0"/>
            <a:ext cx="11582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2/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Biểu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diễn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hữu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tỉ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trên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trục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pic>
        <p:nvPicPr>
          <p:cNvPr id="28675" name="Picture 3" descr="Bieu dien so huu ti tren truc s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151" y="938213"/>
            <a:ext cx="10045700" cy="554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586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Line 2"/>
          <p:cNvSpPr>
            <a:spLocks noChangeShapeType="1"/>
          </p:cNvSpPr>
          <p:nvPr/>
        </p:nvSpPr>
        <p:spPr bwMode="auto">
          <a:xfrm>
            <a:off x="3824817" y="2511425"/>
            <a:ext cx="0" cy="3048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699" name="Line 3"/>
          <p:cNvSpPr>
            <a:spLocks noChangeShapeType="1"/>
          </p:cNvSpPr>
          <p:nvPr/>
        </p:nvSpPr>
        <p:spPr bwMode="auto">
          <a:xfrm>
            <a:off x="1386417" y="2511425"/>
            <a:ext cx="0" cy="3048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268818" y="431800"/>
            <a:ext cx="95525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 flipV="1">
            <a:off x="878418" y="2663825"/>
            <a:ext cx="10839449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>
            <a:off x="6210301" y="2479676"/>
            <a:ext cx="12700" cy="3349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5977467" y="2740026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ahoma" pitchFamily="34" charset="0"/>
                <a:cs typeface="Arial" charset="0"/>
              </a:rPr>
              <a:t>0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10873317" y="2740026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ahoma" pitchFamily="34" charset="0"/>
                <a:cs typeface="Arial" charset="0"/>
              </a:rPr>
              <a:t>2</a:t>
            </a: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8701617" y="2511425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6263217" y="2663825"/>
            <a:ext cx="2438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7482417" y="2571750"/>
            <a:ext cx="0" cy="209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9708" name="Group 12"/>
          <p:cNvGrpSpPr>
            <a:grpSpLocks/>
          </p:cNvGrpSpPr>
          <p:nvPr/>
        </p:nvGrpSpPr>
        <p:grpSpPr bwMode="auto">
          <a:xfrm>
            <a:off x="6669617" y="2882900"/>
            <a:ext cx="812800" cy="609600"/>
            <a:chOff x="1920" y="3984"/>
            <a:chExt cx="384" cy="384"/>
          </a:xfrm>
        </p:grpSpPr>
        <p:sp>
          <p:nvSpPr>
            <p:cNvPr id="15422" name="Text Box 13"/>
            <p:cNvSpPr txBox="1">
              <a:spLocks noChangeArrowheads="1"/>
            </p:cNvSpPr>
            <p:nvPr/>
          </p:nvSpPr>
          <p:spPr bwMode="auto">
            <a:xfrm>
              <a:off x="1920" y="398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latin typeface="Tahoma" pitchFamily="34" charset="0"/>
                  <a:cs typeface="Arial" charset="0"/>
                </a:rPr>
                <a:t>1</a:t>
              </a:r>
            </a:p>
          </p:txBody>
        </p:sp>
        <p:sp>
          <p:nvSpPr>
            <p:cNvPr id="15423" name="Text Box 14"/>
            <p:cNvSpPr txBox="1">
              <a:spLocks noChangeArrowheads="1"/>
            </p:cNvSpPr>
            <p:nvPr/>
          </p:nvSpPr>
          <p:spPr bwMode="auto">
            <a:xfrm>
              <a:off x="1920" y="4137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latin typeface="Tahoma" pitchFamily="34" charset="0"/>
                  <a:cs typeface="Arial" charset="0"/>
                </a:rPr>
                <a:t>4</a:t>
              </a:r>
            </a:p>
          </p:txBody>
        </p:sp>
        <p:sp>
          <p:nvSpPr>
            <p:cNvPr id="15424" name="Line 15"/>
            <p:cNvSpPr>
              <a:spLocks noChangeShapeType="1"/>
            </p:cNvSpPr>
            <p:nvPr/>
          </p:nvSpPr>
          <p:spPr bwMode="auto">
            <a:xfrm>
              <a:off x="1968" y="4176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12" name="Group 16"/>
          <p:cNvGrpSpPr>
            <a:grpSpLocks/>
          </p:cNvGrpSpPr>
          <p:nvPr/>
        </p:nvGrpSpPr>
        <p:grpSpPr bwMode="auto">
          <a:xfrm>
            <a:off x="7279217" y="2882900"/>
            <a:ext cx="812800" cy="609600"/>
            <a:chOff x="1920" y="3984"/>
            <a:chExt cx="384" cy="384"/>
          </a:xfrm>
        </p:grpSpPr>
        <p:sp>
          <p:nvSpPr>
            <p:cNvPr id="15419" name="Text Box 17"/>
            <p:cNvSpPr txBox="1">
              <a:spLocks noChangeArrowheads="1"/>
            </p:cNvSpPr>
            <p:nvPr/>
          </p:nvSpPr>
          <p:spPr bwMode="auto">
            <a:xfrm>
              <a:off x="1920" y="398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latin typeface="Tahoma" pitchFamily="34" charset="0"/>
                  <a:cs typeface="Arial" charset="0"/>
                </a:rPr>
                <a:t>2</a:t>
              </a:r>
            </a:p>
          </p:txBody>
        </p:sp>
        <p:sp>
          <p:nvSpPr>
            <p:cNvPr id="15420" name="Text Box 18"/>
            <p:cNvSpPr txBox="1">
              <a:spLocks noChangeArrowheads="1"/>
            </p:cNvSpPr>
            <p:nvPr/>
          </p:nvSpPr>
          <p:spPr bwMode="auto">
            <a:xfrm>
              <a:off x="1920" y="4137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latin typeface="Tahoma" pitchFamily="34" charset="0"/>
                  <a:cs typeface="Arial" charset="0"/>
                </a:rPr>
                <a:t>4</a:t>
              </a:r>
            </a:p>
          </p:txBody>
        </p:sp>
        <p:sp>
          <p:nvSpPr>
            <p:cNvPr id="15421" name="Line 19"/>
            <p:cNvSpPr>
              <a:spLocks noChangeShapeType="1"/>
            </p:cNvSpPr>
            <p:nvPr/>
          </p:nvSpPr>
          <p:spPr bwMode="auto">
            <a:xfrm>
              <a:off x="1968" y="4176"/>
              <a:ext cx="96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16" name="Group 20"/>
          <p:cNvGrpSpPr>
            <a:grpSpLocks/>
          </p:cNvGrpSpPr>
          <p:nvPr/>
        </p:nvGrpSpPr>
        <p:grpSpPr bwMode="auto">
          <a:xfrm>
            <a:off x="7857067" y="2882900"/>
            <a:ext cx="812800" cy="609600"/>
            <a:chOff x="1920" y="3984"/>
            <a:chExt cx="384" cy="384"/>
          </a:xfrm>
        </p:grpSpPr>
        <p:sp>
          <p:nvSpPr>
            <p:cNvPr id="15416" name="Text Box 21"/>
            <p:cNvSpPr txBox="1">
              <a:spLocks noChangeArrowheads="1"/>
            </p:cNvSpPr>
            <p:nvPr/>
          </p:nvSpPr>
          <p:spPr bwMode="auto">
            <a:xfrm>
              <a:off x="1920" y="398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latin typeface="Tahoma" pitchFamily="34" charset="0"/>
                  <a:cs typeface="Arial" charset="0"/>
                </a:rPr>
                <a:t>3</a:t>
              </a:r>
            </a:p>
          </p:txBody>
        </p:sp>
        <p:sp>
          <p:nvSpPr>
            <p:cNvPr id="15417" name="Text Box 22"/>
            <p:cNvSpPr txBox="1">
              <a:spLocks noChangeArrowheads="1"/>
            </p:cNvSpPr>
            <p:nvPr/>
          </p:nvSpPr>
          <p:spPr bwMode="auto">
            <a:xfrm>
              <a:off x="1920" y="4137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latin typeface="Tahoma" pitchFamily="34" charset="0"/>
                  <a:cs typeface="Arial" charset="0"/>
                </a:rPr>
                <a:t>4</a:t>
              </a:r>
            </a:p>
          </p:txBody>
        </p:sp>
        <p:sp>
          <p:nvSpPr>
            <p:cNvPr id="15418" name="Line 23"/>
            <p:cNvSpPr>
              <a:spLocks noChangeShapeType="1"/>
            </p:cNvSpPr>
            <p:nvPr/>
          </p:nvSpPr>
          <p:spPr bwMode="auto">
            <a:xfrm>
              <a:off x="1968" y="4176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11140017" y="2511425"/>
            <a:ext cx="0" cy="3048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1" name="Line 25"/>
          <p:cNvSpPr>
            <a:spLocks noChangeShapeType="1"/>
          </p:cNvSpPr>
          <p:nvPr/>
        </p:nvSpPr>
        <p:spPr bwMode="auto">
          <a:xfrm>
            <a:off x="9920817" y="2587625"/>
            <a:ext cx="0" cy="209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2" name="Line 26"/>
          <p:cNvSpPr>
            <a:spLocks noChangeShapeType="1"/>
          </p:cNvSpPr>
          <p:nvPr/>
        </p:nvSpPr>
        <p:spPr bwMode="auto">
          <a:xfrm>
            <a:off x="6263217" y="2663825"/>
            <a:ext cx="2438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666101" y="634151"/>
            <a:ext cx="11176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?3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-2 ; - 1 ; 2 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24" name="Text Box 28"/>
          <p:cNvSpPr txBox="1">
            <a:spLocks noChangeArrowheads="1"/>
          </p:cNvSpPr>
          <p:nvPr/>
        </p:nvSpPr>
        <p:spPr bwMode="auto">
          <a:xfrm>
            <a:off x="3316817" y="2754313"/>
            <a:ext cx="97366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ahoma" pitchFamily="34" charset="0"/>
                <a:cs typeface="Arial" charset="0"/>
              </a:rPr>
              <a:t>-1</a:t>
            </a:r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878417" y="2740026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ahoma" pitchFamily="34" charset="0"/>
                <a:cs typeface="Arial" charset="0"/>
              </a:rPr>
              <a:t>-2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679942" y="1453293"/>
            <a:ext cx="11176000" cy="46166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:Biểu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9727" name="Line 31"/>
          <p:cNvSpPr>
            <a:spLocks noChangeShapeType="1"/>
          </p:cNvSpPr>
          <p:nvPr/>
        </p:nvSpPr>
        <p:spPr bwMode="auto">
          <a:xfrm>
            <a:off x="6872817" y="2587625"/>
            <a:ext cx="0" cy="209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8" name="Line 32"/>
          <p:cNvSpPr>
            <a:spLocks noChangeShapeType="1"/>
          </p:cNvSpPr>
          <p:nvPr/>
        </p:nvSpPr>
        <p:spPr bwMode="auto">
          <a:xfrm>
            <a:off x="8092017" y="2587625"/>
            <a:ext cx="0" cy="209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9" name="Line 33"/>
          <p:cNvSpPr>
            <a:spLocks noChangeShapeType="1"/>
          </p:cNvSpPr>
          <p:nvPr/>
        </p:nvSpPr>
        <p:spPr bwMode="auto">
          <a:xfrm>
            <a:off x="9311217" y="2587625"/>
            <a:ext cx="0" cy="2095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30" name="Line 34"/>
          <p:cNvSpPr>
            <a:spLocks noChangeShapeType="1"/>
          </p:cNvSpPr>
          <p:nvPr/>
        </p:nvSpPr>
        <p:spPr bwMode="auto">
          <a:xfrm>
            <a:off x="10530417" y="2587625"/>
            <a:ext cx="0" cy="209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9731" name="Group 35"/>
          <p:cNvGrpSpPr>
            <a:grpSpLocks/>
          </p:cNvGrpSpPr>
          <p:nvPr/>
        </p:nvGrpSpPr>
        <p:grpSpPr bwMode="auto">
          <a:xfrm>
            <a:off x="8498417" y="2882900"/>
            <a:ext cx="812800" cy="609600"/>
            <a:chOff x="1920" y="3984"/>
            <a:chExt cx="384" cy="384"/>
          </a:xfrm>
        </p:grpSpPr>
        <p:sp>
          <p:nvSpPr>
            <p:cNvPr id="15413" name="Text Box 36"/>
            <p:cNvSpPr txBox="1">
              <a:spLocks noChangeArrowheads="1"/>
            </p:cNvSpPr>
            <p:nvPr/>
          </p:nvSpPr>
          <p:spPr bwMode="auto">
            <a:xfrm>
              <a:off x="1920" y="398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latin typeface="Tahoma" pitchFamily="34" charset="0"/>
                  <a:cs typeface="Arial" charset="0"/>
                </a:rPr>
                <a:t>4</a:t>
              </a:r>
            </a:p>
          </p:txBody>
        </p:sp>
        <p:sp>
          <p:nvSpPr>
            <p:cNvPr id="15414" name="Text Box 37"/>
            <p:cNvSpPr txBox="1">
              <a:spLocks noChangeArrowheads="1"/>
            </p:cNvSpPr>
            <p:nvPr/>
          </p:nvSpPr>
          <p:spPr bwMode="auto">
            <a:xfrm>
              <a:off x="1920" y="4137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latin typeface="Tahoma" pitchFamily="34" charset="0"/>
                  <a:cs typeface="Arial" charset="0"/>
                </a:rPr>
                <a:t>4</a:t>
              </a:r>
            </a:p>
          </p:txBody>
        </p:sp>
        <p:sp>
          <p:nvSpPr>
            <p:cNvPr id="15415" name="Line 38"/>
            <p:cNvSpPr>
              <a:spLocks noChangeShapeType="1"/>
            </p:cNvSpPr>
            <p:nvPr/>
          </p:nvSpPr>
          <p:spPr bwMode="auto">
            <a:xfrm>
              <a:off x="1968" y="4176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35" name="Group 39"/>
          <p:cNvGrpSpPr>
            <a:grpSpLocks/>
          </p:cNvGrpSpPr>
          <p:nvPr/>
        </p:nvGrpSpPr>
        <p:grpSpPr bwMode="auto">
          <a:xfrm>
            <a:off x="9209617" y="2906713"/>
            <a:ext cx="812800" cy="609600"/>
            <a:chOff x="1920" y="3984"/>
            <a:chExt cx="384" cy="384"/>
          </a:xfrm>
        </p:grpSpPr>
        <p:sp>
          <p:nvSpPr>
            <p:cNvPr id="15410" name="Text Box 40"/>
            <p:cNvSpPr txBox="1">
              <a:spLocks noChangeArrowheads="1"/>
            </p:cNvSpPr>
            <p:nvPr/>
          </p:nvSpPr>
          <p:spPr bwMode="auto">
            <a:xfrm>
              <a:off x="1920" y="398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latin typeface="Tahoma" pitchFamily="34" charset="0"/>
                  <a:cs typeface="Arial" charset="0"/>
                </a:rPr>
                <a:t>5</a:t>
              </a:r>
            </a:p>
          </p:txBody>
        </p:sp>
        <p:sp>
          <p:nvSpPr>
            <p:cNvPr id="15411" name="Text Box 41"/>
            <p:cNvSpPr txBox="1">
              <a:spLocks noChangeArrowheads="1"/>
            </p:cNvSpPr>
            <p:nvPr/>
          </p:nvSpPr>
          <p:spPr bwMode="auto">
            <a:xfrm>
              <a:off x="1920" y="4137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 dirty="0">
                  <a:latin typeface="Tahoma" pitchFamily="34" charset="0"/>
                  <a:cs typeface="Arial" charset="0"/>
                </a:rPr>
                <a:t>4</a:t>
              </a:r>
            </a:p>
          </p:txBody>
        </p:sp>
        <p:sp>
          <p:nvSpPr>
            <p:cNvPr id="15412" name="Line 42"/>
            <p:cNvSpPr>
              <a:spLocks noChangeShapeType="1"/>
            </p:cNvSpPr>
            <p:nvPr/>
          </p:nvSpPr>
          <p:spPr bwMode="auto">
            <a:xfrm>
              <a:off x="1968" y="4176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39" name="Group 43"/>
          <p:cNvGrpSpPr>
            <a:grpSpLocks/>
          </p:cNvGrpSpPr>
          <p:nvPr/>
        </p:nvGrpSpPr>
        <p:grpSpPr bwMode="auto">
          <a:xfrm>
            <a:off x="9717617" y="2882900"/>
            <a:ext cx="812800" cy="609600"/>
            <a:chOff x="1920" y="3984"/>
            <a:chExt cx="384" cy="384"/>
          </a:xfrm>
        </p:grpSpPr>
        <p:sp>
          <p:nvSpPr>
            <p:cNvPr id="15407" name="Text Box 44"/>
            <p:cNvSpPr txBox="1">
              <a:spLocks noChangeArrowheads="1"/>
            </p:cNvSpPr>
            <p:nvPr/>
          </p:nvSpPr>
          <p:spPr bwMode="auto">
            <a:xfrm>
              <a:off x="1920" y="398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latin typeface="Tahoma" pitchFamily="34" charset="0"/>
                  <a:cs typeface="Arial" charset="0"/>
                </a:rPr>
                <a:t>6</a:t>
              </a:r>
            </a:p>
          </p:txBody>
        </p:sp>
        <p:sp>
          <p:nvSpPr>
            <p:cNvPr id="15408" name="Text Box 45"/>
            <p:cNvSpPr txBox="1">
              <a:spLocks noChangeArrowheads="1"/>
            </p:cNvSpPr>
            <p:nvPr/>
          </p:nvSpPr>
          <p:spPr bwMode="auto">
            <a:xfrm>
              <a:off x="1920" y="4137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latin typeface="Tahoma" pitchFamily="34" charset="0"/>
                  <a:cs typeface="Arial" charset="0"/>
                </a:rPr>
                <a:t>4</a:t>
              </a:r>
            </a:p>
          </p:txBody>
        </p:sp>
        <p:sp>
          <p:nvSpPr>
            <p:cNvPr id="15409" name="Line 46"/>
            <p:cNvSpPr>
              <a:spLocks noChangeShapeType="1"/>
            </p:cNvSpPr>
            <p:nvPr/>
          </p:nvSpPr>
          <p:spPr bwMode="auto">
            <a:xfrm>
              <a:off x="1968" y="4176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43" name="Group 47"/>
          <p:cNvGrpSpPr>
            <a:grpSpLocks/>
          </p:cNvGrpSpPr>
          <p:nvPr/>
        </p:nvGrpSpPr>
        <p:grpSpPr bwMode="auto">
          <a:xfrm>
            <a:off x="10358967" y="2941638"/>
            <a:ext cx="812800" cy="609600"/>
            <a:chOff x="1920" y="3984"/>
            <a:chExt cx="384" cy="384"/>
          </a:xfrm>
        </p:grpSpPr>
        <p:sp>
          <p:nvSpPr>
            <p:cNvPr id="15404" name="Text Box 48"/>
            <p:cNvSpPr txBox="1">
              <a:spLocks noChangeArrowheads="1"/>
            </p:cNvSpPr>
            <p:nvPr/>
          </p:nvSpPr>
          <p:spPr bwMode="auto">
            <a:xfrm>
              <a:off x="1920" y="3984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latin typeface="Tahoma" pitchFamily="34" charset="0"/>
                  <a:cs typeface="Arial" charset="0"/>
                </a:rPr>
                <a:t>7</a:t>
              </a:r>
            </a:p>
          </p:txBody>
        </p:sp>
        <p:sp>
          <p:nvSpPr>
            <p:cNvPr id="15405" name="Text Box 49"/>
            <p:cNvSpPr txBox="1">
              <a:spLocks noChangeArrowheads="1"/>
            </p:cNvSpPr>
            <p:nvPr/>
          </p:nvSpPr>
          <p:spPr bwMode="auto">
            <a:xfrm>
              <a:off x="1920" y="4137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>
                  <a:latin typeface="Tahoma" pitchFamily="34" charset="0"/>
                  <a:cs typeface="Arial" charset="0"/>
                </a:rPr>
                <a:t>4</a:t>
              </a:r>
            </a:p>
          </p:txBody>
        </p:sp>
        <p:sp>
          <p:nvSpPr>
            <p:cNvPr id="15406" name="Line 50"/>
            <p:cNvSpPr>
              <a:spLocks noChangeShapeType="1"/>
            </p:cNvSpPr>
            <p:nvPr/>
          </p:nvSpPr>
          <p:spPr bwMode="auto">
            <a:xfrm>
              <a:off x="1968" y="4176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47" name="Line 51"/>
          <p:cNvSpPr>
            <a:spLocks noChangeShapeType="1"/>
          </p:cNvSpPr>
          <p:nvPr/>
        </p:nvSpPr>
        <p:spPr bwMode="auto">
          <a:xfrm>
            <a:off x="6263217" y="2663825"/>
            <a:ext cx="609600" cy="0"/>
          </a:xfrm>
          <a:prstGeom prst="line">
            <a:avLst/>
          </a:prstGeom>
          <a:noFill/>
          <a:ln w="762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9748" name="Group 52"/>
          <p:cNvGrpSpPr>
            <a:grpSpLocks/>
          </p:cNvGrpSpPr>
          <p:nvPr/>
        </p:nvGrpSpPr>
        <p:grpSpPr bwMode="auto">
          <a:xfrm>
            <a:off x="4534723" y="1330567"/>
            <a:ext cx="511527" cy="733428"/>
            <a:chOff x="2400" y="3840"/>
            <a:chExt cx="432" cy="391"/>
          </a:xfrm>
        </p:grpSpPr>
        <p:sp>
          <p:nvSpPr>
            <p:cNvPr id="15401" name="Text Box 53"/>
            <p:cNvSpPr txBox="1">
              <a:spLocks noChangeArrowheads="1"/>
            </p:cNvSpPr>
            <p:nvPr/>
          </p:nvSpPr>
          <p:spPr bwMode="auto">
            <a:xfrm>
              <a:off x="2400" y="3840"/>
              <a:ext cx="336" cy="1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 dirty="0">
                  <a:latin typeface="Tahoma" pitchFamily="34" charset="0"/>
                  <a:cs typeface="Arial" charset="0"/>
                </a:rPr>
                <a:t> 5</a:t>
              </a:r>
            </a:p>
          </p:txBody>
        </p:sp>
        <p:sp>
          <p:nvSpPr>
            <p:cNvPr id="15402" name="Text Box 54"/>
            <p:cNvSpPr txBox="1">
              <a:spLocks noChangeArrowheads="1"/>
            </p:cNvSpPr>
            <p:nvPr/>
          </p:nvSpPr>
          <p:spPr bwMode="auto">
            <a:xfrm>
              <a:off x="2448" y="4032"/>
              <a:ext cx="384" cy="1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 dirty="0">
                  <a:latin typeface="Tahoma" pitchFamily="34" charset="0"/>
                  <a:cs typeface="Arial" charset="0"/>
                </a:rPr>
                <a:t>4</a:t>
              </a:r>
            </a:p>
          </p:txBody>
        </p:sp>
        <p:sp>
          <p:nvSpPr>
            <p:cNvPr id="15403" name="Line 55"/>
            <p:cNvSpPr>
              <a:spLocks noChangeShapeType="1"/>
            </p:cNvSpPr>
            <p:nvPr/>
          </p:nvSpPr>
          <p:spPr bwMode="auto">
            <a:xfrm>
              <a:off x="2448" y="4050"/>
              <a:ext cx="1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52" name="Text Box 56"/>
          <p:cNvSpPr txBox="1">
            <a:spLocks noChangeArrowheads="1"/>
          </p:cNvSpPr>
          <p:nvPr/>
        </p:nvSpPr>
        <p:spPr bwMode="auto">
          <a:xfrm>
            <a:off x="527051" y="3588486"/>
            <a:ext cx="11277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53" name="Oval 57"/>
          <p:cNvSpPr>
            <a:spLocks noChangeArrowheads="1"/>
          </p:cNvSpPr>
          <p:nvPr/>
        </p:nvSpPr>
        <p:spPr bwMode="auto">
          <a:xfrm>
            <a:off x="4491575" y="1717425"/>
            <a:ext cx="643134" cy="302971"/>
          </a:xfrm>
          <a:prstGeom prst="ellipse">
            <a:avLst/>
          </a:prstGeom>
          <a:noFill/>
          <a:ln w="5715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29754" name="Text Box 58"/>
          <p:cNvSpPr txBox="1">
            <a:spLocks noChangeArrowheads="1"/>
          </p:cNvSpPr>
          <p:nvPr/>
        </p:nvSpPr>
        <p:spPr bwMode="auto">
          <a:xfrm>
            <a:off x="8439151" y="2028826"/>
            <a:ext cx="97366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ahoma" pitchFamily="34" charset="0"/>
                <a:cs typeface="Arial" charset="0"/>
              </a:rPr>
              <a:t>1</a:t>
            </a:r>
          </a:p>
        </p:txBody>
      </p:sp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0" y="0"/>
            <a:ext cx="11582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2/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Biểu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diễn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hữu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tỉ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trên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trục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15833" y="2253213"/>
            <a:ext cx="40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8788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9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 3.33333E-6 L 3.33333E-6 3.33333E-6 " pathEditMode="relative" rAng="0" ptsTypes="AA">
                                      <p:cBhvr>
                                        <p:cTn id="38" dur="2000" spd="-100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56069E-6 L -0.2 -1.56069E-6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9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 -1.56069E-6 L -0.4 -1.56069E-6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9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297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9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9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9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5087E-6 L 0.05 4.45087E-6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297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2" presetID="63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 4.45087E-6 L 0.1 4.45087E-6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297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9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3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43" presetID="63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 4.45087E-6 L 0.15 4.45087E-6 " pathEditMode="relative" rAng="0" ptsTypes="AA">
                                      <p:cBhvr>
                                        <p:cTn id="144" dur="2000" fill="hold"/>
                                        <p:tgtEl>
                                          <p:spTgt spid="297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4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29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50" presetID="63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 4.45087E-6 L 0.2 4.45087E-6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297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29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5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29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161" presetID="63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 4.45087E-6 L 0.25 4.45087E-6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297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3500"/>
                            </p:stCondLst>
                            <p:childTnLst>
                              <p:par>
                                <p:cTn id="16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4000"/>
                            </p:stCondLst>
                            <p:childTnLst>
                              <p:par>
                                <p:cTn id="16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29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14500"/>
                            </p:stCondLst>
                            <p:childTnLst>
                              <p:par>
                                <p:cTn id="172" presetID="63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4.45087E-6 L 0.3 4.45087E-6 " pathEditMode="relative" rAng="0" ptsTypes="AA">
                                      <p:cBhvr>
                                        <p:cTn id="173" dur="2000" fill="hold"/>
                                        <p:tgtEl>
                                          <p:spTgt spid="297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6500"/>
                            </p:stCondLst>
                            <p:childTnLst>
                              <p:par>
                                <p:cTn id="17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29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17000"/>
                            </p:stCondLst>
                            <p:childTnLst>
                              <p:par>
                                <p:cTn id="17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29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7500"/>
                            </p:stCondLst>
                            <p:childTnLst>
                              <p:par>
                                <p:cTn id="183" presetID="63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 4.45087E-6 L 0.35 4.45087E-6 " pathEditMode="relative" rAng="0" ptsTypes="AA">
                                      <p:cBhvr>
                                        <p:cTn id="184" dur="2000" fill="hold"/>
                                        <p:tgtEl>
                                          <p:spTgt spid="297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xit" presetSubtype="1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8" dur="500"/>
                                        <p:tgtEl>
                                          <p:spTgt spid="29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1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4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7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0" dur="500"/>
                                        <p:tgtEl>
                                          <p:spTgt spid="297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3" dur="500"/>
                                        <p:tgtEl>
                                          <p:spTgt spid="297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6" dur="500"/>
                                        <p:tgtEl>
                                          <p:spTgt spid="297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500"/>
                            </p:stCondLst>
                            <p:childTnLst>
                              <p:par>
                                <p:cTn id="20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0" dur="2000" fill="hold"/>
                                        <p:tgtEl>
                                          <p:spTgt spid="2973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4" dur="500"/>
                                        <p:tgtEl>
                                          <p:spTgt spid="297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nimBg="1"/>
      <p:bldP spid="29699" grpId="0" animBg="1"/>
      <p:bldP spid="29701" grpId="0" animBg="1"/>
      <p:bldP spid="29702" grpId="0" animBg="1"/>
      <p:bldP spid="29703" grpId="0"/>
      <p:bldP spid="29704" grpId="0"/>
      <p:bldP spid="29705" grpId="0" animBg="1"/>
      <p:bldP spid="29706" grpId="0" animBg="1"/>
      <p:bldP spid="29706" grpId="1" animBg="1"/>
      <p:bldP spid="29706" grpId="2" animBg="1"/>
      <p:bldP spid="29707" grpId="0" animBg="1"/>
      <p:bldP spid="29720" grpId="0" animBg="1"/>
      <p:bldP spid="29721" grpId="0" animBg="1"/>
      <p:bldP spid="29722" grpId="0" animBg="1"/>
      <p:bldP spid="29722" grpId="1" animBg="1"/>
      <p:bldP spid="29722" grpId="2" animBg="1"/>
      <p:bldP spid="29722" grpId="3" animBg="1"/>
      <p:bldP spid="29723" grpId="0" animBg="1"/>
      <p:bldP spid="29723" grpId="1" animBg="1"/>
      <p:bldP spid="29724" grpId="0"/>
      <p:bldP spid="29725" grpId="0"/>
      <p:bldP spid="29726" grpId="0" animBg="1"/>
      <p:bldP spid="29727" grpId="0" animBg="1"/>
      <p:bldP spid="29728" grpId="0" animBg="1"/>
      <p:bldP spid="29729" grpId="0" animBg="1"/>
      <p:bldP spid="29730" grpId="0" animBg="1"/>
      <p:bldP spid="29747" grpId="0" animBg="1"/>
      <p:bldP spid="29747" grpId="1" animBg="1"/>
      <p:bldP spid="29747" grpId="2" animBg="1"/>
      <p:bldP spid="29747" grpId="3" animBg="1"/>
      <p:bldP spid="29747" grpId="4" animBg="1"/>
      <p:bldP spid="29747" grpId="5" animBg="1"/>
      <p:bldP spid="29747" grpId="6" animBg="1"/>
      <p:bldP spid="29747" grpId="7" animBg="1"/>
      <p:bldP spid="29747" grpId="8" animBg="1"/>
      <p:bldP spid="29752" grpId="0"/>
      <p:bldP spid="29752" grpId="1"/>
      <p:bldP spid="29753" grpId="0" animBg="1"/>
      <p:bldP spid="29754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1270</Words>
  <Application>Microsoft Office PowerPoint</Application>
  <PresentationFormat>Custom</PresentationFormat>
  <Paragraphs>187</Paragraphs>
  <Slides>21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Equation</vt:lpstr>
      <vt:lpstr>PowerPoint Presentation</vt:lpstr>
      <vt:lpstr>PowerPoint Presentation</vt:lpstr>
      <vt:lpstr>CHƯƠNG I                   SỐ HỮU TỈ. SỐ THỰC §1. TẬP HỢP Q CÁC SỐ HỮU TỈ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CHƯƠNG I                   SỐ HỮU TỈ. SỐ THỰC §1. TẬP HỢP Q CÁC SỐ HỮU TỈ</dc:title>
  <dc:creator>Admin</dc:creator>
  <cp:lastModifiedBy>DELL</cp:lastModifiedBy>
  <cp:revision>59</cp:revision>
  <dcterms:created xsi:type="dcterms:W3CDTF">2021-08-26T01:40:27Z</dcterms:created>
  <dcterms:modified xsi:type="dcterms:W3CDTF">2021-09-09T02:01:58Z</dcterms:modified>
</cp:coreProperties>
</file>