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0" r:id="rId2"/>
    <p:sldId id="299" r:id="rId3"/>
    <p:sldId id="284" r:id="rId4"/>
    <p:sldId id="303" r:id="rId5"/>
    <p:sldId id="259" r:id="rId6"/>
    <p:sldId id="285" r:id="rId7"/>
    <p:sldId id="287" r:id="rId8"/>
    <p:sldId id="264" r:id="rId9"/>
    <p:sldId id="304" r:id="rId10"/>
    <p:sldId id="289" r:id="rId11"/>
    <p:sldId id="275" r:id="rId12"/>
    <p:sldId id="265" r:id="rId13"/>
    <p:sldId id="266" r:id="rId14"/>
    <p:sldId id="290" r:id="rId15"/>
    <p:sldId id="291" r:id="rId16"/>
    <p:sldId id="292" r:id="rId17"/>
    <p:sldId id="293" r:id="rId18"/>
    <p:sldId id="294" r:id="rId19"/>
    <p:sldId id="295" r:id="rId20"/>
    <p:sldId id="302" r:id="rId21"/>
    <p:sldId id="297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A2C3"/>
    <a:srgbClr val="BE8FED"/>
    <a:srgbClr val="66FFFF"/>
    <a:srgbClr val="000099"/>
    <a:srgbClr val="FF6600"/>
    <a:srgbClr val="00321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 varScale="1">
        <p:scale>
          <a:sx n="66" d="100"/>
          <a:sy n="66" d="100"/>
        </p:scale>
        <p:origin x="77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85D12B-382F-4BC0-ACC6-2DDD7AD343D6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5137E-BB75-42F5-8C1E-BA02511FBD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geaec92035f_0_15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vdgrhrtjt</a:t>
            </a:r>
            <a:endParaRPr/>
          </a:p>
        </p:txBody>
      </p:sp>
      <p:sp>
        <p:nvSpPr>
          <p:cNvPr id="3094" name="Google Shape;3094;geaec92035f_0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17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846A0B-C0DA-43A9-B19C-649FFA9AC98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93FD-8CAE-44D7-9489-91AD97FB918B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E5C6-3739-4DB2-A465-9F924712D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2920-4573-4CD2-AF2F-2C2F63EFA360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CBC08-F03A-4992-8B90-E2BEA1119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6682-7921-4C5A-8304-A0E847B566F7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195A9-D81C-44C5-AA70-19A7F2872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4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6" name="Google Shape;1516;p19" descr="A white sheet of paper with pink flowers on it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t="7807" b="7808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4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6EFD-6572-46A9-BD05-344791523C57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67760-0328-4C69-8567-C5DFE1813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7562-D87D-47E2-90CC-ECC656750466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4506A-108F-4E2A-A15B-A6E31BE5F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933A-0FFE-49A4-9F9C-EE65132BDEF0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B160-A8C0-4339-B384-1D29E09C4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8C736-E94E-42D5-802C-898BA9FD58FD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BF50-7E19-4C00-A873-D1C47B12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91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F52F-2DDD-4B6A-B69A-BA153680AEF1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6C0A-0E8F-447E-B3CA-BAC263AB5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5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EC60-36BF-4336-9C49-3F307D95EC3F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42-C13E-4FDA-A895-C0EB8DA3B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13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7A70-6503-4187-915D-D5D75E6932C0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851B-26D1-4BF0-B7B4-25FF12107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9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71DD-53F5-4BDC-961B-A30BEC8A6004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02BAE-7AB0-4463-A05B-B7A4AD9AA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97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AE8A1-04F7-4EB2-B248-091A104310A1}" type="datetimeFigureOut">
              <a:rPr lang="en-US"/>
              <a:pPr>
                <a:defRPr/>
              </a:pPr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F478331-4442-4540-AD72-A4BF924713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9.png"/><Relationship Id="rId5" Type="http://schemas.openxmlformats.org/officeDocument/2006/relationships/image" Target="../media/image16.gif"/><Relationship Id="rId10" Type="http://schemas.openxmlformats.org/officeDocument/2006/relationships/image" Target="../media/image28.png"/><Relationship Id="rId4" Type="http://schemas.openxmlformats.org/officeDocument/2006/relationships/image" Target="../media/image5.gi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690278" y="1668048"/>
            <a:ext cx="5099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số hữu tỉ.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423591" y="2924944"/>
                <a:ext cx="7632848" cy="153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hữu tỉ là số viết được dưới dạng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∈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endPara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3591" y="2924944"/>
                <a:ext cx="7632848" cy="1531573"/>
              </a:xfrm>
              <a:prstGeom prst="rect">
                <a:avLst/>
              </a:prstGeom>
              <a:blipFill>
                <a:blip r:embed="rId3"/>
                <a:stretch>
                  <a:fillRect l="-2875" t="-7171" r="-479" b="-7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1775521" y="315894"/>
            <a:ext cx="2761237" cy="9038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KIỂM TRA BÀI CŨ </a:t>
            </a:r>
          </a:p>
        </p:txBody>
      </p:sp>
    </p:spTree>
    <p:extLst>
      <p:ext uri="{BB962C8B-B14F-4D97-AF65-F5344CB8AC3E}">
        <p14:creationId xmlns:p14="http://schemas.microsoft.com/office/powerpoint/2010/main" val="24129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6802" y="1219200"/>
            <a:ext cx="29718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400" y="1828800"/>
          <a:ext cx="1600200" cy="950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8" name="Equation" r:id="rId4" imgW="583920" imgH="393480" progId="Equation.DSMT4">
                  <p:embed/>
                </p:oleObj>
              </mc:Choice>
              <mc:Fallback>
                <p:oleObj name="Equation" r:id="rId4" imgW="5839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28800"/>
                        <a:ext cx="1600200" cy="950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53001" y="3124201"/>
          <a:ext cx="1356851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9" name="Equation" r:id="rId6" imgW="583920" imgH="393480" progId="Equation.DSMT4">
                  <p:embed/>
                </p:oleObj>
              </mc:Choice>
              <mc:Fallback>
                <p:oleObj name="Equation" r:id="rId6" imgW="58392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124201"/>
                        <a:ext cx="1356851" cy="914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962526" y="4779964"/>
          <a:ext cx="9048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0"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6" y="4779964"/>
                        <a:ext cx="90487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4953000" y="3990976"/>
          <a:ext cx="1371600" cy="88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1" name="Equation" r:id="rId10" imgW="609480" imgH="393480" progId="Equation.DSMT4">
                  <p:embed/>
                </p:oleObj>
              </mc:Choice>
              <mc:Fallback>
                <p:oleObj name="Equation" r:id="rId10" imgW="609480" imgH="393480" progId="Equation.DSMT4">
                  <p:embed/>
                  <p:pic>
                    <p:nvPicPr>
                      <p:cNvPr id="358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990976"/>
                        <a:ext cx="1371600" cy="885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4648200" y="1828800"/>
            <a:ext cx="685800" cy="990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3048000"/>
            <a:ext cx="685800" cy="9906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4"/>
            <a:endCxn id="13" idx="0"/>
          </p:cNvCxnSpPr>
          <p:nvPr/>
        </p:nvCxnSpPr>
        <p:spPr>
          <a:xfrm rot="16200000" flipH="1">
            <a:off x="5448300" y="2362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19736" y="2067580"/>
            <a:ext cx="6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4916" y="310247"/>
            <a:ext cx="511256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chuyển vế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15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0"/>
            <a:ext cx="1112838" cy="12144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5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23" y="0"/>
            <a:ext cx="1112838" cy="12144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0" descr="Ghi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234">
            <a:off x="9126539" y="5613401"/>
            <a:ext cx="1228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lowchart: Process 32"/>
          <p:cNvSpPr/>
          <p:nvPr/>
        </p:nvSpPr>
        <p:spPr>
          <a:xfrm>
            <a:off x="2952751" y="1214438"/>
            <a:ext cx="6215063" cy="142875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b)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39816" y="3011271"/>
                <a:ext cx="5199038" cy="153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3011271"/>
                <a:ext cx="5199038" cy="1530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62183" y="4371366"/>
                <a:ext cx="4025738" cy="194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83" y="4371366"/>
                <a:ext cx="4025738" cy="1949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9776" y="1461217"/>
                <a:ext cx="3312368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76" y="1461217"/>
                <a:ext cx="3312368" cy="935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59696" y="236744"/>
            <a:ext cx="5808117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chuyển vế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2428530"/>
              </a:xfrm>
              <a:solidFill>
                <a:schemeClr val="bg1"/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>
                <a:norm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indent="811213" algn="l" eaLnBrk="1" fontAlgn="auto" hangingPunct="1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r>
                  <a:rPr lang="en-US" sz="3600" b="1" dirty="0">
                    <a:latin typeface="Arial"/>
                  </a:rPr>
                  <a:t/>
                </a:r>
                <a:br>
                  <a:rPr lang="en-US" sz="3600" b="1" dirty="0">
                    <a:latin typeface="Arial"/>
                  </a:rPr>
                </a:br>
                <a:r>
                  <a:rPr lang="en-US" sz="3600" b="1" dirty="0">
                    <a:latin typeface="Arial"/>
                  </a:rPr>
                  <a:t/>
                </a:r>
                <a:br>
                  <a:rPr lang="en-US" sz="3600" b="1" dirty="0">
                    <a:latin typeface="Arial"/>
                  </a:rPr>
                </a:br>
                <a:r>
                  <a:rPr lang="en-US" sz="3600" b="1" dirty="0">
                    <a:latin typeface="Arial"/>
                  </a:rPr>
                  <a:t>a)                                </a:t>
                </a:r>
                <a:r>
                  <a:rPr lang="en-US" sz="3600" b="1" dirty="0" smtClean="0">
                    <a:latin typeface="Arial"/>
                  </a:rPr>
                  <a:t>             b</a:t>
                </a:r>
                <a:r>
                  <a:rPr lang="en-US" sz="3600" b="1" dirty="0">
                    <a:latin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242853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91544" y="3521238"/>
            <a:ext cx="8676456" cy="33367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19336" y="214309"/>
            <a:ext cx="684740" cy="57150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/>
              </a:rPr>
              <a:t>?2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96026"/>
              </p:ext>
            </p:extLst>
          </p:nvPr>
        </p:nvGraphicFramePr>
        <p:xfrm>
          <a:off x="0" y="2516883"/>
          <a:ext cx="12192000" cy="434111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1117">
                <a:tc>
                  <a:txBody>
                    <a:bodyPr/>
                    <a:lstStyle/>
                    <a:p>
                      <a:endParaRPr lang="en-US" sz="3200" b="1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endParaRPr lang="en-US" sz="3200" b="1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 </a:t>
                      </a:r>
                      <a:endParaRPr lang="en-US" sz="3200" b="1" baseline="0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 </a:t>
                      </a:r>
                    </a:p>
                    <a:p>
                      <a:endParaRPr lang="en-US" sz="3200" b="1" baseline="0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</a:t>
                      </a: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</a:t>
                      </a:r>
                    </a:p>
                    <a:p>
                      <a:endParaRPr lang="en-US" sz="3200" b="1" baseline="0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  <a:p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.VnTime" pitchFamily="34" charset="0"/>
                        </a:rPr>
                        <a:t>         </a:t>
                      </a:r>
                    </a:p>
                    <a:p>
                      <a:endParaRPr lang="en-US" sz="3200" b="1" baseline="0" dirty="0" smtClean="0">
                        <a:solidFill>
                          <a:schemeClr val="tx1"/>
                        </a:solidFill>
                        <a:latin typeface=".VnTime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4" name="Picture 80" descr="Ghi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4" y="1"/>
            <a:ext cx="12144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15" descr="butterflies_flowers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4" y="5664200"/>
            <a:ext cx="1112837" cy="1214438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0097" y="1821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39825"/>
              </p:ext>
            </p:extLst>
          </p:nvPr>
        </p:nvGraphicFramePr>
        <p:xfrm>
          <a:off x="6717784" y="1166092"/>
          <a:ext cx="2404269" cy="133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Equation" r:id="rId6" imgW="825480" imgH="457200" progId="Equation.DSMT4">
                  <p:embed/>
                </p:oleObj>
              </mc:Choice>
              <mc:Fallback>
                <p:oleObj name="Equation" r:id="rId6" imgW="825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7784" y="1166092"/>
                        <a:ext cx="2404269" cy="133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53613"/>
              </p:ext>
            </p:extLst>
          </p:nvPr>
        </p:nvGraphicFramePr>
        <p:xfrm>
          <a:off x="2351584" y="1285536"/>
          <a:ext cx="2315666" cy="10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Equation" r:id="rId8" imgW="825480" imgH="457200" progId="Equation.DSMT4">
                  <p:embed/>
                </p:oleObj>
              </mc:Choice>
              <mc:Fallback>
                <p:oleObj name="Equation" r:id="rId8" imgW="825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1584" y="1285536"/>
                        <a:ext cx="2315666" cy="1028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6356" y="2609996"/>
                <a:ext cx="2479565" cy="2867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56" y="2609996"/>
                <a:ext cx="2479565" cy="28679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64153" y="2685786"/>
                <a:ext cx="2479565" cy="2652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−(−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153" y="2685786"/>
                <a:ext cx="2479565" cy="2652521"/>
              </a:xfrm>
              <a:prstGeom prst="rect">
                <a:avLst/>
              </a:prstGeom>
              <a:blipFill>
                <a:blip r:embed="rId11"/>
                <a:stretch>
                  <a:fillRect r="-4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11825" y="13407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45" y="67787"/>
            <a:ext cx="3143240" cy="1417638"/>
          </a:xfrm>
          <a:gradFill>
            <a:gsLst>
              <a:gs pos="0">
                <a:srgbClr val="CCFF9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rgbClr val="CCFF99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► Chú 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12192000" cy="5429250"/>
          </a:xfrm>
          <a:solidFill>
            <a:srgbClr val="CAF9FE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pic>
        <p:nvPicPr>
          <p:cNvPr id="11268" name="Picture 15" descr="butterflies_flowers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214314"/>
            <a:ext cx="1112837" cy="1214437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amond 4"/>
          <p:cNvSpPr/>
          <p:nvPr/>
        </p:nvSpPr>
        <p:spPr>
          <a:xfrm>
            <a:off x="1524000" y="1500174"/>
            <a:ext cx="8929718" cy="5357826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Q, ta cũng có những tổng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số, trong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 có thể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 chỗ các số hạng,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 dấu ngoặc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nhóm các số hạng một cách tuỳ ý nh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tổng </a:t>
            </a:r>
            <a:r>
              <a:rPr lang="vi-VN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số trong Z.</a:t>
            </a:r>
          </a:p>
        </p:txBody>
      </p:sp>
      <p:pic>
        <p:nvPicPr>
          <p:cNvPr id="11270" name="Picture 80" descr="GhiB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409">
            <a:off x="8780464" y="-84138"/>
            <a:ext cx="1214437" cy="15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" y="23091"/>
            <a:ext cx="12192000" cy="677609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98613" y="229594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 SGK/10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92391"/>
              </p:ext>
            </p:extLst>
          </p:nvPr>
        </p:nvGraphicFramePr>
        <p:xfrm>
          <a:off x="495243" y="1161593"/>
          <a:ext cx="11196736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893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6388843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7207" y="1463870"/>
                <a:ext cx="2009717" cy="1155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07" y="1463870"/>
                <a:ext cx="2009717" cy="1155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58318" y="1486702"/>
                <a:ext cx="1525289" cy="706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318" y="1486702"/>
                <a:ext cx="1525289" cy="7060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75286" y="2711652"/>
                <a:ext cx="1546128" cy="699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84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86" y="2711652"/>
                <a:ext cx="1546128" cy="6994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2209" y="3756413"/>
                <a:ext cx="879856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84</m:t>
                          </m:r>
                        </m:den>
                      </m:f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209" y="3756413"/>
                <a:ext cx="879856" cy="6973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4179" y="4554136"/>
                <a:ext cx="1012328" cy="1020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79" y="4554136"/>
                <a:ext cx="1012328" cy="1020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6719" y="2537935"/>
                <a:ext cx="1686103" cy="102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−24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719" y="2537935"/>
                <a:ext cx="1686103" cy="1022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76718" y="3637022"/>
                <a:ext cx="1770100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718" y="3637022"/>
                <a:ext cx="1770100" cy="7060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600056" y="1725280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Áp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433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  <p:bldP spid="8" grpId="0"/>
      <p:bldP spid="9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0"/>
            <a:ext cx="12192000" cy="677609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15315" y="237113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6 SGK/10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858960"/>
              </p:ext>
            </p:extLst>
          </p:nvPr>
        </p:nvGraphicFramePr>
        <p:xfrm>
          <a:off x="497632" y="1136529"/>
          <a:ext cx="11196736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893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6388843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97207" y="1463870"/>
                <a:ext cx="1725729" cy="989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+0,75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07" y="1463870"/>
                <a:ext cx="1725729" cy="989245"/>
              </a:xfrm>
              <a:prstGeom prst="rect">
                <a:avLst/>
              </a:prstGeom>
              <a:blipFill>
                <a:blip r:embed="rId3"/>
                <a:stretch>
                  <a:fillRect l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94157" y="1490177"/>
                <a:ext cx="2262672" cy="54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/>
                  <a:t>d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)3,5 −(−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57" y="1490177"/>
                <a:ext cx="2262672" cy="549831"/>
              </a:xfrm>
              <a:prstGeom prst="rect">
                <a:avLst/>
              </a:prstGeom>
              <a:blipFill>
                <a:blip r:embed="rId4"/>
                <a:stretch>
                  <a:fillRect l="-3226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6029" y="2608179"/>
                <a:ext cx="1344151" cy="7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9" y="2608179"/>
                <a:ext cx="1344151" cy="703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22209" y="3756414"/>
                <a:ext cx="1861623" cy="70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209" y="3756414"/>
                <a:ext cx="1861623" cy="703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5315" y="4644934"/>
                <a:ext cx="1489510" cy="1020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15" y="4644934"/>
                <a:ext cx="1489510" cy="1020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03697" y="2576203"/>
                <a:ext cx="1298176" cy="1020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697" y="2576203"/>
                <a:ext cx="1298176" cy="1020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32620" y="3774404"/>
                <a:ext cx="1440331" cy="697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620" y="3774404"/>
                <a:ext cx="1440331" cy="6973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600056" y="1725280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52509" y="4722576"/>
                <a:ext cx="820545" cy="703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09" y="4722576"/>
                <a:ext cx="820545" cy="703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Áp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0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  <p:bldP spid="8" grpId="0"/>
      <p:bldP spid="9" grpId="0"/>
      <p:bldP spid="28" grpId="0"/>
      <p:bldP spid="2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0589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94119" y="251604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8 SGK/10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77685"/>
              </p:ext>
            </p:extLst>
          </p:nvPr>
        </p:nvGraphicFramePr>
        <p:xfrm>
          <a:off x="695906" y="985110"/>
          <a:ext cx="10862950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565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6198385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17263" y="1391848"/>
                <a:ext cx="3211457" cy="1106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63" y="1391848"/>
                <a:ext cx="3211457" cy="1106521"/>
              </a:xfrm>
              <a:prstGeom prst="rect">
                <a:avLst/>
              </a:prstGeom>
              <a:blipFill>
                <a:blip r:embed="rId3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5881" y="1443603"/>
                <a:ext cx="410214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81" y="1443603"/>
                <a:ext cx="4102145" cy="645048"/>
              </a:xfrm>
              <a:prstGeom prst="rect">
                <a:avLst/>
              </a:prstGeom>
              <a:blipFill>
                <a:blip r:embed="rId4"/>
                <a:stretch>
                  <a:fillRect l="-222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8529" y="2822176"/>
                <a:ext cx="4113370" cy="1946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30−175−42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−187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29" y="2822176"/>
                <a:ext cx="4113370" cy="1946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24423" y="2757607"/>
                <a:ext cx="4221027" cy="1623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−40−12−45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−97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23" y="2757607"/>
                <a:ext cx="4221027" cy="1623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213889" y="1939401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Áp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484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34221"/>
            <a:ext cx="12072664" cy="68579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27618" y="233915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8 SGK/10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72313"/>
              </p:ext>
            </p:extLst>
          </p:nvPr>
        </p:nvGraphicFramePr>
        <p:xfrm>
          <a:off x="1055440" y="957012"/>
          <a:ext cx="10513168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368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5998800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17262" y="1391848"/>
                <a:ext cx="2666564" cy="1106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62" y="1391848"/>
                <a:ext cx="2666564" cy="1106521"/>
              </a:xfrm>
              <a:prstGeom prst="rect">
                <a:avLst/>
              </a:prstGeom>
              <a:blipFill>
                <a:blip r:embed="rId3"/>
                <a:stretch>
                  <a:fillRect l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5881" y="1360274"/>
                <a:ext cx="410214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−[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81" y="1360274"/>
                <a:ext cx="4102145" cy="645048"/>
              </a:xfrm>
              <a:prstGeom prst="rect">
                <a:avLst/>
              </a:prstGeom>
              <a:blipFill>
                <a:blip r:embed="rId4"/>
                <a:stretch>
                  <a:fillRect l="-222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3284" y="2498369"/>
                <a:ext cx="3310265" cy="1946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56+20−49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284" y="2498369"/>
                <a:ext cx="3310265" cy="1946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70692" y="2169389"/>
                <a:ext cx="4487333" cy="3792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     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692" y="2169389"/>
                <a:ext cx="4487333" cy="3792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213889" y="1939401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Áp dụng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43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027618" y="251326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9 SGK/10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014146"/>
              </p:ext>
            </p:extLst>
          </p:nvPr>
        </p:nvGraphicFramePr>
        <p:xfrm>
          <a:off x="767408" y="957011"/>
          <a:ext cx="10297144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606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5875538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17262" y="1391847"/>
                <a:ext cx="2039020" cy="107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62" y="1391847"/>
                <a:ext cx="2039020" cy="1073114"/>
              </a:xfrm>
              <a:prstGeom prst="rect">
                <a:avLst/>
              </a:prstGeom>
              <a:blipFill>
                <a:blip r:embed="rId3"/>
                <a:stretch>
                  <a:fillRect l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5881" y="1360275"/>
                <a:ext cx="410214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81" y="1360275"/>
                <a:ext cx="4102145" cy="710451"/>
              </a:xfrm>
              <a:prstGeom prst="rect">
                <a:avLst/>
              </a:prstGeom>
              <a:blipFill>
                <a:blip r:embed="rId4"/>
                <a:stretch>
                  <a:fillRect l="-2229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5750" y="2447980"/>
                <a:ext cx="2019142" cy="2499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50" y="2447980"/>
                <a:ext cx="2019142" cy="24997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08740" y="2486236"/>
                <a:ext cx="4487333" cy="250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40" y="2486236"/>
                <a:ext cx="4487333" cy="2509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213889" y="1939401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3. Áp dụng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33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4" y="1"/>
            <a:ext cx="12172415" cy="685799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1" y="637960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9773" y="1477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855640" y="194498"/>
            <a:ext cx="8647509" cy="69056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9 SGK/10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948809"/>
              </p:ext>
            </p:extLst>
          </p:nvPr>
        </p:nvGraphicFramePr>
        <p:xfrm>
          <a:off x="983432" y="957012"/>
          <a:ext cx="10369152" cy="5239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527">
                  <a:extLst>
                    <a:ext uri="{9D8B030D-6E8A-4147-A177-3AD203B41FA5}">
                      <a16:colId xmlns:a16="http://schemas.microsoft.com/office/drawing/2014/main" val="1834057299"/>
                    </a:ext>
                  </a:extLst>
                </a:gridCol>
                <a:gridCol w="5916625">
                  <a:extLst>
                    <a:ext uri="{9D8B030D-6E8A-4147-A177-3AD203B41FA5}">
                      <a16:colId xmlns:a16="http://schemas.microsoft.com/office/drawing/2014/main" val="4050594204"/>
                    </a:ext>
                  </a:extLst>
                </a:gridCol>
              </a:tblGrid>
              <a:tr h="5239770"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290513" indent="-115888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1114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17263" y="1391847"/>
                <a:ext cx="2776145" cy="107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−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263" y="1391847"/>
                <a:ext cx="2776145" cy="1073114"/>
              </a:xfrm>
              <a:prstGeom prst="rect">
                <a:avLst/>
              </a:prstGeom>
              <a:blipFill>
                <a:blip r:embed="rId3"/>
                <a:stretch>
                  <a:fillRect l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55881" y="1360274"/>
                <a:ext cx="4102145" cy="700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881" y="1360274"/>
                <a:ext cx="4102145" cy="700448"/>
              </a:xfrm>
              <a:prstGeom prst="rect">
                <a:avLst/>
              </a:prstGeom>
              <a:blipFill>
                <a:blip r:embed="rId4"/>
                <a:stretch>
                  <a:fillRect l="-2229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5751" y="2447979"/>
                <a:ext cx="2480807" cy="3181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751" y="2447979"/>
                <a:ext cx="2480807" cy="3181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08740" y="2486236"/>
                <a:ext cx="3503685" cy="254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740" y="2486236"/>
                <a:ext cx="3503685" cy="2541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6213889" y="1939401"/>
            <a:ext cx="0" cy="355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84786" y="115744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3. Áp dụng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87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" grpId="0"/>
      <p:bldP spid="5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1994428" y="270326"/>
            <a:ext cx="2761237" cy="90380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KIỂM TRA BÀI CŨ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5560" y="1772816"/>
            <a:ext cx="7433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hữu tỉ ta làm thế nào?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8941" y="2996952"/>
            <a:ext cx="83167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so sánh 2 số hữu tỉ ta viết chúng dưới dạng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phân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rồi so sánh 2 phân số đó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64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321275" y="1386838"/>
            <a:ext cx="1619701" cy="3978912"/>
            <a:chOff x="677" y="998"/>
            <a:chExt cx="93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5811839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4511755" y="4052726"/>
            <a:ext cx="6685469" cy="1817688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727771" y="4787739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4578126" y="882966"/>
            <a:ext cx="6774458" cy="1772501"/>
          </a:xfrm>
          <a:prstGeom prst="roundRect">
            <a:avLst>
              <a:gd name="adj" fmla="val 11505"/>
            </a:avLst>
          </a:prstGeom>
          <a:solidFill>
            <a:schemeClr val="accent6">
              <a:lumMod val="40000"/>
              <a:lumOff val="60000"/>
            </a:schemeClr>
          </a:soli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691692" y="1519382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947474" y="905097"/>
            <a:ext cx="1674812" cy="1728237"/>
          </a:xfrm>
          <a:prstGeom prst="roundRect">
            <a:avLst>
              <a:gd name="adj" fmla="val 11921"/>
            </a:avLst>
          </a:prstGeom>
          <a:solidFill>
            <a:schemeClr val="accent6">
              <a:lumMod val="75000"/>
            </a:schemeClr>
          </a:soli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949062" y="4079024"/>
            <a:ext cx="1718054" cy="170656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05" y="2408238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5303500" y="928906"/>
            <a:ext cx="589723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trừ hai số hữu tỉ x, y ta viết chúng 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dạng hai phân số có cùng một mẫu 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rồi áp dụng quy tắc cộng, trừ phân số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5352947" y="4191225"/>
            <a:ext cx="548265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chuyển một số hạng từ vế này sang vế kia của một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ẳng thức, ta phải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ổi dấu số hạng 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ó.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627186" y="2879325"/>
            <a:ext cx="15732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 smtClean="0"/>
              <a:t>Tóm tắt </a:t>
            </a:r>
          </a:p>
          <a:p>
            <a:pPr algn="ctr" eaLnBrk="0" hangingPunct="0"/>
            <a:r>
              <a:rPr lang="en-US" sz="2400" b="1" dirty="0" smtClean="0"/>
              <a:t>kiến thức</a:t>
            </a:r>
            <a:endParaRPr lang="en-US" sz="2400" b="1" dirty="0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949061" y="1250289"/>
            <a:ext cx="16732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Cộng, trừ 2 số hữu tỉ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892651" y="4461657"/>
            <a:ext cx="17446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Quy tắc chuyển vế</a:t>
            </a: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115438" y="29145"/>
            <a:ext cx="2815188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9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7" grpId="0" animBg="1"/>
      <p:bldP spid="9228" grpId="0" animBg="1"/>
      <p:bldP spid="9229" grpId="0" animBg="1"/>
      <p:bldP spid="9233" grpId="0" animBg="1"/>
      <p:bldP spid="9236" grpId="0"/>
      <p:bldP spid="9238" grpId="0"/>
      <p:bldP spid="9239" grpId="0"/>
      <p:bldP spid="9240" grpId="0"/>
      <p:bldP spid="92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07568" y="1412776"/>
            <a:ext cx="7717200" cy="701646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ở nhà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5520" y="2708920"/>
            <a:ext cx="9266960" cy="22159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quy tắc chuyển vế, cộng trừ số hữu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bài tập đã làm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 10 SGK/10 </a:t>
            </a: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file bài “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Nhân, chia hai số hữu tỉ”</a:t>
            </a:r>
          </a:p>
        </p:txBody>
      </p:sp>
    </p:spTree>
    <p:extLst>
      <p:ext uri="{BB962C8B-B14F-4D97-AF65-F5344CB8AC3E}">
        <p14:creationId xmlns:p14="http://schemas.microsoft.com/office/powerpoint/2010/main" val="25875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76372"/>
              </p:ext>
            </p:extLst>
          </p:nvPr>
        </p:nvGraphicFramePr>
        <p:xfrm>
          <a:off x="2567608" y="2276872"/>
          <a:ext cx="6912768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 2 </a:t>
                      </a:r>
                    </a:p>
                    <a:p>
                      <a:pPr algn="ctr">
                        <a:buNone/>
                      </a:pPr>
                      <a:r>
                        <a:rPr lang="en-US" sz="60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reflection blurRad="6350" stA="55000" endA="300" endPos="45500" dir="5400000" sy="-100000" algn="bl" rotWithShape="0"/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Cộng, trừ số hữu tỉ</a:t>
                      </a:r>
                    </a:p>
                    <a:p>
                      <a:endParaRPr lang="en-US" sz="3200" dirty="0">
                        <a:effectLst>
                          <a:reflection blurRad="6350" stA="55000" endA="300" endPos="455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52594" y="1220491"/>
                <a:ext cx="9795246" cy="10997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ố hữu tỉ là số viết được dưới dạng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≠0.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Vậy để cộng, trừ hai số hữu tỉ ta có thể làm thế nào?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94" y="1220491"/>
                <a:ext cx="9795246" cy="1099725"/>
              </a:xfrm>
              <a:prstGeom prst="rect">
                <a:avLst/>
              </a:prstGeom>
              <a:blipFill>
                <a:blip r:embed="rId3"/>
                <a:stretch>
                  <a:fillRect l="-684" t="-546" b="-1366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10" y="2492187"/>
            <a:ext cx="3603813" cy="3603813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/>
          <p:cNvSpPr txBox="1"/>
          <p:nvPr/>
        </p:nvSpPr>
        <p:spPr>
          <a:xfrm>
            <a:off x="2999656" y="193428"/>
            <a:ext cx="56166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Cộng, trừ hai số hữu tỉ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440" y="533307"/>
            <a:ext cx="9972600" cy="1071546"/>
          </a:xfrm>
          <a:solidFill>
            <a:schemeClr val="bg1"/>
          </a:solidFill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Cộng trừ hai số hữu tỉ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818034"/>
            <a:ext cx="10056734" cy="1604060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Muốn cộng trừ hai số hữu tỉ x, y ta viết chúng d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 dạng hai phân số có cùng một mẫu d</a:t>
            </a:r>
            <a:r>
              <a:rPr lang="vi-V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rồi áp dụng quy tắc cộng, trừ phân số.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60649"/>
            <a:ext cx="13716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3392" y="3656493"/>
                <a:ext cx="7651903" cy="91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9388" indent="454025" eaLnBrk="1" fontAlgn="auto" hangingPunct="1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𝑽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𝒕𝒂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3656493"/>
                <a:ext cx="7651903" cy="910762"/>
              </a:xfrm>
              <a:prstGeom prst="rect">
                <a:avLst/>
              </a:prstGeom>
              <a:blipFill>
                <a:blip r:embed="rId3"/>
                <a:stretch>
                  <a:fillRect r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5520" y="4941168"/>
                <a:ext cx="3928505" cy="81798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4941168"/>
                <a:ext cx="3928505" cy="817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72064" y="4940720"/>
                <a:ext cx="3827202" cy="8184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4940720"/>
                <a:ext cx="3827202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4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08" y="1196751"/>
            <a:ext cx="3702328" cy="6594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21664" y="1856199"/>
                <a:ext cx="18002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4" y="1856199"/>
                <a:ext cx="1800200" cy="791820"/>
              </a:xfrm>
              <a:prstGeom prst="rect">
                <a:avLst/>
              </a:prstGeom>
              <a:blipFill>
                <a:blip r:embed="rId4"/>
                <a:stretch>
                  <a:fillRect l="-8814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45462" y="1887622"/>
                <a:ext cx="2932149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462" y="1887622"/>
                <a:ext cx="2932149" cy="829330"/>
              </a:xfrm>
              <a:prstGeom prst="rect">
                <a:avLst/>
              </a:prstGeom>
              <a:blipFill>
                <a:blip r:embed="rId5"/>
                <a:stretch>
                  <a:fillRect l="-5405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21664" y="3034194"/>
                <a:ext cx="2232248" cy="2642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−10+12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664" y="3034194"/>
                <a:ext cx="2232248" cy="2642198"/>
              </a:xfrm>
              <a:prstGeom prst="rect">
                <a:avLst/>
              </a:prstGeom>
              <a:blipFill>
                <a:blip r:embed="rId6"/>
                <a:stretch>
                  <a:fillRect l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88089" y="2962331"/>
                <a:ext cx="3556999" cy="307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−12−(−3</m:t>
                              </m:r>
                            </m:e>
                          </m:d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9" y="2962331"/>
                <a:ext cx="3556999" cy="30733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27649" y="236744"/>
            <a:ext cx="56166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Cộng, trừ hai số hữu tỉ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27456"/>
              </p:ext>
            </p:extLst>
          </p:nvPr>
        </p:nvGraphicFramePr>
        <p:xfrm>
          <a:off x="3028950" y="1676400"/>
          <a:ext cx="14430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0" name="Equation" r:id="rId3" imgW="749160" imgH="393480" progId="Equation.DSMT4">
                  <p:embed/>
                </p:oleObj>
              </mc:Choice>
              <mc:Fallback>
                <p:oleObj name="Equation" r:id="rId3" imgW="7491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676400"/>
                        <a:ext cx="14430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283312"/>
              </p:ext>
            </p:extLst>
          </p:nvPr>
        </p:nvGraphicFramePr>
        <p:xfrm>
          <a:off x="7209631" y="1676400"/>
          <a:ext cx="1658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" name="Equation" r:id="rId5" imgW="863280" imgH="393480" progId="Equation.DSMT4">
                  <p:embed/>
                </p:oleObj>
              </mc:Choice>
              <mc:Fallback>
                <p:oleObj name="Equation" r:id="rId5" imgW="863280" imgH="39348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9631" y="1676400"/>
                        <a:ext cx="16589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37443"/>
              </p:ext>
            </p:extLst>
          </p:nvPr>
        </p:nvGraphicFramePr>
        <p:xfrm>
          <a:off x="3028950" y="2438400"/>
          <a:ext cx="1562100" cy="344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2" name="Equation" r:id="rId7" imgW="736560" imgH="1625400" progId="Equation.DSMT4">
                  <p:embed/>
                </p:oleObj>
              </mc:Choice>
              <mc:Fallback>
                <p:oleObj name="Equation" r:id="rId7" imgW="736560" imgH="1625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2438400"/>
                        <a:ext cx="1562100" cy="344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898"/>
              </p:ext>
            </p:extLst>
          </p:nvPr>
        </p:nvGraphicFramePr>
        <p:xfrm>
          <a:off x="7391400" y="2463800"/>
          <a:ext cx="12954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" name="Equation" r:id="rId9" imgW="647640" imgH="2044440" progId="Equation.DSMT4">
                  <p:embed/>
                </p:oleObj>
              </mc:Choice>
              <mc:Fallback>
                <p:oleObj name="Equation" r:id="rId9" imgW="647640" imgH="20444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463800"/>
                        <a:ext cx="1295400" cy="4089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04628" y="723901"/>
            <a:ext cx="3610744" cy="706399"/>
            <a:chOff x="457200" y="1066800"/>
            <a:chExt cx="2818656" cy="706399"/>
          </a:xfrm>
        </p:grpSpPr>
        <p:sp>
          <p:nvSpPr>
            <p:cNvPr id="4" name="Oval 3"/>
            <p:cNvSpPr/>
            <p:nvPr/>
          </p:nvSpPr>
          <p:spPr>
            <a:xfrm>
              <a:off x="457200" y="1066800"/>
              <a:ext cx="762000" cy="6858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?1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1219201"/>
              <a:ext cx="19042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SGK/ 9 </a:t>
              </a: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2783632" y="13929"/>
            <a:ext cx="7344816" cy="7239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Câu hỏi chuẩn bị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800"/>
          </a:xfrm>
          <a:gradFill>
            <a:gsLst>
              <a:gs pos="0">
                <a:srgbClr val="FFFFFF"/>
              </a:gs>
              <a:gs pos="30000">
                <a:srgbClr val="CCFF99"/>
              </a:gs>
              <a:gs pos="70000">
                <a:srgbClr val="CCFF99"/>
              </a:gs>
              <a:gs pos="100000">
                <a:srgbClr val="FFFFFF"/>
              </a:gs>
            </a:gsLst>
            <a:lin ang="5400000" scaled="0"/>
          </a:gradFill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“chuyển vế”</a:t>
            </a:r>
            <a:endParaRPr lang="en-US" b="1" dirty="0">
              <a:solidFill>
                <a:srgbClr val="990099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1"/>
            <a:ext cx="10715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3746024"/>
            <a:ext cx="3096344" cy="3096344"/>
          </a:xfrm>
          <a:prstGeom prst="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99456" y="2089840"/>
                <a:ext cx="8572560" cy="165618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rgbClr val="F0A2C3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Nhắc lại quy tắc chuyến vế trong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endParaRPr lang="en-US" sz="3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đó suy ra quy tắc chuyển vế trong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endParaRPr lang="en-US" sz="3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2089840"/>
                <a:ext cx="8572560" cy="165618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0A2C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800"/>
          </a:xfrm>
          <a:gradFill>
            <a:gsLst>
              <a:gs pos="0">
                <a:srgbClr val="FFFFFF"/>
              </a:gs>
              <a:gs pos="30000">
                <a:srgbClr val="CCFF99"/>
              </a:gs>
              <a:gs pos="70000">
                <a:srgbClr val="CCFF99"/>
              </a:gs>
              <a:gs pos="100000">
                <a:srgbClr val="FFFFFF"/>
              </a:gs>
            </a:gsLst>
            <a:lin ang="5400000" scaled="0"/>
          </a:gradFill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990099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Quy tắc “chuyển vế”</a:t>
            </a:r>
            <a:endParaRPr lang="en-US" b="1" dirty="0">
              <a:solidFill>
                <a:srgbClr val="990099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80" descr="GhiBa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438" y="1"/>
            <a:ext cx="10715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99456" y="2145588"/>
            <a:ext cx="8572560" cy="2714644"/>
          </a:xfrm>
          <a:prstGeom prst="roundRect">
            <a:avLst/>
          </a:prstGeom>
          <a:solidFill>
            <a:schemeClr val="bg2"/>
          </a:solidFill>
          <a:ln>
            <a:solidFill>
              <a:srgbClr val="F0A2C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chuyển một số hạng từ vế này sang vế kia của một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ẳng thức, ta phải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 dấu số hạng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mọi x, y, z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 Q: x + y = z  x = z – y.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iÓm tra bµi cò&amp;quot;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77&quot;/&gt;&lt;/object&gt;&lt;object type=&quot;3&quot; unique_id=&quot;10006&quot;&gt;&lt;property id=&quot;20148&quot; value=&quot;5&quot;/&gt;&lt;property id=&quot;20300&quot; value=&quot;Slide 3 - &amp;quot;1. Céng trõ hai sè h÷u tØ&amp;quot;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73&quot;/&gt;&lt;/object&gt;&lt;object type=&quot;3&quot; unique_id=&quot;10008&quot;&gt;&lt;property id=&quot;20148&quot; value=&quot;5&quot;/&gt;&lt;property id=&quot;20300&quot; value=&quot;Slide 5 - &amp;quot;VÝ dô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TÝnh: a) 0,6 +       ;  b)     - (-4).&amp;quot;&quot;/&gt;&lt;property id=&quot;20307&quot; value=&quot;263&quot;/&gt;&lt;/object&gt;&lt;object type=&quot;3&quot; unique_id=&quot;10010&quot;&gt;&lt;property id=&quot;20148&quot; value=&quot;5&quot;/&gt;&lt;property id=&quot;20300&quot; value=&quot;Slide 7 - &amp;quot;2. Quy t¾c “chuyÓn vÕ”&amp;quot;&quot;/&gt;&lt;property id=&quot;20307&quot; value=&quot;264&quot;/&gt;&lt;/object&gt;&lt;object type=&quot;3&quot; unique_id=&quot;10011&quot;&gt;&lt;property id=&quot;20148&quot; value=&quot;5&quot;/&gt;&lt;property id=&quot;20300&quot; value=&quot;Slide 8 - &amp;quot;VÝ dô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T×m x, biÕt:&amp;#x0D;&amp;#x0A;&amp;#x0D;&amp;#x0A;a) x -     =     ;           b)         - x =      .&amp;quot;&quot;/&gt;&lt;property id=&quot;20307&quot; value=&quot;265&quot;/&gt;&lt;/object&gt;&lt;object type=&quot;3&quot; unique_id=&quot;10013&quot;&gt;&lt;property id=&quot;20148&quot; value=&quot;5&quot;/&gt;&lt;property id=&quot;20300&quot; value=&quot;Slide 10 - &amp;quot;► Chó ý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■ Tr¾c nghiÖm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k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Bµi tËp cñng cè: &amp;quot;&quot;/&gt;&lt;property id=&quot;20307&quot; value=&quot;279&quot;/&gt;&lt;/object&gt;&lt;object type=&quot;3&quot; unique_id=&quot;10017&quot;&gt;&lt;property id=&quot;20148&quot; value=&quot;5&quot;/&gt;&lt;property id=&quot;20300&quot; value=&quot;Slide 14 - &amp;quot;Bµi tËp vÒ nhµ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H­íng dÉn lµm bµi tËp&amp;quot;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8&quot;/&gt;&lt;/object&gt;&lt;object type=&quot;3&quot; unique_id=&quot;10021&quot;&gt;&lt;property id=&quot;20148&quot; value=&quot;5&quot;/&gt;&lt;property id=&quot;20300&quot; value=&quot;Slide 18&quot;/&gt;&lt;property id=&quot;20307&quot; value=&quot;280&quot;/&gt;&lt;/object&gt;&lt;object type=&quot;3&quot; unique_id=&quot;10022&quot;&gt;&lt;property id=&quot;20148&quot; value=&quot;5&quot;/&gt;&lt;property id=&quot;20300&quot; value=&quot;Slide 19&quot;/&gt;&lt;property id=&quot;20307&quot; value=&quot;281&quot;/&gt;&lt;/object&gt;&lt;object type=&quot;3&quot; unique_id=&quot;10023&quot;&gt;&lt;property id=&quot;20148&quot; value=&quot;5&quot;/&gt;&lt;property id=&quot;20300&quot; value=&quot;Slide 20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675</Words>
  <Application>Microsoft Office PowerPoint</Application>
  <PresentationFormat>Widescreen</PresentationFormat>
  <Paragraphs>139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.VnTime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Định nghĩa số hữu tỉ. </vt:lpstr>
      <vt:lpstr>PowerPoint Presentation</vt:lpstr>
      <vt:lpstr>PowerPoint Presentation</vt:lpstr>
      <vt:lpstr>PowerPoint Presentation</vt:lpstr>
      <vt:lpstr>1. Cộng trừ hai số hữu tỉ</vt:lpstr>
      <vt:lpstr>Ví dụ: Tính</vt:lpstr>
      <vt:lpstr>PowerPoint Presentation</vt:lpstr>
      <vt:lpstr>2. Quy tắc “chuyển vế”</vt:lpstr>
      <vt:lpstr>2. Quy tắc “chuyển vế”</vt:lpstr>
      <vt:lpstr>PowerPoint Presentation</vt:lpstr>
      <vt:lpstr>PowerPoint Presentation</vt:lpstr>
      <vt:lpstr>Tìm x biết  a)                                             b)</vt:lpstr>
      <vt:lpstr>► Chú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nhà: </vt:lpstr>
    </vt:vector>
  </TitlesOfParts>
  <Company>TA Tech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Admin</cp:lastModifiedBy>
  <cp:revision>430</cp:revision>
  <dcterms:created xsi:type="dcterms:W3CDTF">2009-06-13T15:05:08Z</dcterms:created>
  <dcterms:modified xsi:type="dcterms:W3CDTF">2021-09-03T08:20:27Z</dcterms:modified>
</cp:coreProperties>
</file>