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309" r:id="rId3"/>
    <p:sldId id="310" r:id="rId4"/>
    <p:sldId id="289" r:id="rId5"/>
    <p:sldId id="287" r:id="rId6"/>
    <p:sldId id="282" r:id="rId7"/>
    <p:sldId id="283" r:id="rId8"/>
    <p:sldId id="284" r:id="rId9"/>
    <p:sldId id="285" r:id="rId10"/>
    <p:sldId id="280" r:id="rId11"/>
    <p:sldId id="297" r:id="rId12"/>
    <p:sldId id="293" r:id="rId13"/>
    <p:sldId id="300" r:id="rId14"/>
    <p:sldId id="299" r:id="rId15"/>
    <p:sldId id="306" r:id="rId16"/>
    <p:sldId id="301" r:id="rId17"/>
    <p:sldId id="311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660066"/>
    <a:srgbClr val="990099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644" autoAdjust="0"/>
  </p:normalViewPr>
  <p:slideViewPr>
    <p:cSldViewPr>
      <p:cViewPr varScale="1">
        <p:scale>
          <a:sx n="96" d="100"/>
          <a:sy n="96" d="100"/>
        </p:scale>
        <p:origin x="-96" y="-84"/>
      </p:cViewPr>
      <p:guideLst>
        <p:guide orient="horz" pos="2160"/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B8D70D-7940-416B-B63B-C7DD12A48795}" type="datetimeFigureOut">
              <a:rPr lang="en-US" smtClean="0"/>
              <a:pPr/>
              <a:t>9/13/2021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BA3346-E08A-4C30-9C36-76E5F52A94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4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BA3346-E08A-4C30-9C36-76E5F52A94F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57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4057651"/>
            <a:ext cx="7772400" cy="528638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4507708"/>
            <a:ext cx="7772400" cy="364331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174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389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1291828"/>
            <a:ext cx="1828800" cy="36802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291828"/>
            <a:ext cx="5334000" cy="368022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909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783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69466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2069307"/>
            <a:ext cx="3581400" cy="29027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2069307"/>
            <a:ext cx="3581400" cy="29027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423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42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071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2147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7956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6936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291828"/>
            <a:ext cx="7315200" cy="536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069307"/>
            <a:ext cx="7315200" cy="2902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/>
          <p:nvPr/>
        </p:nvSpPr>
        <p:spPr>
          <a:xfrm>
            <a:off x="381000" y="43815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threePt" dir="t"/>
            </a:scene3d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sz="3600" b="1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0066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BÀI 2:</a:t>
            </a:r>
            <a:endParaRPr lang="en-US" sz="3600" b="1" u="sng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0066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TextBox 10"/>
          <p:cNvSpPr txBox="1"/>
          <p:nvPr/>
        </p:nvSpPr>
        <p:spPr>
          <a:xfrm>
            <a:off x="838200" y="1428750"/>
            <a:ext cx="7467600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Above"/>
              <a:lightRig rig="threePt" dir="t"/>
            </a:scene3d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4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HAI ĐƯỜNG THẲNG</a:t>
            </a:r>
          </a:p>
          <a:p>
            <a:r>
              <a:rPr lang="en-US" sz="4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VUÔNG GÓC</a:t>
            </a:r>
            <a:endParaRPr lang="en-US" sz="4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9" name="Oval 8"/>
          <p:cNvSpPr/>
          <p:nvPr/>
        </p:nvSpPr>
        <p:spPr>
          <a:xfrm>
            <a:off x="-2116282" y="3130126"/>
            <a:ext cx="2116282" cy="1007918"/>
          </a:xfrm>
          <a:prstGeom prst="ellipse">
            <a:avLst/>
          </a:prstGeom>
          <a:gradFill flip="none" rotWithShape="1">
            <a:gsLst>
              <a:gs pos="0">
                <a:schemeClr val="bg1">
                  <a:alpha val="79000"/>
                </a:schemeClr>
              </a:gs>
              <a:gs pos="51000">
                <a:schemeClr val="bg1">
                  <a:alpha val="27000"/>
                </a:schemeClr>
              </a:gs>
              <a:gs pos="100000">
                <a:schemeClr val="tx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8200" y="4440019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threePt" dir="t"/>
            </a:scene3d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3600" b="1" dirty="0" smtClean="0">
                <a:ln w="1905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660066"/>
                </a:solidFill>
                <a:effectLst>
                  <a:outerShdw blurRad="50800" algn="tl" rotWithShape="0">
                    <a:srgbClr val="000000"/>
                  </a:outerShdw>
                  <a:reflection blurRad="6350" stA="55000" endA="300" endPos="45500" dir="5400000" sy="-100000" algn="bl" rotWithShape="0"/>
                </a:effectLst>
              </a:rPr>
              <a:t>HÌNH </a:t>
            </a:r>
            <a:r>
              <a:rPr lang="en-US" sz="3600" b="1" smtClean="0">
                <a:ln w="1905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660066"/>
                </a:solidFill>
                <a:effectLst>
                  <a:outerShdw blurRad="50800" algn="tl" rotWithShape="0">
                    <a:srgbClr val="000000"/>
                  </a:outerShdw>
                  <a:reflection blurRad="6350" stA="55000" endA="300" endPos="45500" dir="5400000" sy="-100000" algn="bl" rotWithShape="0"/>
                </a:effectLst>
              </a:rPr>
              <a:t>HỌC 7</a:t>
            </a:r>
            <a:endParaRPr lang="en-US" sz="3600" b="1" dirty="0">
              <a:ln w="1905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660066"/>
              </a:solidFill>
              <a:effectLst>
                <a:outerShdw blurRad="50800" algn="tl" rotWithShape="0">
                  <a:srgbClr val="000000"/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8740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75501" y="224064"/>
            <a:ext cx="8992299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Hai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………….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…………………..……….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………………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Hai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⊥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Cho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d,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..………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………..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d’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…………….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..........…………… 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0971" y="1362730"/>
            <a:ext cx="15135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55504" y="1362730"/>
            <a:ext cx="37705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77000" y="1362730"/>
            <a:ext cx="25106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4976" y="2658130"/>
            <a:ext cx="11929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 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b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669252" y="3267730"/>
            <a:ext cx="13227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05400" y="3877330"/>
            <a:ext cx="12725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14575" y="4486930"/>
            <a:ext cx="24384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7872" y="3877330"/>
            <a:ext cx="15231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02820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 bwMode="auto">
          <a:xfrm flipV="1">
            <a:off x="838200" y="2216150"/>
            <a:ext cx="2920899" cy="3175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 bwMode="auto">
          <a:xfrm>
            <a:off x="838200" y="2221231"/>
            <a:ext cx="45719" cy="457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3733800" y="2190750"/>
            <a:ext cx="45719" cy="457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40081" y="1729085"/>
            <a:ext cx="45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56659" y="1652885"/>
            <a:ext cx="45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1119553" y="2087588"/>
            <a:ext cx="152400" cy="152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3" name="Straight Connector 32"/>
          <p:cNvCxnSpPr/>
          <p:nvPr/>
        </p:nvCxnSpPr>
        <p:spPr bwMode="auto">
          <a:xfrm>
            <a:off x="1119553" y="1276350"/>
            <a:ext cx="0" cy="23622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150034" y="1047750"/>
            <a:ext cx="45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195753" y="3176885"/>
            <a:ext cx="45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140655" y="2155289"/>
            <a:ext cx="45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2289405" y="2080554"/>
            <a:ext cx="152400" cy="152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6" name="Straight Connector 45"/>
          <p:cNvCxnSpPr/>
          <p:nvPr/>
        </p:nvCxnSpPr>
        <p:spPr bwMode="auto">
          <a:xfrm>
            <a:off x="2278966" y="1200150"/>
            <a:ext cx="0" cy="23622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 bwMode="auto">
          <a:xfrm>
            <a:off x="2264788" y="2213271"/>
            <a:ext cx="45719" cy="457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333954" y="1040716"/>
            <a:ext cx="45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379673" y="3169851"/>
            <a:ext cx="45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324575" y="2148255"/>
            <a:ext cx="45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3326608" y="2066156"/>
            <a:ext cx="152400" cy="152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0" name="Straight Connector 59"/>
          <p:cNvCxnSpPr/>
          <p:nvPr/>
        </p:nvCxnSpPr>
        <p:spPr bwMode="auto">
          <a:xfrm>
            <a:off x="3326608" y="1254918"/>
            <a:ext cx="0" cy="23622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357089" y="1026318"/>
            <a:ext cx="45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402808" y="3155453"/>
            <a:ext cx="45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347710" y="2133857"/>
            <a:ext cx="45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5" name="Group 64"/>
          <p:cNvGrpSpPr>
            <a:grpSpLocks/>
          </p:cNvGrpSpPr>
          <p:nvPr/>
        </p:nvGrpSpPr>
        <p:grpSpPr bwMode="auto">
          <a:xfrm flipV="1">
            <a:off x="1592672" y="2114550"/>
            <a:ext cx="1427285" cy="246990"/>
            <a:chOff x="2783" y="2063"/>
            <a:chExt cx="798" cy="97"/>
          </a:xfrm>
        </p:grpSpPr>
        <p:sp>
          <p:nvSpPr>
            <p:cNvPr id="66" name="Line 23"/>
            <p:cNvSpPr>
              <a:spLocks noChangeShapeType="1"/>
            </p:cNvSpPr>
            <p:nvPr/>
          </p:nvSpPr>
          <p:spPr bwMode="auto">
            <a:xfrm>
              <a:off x="2783" y="2063"/>
              <a:ext cx="0" cy="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7" name="Line 24"/>
            <p:cNvSpPr>
              <a:spLocks noChangeShapeType="1"/>
            </p:cNvSpPr>
            <p:nvPr/>
          </p:nvSpPr>
          <p:spPr bwMode="auto">
            <a:xfrm>
              <a:off x="2807" y="2063"/>
              <a:ext cx="0" cy="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8" name="Line 25"/>
            <p:cNvSpPr>
              <a:spLocks noChangeShapeType="1"/>
            </p:cNvSpPr>
            <p:nvPr/>
          </p:nvSpPr>
          <p:spPr bwMode="auto">
            <a:xfrm>
              <a:off x="3557" y="2063"/>
              <a:ext cx="0" cy="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9" name="Line 26"/>
            <p:cNvSpPr>
              <a:spLocks noChangeShapeType="1"/>
            </p:cNvSpPr>
            <p:nvPr/>
          </p:nvSpPr>
          <p:spPr bwMode="auto">
            <a:xfrm>
              <a:off x="3581" y="2063"/>
              <a:ext cx="0" cy="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3920931" y="1217140"/>
            <a:ext cx="4994469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dirty="0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dirty="0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dirty="0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dirty="0" err="1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>
              <a:ln w="11430"/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WordArt 103"/>
          <p:cNvSpPr>
            <a:spLocks noChangeArrowheads="1" noChangeShapeType="1" noTextEdit="1"/>
          </p:cNvSpPr>
          <p:nvPr/>
        </p:nvSpPr>
        <p:spPr bwMode="auto">
          <a:xfrm>
            <a:off x="5326333" y="57150"/>
            <a:ext cx="1279037" cy="7510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 dirty="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.VnArabiaH" panose="020B7200000000000000" pitchFamily="34" charset="0"/>
              </a:rPr>
              <a:t>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28800" y="438150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351748" y="177369"/>
            <a:ext cx="5827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 smtClean="0">
                <a:solidFill>
                  <a:srgbClr val="C00000"/>
                </a:solidFill>
              </a:rPr>
              <a:t>III.Đường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trung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trực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của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đoạn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thẳng</a:t>
            </a:r>
            <a:endParaRPr lang="en-US" sz="2800" b="1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477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1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12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1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22222E-6 L 0.12691 -0.00525 " pathEditMode="relative" rAng="0" ptsTypes="AA">
                                      <p:cBhvr>
                                        <p:cTn id="46" dur="2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37" y="-278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20988E-6 L 0.13108 -0.00031 " pathEditMode="relative" rAng="0" ptsTypes="AA">
                                      <p:cBhvr>
                                        <p:cTn id="48" dur="2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45" y="-3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11111E-6 L 0.12795 -0.00216 " pathEditMode="relative" rAng="0" ptsTypes="AA">
                                      <p:cBhvr>
                                        <p:cTn id="50" dur="2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89" y="-123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4.32099E-6 L 0.13212 0.00061 " pathEditMode="relative" rAng="0" ptsTypes="AA">
                                      <p:cBhvr>
                                        <p:cTn id="52" dur="2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97" y="31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0093 L 0.12847 -0.00154 " pathEditMode="relative" rAng="0" ptsTypes="AA">
                                      <p:cBhvr>
                                        <p:cTn id="54" dur="2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89" y="-31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4" presetClass="exit" presetSubtype="10" fill="hold" nodeType="withEffect">
                                  <p:stCondLst>
                                    <p:cond delay="210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4" presetClass="exit" presetSubtype="10" fill="hold" grpId="2" nodeType="withEffect">
                                  <p:stCondLst>
                                    <p:cond delay="210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4" presetClass="exit" presetSubtype="10" fill="hold" grpId="2" nodeType="withEffect">
                                  <p:stCondLst>
                                    <p:cond delay="210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4" presetClass="exit" presetSubtype="10" fill="hold" grpId="2" nodeType="withEffect">
                                  <p:stCondLst>
                                    <p:cond delay="210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4" presetClass="exit" presetSubtype="10" fill="hold" grpId="2" nodeType="withEffect">
                                  <p:stCondLst>
                                    <p:cond delay="210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4" presetClass="entr" presetSubtype="1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4" presetClass="entr" presetSubtype="10" fill="hold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4" presetClass="entr" presetSubtype="1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4" presetClass="entr" presetSubtype="1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4" presetClass="entr" presetSubtype="1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grpId="1" nodeType="withEffect">
                                  <p:stCondLst>
                                    <p:cond delay="2100"/>
                                  </p:stCondLst>
                                  <p:childTnLst>
                                    <p:animMotion origin="layout" path="M -5.55556E-7 -0.00123 L 0.11354 -0.00154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77" y="-31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nodeType="withEffect">
                                  <p:stCondLst>
                                    <p:cond delay="2100"/>
                                  </p:stCondLst>
                                  <p:childTnLst>
                                    <p:animMotion origin="layout" path="M 4.44444E-6 -0.00123 L 0.11458 0.00124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29" y="123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42" presetClass="path" presetSubtype="0" accel="50000" decel="50000" fill="hold" grpId="1" nodeType="withEffect">
                                  <p:stCondLst>
                                    <p:cond delay="2100"/>
                                  </p:stCondLst>
                                  <p:childTnLst>
                                    <p:animMotion origin="layout" path="M 1.11111E-6 -0.00123 L 0.11458 -0.00432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29" y="-154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42" presetClass="path" presetSubtype="0" accel="50000" decel="50000" fill="hold" grpId="1" nodeType="withEffect">
                                  <p:stCondLst>
                                    <p:cond delay="2100"/>
                                  </p:stCondLst>
                                  <p:childTnLst>
                                    <p:animMotion origin="layout" path="M -3.61111E-6 -0.00123 L 0.11111 0.00062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56" y="93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grpId="1" nodeType="withEffect">
                                  <p:stCondLst>
                                    <p:cond delay="2100"/>
                                  </p:stCondLst>
                                  <p:childTnLst>
                                    <p:animMotion origin="layout" path="M 2.77778E-6 -0.00124 L 0.11215 -0.00309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8" y="-93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14" presetClass="entr" presetSubtype="1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4" presetClass="exit" presetSubtype="10" fill="hold" grpId="2" nodeType="withEffect">
                                  <p:stCondLst>
                                    <p:cond delay="410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4" presetClass="exit" presetSubtype="10" fill="hold" nodeType="withEffect">
                                  <p:stCondLst>
                                    <p:cond delay="410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4" presetClass="exit" presetSubtype="10" fill="hold" grpId="2" nodeType="withEffect">
                                  <p:stCondLst>
                                    <p:cond delay="410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4" presetClass="exit" presetSubtype="10" fill="hold" grpId="2" nodeType="withEffect">
                                  <p:stCondLst>
                                    <p:cond delay="410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4" presetClass="exit" presetSubtype="10" fill="hold" grpId="2" nodeType="withEffect">
                                  <p:stCondLst>
                                    <p:cond delay="410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4" presetClass="entr" presetSubtype="10" fill="hold" grpId="0" nodeType="withEffect">
                                  <p:stCondLst>
                                    <p:cond delay="41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4" presetClass="entr" presetSubtype="10" fill="hold" nodeType="withEffect">
                                  <p:stCondLst>
                                    <p:cond delay="41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8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4" presetClass="entr" presetSubtype="10" fill="hold" grpId="0" nodeType="withEffect">
                                  <p:stCondLst>
                                    <p:cond delay="41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4" presetClass="entr" presetSubtype="10" fill="hold" grpId="0" nodeType="withEffect">
                                  <p:stCondLst>
                                    <p:cond delay="41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4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4" presetClass="entr" presetSubtype="10" fill="hold" grpId="0" nodeType="withEffect">
                                  <p:stCondLst>
                                    <p:cond delay="41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42" presetClass="path" presetSubtype="0" accel="50000" decel="50000" fill="hold" grpId="1" nodeType="withEffect">
                                  <p:stCondLst>
                                    <p:cond delay="4100"/>
                                  </p:stCondLst>
                                  <p:childTnLst>
                                    <p:animMotion origin="layout" path="M -0.00069 3.33333E-6 L -0.11423 0.00154 " pathEditMode="relative" rAng="0" ptsTypes="AA">
                                      <p:cBhvr>
                                        <p:cTn id="129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77" y="62"/>
                                    </p:animMotion>
                                  </p:childTnLst>
                                </p:cTn>
                              </p:par>
                              <p:par>
                                <p:cTn id="130" presetID="42" presetClass="path" presetSubtype="0" accel="50000" decel="50000" fill="hold" nodeType="withEffect">
                                  <p:stCondLst>
                                    <p:cond delay="4100"/>
                                  </p:stCondLst>
                                  <p:childTnLst>
                                    <p:animMotion origin="layout" path="M -0.0007 3.20988E-6 L -0.11459 -0.01173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81" y="185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42" presetClass="path" presetSubtype="0" accel="50000" decel="50000" fill="hold" grpId="1" nodeType="withEffect">
                                  <p:stCondLst>
                                    <p:cond delay="4100"/>
                                  </p:stCondLst>
                                  <p:childTnLst>
                                    <p:animMotion origin="layout" path="M -0.0007 4.19753E-6 L -0.11268 0.00185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08" y="93"/>
                                    </p:animMotion>
                                  </p:childTnLst>
                                </p:cTn>
                              </p:par>
                              <p:par>
                                <p:cTn id="134" presetID="42" presetClass="path" presetSubtype="0" accel="50000" decel="50000" fill="hold" grpId="1" nodeType="withEffect">
                                  <p:stCondLst>
                                    <p:cond delay="4100"/>
                                  </p:stCondLst>
                                  <p:childTnLst>
                                    <p:animMotion origin="layout" path="M -0.00069 -3.33333E-6 L -0.11198 0.00154 " pathEditMode="relative" rAng="0" ptsTypes="AA">
                                      <p:cBhvr>
                                        <p:cTn id="135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73" y="216"/>
                                    </p:animMotion>
                                  </p:childTnLst>
                                </p:cTn>
                              </p:par>
                              <p:par>
                                <p:cTn id="136" presetID="42" presetClass="path" presetSubtype="0" accel="50000" decel="50000" fill="hold" grpId="1" nodeType="withEffect">
                                  <p:stCondLst>
                                    <p:cond delay="4100"/>
                                  </p:stCondLst>
                                  <p:childTnLst>
                                    <p:animMotion origin="layout" path="M -0.0007 2.09877E-6 L -0.11927 0.00216 " pathEditMode="relative" rAng="0" ptsTypes="AA">
                                      <p:cBhvr>
                                        <p:cTn id="137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12" y="1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9" presetClass="entr" presetSubtype="1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3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4" grpId="0" animBg="1"/>
      <p:bldP spid="26" grpId="0"/>
      <p:bldP spid="27" grpId="0"/>
      <p:bldP spid="32" grpId="0" animBg="1"/>
      <p:bldP spid="32" grpId="1" animBg="1"/>
      <p:bldP spid="32" grpId="2" animBg="1"/>
      <p:bldP spid="35" grpId="0"/>
      <p:bldP spid="35" grpId="1"/>
      <p:bldP spid="35" grpId="2"/>
      <p:bldP spid="36" grpId="0"/>
      <p:bldP spid="36" grpId="1"/>
      <p:bldP spid="36" grpId="2"/>
      <p:bldP spid="37" grpId="0"/>
      <p:bldP spid="37" grpId="1"/>
      <p:bldP spid="37" grpId="2"/>
      <p:bldP spid="45" grpId="0" animBg="1"/>
      <p:bldP spid="45" grpId="1" animBg="1"/>
      <p:bldP spid="45" grpId="2" animBg="1"/>
      <p:bldP spid="47" grpId="0" animBg="1"/>
      <p:bldP spid="48" grpId="0"/>
      <p:bldP spid="48" grpId="1"/>
      <p:bldP spid="48" grpId="2"/>
      <p:bldP spid="49" grpId="0"/>
      <p:bldP spid="49" grpId="1"/>
      <p:bldP spid="49" grpId="2"/>
      <p:bldP spid="50" grpId="0"/>
      <p:bldP spid="50" grpId="1"/>
      <p:bldP spid="50" grpId="2"/>
      <p:bldP spid="59" grpId="0" animBg="1"/>
      <p:bldP spid="59" grpId="1" animBg="1"/>
      <p:bldP spid="62" grpId="0"/>
      <p:bldP spid="62" grpId="1"/>
      <p:bldP spid="63" grpId="0"/>
      <p:bldP spid="63" grpId="1"/>
      <p:bldP spid="64" grpId="0"/>
      <p:bldP spid="64" grpId="1"/>
      <p:bldP spid="7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448491" y="819150"/>
            <a:ext cx="3221531" cy="2361009"/>
            <a:chOff x="5858963" y="738188"/>
            <a:chExt cx="4295375" cy="3148012"/>
          </a:xfrm>
        </p:grpSpPr>
        <p:cxnSp>
          <p:nvCxnSpPr>
            <p:cNvPr id="24" name="Straight Connector 23"/>
            <p:cNvCxnSpPr/>
            <p:nvPr/>
          </p:nvCxnSpPr>
          <p:spPr>
            <a:xfrm>
              <a:off x="6096000" y="2525486"/>
              <a:ext cx="3672114" cy="0"/>
            </a:xfrm>
            <a:prstGeom prst="line">
              <a:avLst/>
            </a:prstGeom>
            <a:ln w="28575">
              <a:solidFill>
                <a:schemeClr val="accent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7939315" y="870857"/>
              <a:ext cx="0" cy="3015343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6749143" y="2351314"/>
              <a:ext cx="159657" cy="362857"/>
            </a:xfrm>
            <a:prstGeom prst="line">
              <a:avLst/>
            </a:prstGeom>
            <a:ln w="127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6836229" y="2365829"/>
              <a:ext cx="159657" cy="362857"/>
            </a:xfrm>
            <a:prstGeom prst="line">
              <a:avLst/>
            </a:prstGeom>
            <a:ln w="127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8694057" y="2293257"/>
              <a:ext cx="159657" cy="362857"/>
            </a:xfrm>
            <a:prstGeom prst="line">
              <a:avLst/>
            </a:prstGeom>
            <a:ln w="127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8781143" y="2307772"/>
              <a:ext cx="159657" cy="362857"/>
            </a:xfrm>
            <a:prstGeom prst="line">
              <a:avLst/>
            </a:prstGeom>
            <a:ln w="127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/>
            <p:cNvSpPr/>
            <p:nvPr/>
          </p:nvSpPr>
          <p:spPr>
            <a:xfrm>
              <a:off x="7916408" y="2489199"/>
              <a:ext cx="54864" cy="5486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584983" y="1957388"/>
              <a:ext cx="406523" cy="6155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858963" y="1928509"/>
              <a:ext cx="543312" cy="6155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545762" y="738188"/>
              <a:ext cx="451405" cy="6155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9634538" y="2041433"/>
              <a:ext cx="519800" cy="6155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35" name="Freeform 34"/>
            <p:cNvSpPr/>
            <p:nvPr/>
          </p:nvSpPr>
          <p:spPr>
            <a:xfrm>
              <a:off x="7940675" y="2270125"/>
              <a:ext cx="263525" cy="260350"/>
            </a:xfrm>
            <a:custGeom>
              <a:avLst/>
              <a:gdLst>
                <a:gd name="connsiteX0" fmla="*/ 0 w 263525"/>
                <a:gd name="connsiteY0" fmla="*/ 0 h 260350"/>
                <a:gd name="connsiteX1" fmla="*/ 263525 w 263525"/>
                <a:gd name="connsiteY1" fmla="*/ 0 h 260350"/>
                <a:gd name="connsiteX2" fmla="*/ 263525 w 263525"/>
                <a:gd name="connsiteY2" fmla="*/ 260350 h 260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3525" h="260350">
                  <a:moveTo>
                    <a:pt x="0" y="0"/>
                  </a:moveTo>
                  <a:lnTo>
                    <a:pt x="263525" y="0"/>
                  </a:lnTo>
                  <a:lnTo>
                    <a:pt x="263525" y="260350"/>
                  </a:lnTo>
                </a:path>
              </a:pathLst>
            </a:cu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33283" y="3181350"/>
            <a:ext cx="2028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  AB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tại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58404" y="3686558"/>
                <a:ext cx="1794722" cy="6230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IA = IB =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24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404" y="3686558"/>
                <a:ext cx="1794722" cy="623056"/>
              </a:xfrm>
              <a:prstGeom prst="rect">
                <a:avLst/>
              </a:prstGeom>
              <a:blipFill rotWithShape="1">
                <a:blip r:embed="rId2"/>
                <a:stretch>
                  <a:fillRect l="-5102" b="-88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3532755" y="3409759"/>
            <a:ext cx="38219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AB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ight Brace 40"/>
          <p:cNvSpPr/>
          <p:nvPr/>
        </p:nvSpPr>
        <p:spPr>
          <a:xfrm>
            <a:off x="2567398" y="3214393"/>
            <a:ext cx="107156" cy="1103415"/>
          </a:xfrm>
          <a:prstGeom prst="rightBrace">
            <a:avLst>
              <a:gd name="adj1" fmla="val 36047"/>
              <a:gd name="adj2" fmla="val 47621"/>
            </a:avLst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/>
          </a:p>
        </p:txBody>
      </p:sp>
      <p:sp>
        <p:nvSpPr>
          <p:cNvPr id="44" name="TextBox 43"/>
          <p:cNvSpPr txBox="1"/>
          <p:nvPr/>
        </p:nvSpPr>
        <p:spPr>
          <a:xfrm>
            <a:off x="1704534" y="266063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909161" y="3965824"/>
                <a:ext cx="64953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sz="32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9161" y="3965824"/>
                <a:ext cx="649537" cy="584775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2899835" y="3409796"/>
            <a:ext cx="6094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⇔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1748" y="177369"/>
            <a:ext cx="66030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u="sng" dirty="0" err="1" smtClean="0">
                <a:solidFill>
                  <a:srgbClr val="C00000"/>
                </a:solidFill>
              </a:rPr>
              <a:t>III.Đường</a:t>
            </a:r>
            <a:r>
              <a:rPr lang="en-US" sz="3200" u="sng" dirty="0" smtClean="0">
                <a:solidFill>
                  <a:srgbClr val="C00000"/>
                </a:solidFill>
              </a:rPr>
              <a:t> </a:t>
            </a:r>
            <a:r>
              <a:rPr lang="en-US" sz="3200" u="sng" dirty="0" err="1" smtClean="0">
                <a:solidFill>
                  <a:srgbClr val="C00000"/>
                </a:solidFill>
              </a:rPr>
              <a:t>trung</a:t>
            </a:r>
            <a:r>
              <a:rPr lang="en-US" sz="3200" u="sng" dirty="0" smtClean="0">
                <a:solidFill>
                  <a:srgbClr val="C00000"/>
                </a:solidFill>
              </a:rPr>
              <a:t> </a:t>
            </a:r>
            <a:r>
              <a:rPr lang="en-US" sz="3200" u="sng" dirty="0" err="1" smtClean="0">
                <a:solidFill>
                  <a:srgbClr val="C00000"/>
                </a:solidFill>
              </a:rPr>
              <a:t>trực</a:t>
            </a:r>
            <a:r>
              <a:rPr lang="en-US" sz="3200" u="sng" dirty="0" smtClean="0">
                <a:solidFill>
                  <a:srgbClr val="C00000"/>
                </a:solidFill>
              </a:rPr>
              <a:t> </a:t>
            </a:r>
            <a:r>
              <a:rPr lang="en-US" sz="3200" u="sng" dirty="0" err="1" smtClean="0">
                <a:solidFill>
                  <a:srgbClr val="C00000"/>
                </a:solidFill>
              </a:rPr>
              <a:t>của</a:t>
            </a:r>
            <a:r>
              <a:rPr lang="en-US" sz="3200" u="sng" dirty="0" smtClean="0">
                <a:solidFill>
                  <a:srgbClr val="C00000"/>
                </a:solidFill>
              </a:rPr>
              <a:t> </a:t>
            </a:r>
            <a:r>
              <a:rPr lang="en-US" sz="3200" u="sng" dirty="0" err="1" smtClean="0">
                <a:solidFill>
                  <a:srgbClr val="C00000"/>
                </a:solidFill>
              </a:rPr>
              <a:t>đoạn</a:t>
            </a:r>
            <a:r>
              <a:rPr lang="en-US" sz="3200" u="sng" dirty="0" smtClean="0">
                <a:solidFill>
                  <a:srgbClr val="C00000"/>
                </a:solidFill>
              </a:rPr>
              <a:t> </a:t>
            </a:r>
            <a:r>
              <a:rPr lang="en-US" sz="3200" u="sng" dirty="0" err="1" smtClean="0">
                <a:solidFill>
                  <a:srgbClr val="C00000"/>
                </a:solidFill>
              </a:rPr>
              <a:t>thẳng</a:t>
            </a:r>
            <a:endParaRPr lang="en-US" sz="3200" u="sng" dirty="0">
              <a:solidFill>
                <a:srgbClr val="C0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962400" y="1123950"/>
            <a:ext cx="47750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AB, ta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xy</a:t>
            </a:r>
            <a:endParaRPr lang="en-US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493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 animBg="1"/>
      <p:bldP spid="40" grpId="0"/>
      <p:bldP spid="41" grpId="0" animBg="1"/>
      <p:bldP spid="44" grpId="0"/>
      <p:bldP spid="17" grpId="0" animBg="1"/>
      <p:bldP spid="17" grpId="1" animBg="1"/>
      <p:bldP spid="18" grpId="0"/>
      <p:bldP spid="3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-58757"/>
            <a:ext cx="92201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MN?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396463" y="1275167"/>
            <a:ext cx="1934815" cy="2256970"/>
            <a:chOff x="8528616" y="1236990"/>
            <a:chExt cx="2579753" cy="3009293"/>
          </a:xfrm>
        </p:grpSpPr>
        <p:grpSp>
          <p:nvGrpSpPr>
            <p:cNvPr id="4" name="Group 3"/>
            <p:cNvGrpSpPr/>
            <p:nvPr/>
          </p:nvGrpSpPr>
          <p:grpSpPr>
            <a:xfrm>
              <a:off x="8528616" y="1236990"/>
              <a:ext cx="2579753" cy="2237996"/>
              <a:chOff x="8528616" y="1236990"/>
              <a:chExt cx="2579753" cy="2237996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9827847" y="2042812"/>
                <a:ext cx="400109" cy="4001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5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9847877" y="1236990"/>
                <a:ext cx="464229" cy="4001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5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10746732" y="2044027"/>
                <a:ext cx="361637" cy="4001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5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9878472" y="3074877"/>
                <a:ext cx="412933" cy="4001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5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 rot="16200000">
                <a:off x="8839200" y="1179991"/>
                <a:ext cx="1822450" cy="2443618"/>
                <a:chOff x="8750300" y="1630841"/>
                <a:chExt cx="1822450" cy="2443618"/>
              </a:xfrm>
            </p:grpSpPr>
            <p:cxnSp>
              <p:nvCxnSpPr>
                <p:cNvPr id="11" name="Straight Connector 10"/>
                <p:cNvCxnSpPr/>
                <p:nvPr/>
              </p:nvCxnSpPr>
              <p:spPr>
                <a:xfrm>
                  <a:off x="8750300" y="2971744"/>
                  <a:ext cx="1822450" cy="0"/>
                </a:xfrm>
                <a:prstGeom prst="line">
                  <a:avLst/>
                </a:prstGeom>
                <a:ln w="28575">
                  <a:solidFill>
                    <a:srgbClr val="0000FF"/>
                  </a:solidFill>
                  <a:headEnd type="oval" w="med" len="med"/>
                  <a:tailEnd type="oval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>
                  <a:off x="9683087" y="1630841"/>
                  <a:ext cx="0" cy="244361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/>
                <p:nvPr/>
              </p:nvCxnSpPr>
              <p:spPr>
                <a:xfrm rot="5400000">
                  <a:off x="9147523" y="2932411"/>
                  <a:ext cx="210316" cy="55612"/>
                </a:xfrm>
                <a:prstGeom prst="line">
                  <a:avLst/>
                </a:prstGeom>
                <a:ln w="127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 rot="5400000">
                  <a:off x="10163005" y="2931268"/>
                  <a:ext cx="205628" cy="62587"/>
                </a:xfrm>
                <a:prstGeom prst="line">
                  <a:avLst/>
                </a:prstGeom>
                <a:ln w="127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" name="Freeform 14"/>
                <p:cNvSpPr/>
                <p:nvPr/>
              </p:nvSpPr>
              <p:spPr>
                <a:xfrm>
                  <a:off x="9684189" y="2752101"/>
                  <a:ext cx="213559" cy="210986"/>
                </a:xfrm>
                <a:custGeom>
                  <a:avLst/>
                  <a:gdLst>
                    <a:gd name="connsiteX0" fmla="*/ 0 w 263525"/>
                    <a:gd name="connsiteY0" fmla="*/ 0 h 260350"/>
                    <a:gd name="connsiteX1" fmla="*/ 263525 w 263525"/>
                    <a:gd name="connsiteY1" fmla="*/ 0 h 260350"/>
                    <a:gd name="connsiteX2" fmla="*/ 263525 w 263525"/>
                    <a:gd name="connsiteY2" fmla="*/ 260350 h 2603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63525" h="260350">
                      <a:moveTo>
                        <a:pt x="0" y="0"/>
                      </a:moveTo>
                      <a:lnTo>
                        <a:pt x="263525" y="0"/>
                      </a:lnTo>
                      <a:lnTo>
                        <a:pt x="263525" y="260350"/>
                      </a:lnTo>
                    </a:path>
                  </a:pathLst>
                </a:custGeom>
                <a:noFill/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sp>
          <p:nvSpPr>
            <p:cNvPr id="5" name="TextBox 4"/>
            <p:cNvSpPr txBox="1"/>
            <p:nvPr/>
          </p:nvSpPr>
          <p:spPr>
            <a:xfrm>
              <a:off x="9359900" y="3753840"/>
              <a:ext cx="1143903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3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082321" y="1275316"/>
            <a:ext cx="1797115" cy="2256821"/>
            <a:chOff x="5612427" y="1304925"/>
            <a:chExt cx="2396153" cy="3009096"/>
          </a:xfrm>
        </p:grpSpPr>
        <p:grpSp>
          <p:nvGrpSpPr>
            <p:cNvPr id="17" name="Group 16"/>
            <p:cNvGrpSpPr/>
            <p:nvPr/>
          </p:nvGrpSpPr>
          <p:grpSpPr>
            <a:xfrm>
              <a:off x="5612427" y="1304925"/>
              <a:ext cx="2396153" cy="2217084"/>
              <a:chOff x="4675802" y="1971675"/>
              <a:chExt cx="2396153" cy="2217084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4933950" y="1971675"/>
                <a:ext cx="1822450" cy="2217084"/>
                <a:chOff x="8750300" y="1857375"/>
                <a:chExt cx="1822450" cy="2217084"/>
              </a:xfrm>
            </p:grpSpPr>
            <p:cxnSp>
              <p:nvCxnSpPr>
                <p:cNvPr id="24" name="Straight Connector 23"/>
                <p:cNvCxnSpPr/>
                <p:nvPr/>
              </p:nvCxnSpPr>
              <p:spPr>
                <a:xfrm>
                  <a:off x="8750300" y="2971744"/>
                  <a:ext cx="1822450" cy="0"/>
                </a:xfrm>
                <a:prstGeom prst="line">
                  <a:avLst/>
                </a:prstGeom>
                <a:ln w="28575">
                  <a:solidFill>
                    <a:srgbClr val="0000FF"/>
                  </a:solidFill>
                  <a:headEnd type="oval" w="med" len="med"/>
                  <a:tailEnd type="oval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 rot="1620000" flipH="1">
                  <a:off x="9683087" y="1857375"/>
                  <a:ext cx="19713" cy="221708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 flipH="1">
                  <a:off x="9264650" y="2855059"/>
                  <a:ext cx="15838" cy="173891"/>
                </a:xfrm>
                <a:prstGeom prst="line">
                  <a:avLst/>
                </a:prstGeom>
                <a:ln w="127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 flipH="1">
                  <a:off x="10226675" y="2859747"/>
                  <a:ext cx="70438" cy="188253"/>
                </a:xfrm>
                <a:prstGeom prst="line">
                  <a:avLst/>
                </a:prstGeom>
                <a:ln w="127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" name="TextBox 19"/>
              <p:cNvSpPr txBox="1"/>
              <p:nvPr/>
            </p:nvSpPr>
            <p:spPr>
              <a:xfrm>
                <a:off x="6659022" y="2722454"/>
                <a:ext cx="412933" cy="4001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5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675802" y="3084840"/>
                <a:ext cx="464229" cy="4001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5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636847" y="2776238"/>
                <a:ext cx="400109" cy="4001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5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317607" y="2053552"/>
                <a:ext cx="361637" cy="4001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5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5842000" y="3821578"/>
              <a:ext cx="1143903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226411" y="1200150"/>
            <a:ext cx="1742346" cy="2255787"/>
            <a:chOff x="2075477" y="1510627"/>
            <a:chExt cx="2323128" cy="3007716"/>
          </a:xfrm>
        </p:grpSpPr>
        <p:grpSp>
          <p:nvGrpSpPr>
            <p:cNvPr id="29" name="Group 28"/>
            <p:cNvGrpSpPr/>
            <p:nvPr/>
          </p:nvGrpSpPr>
          <p:grpSpPr>
            <a:xfrm>
              <a:off x="2075477" y="1510627"/>
              <a:ext cx="2323128" cy="2134273"/>
              <a:chOff x="2075477" y="1510627"/>
              <a:chExt cx="2323128" cy="2134273"/>
            </a:xfrm>
          </p:grpSpPr>
          <p:grpSp>
            <p:nvGrpSpPr>
              <p:cNvPr id="31" name="Group 30"/>
              <p:cNvGrpSpPr/>
              <p:nvPr/>
            </p:nvGrpSpPr>
            <p:grpSpPr>
              <a:xfrm>
                <a:off x="2295525" y="1573691"/>
                <a:ext cx="1822450" cy="2071209"/>
                <a:chOff x="8750300" y="1630841"/>
                <a:chExt cx="1822450" cy="2071209"/>
              </a:xfrm>
            </p:grpSpPr>
            <p:cxnSp>
              <p:nvCxnSpPr>
                <p:cNvPr id="36" name="Straight Connector 35"/>
                <p:cNvCxnSpPr/>
                <p:nvPr/>
              </p:nvCxnSpPr>
              <p:spPr>
                <a:xfrm>
                  <a:off x="8750300" y="2971744"/>
                  <a:ext cx="1822450" cy="0"/>
                </a:xfrm>
                <a:prstGeom prst="line">
                  <a:avLst/>
                </a:prstGeom>
                <a:ln w="28575">
                  <a:solidFill>
                    <a:srgbClr val="0000FF"/>
                  </a:solidFill>
                  <a:headEnd type="oval" w="med" len="med"/>
                  <a:tailEnd type="oval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>
                  <a:off x="9416387" y="1630841"/>
                  <a:ext cx="0" cy="2071209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8" name="Freeform 37"/>
                <p:cNvSpPr/>
                <p:nvPr/>
              </p:nvSpPr>
              <p:spPr>
                <a:xfrm>
                  <a:off x="9417489" y="2752101"/>
                  <a:ext cx="213559" cy="210986"/>
                </a:xfrm>
                <a:custGeom>
                  <a:avLst/>
                  <a:gdLst>
                    <a:gd name="connsiteX0" fmla="*/ 0 w 263525"/>
                    <a:gd name="connsiteY0" fmla="*/ 0 h 260350"/>
                    <a:gd name="connsiteX1" fmla="*/ 263525 w 263525"/>
                    <a:gd name="connsiteY1" fmla="*/ 0 h 260350"/>
                    <a:gd name="connsiteX2" fmla="*/ 263525 w 263525"/>
                    <a:gd name="connsiteY2" fmla="*/ 260350 h 2603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63525" h="260350">
                      <a:moveTo>
                        <a:pt x="0" y="0"/>
                      </a:moveTo>
                      <a:lnTo>
                        <a:pt x="263525" y="0"/>
                      </a:lnTo>
                      <a:lnTo>
                        <a:pt x="263525" y="260350"/>
                      </a:lnTo>
                    </a:path>
                  </a:pathLst>
                </a:custGeom>
                <a:noFill/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sp>
            <p:nvSpPr>
              <p:cNvPr id="32" name="TextBox 31"/>
              <p:cNvSpPr txBox="1"/>
              <p:nvPr/>
            </p:nvSpPr>
            <p:spPr>
              <a:xfrm>
                <a:off x="3985672" y="2541478"/>
                <a:ext cx="412933" cy="4001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5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2075477" y="2570490"/>
                <a:ext cx="464229" cy="4001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5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2999732" y="1510627"/>
                <a:ext cx="361637" cy="4001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5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2652348" y="2881013"/>
                <a:ext cx="400109" cy="4001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5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2387600" y="4025900"/>
              <a:ext cx="1143903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</a:t>
              </a:r>
            </a:p>
          </p:txBody>
        </p:sp>
      </p:grpSp>
      <p:sp>
        <p:nvSpPr>
          <p:cNvPr id="39" name="Oval 38"/>
          <p:cNvSpPr/>
          <p:nvPr/>
        </p:nvSpPr>
        <p:spPr>
          <a:xfrm>
            <a:off x="6924675" y="2900121"/>
            <a:ext cx="953178" cy="86061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0" name="TextBox 39"/>
          <p:cNvSpPr txBox="1"/>
          <p:nvPr/>
        </p:nvSpPr>
        <p:spPr>
          <a:xfrm>
            <a:off x="1289915" y="3624187"/>
            <a:ext cx="2147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anose="02040503050406030204" pitchFamily="18" charset="0"/>
                <a:ea typeface="Cambria Math" panose="02040503050406030204" pitchFamily="18" charset="0"/>
              </a:rPr>
              <a:t>⊥ MN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anose="02040503050406030204" pitchFamily="18" charset="0"/>
                <a:ea typeface="Cambria Math" panose="02040503050406030204" pitchFamily="18" charset="0"/>
              </a:rPr>
              <a:t>tại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anose="02040503050406030204" pitchFamily="18" charset="0"/>
                <a:ea typeface="Cambria Math" panose="02040503050406030204" pitchFamily="18" charset="0"/>
              </a:rPr>
              <a:t> E 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176539" y="4247413"/>
                <a:ext cx="2933512" cy="710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EM = EN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𝑴𝑵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28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6539" y="4247413"/>
                <a:ext cx="2933512" cy="710579"/>
              </a:xfrm>
              <a:prstGeom prst="rect">
                <a:avLst/>
              </a:prstGeom>
              <a:blipFill>
                <a:blip r:embed="rId2" cstate="print"/>
                <a:stretch>
                  <a:fillRect l="-4574" b="-14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/>
          <p:cNvSpPr txBox="1"/>
          <p:nvPr/>
        </p:nvSpPr>
        <p:spPr>
          <a:xfrm>
            <a:off x="4195795" y="3655357"/>
            <a:ext cx="85151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⇒</a:t>
            </a:r>
            <a:endParaRPr lang="en-US" sz="6000" dirty="0">
              <a:solidFill>
                <a:srgbClr val="00206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135901" y="3711033"/>
            <a:ext cx="38556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trực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đoạn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thẳng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MN.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Right Brace 46"/>
          <p:cNvSpPr/>
          <p:nvPr/>
        </p:nvSpPr>
        <p:spPr bwMode="auto">
          <a:xfrm>
            <a:off x="3543300" y="3714750"/>
            <a:ext cx="342900" cy="944525"/>
          </a:xfrm>
          <a:prstGeom prst="rightBrace">
            <a:avLst/>
          </a:prstGeom>
          <a:noFill/>
          <a:ln w="9525" cap="flat" cmpd="sng" algn="ctr">
            <a:solidFill>
              <a:schemeClr val="bg2"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vi-VN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831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9" grpId="0" animBg="1"/>
      <p:bldP spid="40" grpId="0"/>
      <p:bldP spid="41" grpId="0" animBg="1"/>
      <p:bldP spid="43" grpId="0"/>
      <p:bldP spid="4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0" y="-49035"/>
            <a:ext cx="90678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</a:t>
            </a:r>
            <a:r>
              <a:rPr lang="en-US" altLang="en-US" sz="28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8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</a:t>
            </a:r>
            <a:r>
              <a:rPr lang="en-US" altLang="en-US" sz="28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 </a:t>
            </a:r>
            <a:r>
              <a:rPr lang="en-US" altLang="en-US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đoạn</a:t>
            </a:r>
            <a:r>
              <a:rPr lang="en-US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thẳng</a:t>
            </a:r>
            <a:r>
              <a:rPr lang="en-US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CD </a:t>
            </a:r>
            <a:r>
              <a:rPr lang="en-US" alt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dài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3cm. </a:t>
            </a:r>
            <a:r>
              <a:rPr lang="en-US" altLang="en-US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Hãy</a:t>
            </a:r>
            <a:r>
              <a:rPr lang="en-US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vẽ</a:t>
            </a:r>
            <a:r>
              <a:rPr lang="en-US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đường</a:t>
            </a:r>
            <a:r>
              <a:rPr lang="en-US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trung</a:t>
            </a:r>
            <a:r>
              <a:rPr lang="en-US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trực</a:t>
            </a:r>
            <a:r>
              <a:rPr lang="en-US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của</a:t>
            </a:r>
            <a:r>
              <a:rPr lang="en-US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đoạn</a:t>
            </a:r>
            <a:r>
              <a:rPr lang="en-US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thẳng</a:t>
            </a:r>
            <a:r>
              <a:rPr lang="en-US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ấy</a:t>
            </a:r>
            <a:endParaRPr lang="en-US" altLang="en-US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8" descr="thuoc tra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488" y="2976562"/>
            <a:ext cx="6172200" cy="57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9" descr="Picture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59204">
            <a:off x="1281113" y="1042987"/>
            <a:ext cx="647700" cy="2182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Line 10"/>
          <p:cNvSpPr>
            <a:spLocks noChangeShapeType="1"/>
          </p:cNvSpPr>
          <p:nvPr/>
        </p:nvSpPr>
        <p:spPr bwMode="auto">
          <a:xfrm flipV="1">
            <a:off x="1066800" y="2976562"/>
            <a:ext cx="5715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4038600" y="2919412"/>
            <a:ext cx="0" cy="76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13"/>
          <p:cNvSpPr>
            <a:spLocks noChangeShapeType="1"/>
          </p:cNvSpPr>
          <p:nvPr/>
        </p:nvSpPr>
        <p:spPr bwMode="auto">
          <a:xfrm>
            <a:off x="1066800" y="2933700"/>
            <a:ext cx="0" cy="76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14"/>
          <p:cNvSpPr>
            <a:spLocks noChangeShapeType="1"/>
          </p:cNvSpPr>
          <p:nvPr/>
        </p:nvSpPr>
        <p:spPr bwMode="auto">
          <a:xfrm>
            <a:off x="6781800" y="2919412"/>
            <a:ext cx="0" cy="76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" name="Group 19"/>
          <p:cNvGrpSpPr>
            <a:grpSpLocks/>
          </p:cNvGrpSpPr>
          <p:nvPr/>
        </p:nvGrpSpPr>
        <p:grpSpPr bwMode="auto">
          <a:xfrm>
            <a:off x="2395538" y="2886075"/>
            <a:ext cx="152400" cy="157162"/>
            <a:chOff x="2016" y="3408"/>
            <a:chExt cx="96" cy="99"/>
          </a:xfrm>
        </p:grpSpPr>
        <p:sp>
          <p:nvSpPr>
            <p:cNvPr id="11" name="Line 16"/>
            <p:cNvSpPr>
              <a:spLocks noChangeShapeType="1"/>
            </p:cNvSpPr>
            <p:nvPr/>
          </p:nvSpPr>
          <p:spPr bwMode="auto">
            <a:xfrm flipH="1">
              <a:off x="2016" y="3408"/>
              <a:ext cx="96" cy="96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7"/>
            <p:cNvSpPr>
              <a:spLocks noChangeShapeType="1"/>
            </p:cNvSpPr>
            <p:nvPr/>
          </p:nvSpPr>
          <p:spPr bwMode="auto">
            <a:xfrm flipH="1" flipV="1">
              <a:off x="2016" y="3411"/>
              <a:ext cx="96" cy="96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20"/>
          <p:cNvGrpSpPr>
            <a:grpSpLocks/>
          </p:cNvGrpSpPr>
          <p:nvPr/>
        </p:nvGrpSpPr>
        <p:grpSpPr bwMode="auto">
          <a:xfrm>
            <a:off x="5257800" y="2876550"/>
            <a:ext cx="152400" cy="157162"/>
            <a:chOff x="2016" y="3408"/>
            <a:chExt cx="96" cy="99"/>
          </a:xfrm>
        </p:grpSpPr>
        <p:sp>
          <p:nvSpPr>
            <p:cNvPr id="14" name="Line 21"/>
            <p:cNvSpPr>
              <a:spLocks noChangeShapeType="1"/>
            </p:cNvSpPr>
            <p:nvPr/>
          </p:nvSpPr>
          <p:spPr bwMode="auto">
            <a:xfrm flipH="1">
              <a:off x="2016" y="3408"/>
              <a:ext cx="96" cy="96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22"/>
            <p:cNvSpPr>
              <a:spLocks noChangeShapeType="1"/>
            </p:cNvSpPr>
            <p:nvPr/>
          </p:nvSpPr>
          <p:spPr bwMode="auto">
            <a:xfrm flipH="1" flipV="1">
              <a:off x="2016" y="3411"/>
              <a:ext cx="96" cy="96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23"/>
          <p:cNvGrpSpPr>
            <a:grpSpLocks/>
          </p:cNvGrpSpPr>
          <p:nvPr/>
        </p:nvGrpSpPr>
        <p:grpSpPr bwMode="auto">
          <a:xfrm rot="21597327" flipH="1">
            <a:off x="3000375" y="1557337"/>
            <a:ext cx="1009650" cy="1400175"/>
            <a:chOff x="1548" y="1527"/>
            <a:chExt cx="612" cy="882"/>
          </a:xfrm>
        </p:grpSpPr>
        <p:sp>
          <p:nvSpPr>
            <p:cNvPr id="17" name="AutoShape 24"/>
            <p:cNvSpPr>
              <a:spLocks noChangeArrowheads="1"/>
            </p:cNvSpPr>
            <p:nvPr/>
          </p:nvSpPr>
          <p:spPr bwMode="auto">
            <a:xfrm>
              <a:off x="1548" y="1527"/>
              <a:ext cx="612" cy="882"/>
            </a:xfrm>
            <a:prstGeom prst="rtTriangl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AutoShape 25"/>
            <p:cNvSpPr>
              <a:spLocks noChangeArrowheads="1"/>
            </p:cNvSpPr>
            <p:nvPr/>
          </p:nvSpPr>
          <p:spPr bwMode="auto">
            <a:xfrm>
              <a:off x="1632" y="1794"/>
              <a:ext cx="366" cy="537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9" name="Picture 26" descr="Picture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52013">
            <a:off x="4256282" y="1019175"/>
            <a:ext cx="647700" cy="2182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Line 27"/>
          <p:cNvSpPr>
            <a:spLocks noChangeShapeType="1"/>
          </p:cNvSpPr>
          <p:nvPr/>
        </p:nvSpPr>
        <p:spPr bwMode="auto">
          <a:xfrm flipV="1">
            <a:off x="4038600" y="1376362"/>
            <a:ext cx="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1" name="Picture 28" descr="thuoc tra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3763" y="766762"/>
            <a:ext cx="576262" cy="56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Line 29"/>
          <p:cNvSpPr>
            <a:spLocks noChangeShapeType="1"/>
          </p:cNvSpPr>
          <p:nvPr/>
        </p:nvSpPr>
        <p:spPr bwMode="auto">
          <a:xfrm>
            <a:off x="4038600" y="2900362"/>
            <a:ext cx="0" cy="2209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3" name="Picture 30" descr="Picture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610193">
            <a:off x="4402222" y="2590006"/>
            <a:ext cx="647700" cy="2182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31"/>
          <p:cNvSpPr>
            <a:spLocks noChangeArrowheads="1"/>
          </p:cNvSpPr>
          <p:nvPr/>
        </p:nvSpPr>
        <p:spPr bwMode="auto">
          <a:xfrm>
            <a:off x="4038600" y="2728911"/>
            <a:ext cx="267227" cy="247649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1"/>
          <p:cNvSpPr>
            <a:spLocks noChangeShapeType="1"/>
          </p:cNvSpPr>
          <p:nvPr/>
        </p:nvSpPr>
        <p:spPr bwMode="auto">
          <a:xfrm>
            <a:off x="4017498" y="2919412"/>
            <a:ext cx="0" cy="76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678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0.62292 0.00062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46" y="31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81481E-6 L -0.00087 -0.29538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14784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21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09877E-6 L -0.00017 0.40679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20340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21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3A786E16-2995-4619-9966-AD3CF051B602}"/>
              </a:ext>
            </a:extLst>
          </p:cNvPr>
          <p:cNvSpPr txBox="1"/>
          <p:nvPr/>
        </p:nvSpPr>
        <p:spPr>
          <a:xfrm>
            <a:off x="0" y="57150"/>
            <a:ext cx="6515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C00000"/>
                </a:solidFill>
              </a:rPr>
              <a:t>GHI NHỚ:</a:t>
            </a:r>
            <a:endParaRPr lang="en-US" sz="2800" u="sng" dirty="0"/>
          </a:p>
        </p:txBody>
      </p:sp>
      <p:cxnSp>
        <p:nvCxnSpPr>
          <p:cNvPr id="15" name="Connector: Elbow 14">
            <a:extLst>
              <a:ext uri="{FF2B5EF4-FFF2-40B4-BE49-F238E27FC236}">
                <a16:creationId xmlns="" xmlns:a16="http://schemas.microsoft.com/office/drawing/2014/main" id="{32E18E92-C0EB-4171-A0BD-3A9747F06D70}"/>
              </a:ext>
            </a:extLst>
          </p:cNvPr>
          <p:cNvCxnSpPr>
            <a:cxnSpLocks/>
          </p:cNvCxnSpPr>
          <p:nvPr/>
        </p:nvCxnSpPr>
        <p:spPr>
          <a:xfrm rot="5400000">
            <a:off x="649312" y="1529747"/>
            <a:ext cx="1263235" cy="790941"/>
          </a:xfrm>
          <a:prstGeom prst="bentConnector3">
            <a:avLst>
              <a:gd name="adj1" fmla="val -2597"/>
            </a:avLst>
          </a:prstGeom>
          <a:ln w="63500">
            <a:gradFill>
              <a:gsLst>
                <a:gs pos="0">
                  <a:srgbClr val="580000"/>
                </a:gs>
                <a:gs pos="60000">
                  <a:srgbClr val="582600"/>
                </a:gs>
                <a:gs pos="40000">
                  <a:srgbClr val="582600"/>
                </a:gs>
                <a:gs pos="100000">
                  <a:srgbClr val="763300"/>
                </a:gs>
              </a:gsLst>
              <a:lin ang="5400000" scaled="1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or: Elbow 18">
            <a:extLst>
              <a:ext uri="{FF2B5EF4-FFF2-40B4-BE49-F238E27FC236}">
                <a16:creationId xmlns="" xmlns:a16="http://schemas.microsoft.com/office/drawing/2014/main" id="{F468295D-8C45-4B23-B196-2C306A0B6DF7}"/>
              </a:ext>
            </a:extLst>
          </p:cNvPr>
          <p:cNvCxnSpPr>
            <a:cxnSpLocks/>
          </p:cNvCxnSpPr>
          <p:nvPr/>
        </p:nvCxnSpPr>
        <p:spPr>
          <a:xfrm rot="16200000" flipH="1">
            <a:off x="5029305" y="1581045"/>
            <a:ext cx="1142790" cy="838200"/>
          </a:xfrm>
          <a:prstGeom prst="bentConnector3">
            <a:avLst>
              <a:gd name="adj1" fmla="val 50000"/>
            </a:avLst>
          </a:prstGeom>
          <a:ln w="63500">
            <a:gradFill>
              <a:gsLst>
                <a:gs pos="21000">
                  <a:srgbClr val="00861D"/>
                </a:gs>
                <a:gs pos="0">
                  <a:srgbClr val="007603"/>
                </a:gs>
                <a:gs pos="43000">
                  <a:srgbClr val="008643"/>
                </a:gs>
                <a:gs pos="74000">
                  <a:srgbClr val="008E70"/>
                </a:gs>
                <a:gs pos="100000">
                  <a:srgbClr val="008F9A"/>
                </a:gs>
              </a:gsLst>
              <a:lin ang="5400000" scaled="1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="" xmlns:a16="http://schemas.microsoft.com/office/drawing/2014/main" id="{10451BC9-2E6C-48A5-845A-F67AECDADD79}"/>
              </a:ext>
            </a:extLst>
          </p:cNvPr>
          <p:cNvCxnSpPr>
            <a:cxnSpLocks/>
          </p:cNvCxnSpPr>
          <p:nvPr/>
        </p:nvCxnSpPr>
        <p:spPr>
          <a:xfrm flipH="1">
            <a:off x="4315972" y="1484887"/>
            <a:ext cx="12588" cy="2137009"/>
          </a:xfrm>
          <a:prstGeom prst="straightConnector1">
            <a:avLst/>
          </a:prstGeom>
          <a:ln w="63500">
            <a:gradFill>
              <a:gsLst>
                <a:gs pos="40000">
                  <a:srgbClr val="FEFEFE"/>
                </a:gs>
                <a:gs pos="0">
                  <a:srgbClr val="E0AC00"/>
                </a:gs>
                <a:gs pos="91000">
                  <a:srgbClr val="008F9A"/>
                </a:gs>
                <a:gs pos="50000">
                  <a:srgbClr val="0070C0"/>
                </a:gs>
                <a:gs pos="65000">
                  <a:srgbClr val="C55A11"/>
                </a:gs>
                <a:gs pos="20000">
                  <a:srgbClr val="548235"/>
                </a:gs>
              </a:gsLst>
              <a:lin ang="5400000" scaled="1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="" xmlns:a16="http://schemas.microsoft.com/office/drawing/2014/main" id="{C1F63B27-BC85-4682-9770-304A1E1C57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25062"/>
            <a:ext cx="602912" cy="602912"/>
          </a:xfrm>
          <a:prstGeom prst="rect">
            <a:avLst/>
          </a:prstGeom>
        </p:spPr>
      </p:pic>
      <p:grpSp>
        <p:nvGrpSpPr>
          <p:cNvPr id="54" name="Group 53"/>
          <p:cNvGrpSpPr/>
          <p:nvPr/>
        </p:nvGrpSpPr>
        <p:grpSpPr>
          <a:xfrm>
            <a:off x="1659660" y="885477"/>
            <a:ext cx="5049284" cy="579879"/>
            <a:chOff x="1659660" y="885477"/>
            <a:chExt cx="5049284" cy="579879"/>
          </a:xfrm>
        </p:grpSpPr>
        <p:sp>
          <p:nvSpPr>
            <p:cNvPr id="13" name="Rectangle: Rounded Corners 11">
              <a:extLst>
                <a:ext uri="{FF2B5EF4-FFF2-40B4-BE49-F238E27FC236}">
                  <a16:creationId xmlns="" xmlns:a16="http://schemas.microsoft.com/office/drawing/2014/main" id="{26471450-964F-4B7D-B4F2-68B12E37AA9C}"/>
                </a:ext>
              </a:extLst>
            </p:cNvPr>
            <p:cNvSpPr/>
            <p:nvPr/>
          </p:nvSpPr>
          <p:spPr>
            <a:xfrm>
              <a:off x="1659660" y="885477"/>
              <a:ext cx="5049284" cy="579879"/>
            </a:xfrm>
            <a:prstGeom prst="roundRect">
              <a:avLst/>
            </a:prstGeom>
            <a:gradFill>
              <a:gsLst>
                <a:gs pos="50000">
                  <a:srgbClr val="FFCF2A"/>
                </a:gs>
                <a:gs pos="90000">
                  <a:srgbClr val="007603"/>
                </a:gs>
                <a:gs pos="10000">
                  <a:srgbClr val="58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="" xmlns:a16="http://schemas.microsoft.com/office/drawing/2014/main" id="{693D866A-F466-490F-BF7B-30B87DC930BE}"/>
                </a:ext>
              </a:extLst>
            </p:cNvPr>
            <p:cNvSpPr txBox="1"/>
            <p:nvPr/>
          </p:nvSpPr>
          <p:spPr>
            <a:xfrm>
              <a:off x="1828800" y="895350"/>
              <a:ext cx="47416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u="sng" dirty="0" smtClean="0">
                  <a:solidFill>
                    <a:schemeClr val="bg1"/>
                  </a:solidFill>
                </a:rPr>
                <a:t>Hai </a:t>
              </a:r>
              <a:r>
                <a:rPr lang="en-US" sz="2800" b="1" u="sng" dirty="0" err="1" smtClean="0">
                  <a:solidFill>
                    <a:schemeClr val="bg1"/>
                  </a:solidFill>
                </a:rPr>
                <a:t>đường</a:t>
              </a:r>
              <a:r>
                <a:rPr lang="en-US" sz="2800" b="1" u="sng" dirty="0" smtClean="0">
                  <a:solidFill>
                    <a:schemeClr val="bg1"/>
                  </a:solidFill>
                </a:rPr>
                <a:t> </a:t>
              </a:r>
              <a:r>
                <a:rPr lang="en-US" sz="2800" b="1" u="sng" dirty="0" err="1" smtClean="0">
                  <a:solidFill>
                    <a:schemeClr val="bg1"/>
                  </a:solidFill>
                </a:rPr>
                <a:t>thẳng</a:t>
              </a:r>
              <a:r>
                <a:rPr lang="en-US" sz="2800" b="1" u="sng" dirty="0" smtClean="0">
                  <a:solidFill>
                    <a:schemeClr val="bg1"/>
                  </a:solidFill>
                </a:rPr>
                <a:t> </a:t>
              </a:r>
              <a:r>
                <a:rPr lang="en-US" sz="2800" b="1" u="sng" dirty="0" err="1" smtClean="0">
                  <a:solidFill>
                    <a:schemeClr val="bg1"/>
                  </a:solidFill>
                </a:rPr>
                <a:t>vuông</a:t>
              </a:r>
              <a:r>
                <a:rPr lang="en-US" sz="2800" b="1" u="sng" dirty="0" smtClean="0">
                  <a:solidFill>
                    <a:schemeClr val="bg1"/>
                  </a:solidFill>
                </a:rPr>
                <a:t> </a:t>
              </a:r>
              <a:r>
                <a:rPr lang="en-US" sz="2800" b="1" u="sng" dirty="0" err="1" smtClean="0">
                  <a:solidFill>
                    <a:schemeClr val="bg1"/>
                  </a:solidFill>
                </a:rPr>
                <a:t>góc</a:t>
              </a:r>
              <a:r>
                <a:rPr lang="en-US" sz="2800" b="1" u="sng" dirty="0" smtClean="0">
                  <a:solidFill>
                    <a:schemeClr val="bg1"/>
                  </a:solidFill>
                </a:rPr>
                <a:t>:</a:t>
              </a:r>
              <a:endParaRPr lang="en-US" sz="2800" b="1" u="sng" dirty="0">
                <a:solidFill>
                  <a:schemeClr val="bg1"/>
                </a:solidFill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-10049" y="819150"/>
            <a:ext cx="1659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</a:rPr>
              <a:t>Định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</a:rPr>
              <a:t>nghĩa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318464" y="1713437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Tính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chất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181600" y="1576685"/>
            <a:ext cx="1334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Cách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vẽ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 bwMode="auto">
          <a:xfrm>
            <a:off x="762000" y="971550"/>
            <a:ext cx="15766" cy="26933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>
            <a:off x="3134411" y="1546921"/>
            <a:ext cx="0" cy="1863029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117568" y="137857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x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120511" y="263305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x’</a:t>
            </a:r>
            <a:endParaRPr lang="en-US" sz="2400" dirty="0">
              <a:solidFill>
                <a:srgbClr val="0070C0"/>
              </a:solidFill>
            </a:endParaRPr>
          </a:p>
        </p:txBody>
      </p:sp>
      <p:cxnSp>
        <p:nvCxnSpPr>
          <p:cNvPr id="65" name="Straight Connector 64"/>
          <p:cNvCxnSpPr/>
          <p:nvPr/>
        </p:nvCxnSpPr>
        <p:spPr bwMode="auto">
          <a:xfrm flipV="1">
            <a:off x="1840878" y="2059930"/>
            <a:ext cx="2183075" cy="13667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819595" y="158416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744011" y="1581150"/>
            <a:ext cx="407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y’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624380" y="2109875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O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2920896" y="1897458"/>
            <a:ext cx="211557" cy="168657"/>
          </a:xfrm>
          <a:prstGeom prst="rect">
            <a:avLst/>
          </a:prstGeom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25681" y="2476408"/>
            <a:ext cx="2241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xx’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cắt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yy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’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tại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O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501881" y="2974351"/>
                <a:ext cx="1697708" cy="4737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𝑥𝑂𝑦</m:t>
                          </m:r>
                        </m:e>
                      </m:acc>
                      <m:r>
                        <a:rPr lang="en-US" sz="24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4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881" y="2974351"/>
                <a:ext cx="1697708" cy="473719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4" name="Straight Connector 73"/>
          <p:cNvCxnSpPr/>
          <p:nvPr/>
        </p:nvCxnSpPr>
        <p:spPr bwMode="auto">
          <a:xfrm flipV="1">
            <a:off x="4450430" y="4645572"/>
            <a:ext cx="563004" cy="28837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44681" y="2470292"/>
                <a:ext cx="8382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540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/>
                      </m:d>
                    </m:oMath>
                  </m:oMathPara>
                </a14:m>
                <a:endParaRPr lang="en-US" sz="54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81" y="2470292"/>
                <a:ext cx="838200" cy="923330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TextBox 76"/>
          <p:cNvSpPr txBox="1"/>
          <p:nvPr/>
        </p:nvSpPr>
        <p:spPr>
          <a:xfrm>
            <a:off x="273281" y="3557885"/>
            <a:ext cx="23679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⇒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xx’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⊥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yy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’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tại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O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66936" y="4145125"/>
            <a:ext cx="2826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</a:t>
            </a:r>
            <a:r>
              <a:rPr lang="en-US" sz="2400" dirty="0" smtClean="0">
                <a:solidFill>
                  <a:srgbClr val="660066"/>
                </a:solidFill>
              </a:rPr>
              <a:t>x’ </a:t>
            </a:r>
            <a:r>
              <a:rPr lang="en-US" sz="2400" dirty="0" smtClean="0">
                <a:solidFill>
                  <a:srgbClr val="660066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⊥ </a:t>
            </a:r>
            <a:r>
              <a:rPr lang="en-US" sz="2400" dirty="0" smtClean="0">
                <a:solidFill>
                  <a:srgbClr val="660066"/>
                </a:solidFill>
              </a:rPr>
              <a:t> </a:t>
            </a:r>
            <a:r>
              <a:rPr lang="en-US" sz="2400" dirty="0" err="1" smtClean="0">
                <a:solidFill>
                  <a:srgbClr val="660066"/>
                </a:solidFill>
              </a:rPr>
              <a:t>yy</a:t>
            </a:r>
            <a:r>
              <a:rPr lang="en-US" sz="2400" dirty="0" smtClean="0">
                <a:solidFill>
                  <a:srgbClr val="660066"/>
                </a:solidFill>
              </a:rPr>
              <a:t>’ </a:t>
            </a:r>
            <a:r>
              <a:rPr lang="en-US" sz="2400" dirty="0" err="1" smtClean="0">
                <a:solidFill>
                  <a:srgbClr val="660066"/>
                </a:solidFill>
              </a:rPr>
              <a:t>tại</a:t>
            </a:r>
            <a:r>
              <a:rPr lang="en-US" sz="2400" dirty="0" smtClean="0">
                <a:solidFill>
                  <a:srgbClr val="660066"/>
                </a:solidFill>
              </a:rPr>
              <a:t> O</a:t>
            </a:r>
            <a:endParaRPr lang="en-US" sz="2400" dirty="0">
              <a:solidFill>
                <a:srgbClr val="660066"/>
              </a:solidFill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44681" y="2475408"/>
            <a:ext cx="2557837" cy="1544142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31481" y="4523350"/>
                <a:ext cx="3946273" cy="4739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0" dirty="0" smtClean="0">
                    <a:solidFill>
                      <a:srgbClr val="660066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⇒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rgbClr val="660066"/>
                            </a:solidFill>
                            <a:latin typeface="Cambria Math"/>
                            <a:ea typeface="Cambria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2400" i="1" smtClean="0">
                                <a:solidFill>
                                  <a:srgbClr val="660066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US" sz="2400" i="1">
                                    <a:solidFill>
                                      <a:srgbClr val="660066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400" i="1">
                                    <a:solidFill>
                                      <a:srgbClr val="660066"/>
                                    </a:solidFill>
                                    <a:latin typeface="Cambria Math" panose="02040503050406030204" pitchFamily="18" charset="0"/>
                                  </a:rPr>
                                  <m:t>𝑂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i="1">
                                <a:solidFill>
                                  <a:srgbClr val="660066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660066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2400" i="1">
                                <a:solidFill>
                                  <a:srgbClr val="660066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US" sz="2400" i="1">
                                    <a:solidFill>
                                      <a:srgbClr val="660066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400" i="1">
                                    <a:solidFill>
                                      <a:srgbClr val="660066"/>
                                    </a:solidFill>
                                    <a:latin typeface="Cambria Math" panose="02040503050406030204" pitchFamily="18" charset="0"/>
                                  </a:rPr>
                                  <m:t>𝑂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i="1">
                                <a:solidFill>
                                  <a:srgbClr val="660066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660066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2400" i="1">
                                <a:solidFill>
                                  <a:srgbClr val="660066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US" sz="2400" i="1">
                                    <a:solidFill>
                                      <a:srgbClr val="660066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400" i="1">
                                    <a:solidFill>
                                      <a:srgbClr val="660066"/>
                                    </a:solidFill>
                                    <a:latin typeface="Cambria Math" panose="02040503050406030204" pitchFamily="18" charset="0"/>
                                  </a:rPr>
                                  <m:t>𝑂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i="1">
                                <a:solidFill>
                                  <a:srgbClr val="660066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660066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2400" i="1">
                                <a:solidFill>
                                  <a:srgbClr val="660066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US" sz="2400" i="1">
                                    <a:solidFill>
                                      <a:srgbClr val="660066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400" i="1">
                                    <a:solidFill>
                                      <a:srgbClr val="660066"/>
                                    </a:solidFill>
                                    <a:latin typeface="Cambria Math" panose="02040503050406030204" pitchFamily="18" charset="0"/>
                                  </a:rPr>
                                  <m:t>𝑂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i="1">
                                <a:solidFill>
                                  <a:srgbClr val="660066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rgbClr val="660066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en-US" sz="2400">
                            <a:solidFill>
                              <a:srgbClr val="660066"/>
                            </a:solidFill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rgbClr val="660066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660066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US" sz="2400" dirty="0">
                  <a:solidFill>
                    <a:srgbClr val="660066"/>
                  </a:solidFill>
                </a:endParaRPr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81" y="4523350"/>
                <a:ext cx="3946273" cy="473976"/>
              </a:xfrm>
              <a:prstGeom prst="rect">
                <a:avLst/>
              </a:prstGeom>
              <a:blipFill>
                <a:blip r:embed="rId5" cstate="print"/>
                <a:stretch>
                  <a:fillRect l="-2315" t="-7692" b="-282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5" name="Connector: Elbow 18">
            <a:extLst>
              <a:ext uri="{FF2B5EF4-FFF2-40B4-BE49-F238E27FC236}">
                <a16:creationId xmlns="" xmlns:a16="http://schemas.microsoft.com/office/drawing/2014/main" id="{F468295D-8C45-4B23-B196-2C306A0B6DF7}"/>
              </a:ext>
            </a:extLst>
          </p:cNvPr>
          <p:cNvCxnSpPr>
            <a:cxnSpLocks/>
          </p:cNvCxnSpPr>
          <p:nvPr/>
        </p:nvCxnSpPr>
        <p:spPr>
          <a:xfrm>
            <a:off x="6574441" y="1253810"/>
            <a:ext cx="2180676" cy="648562"/>
          </a:xfrm>
          <a:prstGeom prst="bentConnector3">
            <a:avLst>
              <a:gd name="adj1" fmla="val 100126"/>
            </a:avLst>
          </a:prstGeom>
          <a:ln w="63500">
            <a:gradFill>
              <a:gsLst>
                <a:gs pos="21000">
                  <a:srgbClr val="00861D"/>
                </a:gs>
                <a:gs pos="0">
                  <a:srgbClr val="007603"/>
                </a:gs>
                <a:gs pos="43000">
                  <a:srgbClr val="008643"/>
                </a:gs>
                <a:gs pos="74000">
                  <a:srgbClr val="008E70"/>
                </a:gs>
                <a:gs pos="100000">
                  <a:srgbClr val="008F9A"/>
                </a:gs>
              </a:gsLst>
              <a:lin ang="5400000" scaled="1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6934200" y="1903937"/>
            <a:ext cx="2130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x’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⊥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AB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tại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O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/>
              <p:cNvSpPr txBox="1"/>
              <p:nvPr/>
            </p:nvSpPr>
            <p:spPr>
              <a:xfrm>
                <a:off x="6866444" y="2321245"/>
                <a:ext cx="2219710" cy="613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OA = OB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  <a:ea typeface="Cambria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𝐴𝐵</m:t>
                    </m:r>
                  </m:oMath>
                </a14:m>
                <a:r>
                  <a:rPr 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endParaRPr lang="en-US" sz="24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2" name="TextBox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6444" y="2321245"/>
                <a:ext cx="2219710" cy="613886"/>
              </a:xfrm>
              <a:prstGeom prst="rect">
                <a:avLst/>
              </a:prstGeom>
              <a:blipFill>
                <a:blip r:embed="rId6" cstate="print"/>
                <a:stretch>
                  <a:fillRect l="-4110" b="-9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6611018" y="1885950"/>
                <a:ext cx="8382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540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/>
                      </m:d>
                    </m:oMath>
                  </m:oMathPara>
                </a14:m>
                <a:endParaRPr lang="en-US" sz="54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1018" y="1885950"/>
                <a:ext cx="838200" cy="923330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4" name="TextBox 93"/>
          <p:cNvSpPr txBox="1"/>
          <p:nvPr/>
        </p:nvSpPr>
        <p:spPr>
          <a:xfrm>
            <a:off x="6837541" y="2948113"/>
            <a:ext cx="2283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⇒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xx’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là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trung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trực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của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AB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6611018" y="1902372"/>
            <a:ext cx="2453893" cy="1882340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6611018" y="850542"/>
            <a:ext cx="281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</a:rPr>
              <a:t>Trung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</a:rPr>
              <a:t>trực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</a:rPr>
              <a:t>của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</a:rPr>
              <a:t>đoạn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</a:rPr>
              <a:t>thẳng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4923337" y="2571750"/>
            <a:ext cx="1609400" cy="699271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SGK 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trang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85</a:t>
            </a:r>
          </a:p>
        </p:txBody>
      </p:sp>
      <p:cxnSp>
        <p:nvCxnSpPr>
          <p:cNvPr id="117" name="Straight Arrow Connector 116"/>
          <p:cNvCxnSpPr/>
          <p:nvPr/>
        </p:nvCxnSpPr>
        <p:spPr bwMode="auto">
          <a:xfrm flipH="1">
            <a:off x="2587883" y="3577416"/>
            <a:ext cx="1694865" cy="75481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endCxn id="140" idx="0"/>
          </p:cNvCxnSpPr>
          <p:nvPr/>
        </p:nvCxnSpPr>
        <p:spPr bwMode="auto">
          <a:xfrm>
            <a:off x="4336093" y="3588738"/>
            <a:ext cx="2372851" cy="41302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4197688" y="4001761"/>
            <a:ext cx="5022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sz="2400" dirty="0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400" dirty="0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2400" dirty="0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chỉ</a:t>
            </a:r>
            <a:r>
              <a:rPr lang="en-US" sz="2400" dirty="0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400" dirty="0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400" dirty="0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thẳng</a:t>
            </a:r>
            <a:r>
              <a:rPr lang="en-US" sz="2400" dirty="0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a’ </a:t>
            </a:r>
            <a:r>
              <a:rPr lang="en-US" sz="2400" dirty="0" err="1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</a:t>
            </a:r>
            <a:r>
              <a:rPr lang="en-US" sz="2400" dirty="0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qua </a:t>
            </a:r>
            <a:r>
              <a:rPr lang="en-US" sz="2400" dirty="0" err="1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400" dirty="0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O </a:t>
            </a:r>
            <a:r>
              <a:rPr lang="en-US" sz="2400" dirty="0" err="1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2400" dirty="0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vuông</a:t>
            </a:r>
            <a:r>
              <a:rPr lang="en-US" sz="2400" dirty="0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góc</a:t>
            </a:r>
            <a:r>
              <a:rPr lang="en-US" sz="2400" dirty="0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với</a:t>
            </a:r>
            <a:r>
              <a:rPr lang="en-US" sz="2400" dirty="0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400" dirty="0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thẳng</a:t>
            </a:r>
            <a:r>
              <a:rPr lang="en-US" sz="2400" dirty="0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sz="2400" dirty="0" err="1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cho</a:t>
            </a:r>
            <a:r>
              <a:rPr lang="en-US" sz="2400" dirty="0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trước</a:t>
            </a:r>
            <a:r>
              <a:rPr lang="en-US" sz="2400" dirty="0" smtClean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2400" dirty="0">
              <a:solidFill>
                <a:srgbClr val="660066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2824617" y="158423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42" name="TextBox 141"/>
          <p:cNvSpPr txBox="1"/>
          <p:nvPr/>
        </p:nvSpPr>
        <p:spPr>
          <a:xfrm>
            <a:off x="3202505" y="173663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3126305" y="20500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44" name="TextBox 143"/>
          <p:cNvSpPr txBox="1"/>
          <p:nvPr/>
        </p:nvSpPr>
        <p:spPr>
          <a:xfrm>
            <a:off x="2837977" y="206147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942650" y="160287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A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762393" y="1612132"/>
            <a:ext cx="407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B</a:t>
            </a:r>
            <a:endParaRPr lang="en-US" sz="2400" dirty="0">
              <a:solidFill>
                <a:srgbClr val="0070C0"/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 bwMode="auto">
          <a:xfrm flipV="1">
            <a:off x="2057400" y="2077383"/>
            <a:ext cx="2065318" cy="1530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 bwMode="auto">
          <a:xfrm>
            <a:off x="4114480" y="2036370"/>
            <a:ext cx="69696" cy="6610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2010227" y="2039889"/>
            <a:ext cx="69696" cy="6610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58" name="Group 57"/>
          <p:cNvGrpSpPr>
            <a:grpSpLocks/>
          </p:cNvGrpSpPr>
          <p:nvPr/>
        </p:nvGrpSpPr>
        <p:grpSpPr bwMode="auto">
          <a:xfrm flipV="1">
            <a:off x="2341899" y="1923002"/>
            <a:ext cx="1427285" cy="246990"/>
            <a:chOff x="2783" y="2063"/>
            <a:chExt cx="798" cy="97"/>
          </a:xfrm>
        </p:grpSpPr>
        <p:sp>
          <p:nvSpPr>
            <p:cNvPr id="59" name="Line 23"/>
            <p:cNvSpPr>
              <a:spLocks noChangeShapeType="1"/>
            </p:cNvSpPr>
            <p:nvPr/>
          </p:nvSpPr>
          <p:spPr bwMode="auto">
            <a:xfrm>
              <a:off x="2783" y="2063"/>
              <a:ext cx="0" cy="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0" name="Line 24"/>
            <p:cNvSpPr>
              <a:spLocks noChangeShapeType="1"/>
            </p:cNvSpPr>
            <p:nvPr/>
          </p:nvSpPr>
          <p:spPr bwMode="auto">
            <a:xfrm>
              <a:off x="2807" y="2063"/>
              <a:ext cx="0" cy="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1" name="Line 25"/>
            <p:cNvSpPr>
              <a:spLocks noChangeShapeType="1"/>
            </p:cNvSpPr>
            <p:nvPr/>
          </p:nvSpPr>
          <p:spPr bwMode="auto">
            <a:xfrm>
              <a:off x="3557" y="2063"/>
              <a:ext cx="0" cy="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4" name="Line 26"/>
            <p:cNvSpPr>
              <a:spLocks noChangeShapeType="1"/>
            </p:cNvSpPr>
            <p:nvPr/>
          </p:nvSpPr>
          <p:spPr bwMode="auto">
            <a:xfrm>
              <a:off x="3581" y="2063"/>
              <a:ext cx="0" cy="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</p:spTree>
    <p:extLst>
      <p:ext uri="{BB962C8B-B14F-4D97-AF65-F5344CB8AC3E}">
        <p14:creationId xmlns:p14="http://schemas.microsoft.com/office/powerpoint/2010/main" val="143890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6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6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042 -0.00864 L -0.47639 -0.0067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82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5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1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4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4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4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8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6" grpId="0"/>
      <p:bldP spid="28" grpId="0"/>
      <p:bldP spid="53" grpId="0"/>
      <p:bldP spid="62" grpId="0"/>
      <p:bldP spid="63" grpId="0"/>
      <p:bldP spid="67" grpId="0"/>
      <p:bldP spid="67" grpId="1"/>
      <p:bldP spid="68" grpId="0"/>
      <p:bldP spid="68" grpId="1"/>
      <p:bldP spid="69" grpId="0"/>
      <p:bldP spid="70" grpId="0" animBg="1"/>
      <p:bldP spid="71" grpId="0"/>
      <p:bldP spid="72" grpId="0" animBg="1"/>
      <p:bldP spid="76" grpId="0" animBg="1"/>
      <p:bldP spid="77" grpId="0"/>
      <p:bldP spid="78" grpId="0"/>
      <p:bldP spid="82" grpId="0" animBg="1"/>
      <p:bldP spid="84" grpId="0" animBg="1"/>
      <p:bldP spid="91" grpId="0"/>
      <p:bldP spid="92" grpId="0" animBg="1"/>
      <p:bldP spid="93" grpId="0" animBg="1"/>
      <p:bldP spid="94" grpId="0"/>
      <p:bldP spid="95" grpId="0" animBg="1"/>
      <p:bldP spid="96" grpId="0"/>
      <p:bldP spid="103" grpId="0" animBg="1"/>
      <p:bldP spid="140" grpId="0"/>
      <p:bldP spid="141" grpId="0"/>
      <p:bldP spid="142" grpId="0"/>
      <p:bldP spid="143" grpId="0"/>
      <p:bldP spid="144" grpId="0"/>
      <p:bldP spid="50" grpId="0"/>
      <p:bldP spid="51" grpId="0"/>
      <p:bldP spid="9" grpId="0" animBg="1"/>
      <p:bldP spid="5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8803" y="194360"/>
            <a:ext cx="399237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ẢNH THỰC TẾ</a:t>
            </a:r>
            <a:endParaRPr lang="en-US" sz="3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3526" y="1608328"/>
            <a:ext cx="2424113" cy="242411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6834" y="1934903"/>
            <a:ext cx="1905000" cy="13335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21" r="20001"/>
          <a:stretch/>
        </p:blipFill>
        <p:spPr>
          <a:xfrm>
            <a:off x="565741" y="1405751"/>
            <a:ext cx="2819400" cy="2764631"/>
          </a:xfrm>
          <a:prstGeom prst="rect">
            <a:avLst/>
          </a:prstGeom>
        </p:spPr>
      </p:pic>
      <p:grpSp>
        <p:nvGrpSpPr>
          <p:cNvPr id="35" name="Group 34"/>
          <p:cNvGrpSpPr/>
          <p:nvPr/>
        </p:nvGrpSpPr>
        <p:grpSpPr>
          <a:xfrm>
            <a:off x="1257256" y="1454567"/>
            <a:ext cx="1457325" cy="3352800"/>
            <a:chOff x="6967220" y="431800"/>
            <a:chExt cx="1943100" cy="4470400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6967220" y="2534920"/>
              <a:ext cx="1943100" cy="0"/>
            </a:xfrm>
            <a:prstGeom prst="line">
              <a:avLst/>
            </a:prstGeom>
            <a:ln w="28575">
              <a:solidFill>
                <a:srgbClr val="FFFF00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7913915" y="431800"/>
              <a:ext cx="99785" cy="44704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7293429" y="2342969"/>
              <a:ext cx="159657" cy="362857"/>
            </a:xfrm>
            <a:prstGeom prst="line">
              <a:avLst/>
            </a:prstGeom>
            <a:ln w="127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8419737" y="2361837"/>
              <a:ext cx="159657" cy="362857"/>
            </a:xfrm>
            <a:prstGeom prst="line">
              <a:avLst/>
            </a:prstGeom>
            <a:ln w="127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al 39"/>
            <p:cNvSpPr/>
            <p:nvPr/>
          </p:nvSpPr>
          <p:spPr>
            <a:xfrm>
              <a:off x="7916408" y="2489199"/>
              <a:ext cx="54864" cy="5486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7940675" y="2270125"/>
              <a:ext cx="263525" cy="260350"/>
            </a:xfrm>
            <a:custGeom>
              <a:avLst/>
              <a:gdLst>
                <a:gd name="connsiteX0" fmla="*/ 0 w 263525"/>
                <a:gd name="connsiteY0" fmla="*/ 0 h 260350"/>
                <a:gd name="connsiteX1" fmla="*/ 263525 w 263525"/>
                <a:gd name="connsiteY1" fmla="*/ 0 h 260350"/>
                <a:gd name="connsiteX2" fmla="*/ 263525 w 263525"/>
                <a:gd name="connsiteY2" fmla="*/ 260350 h 260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3525" h="260350">
                  <a:moveTo>
                    <a:pt x="0" y="0"/>
                  </a:moveTo>
                  <a:lnTo>
                    <a:pt x="263525" y="0"/>
                  </a:lnTo>
                  <a:lnTo>
                    <a:pt x="263525" y="260350"/>
                  </a:ln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srgbClr val="FFFF00"/>
                </a:solidFill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085910" y="1321221"/>
            <a:ext cx="1481138" cy="2261507"/>
            <a:chOff x="6972300" y="870857"/>
            <a:chExt cx="1974850" cy="3015343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6972300" y="2525486"/>
              <a:ext cx="1974850" cy="0"/>
            </a:xfrm>
            <a:prstGeom prst="line">
              <a:avLst/>
            </a:prstGeom>
            <a:ln w="28575">
              <a:solidFill>
                <a:srgbClr val="FFFF00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7939315" y="870857"/>
              <a:ext cx="0" cy="3015343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H="1">
              <a:off x="7403193" y="2357664"/>
              <a:ext cx="159657" cy="362857"/>
            </a:xfrm>
            <a:prstGeom prst="line">
              <a:avLst/>
            </a:prstGeom>
            <a:ln w="127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>
              <a:off x="7477579" y="2353129"/>
              <a:ext cx="159657" cy="362857"/>
            </a:xfrm>
            <a:prstGeom prst="line">
              <a:avLst/>
            </a:prstGeom>
            <a:ln w="127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H="1">
              <a:off x="8255907" y="2363107"/>
              <a:ext cx="159657" cy="362857"/>
            </a:xfrm>
            <a:prstGeom prst="line">
              <a:avLst/>
            </a:prstGeom>
            <a:ln w="127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H="1">
              <a:off x="8317593" y="2383972"/>
              <a:ext cx="159657" cy="362857"/>
            </a:xfrm>
            <a:prstGeom prst="line">
              <a:avLst/>
            </a:prstGeom>
            <a:ln w="127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/>
            <p:cNvSpPr/>
            <p:nvPr/>
          </p:nvSpPr>
          <p:spPr>
            <a:xfrm>
              <a:off x="7916408" y="2489199"/>
              <a:ext cx="54864" cy="5486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7940675" y="2270125"/>
              <a:ext cx="263525" cy="260350"/>
            </a:xfrm>
            <a:custGeom>
              <a:avLst/>
              <a:gdLst>
                <a:gd name="connsiteX0" fmla="*/ 0 w 263525"/>
                <a:gd name="connsiteY0" fmla="*/ 0 h 260350"/>
                <a:gd name="connsiteX1" fmla="*/ 263525 w 263525"/>
                <a:gd name="connsiteY1" fmla="*/ 0 h 260350"/>
                <a:gd name="connsiteX2" fmla="*/ 263525 w 263525"/>
                <a:gd name="connsiteY2" fmla="*/ 260350 h 260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3525" h="260350">
                  <a:moveTo>
                    <a:pt x="0" y="0"/>
                  </a:moveTo>
                  <a:lnTo>
                    <a:pt x="263525" y="0"/>
                  </a:lnTo>
                  <a:lnTo>
                    <a:pt x="263525" y="260350"/>
                  </a:ln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6267812" y="1357494"/>
            <a:ext cx="2400300" cy="3451235"/>
            <a:chOff x="6330950" y="922854"/>
            <a:chExt cx="3200400" cy="4601646"/>
          </a:xfrm>
        </p:grpSpPr>
        <p:cxnSp>
          <p:nvCxnSpPr>
            <p:cNvPr id="52" name="Straight Connector 51"/>
            <p:cNvCxnSpPr/>
            <p:nvPr/>
          </p:nvCxnSpPr>
          <p:spPr>
            <a:xfrm flipV="1">
              <a:off x="6330950" y="2497138"/>
              <a:ext cx="3200400" cy="9525"/>
            </a:xfrm>
            <a:prstGeom prst="line">
              <a:avLst/>
            </a:prstGeom>
            <a:ln w="28575">
              <a:solidFill>
                <a:srgbClr val="0000FF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7942428" y="922854"/>
              <a:ext cx="47457" cy="460164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H="1">
              <a:off x="6749143" y="2351314"/>
              <a:ext cx="159657" cy="362857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>
              <a:off x="6836229" y="2365829"/>
              <a:ext cx="159657" cy="362857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>
              <a:off x="8694057" y="2293257"/>
              <a:ext cx="159657" cy="362857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>
              <a:off x="8781143" y="2307772"/>
              <a:ext cx="159657" cy="362857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Oval 57"/>
            <p:cNvSpPr/>
            <p:nvPr/>
          </p:nvSpPr>
          <p:spPr>
            <a:xfrm>
              <a:off x="7916408" y="2489199"/>
              <a:ext cx="54864" cy="5486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0" name="Freeform 59"/>
            <p:cNvSpPr/>
            <p:nvPr/>
          </p:nvSpPr>
          <p:spPr>
            <a:xfrm>
              <a:off x="7940675" y="2251073"/>
              <a:ext cx="263525" cy="260350"/>
            </a:xfrm>
            <a:custGeom>
              <a:avLst/>
              <a:gdLst>
                <a:gd name="connsiteX0" fmla="*/ 0 w 263525"/>
                <a:gd name="connsiteY0" fmla="*/ 0 h 260350"/>
                <a:gd name="connsiteX1" fmla="*/ 263525 w 263525"/>
                <a:gd name="connsiteY1" fmla="*/ 0 h 260350"/>
                <a:gd name="connsiteX2" fmla="*/ 263525 w 263525"/>
                <a:gd name="connsiteY2" fmla="*/ 260350 h 260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3525" h="260350">
                  <a:moveTo>
                    <a:pt x="0" y="0"/>
                  </a:moveTo>
                  <a:lnTo>
                    <a:pt x="263525" y="0"/>
                  </a:lnTo>
                  <a:lnTo>
                    <a:pt x="263525" y="260350"/>
                  </a:lnTo>
                </a:path>
              </a:pathLst>
            </a:cu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3817598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152400" y="819150"/>
            <a:ext cx="89154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1. 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</a:rPr>
              <a:t>Nắm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</a:rPr>
              <a:t>vững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 Đ/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</a:rPr>
              <a:t>nghĩa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; t/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</a:rPr>
              <a:t>chất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</a:rPr>
              <a:t>hai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</a:rPr>
              <a:t>đường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</a:rPr>
              <a:t>thẳng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</a:rPr>
              <a:t>vuông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</a:rPr>
              <a:t>góc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; 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</a:rPr>
              <a:t>đường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</a:rPr>
              <a:t>trung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</a:rPr>
              <a:t>trực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</a:rPr>
              <a:t>của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</a:rPr>
              <a:t>đoạn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</a:rPr>
              <a:t>thẳng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.</a:t>
            </a:r>
            <a:endParaRPr lang="en-US" sz="3200" b="1" dirty="0">
              <a:solidFill>
                <a:srgbClr val="00206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2060"/>
                </a:solidFill>
                <a:latin typeface="Arial" charset="0"/>
              </a:rPr>
              <a:t>2.Nắm </a:t>
            </a:r>
            <a:r>
              <a:rPr lang="en-US" sz="3200" b="1" dirty="0" err="1">
                <a:solidFill>
                  <a:srgbClr val="002060"/>
                </a:solidFill>
                <a:latin typeface="Arial" charset="0"/>
              </a:rPr>
              <a:t>vững</a:t>
            </a:r>
            <a:r>
              <a:rPr lang="en-US" sz="32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charset="0"/>
              </a:rPr>
              <a:t>các</a:t>
            </a:r>
            <a:r>
              <a:rPr lang="en-US" sz="32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charset="0"/>
              </a:rPr>
              <a:t>phương</a:t>
            </a:r>
            <a:r>
              <a:rPr lang="en-US" sz="32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charset="0"/>
              </a:rPr>
              <a:t>pháp</a:t>
            </a:r>
            <a:r>
              <a:rPr lang="en-US" sz="32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charset="0"/>
              </a:rPr>
              <a:t>chứng</a:t>
            </a:r>
            <a:r>
              <a:rPr lang="en-US" sz="32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minh </a:t>
            </a:r>
            <a:r>
              <a:rPr lang="en-US" sz="3200" b="1" dirty="0" err="1">
                <a:solidFill>
                  <a:srgbClr val="002060"/>
                </a:solidFill>
                <a:latin typeface="Arial" charset="0"/>
              </a:rPr>
              <a:t>hai</a:t>
            </a:r>
            <a:r>
              <a:rPr lang="en-US" sz="32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charset="0"/>
              </a:rPr>
              <a:t>đường</a:t>
            </a:r>
            <a:r>
              <a:rPr lang="en-US" sz="32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charset="0"/>
              </a:rPr>
              <a:t>thẳng</a:t>
            </a:r>
            <a:r>
              <a:rPr lang="en-US" sz="32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charset="0"/>
              </a:rPr>
              <a:t>vuông</a:t>
            </a:r>
            <a:r>
              <a:rPr lang="en-US" sz="32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</a:rPr>
              <a:t>góc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; 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</a:rPr>
              <a:t>đường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</a:rPr>
              <a:t>trung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</a:rPr>
              <a:t>trực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</a:rPr>
              <a:t>của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</a:rPr>
              <a:t>đoạn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</a:rPr>
              <a:t>thẳng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.</a:t>
            </a:r>
            <a:endParaRPr lang="en-US" sz="3200" b="1" dirty="0">
              <a:solidFill>
                <a:srgbClr val="00206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2060"/>
                </a:solidFill>
                <a:latin typeface="Arial" charset="0"/>
              </a:rPr>
              <a:t>3.Làm </a:t>
            </a:r>
            <a:r>
              <a:rPr lang="en-US" sz="3200" b="1" dirty="0" err="1">
                <a:solidFill>
                  <a:srgbClr val="002060"/>
                </a:solidFill>
                <a:latin typeface="Arial" charset="0"/>
              </a:rPr>
              <a:t>các</a:t>
            </a:r>
            <a:r>
              <a:rPr lang="en-US" sz="32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charset="0"/>
              </a:rPr>
              <a:t>bài</a:t>
            </a:r>
            <a:r>
              <a:rPr lang="en-US" sz="32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charset="0"/>
              </a:rPr>
              <a:t>t</a:t>
            </a:r>
            <a:r>
              <a:rPr lang="en-US" sz="3200" b="1" dirty="0" err="1">
                <a:solidFill>
                  <a:srgbClr val="002060"/>
                </a:solidFill>
                <a:latin typeface="VNI-Times" pitchFamily="2" charset="0"/>
              </a:rPr>
              <a:t>aäp</a:t>
            </a:r>
            <a:r>
              <a:rPr lang="en-US" sz="32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</a:rPr>
              <a:t>18; 19; 20(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  <a:sym typeface="Symbol" pitchFamily="18" charset="2"/>
              </a:rPr>
              <a:t>SGK/</a:t>
            </a:r>
            <a:r>
              <a:rPr lang="en-US" sz="3200" b="1" dirty="0" err="1" smtClean="0">
                <a:solidFill>
                  <a:srgbClr val="002060"/>
                </a:solidFill>
                <a:latin typeface="Arial" charset="0"/>
                <a:sym typeface="Symbol" pitchFamily="18" charset="2"/>
              </a:rPr>
              <a:t>Trang</a:t>
            </a:r>
            <a:r>
              <a:rPr lang="en-US" sz="3200" b="1" dirty="0" smtClean="0">
                <a:solidFill>
                  <a:srgbClr val="002060"/>
                </a:solidFill>
                <a:latin typeface="Arial" charset="0"/>
                <a:sym typeface="Symbol" pitchFamily="18" charset="2"/>
              </a:rPr>
              <a:t> 87).</a:t>
            </a:r>
            <a:endParaRPr lang="en-US" sz="3200" b="1" dirty="0">
              <a:solidFill>
                <a:srgbClr val="002060"/>
              </a:solidFill>
              <a:latin typeface="Arial" charset="0"/>
              <a:sym typeface="Symbol" pitchFamily="18" charset="2"/>
            </a:endParaRPr>
          </a:p>
        </p:txBody>
      </p:sp>
      <p:pic>
        <p:nvPicPr>
          <p:cNvPr id="3" name="Picture 10" descr="hoadong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89950" y="162340"/>
            <a:ext cx="6540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1" descr="hoadong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9661" y="347870"/>
            <a:ext cx="6540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2" descr="hoadong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0" y="463827"/>
            <a:ext cx="6540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3" descr="hoadong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22713" y="162340"/>
            <a:ext cx="6540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4" descr="hoadong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6348" y="0"/>
            <a:ext cx="6540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hoadong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0" y="162340"/>
            <a:ext cx="6540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2209800" y="0"/>
            <a:ext cx="525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smtClean="0">
                <a:solidFill>
                  <a:srgbClr val="C00000"/>
                </a:solidFill>
              </a:rPr>
              <a:t>HƯỚNG DẪN VỀ NHÀ</a:t>
            </a:r>
            <a:endParaRPr lang="en-US" sz="3600" b="1" u="sng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5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50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inh vach qua duong 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5962718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Hinh vach qua duong 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2952750"/>
            <a:ext cx="4124925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191000" y="356235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1) </a:t>
            </a:r>
            <a:r>
              <a:rPr lang="en-US" sz="3200" dirty="0" err="1" smtClean="0">
                <a:solidFill>
                  <a:schemeClr val="bg1"/>
                </a:solidFill>
              </a:rPr>
              <a:t>Cắt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nhau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14800" y="4248150"/>
            <a:ext cx="502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2) </a:t>
            </a:r>
            <a:r>
              <a:rPr lang="en-US" sz="3200" b="1" dirty="0" err="1" smtClean="0">
                <a:solidFill>
                  <a:schemeClr val="bg1"/>
                </a:solidFill>
              </a:rPr>
              <a:t>Tạo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thành</a:t>
            </a:r>
            <a:r>
              <a:rPr lang="en-US" sz="3200" b="1" dirty="0" smtClean="0">
                <a:solidFill>
                  <a:schemeClr val="bg1"/>
                </a:solidFill>
              </a:rPr>
              <a:t> 4 </a:t>
            </a:r>
            <a:r>
              <a:rPr lang="en-US" sz="3200" b="1" dirty="0" err="1" smtClean="0">
                <a:solidFill>
                  <a:schemeClr val="bg1"/>
                </a:solidFill>
              </a:rPr>
              <a:t>góc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vuông</a:t>
            </a:r>
            <a:r>
              <a:rPr lang="en-US" sz="3200" b="1" dirty="0" smtClean="0">
                <a:solidFill>
                  <a:schemeClr val="bg1"/>
                </a:solidFill>
              </a:rPr>
              <a:t>.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2" name="Explosion 2 11"/>
          <p:cNvSpPr/>
          <p:nvPr/>
        </p:nvSpPr>
        <p:spPr bwMode="auto">
          <a:xfrm>
            <a:off x="4953000" y="438150"/>
            <a:ext cx="4343400" cy="3276600"/>
          </a:xfrm>
          <a:prstGeom prst="irregularSeal2">
            <a:avLst/>
          </a:prstGeom>
          <a:blipFill>
            <a:blip r:embed="rId4" cstate="print"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HAI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 ĐƯỜNG THẲNG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 VUÔNG GÓC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19250"/>
            <a:ext cx="1414463" cy="1768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2684" y="1657350"/>
            <a:ext cx="1198066" cy="1802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545" y="1657351"/>
            <a:ext cx="1233892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76" y="1724025"/>
            <a:ext cx="1179435" cy="1811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oup 42"/>
          <p:cNvGrpSpPr>
            <a:grpSpLocks/>
          </p:cNvGrpSpPr>
          <p:nvPr/>
        </p:nvGrpSpPr>
        <p:grpSpPr bwMode="auto">
          <a:xfrm>
            <a:off x="7205184" y="1733550"/>
            <a:ext cx="1100615" cy="1594783"/>
            <a:chOff x="1104" y="3168"/>
            <a:chExt cx="720" cy="1056"/>
          </a:xfrm>
        </p:grpSpPr>
        <p:sp>
          <p:nvSpPr>
            <p:cNvPr id="10" name="Rectangle 23"/>
            <p:cNvSpPr>
              <a:spLocks noChangeArrowheads="1"/>
            </p:cNvSpPr>
            <p:nvPr/>
          </p:nvSpPr>
          <p:spPr bwMode="auto">
            <a:xfrm>
              <a:off x="1104" y="3168"/>
              <a:ext cx="720" cy="1056"/>
            </a:xfrm>
            <a:prstGeom prst="rect">
              <a:avLst/>
            </a:prstGeom>
            <a:solidFill>
              <a:srgbClr val="D9FFD9"/>
            </a:solidFill>
            <a:ln w="57150">
              <a:solidFill>
                <a:srgbClr val="00C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200" b="1" i="1">
                  <a:solidFill>
                    <a:srgbClr val="0066FF"/>
                  </a:solidFill>
                  <a:latin typeface="VNI-Times" pitchFamily="2" charset="0"/>
                </a:defRPr>
              </a:lvl1pPr>
              <a:lvl2pPr marL="742950" indent="-285750">
                <a:defRPr sz="3200" b="1" i="1">
                  <a:solidFill>
                    <a:srgbClr val="0066FF"/>
                  </a:solidFill>
                  <a:latin typeface="VNI-Times" pitchFamily="2" charset="0"/>
                </a:defRPr>
              </a:lvl2pPr>
              <a:lvl3pPr marL="1143000" indent="-228600">
                <a:defRPr sz="3200" b="1" i="1">
                  <a:solidFill>
                    <a:srgbClr val="0066FF"/>
                  </a:solidFill>
                  <a:latin typeface="VNI-Times" pitchFamily="2" charset="0"/>
                </a:defRPr>
              </a:lvl3pPr>
              <a:lvl4pPr marL="1600200" indent="-228600">
                <a:defRPr sz="3200" b="1" i="1">
                  <a:solidFill>
                    <a:srgbClr val="0066FF"/>
                  </a:solidFill>
                  <a:latin typeface="VNI-Times" pitchFamily="2" charset="0"/>
                </a:defRPr>
              </a:lvl4pPr>
              <a:lvl5pPr marL="2057400" indent="-228600">
                <a:defRPr sz="3200" b="1" i="1">
                  <a:solidFill>
                    <a:srgbClr val="0066FF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rgbClr val="0066FF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rgbClr val="0066FF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rgbClr val="0066FF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rgbClr val="0066FF"/>
                  </a:solidFill>
                  <a:latin typeface="VNI-Times" pitchFamily="2" charset="0"/>
                </a:defRPr>
              </a:lvl9pPr>
            </a:lstStyle>
            <a:p>
              <a:pPr>
                <a:defRPr/>
              </a:pPr>
              <a:endParaRPr lang="en-US" altLang="en-US" kern="0"/>
            </a:p>
          </p:txBody>
        </p:sp>
        <p:sp>
          <p:nvSpPr>
            <p:cNvPr id="11" name="Line 24"/>
            <p:cNvSpPr>
              <a:spLocks noChangeShapeType="1"/>
            </p:cNvSpPr>
            <p:nvPr/>
          </p:nvSpPr>
          <p:spPr bwMode="auto">
            <a:xfrm flipV="1">
              <a:off x="1104" y="3456"/>
              <a:ext cx="720" cy="144"/>
            </a:xfrm>
            <a:prstGeom prst="line">
              <a:avLst/>
            </a:prstGeom>
            <a:noFill/>
            <a:ln w="9525">
              <a:solidFill>
                <a:srgbClr val="FF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" name="Line 25"/>
            <p:cNvSpPr>
              <a:spLocks noChangeShapeType="1"/>
            </p:cNvSpPr>
            <p:nvPr/>
          </p:nvSpPr>
          <p:spPr bwMode="auto">
            <a:xfrm>
              <a:off x="1510" y="3168"/>
              <a:ext cx="192" cy="1056"/>
            </a:xfrm>
            <a:prstGeom prst="line">
              <a:avLst/>
            </a:prstGeom>
            <a:noFill/>
            <a:ln w="9525">
              <a:solidFill>
                <a:srgbClr val="FF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3" name="Text Box 40"/>
          <p:cNvSpPr txBox="1">
            <a:spLocks noChangeArrowheads="1"/>
          </p:cNvSpPr>
          <p:nvPr/>
        </p:nvSpPr>
        <p:spPr bwMode="auto">
          <a:xfrm>
            <a:off x="381000" y="4548485"/>
            <a:ext cx="8991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 b="1" i="1">
                <a:solidFill>
                  <a:srgbClr val="0066FF"/>
                </a:solidFill>
                <a:latin typeface="VNI-Times" pitchFamily="2" charset="0"/>
              </a:defRPr>
            </a:lvl1pPr>
            <a:lvl2pPr marL="742950" indent="-285750">
              <a:defRPr sz="3200" b="1" i="1">
                <a:solidFill>
                  <a:srgbClr val="0066FF"/>
                </a:solidFill>
                <a:latin typeface="VNI-Times" pitchFamily="2" charset="0"/>
              </a:defRPr>
            </a:lvl2pPr>
            <a:lvl3pPr marL="1143000" indent="-228600">
              <a:defRPr sz="3200" b="1" i="1">
                <a:solidFill>
                  <a:srgbClr val="0066FF"/>
                </a:solidFill>
                <a:latin typeface="VNI-Times" pitchFamily="2" charset="0"/>
              </a:defRPr>
            </a:lvl3pPr>
            <a:lvl4pPr marL="1600200" indent="-228600">
              <a:defRPr sz="3200" b="1" i="1">
                <a:solidFill>
                  <a:srgbClr val="0066FF"/>
                </a:solidFill>
                <a:latin typeface="VNI-Times" pitchFamily="2" charset="0"/>
              </a:defRPr>
            </a:lvl4pPr>
            <a:lvl5pPr marL="2057400" indent="-228600">
              <a:defRPr sz="3200" b="1" i="1">
                <a:solidFill>
                  <a:srgbClr val="0066FF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66FF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66FF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66FF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66FF"/>
                </a:solidFill>
                <a:latin typeface="VNI-Times" pitchFamily="2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vi-VN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 nếp gấp là hình ảnh của hai đường thẳng vuông góc .</a:t>
            </a:r>
            <a:endParaRPr lang="en-US" altLang="en-US" sz="2400" kern="0" dirty="0"/>
          </a:p>
        </p:txBody>
      </p:sp>
      <p:sp>
        <p:nvSpPr>
          <p:cNvPr id="16" name="Rectangle 15"/>
          <p:cNvSpPr/>
          <p:nvPr/>
        </p:nvSpPr>
        <p:spPr>
          <a:xfrm>
            <a:off x="685800" y="742950"/>
            <a:ext cx="82081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?1 : Lấy một tờ giấy gấp hai lần. Trải phẳng tờ giấy ra rồi quan sát các nếp gấp và các góc tạo thành bởi các nếp gấp</a:t>
            </a:r>
            <a:r>
              <a:rPr lang="en-US" sz="24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24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914877" y="4091285"/>
            <a:ext cx="4357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Bốn góc tạo thành đều bằng 90</a:t>
            </a:r>
            <a:r>
              <a:rPr lang="vi-VN" sz="2400" b="1" i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vi-VN" sz="2400" dirty="0" smtClean="0"/>
              <a:t>.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676400" y="3574018"/>
            <a:ext cx="990600" cy="369332"/>
            <a:chOff x="1447800" y="3345418"/>
            <a:chExt cx="990600" cy="369332"/>
          </a:xfrm>
        </p:grpSpPr>
        <p:sp>
          <p:nvSpPr>
            <p:cNvPr id="19" name="TextBox 18"/>
            <p:cNvSpPr txBox="1"/>
            <p:nvPr/>
          </p:nvSpPr>
          <p:spPr>
            <a:xfrm>
              <a:off x="1447800" y="3345418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B1) </a:t>
              </a:r>
              <a:endParaRPr lang="en-US" dirty="0"/>
            </a:p>
          </p:txBody>
        </p:sp>
        <p:sp>
          <p:nvSpPr>
            <p:cNvPr id="20" name="Notched Right Arrow 19"/>
            <p:cNvSpPr/>
            <p:nvPr/>
          </p:nvSpPr>
          <p:spPr bwMode="auto">
            <a:xfrm>
              <a:off x="1905000" y="3409950"/>
              <a:ext cx="533400" cy="304800"/>
            </a:xfrm>
            <a:prstGeom prst="notchedRightArrow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953000" y="3574018"/>
            <a:ext cx="990600" cy="369332"/>
            <a:chOff x="4724400" y="3345418"/>
            <a:chExt cx="990600" cy="369332"/>
          </a:xfrm>
        </p:grpSpPr>
        <p:sp>
          <p:nvSpPr>
            <p:cNvPr id="21" name="TextBox 20"/>
            <p:cNvSpPr txBox="1"/>
            <p:nvPr/>
          </p:nvSpPr>
          <p:spPr>
            <a:xfrm>
              <a:off x="4724400" y="3345418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B2) </a:t>
              </a:r>
              <a:endParaRPr lang="en-US" dirty="0"/>
            </a:p>
          </p:txBody>
        </p:sp>
        <p:sp>
          <p:nvSpPr>
            <p:cNvPr id="22" name="Notched Right Arrow 21"/>
            <p:cNvSpPr/>
            <p:nvPr/>
          </p:nvSpPr>
          <p:spPr bwMode="auto">
            <a:xfrm>
              <a:off x="5181600" y="3409950"/>
              <a:ext cx="533400" cy="304800"/>
            </a:xfrm>
            <a:prstGeom prst="notchedRightArrow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57200" y="20955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u="sng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u="sng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u="sng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u="sng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5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8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5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300"/>
                            </p:stCondLst>
                            <p:childTnLst>
                              <p:par>
                                <p:cTn id="31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3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8" grpId="0"/>
      <p:bldP spid="18" grpId="1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6"/>
          <p:cNvSpPr>
            <a:spLocks noChangeShapeType="1"/>
          </p:cNvSpPr>
          <p:nvPr/>
        </p:nvSpPr>
        <p:spPr bwMode="auto">
          <a:xfrm flipH="1">
            <a:off x="2183225" y="1023582"/>
            <a:ext cx="607742" cy="3545242"/>
          </a:xfrm>
          <a:prstGeom prst="line">
            <a:avLst/>
          </a:prstGeom>
          <a:noFill/>
          <a:ln w="31750">
            <a:solidFill>
              <a:srgbClr val="FF0000">
                <a:alpha val="73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Line 7"/>
          <p:cNvSpPr>
            <a:spLocks noChangeShapeType="1"/>
          </p:cNvSpPr>
          <p:nvPr/>
        </p:nvSpPr>
        <p:spPr bwMode="auto">
          <a:xfrm rot="485310">
            <a:off x="685800" y="2701925"/>
            <a:ext cx="39624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4" name="Rectangle 10"/>
          <p:cNvSpPr>
            <a:spLocks noChangeArrowheads="1"/>
          </p:cNvSpPr>
          <p:nvPr/>
        </p:nvSpPr>
        <p:spPr bwMode="auto">
          <a:xfrm>
            <a:off x="5867400" y="3359158"/>
            <a:ext cx="152400" cy="1524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84"/>
          <p:cNvSpPr txBox="1">
            <a:spLocks noChangeArrowheads="1"/>
          </p:cNvSpPr>
          <p:nvPr/>
        </p:nvSpPr>
        <p:spPr bwMode="auto">
          <a:xfrm>
            <a:off x="685800" y="2397125"/>
            <a:ext cx="533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000" dirty="0" smtClean="0">
                <a:solidFill>
                  <a:srgbClr val="C00000"/>
                </a:solidFill>
                <a:latin typeface="Arial" panose="020B0604020202020204" pitchFamily="34" charset="0"/>
              </a:rPr>
              <a:t>x</a:t>
            </a:r>
            <a:endParaRPr lang="en-US" altLang="en-US" sz="3000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Text Box 85"/>
          <p:cNvSpPr txBox="1">
            <a:spLocks noChangeArrowheads="1"/>
          </p:cNvSpPr>
          <p:nvPr/>
        </p:nvSpPr>
        <p:spPr bwMode="auto">
          <a:xfrm>
            <a:off x="4191000" y="2930525"/>
            <a:ext cx="533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000" dirty="0" smtClean="0">
                <a:solidFill>
                  <a:srgbClr val="C00000"/>
                </a:solidFill>
                <a:latin typeface="Arial" panose="020B0604020202020204" pitchFamily="34" charset="0"/>
              </a:rPr>
              <a:t>x’</a:t>
            </a:r>
            <a:endParaRPr lang="en-US" altLang="en-US" sz="3000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9" name="Text Box 86"/>
          <p:cNvSpPr txBox="1">
            <a:spLocks noChangeArrowheads="1"/>
          </p:cNvSpPr>
          <p:nvPr/>
        </p:nvSpPr>
        <p:spPr bwMode="auto">
          <a:xfrm>
            <a:off x="2930543" y="895350"/>
            <a:ext cx="533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000" dirty="0" smtClean="0">
                <a:solidFill>
                  <a:srgbClr val="C00000"/>
                </a:solidFill>
                <a:latin typeface="Arial" panose="020B0604020202020204" pitchFamily="34" charset="0"/>
              </a:rPr>
              <a:t>y</a:t>
            </a:r>
            <a:endParaRPr lang="en-US" altLang="en-US" sz="3000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 Box 87"/>
          <p:cNvSpPr txBox="1">
            <a:spLocks noChangeArrowheads="1"/>
          </p:cNvSpPr>
          <p:nvPr/>
        </p:nvSpPr>
        <p:spPr bwMode="auto">
          <a:xfrm>
            <a:off x="1727200" y="4098957"/>
            <a:ext cx="5207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000" dirty="0" smtClean="0">
                <a:solidFill>
                  <a:srgbClr val="C00000"/>
                </a:solidFill>
                <a:latin typeface="Arial" panose="020B0604020202020204" pitchFamily="34" charset="0"/>
              </a:rPr>
              <a:t>y’</a:t>
            </a:r>
            <a:endParaRPr lang="en-US" altLang="en-US" sz="3000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11" name="Text Box 88"/>
          <p:cNvSpPr txBox="1">
            <a:spLocks noChangeArrowheads="1"/>
          </p:cNvSpPr>
          <p:nvPr/>
        </p:nvSpPr>
        <p:spPr bwMode="auto">
          <a:xfrm>
            <a:off x="1902517" y="2684790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C00000"/>
                </a:solidFill>
                <a:latin typeface="Arial" panose="020B0604020202020204" pitchFamily="34" charset="0"/>
              </a:rPr>
              <a:t>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86200" y="1119767"/>
                <a:ext cx="4953000" cy="537583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 smtClean="0">
                    <a:ln w="0"/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xx’ </a:t>
                </a:r>
                <a:r>
                  <a:rPr lang="en-US" sz="2800" b="1" dirty="0" err="1">
                    <a:ln w="0"/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cắt</a:t>
                </a:r>
                <a:r>
                  <a:rPr lang="en-US" sz="2800" b="1" dirty="0">
                    <a:ln w="0"/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ln w="0"/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yy</a:t>
                </a:r>
                <a:r>
                  <a:rPr lang="en-US" sz="2800" b="1" dirty="0">
                    <a:ln w="0"/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’  </a:t>
                </a:r>
                <a:r>
                  <a:rPr lang="en-US" sz="2800" b="1" dirty="0" err="1">
                    <a:ln w="0"/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tại</a:t>
                </a:r>
                <a:r>
                  <a:rPr lang="en-US" sz="2800" b="1" dirty="0">
                    <a:ln w="0"/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O </a:t>
                </a:r>
                <a:r>
                  <a:rPr lang="en-US" sz="2800" b="1" dirty="0" err="1">
                    <a:ln w="0"/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800" b="1" dirty="0">
                    <a:ln w="0"/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b="1" i="1">
                            <a:ln w="0"/>
                            <a:solidFill>
                              <a:srgbClr val="7030A0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>
                            <a:ln w="0"/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𝒙𝑶𝒚</m:t>
                        </m:r>
                      </m:e>
                    </m:acc>
                    <m:r>
                      <a:rPr lang="en-US" sz="2800" b="1" i="1">
                        <a:ln w="0"/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1" i="1">
                            <a:ln w="0"/>
                            <a:solidFill>
                              <a:srgbClr val="7030A0"/>
                            </a:solidFill>
                            <a:effectLst/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1">
                            <a:ln w="0"/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𝟗𝟎</m:t>
                        </m:r>
                      </m:e>
                      <m:sup>
                        <m:r>
                          <a:rPr lang="en-US" sz="2800" b="1" i="1">
                            <a:ln w="0"/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2800" b="1" dirty="0">
                    <a:ln w="0"/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smtClean="0">
                    <a:ln w="0"/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1119767"/>
                <a:ext cx="4953000" cy="537583"/>
              </a:xfrm>
              <a:prstGeom prst="rect">
                <a:avLst/>
              </a:prstGeom>
              <a:blipFill rotWithShape="1">
                <a:blip r:embed="rId2"/>
                <a:stretch>
                  <a:fillRect l="-2083" t="-5435" b="-2826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 bwMode="auto">
          <a:xfrm rot="500406">
            <a:off x="2213383" y="2346132"/>
            <a:ext cx="330596" cy="303257"/>
          </a:xfrm>
          <a:prstGeom prst="rect">
            <a:avLst/>
          </a:prstGeom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47900" y="2266950"/>
            <a:ext cx="304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1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6806" y="2339034"/>
            <a:ext cx="304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34690" y="2761734"/>
            <a:ext cx="304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3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79356" y="2656791"/>
            <a:ext cx="304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0999" y="143530"/>
            <a:ext cx="3082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?2: </a:t>
            </a:r>
            <a:r>
              <a:rPr lang="en-US" sz="2800" b="1" u="sng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u="sng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800" b="1" u="sng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luận</a:t>
            </a:r>
            <a:endParaRPr lang="en-US" sz="2800" b="1" u="sng" dirty="0" smtClean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912706" y="1957967"/>
                <a:ext cx="4953000" cy="537583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n w="0"/>
                          <a:solidFill>
                            <a:srgbClr val="7030A0"/>
                          </a:solidFill>
                          <a:effectLst/>
                          <a:latin typeface="Cambria Math"/>
                        </a:rPr>
                        <m:t>⇒ </m:t>
                      </m:r>
                      <m:sSub>
                        <m:sSubPr>
                          <m:ctrlPr>
                            <a:rPr lang="en-US" sz="2800" b="1" i="1" smtClean="0">
                              <a:ln w="0"/>
                              <a:solidFill>
                                <a:srgbClr val="7030A0"/>
                              </a:solidFill>
                              <a:effectLst/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800" b="1" i="1" smtClean="0">
                                  <a:ln w="0"/>
                                  <a:solidFill>
                                    <a:srgbClr val="7030A0"/>
                                  </a:solidFill>
                                  <a:effectLst/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0" smtClean="0">
                                  <a:ln w="0"/>
                                  <a:solidFill>
                                    <a:srgbClr val="7030A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𝐎</m:t>
                              </m:r>
                            </m:e>
                          </m:acc>
                        </m:e>
                        <m:sub>
                          <m:r>
                            <a:rPr lang="en-US" sz="2800" b="1" i="0" smtClean="0">
                              <a:ln w="0"/>
                              <a:solidFill>
                                <a:srgbClr val="7030A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800" b="1" i="0" smtClean="0">
                          <a:ln w="0"/>
                          <a:solidFill>
                            <a:srgbClr val="7030A0"/>
                          </a:solidFill>
                          <a:effectLst/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1" i="1" smtClean="0">
                              <a:ln w="0"/>
                              <a:solidFill>
                                <a:srgbClr val="7030A0"/>
                              </a:solidFill>
                              <a:effectLst/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800" b="1" i="1" smtClean="0">
                                  <a:ln w="0"/>
                                  <a:solidFill>
                                    <a:srgbClr val="7030A0"/>
                                  </a:solidFill>
                                  <a:effectLst/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0" smtClean="0">
                                  <a:ln w="0"/>
                                  <a:solidFill>
                                    <a:srgbClr val="7030A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𝐎</m:t>
                              </m:r>
                            </m:e>
                          </m:acc>
                        </m:e>
                        <m:sub>
                          <m:r>
                            <a:rPr lang="en-US" sz="2800" b="1" i="0" smtClean="0">
                              <a:ln w="0"/>
                              <a:solidFill>
                                <a:srgbClr val="7030A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800" b="1" i="0" smtClean="0">
                          <a:ln w="0"/>
                          <a:solidFill>
                            <a:srgbClr val="7030A0"/>
                          </a:solidFill>
                          <a:effectLst/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1" i="1" smtClean="0">
                              <a:ln w="0"/>
                              <a:solidFill>
                                <a:srgbClr val="7030A0"/>
                              </a:solidFill>
                              <a:effectLst/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800" b="1" i="1" smtClean="0">
                                  <a:ln w="0"/>
                                  <a:solidFill>
                                    <a:srgbClr val="7030A0"/>
                                  </a:solidFill>
                                  <a:effectLst/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0" smtClean="0">
                                  <a:ln w="0"/>
                                  <a:solidFill>
                                    <a:srgbClr val="7030A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𝐎</m:t>
                              </m:r>
                            </m:e>
                          </m:acc>
                        </m:e>
                        <m:sub>
                          <m:r>
                            <a:rPr lang="en-US" sz="2800" b="1" i="0" smtClean="0">
                              <a:ln w="0"/>
                              <a:solidFill>
                                <a:srgbClr val="7030A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n-US" sz="2800" b="1" i="0" smtClean="0">
                          <a:ln w="0"/>
                          <a:solidFill>
                            <a:srgbClr val="7030A0"/>
                          </a:solidFill>
                          <a:effectLst/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1" i="1" smtClean="0">
                              <a:ln w="0"/>
                              <a:solidFill>
                                <a:srgbClr val="7030A0"/>
                              </a:solidFill>
                              <a:effectLst/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800" b="1" i="1" smtClean="0">
                                  <a:ln w="0"/>
                                  <a:solidFill>
                                    <a:srgbClr val="7030A0"/>
                                  </a:solidFill>
                                  <a:effectLst/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0" smtClean="0">
                                  <a:ln w="0"/>
                                  <a:solidFill>
                                    <a:srgbClr val="7030A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𝐎</m:t>
                              </m:r>
                            </m:e>
                          </m:acc>
                        </m:e>
                        <m:sub>
                          <m:r>
                            <a:rPr lang="en-US" sz="2800" b="1" i="0" smtClean="0">
                              <a:ln w="0"/>
                              <a:solidFill>
                                <a:srgbClr val="7030A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𝟒</m:t>
                          </m:r>
                        </m:sub>
                      </m:sSub>
                      <m:r>
                        <a:rPr lang="en-US" sz="2800" b="1" i="0" smtClean="0">
                          <a:ln w="0"/>
                          <a:solidFill>
                            <a:srgbClr val="7030A0"/>
                          </a:solidFill>
                          <a:effectLst/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1" i="1" smtClean="0">
                              <a:ln w="0"/>
                              <a:solidFill>
                                <a:srgbClr val="7030A0"/>
                              </a:solidFill>
                              <a:effectLst/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n w="0"/>
                              <a:solidFill>
                                <a:srgbClr val="7030A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𝟗𝟎</m:t>
                          </m:r>
                        </m:e>
                        <m:sup>
                          <m:r>
                            <a:rPr lang="en-US" sz="2800" b="1" i="0" smtClean="0">
                              <a:ln w="0"/>
                              <a:solidFill>
                                <a:srgbClr val="7030A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en-US" sz="2800" b="1" dirty="0">
                  <a:solidFill>
                    <a:srgbClr val="7030A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2706" y="1957967"/>
                <a:ext cx="4953000" cy="53758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2510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5" grpId="0"/>
      <p:bldP spid="14" grpId="0"/>
      <p:bldP spid="15" grpId="0"/>
      <p:bldP spid="17" grpId="0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6"/>
          <p:cNvSpPr>
            <a:spLocks noChangeShapeType="1"/>
          </p:cNvSpPr>
          <p:nvPr/>
        </p:nvSpPr>
        <p:spPr bwMode="auto">
          <a:xfrm flipH="1">
            <a:off x="1726025" y="1155699"/>
            <a:ext cx="621491" cy="3565525"/>
          </a:xfrm>
          <a:prstGeom prst="line">
            <a:avLst/>
          </a:prstGeom>
          <a:noFill/>
          <a:ln w="31750">
            <a:solidFill>
              <a:srgbClr val="FF0000">
                <a:alpha val="73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Line 7"/>
          <p:cNvSpPr>
            <a:spLocks noChangeShapeType="1"/>
          </p:cNvSpPr>
          <p:nvPr/>
        </p:nvSpPr>
        <p:spPr bwMode="auto">
          <a:xfrm rot="485310">
            <a:off x="206982" y="2827325"/>
            <a:ext cx="3985927" cy="25471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4" name="Rectangle 10"/>
          <p:cNvSpPr>
            <a:spLocks noChangeArrowheads="1"/>
          </p:cNvSpPr>
          <p:nvPr/>
        </p:nvSpPr>
        <p:spPr bwMode="auto">
          <a:xfrm>
            <a:off x="5203825" y="2833688"/>
            <a:ext cx="152400" cy="1524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84"/>
          <p:cNvSpPr txBox="1">
            <a:spLocks noChangeArrowheads="1"/>
          </p:cNvSpPr>
          <p:nvPr/>
        </p:nvSpPr>
        <p:spPr bwMode="auto">
          <a:xfrm>
            <a:off x="228600" y="2549525"/>
            <a:ext cx="533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000" dirty="0" smtClean="0">
                <a:solidFill>
                  <a:srgbClr val="C00000"/>
                </a:solidFill>
                <a:latin typeface="Arial" panose="020B0604020202020204" pitchFamily="34" charset="0"/>
              </a:rPr>
              <a:t>x</a:t>
            </a:r>
            <a:endParaRPr lang="en-US" altLang="en-US" sz="3000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Text Box 85"/>
          <p:cNvSpPr txBox="1">
            <a:spLocks noChangeArrowheads="1"/>
          </p:cNvSpPr>
          <p:nvPr/>
        </p:nvSpPr>
        <p:spPr bwMode="auto">
          <a:xfrm>
            <a:off x="3733800" y="3082925"/>
            <a:ext cx="533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000" dirty="0" smtClean="0">
                <a:solidFill>
                  <a:srgbClr val="C00000"/>
                </a:solidFill>
                <a:latin typeface="Arial" panose="020B0604020202020204" pitchFamily="34" charset="0"/>
              </a:rPr>
              <a:t>x’</a:t>
            </a:r>
            <a:endParaRPr lang="en-US" altLang="en-US" sz="3000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9" name="Text Box 86"/>
          <p:cNvSpPr txBox="1">
            <a:spLocks noChangeArrowheads="1"/>
          </p:cNvSpPr>
          <p:nvPr/>
        </p:nvSpPr>
        <p:spPr bwMode="auto">
          <a:xfrm>
            <a:off x="2473343" y="1047750"/>
            <a:ext cx="533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000" dirty="0" smtClean="0">
                <a:solidFill>
                  <a:srgbClr val="C00000"/>
                </a:solidFill>
                <a:latin typeface="Arial" panose="020B0604020202020204" pitchFamily="34" charset="0"/>
              </a:rPr>
              <a:t>y</a:t>
            </a:r>
            <a:endParaRPr lang="en-US" altLang="en-US" sz="3000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 Box 87"/>
          <p:cNvSpPr txBox="1">
            <a:spLocks noChangeArrowheads="1"/>
          </p:cNvSpPr>
          <p:nvPr/>
        </p:nvSpPr>
        <p:spPr bwMode="auto">
          <a:xfrm>
            <a:off x="1270000" y="4251357"/>
            <a:ext cx="5207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000" dirty="0" smtClean="0">
                <a:solidFill>
                  <a:srgbClr val="C00000"/>
                </a:solidFill>
                <a:latin typeface="Arial" panose="020B0604020202020204" pitchFamily="34" charset="0"/>
              </a:rPr>
              <a:t>y’</a:t>
            </a:r>
            <a:endParaRPr lang="en-US" altLang="en-US" sz="3000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11" name="Text Box 88"/>
          <p:cNvSpPr txBox="1">
            <a:spLocks noChangeArrowheads="1"/>
          </p:cNvSpPr>
          <p:nvPr/>
        </p:nvSpPr>
        <p:spPr bwMode="auto">
          <a:xfrm>
            <a:off x="1600200" y="2778125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C00000"/>
                </a:solidFill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12" name="Text Box 89"/>
          <p:cNvSpPr txBox="1">
            <a:spLocks noChangeArrowheads="1"/>
          </p:cNvSpPr>
          <p:nvPr/>
        </p:nvSpPr>
        <p:spPr bwMode="auto">
          <a:xfrm>
            <a:off x="1529031" y="2130425"/>
            <a:ext cx="54424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1600" b="1" dirty="0">
                <a:solidFill>
                  <a:srgbClr val="C00000"/>
                </a:solidFill>
              </a:rPr>
              <a:t>90</a:t>
            </a:r>
            <a:r>
              <a:rPr lang="en-US" altLang="en-US" sz="1600" b="1" baseline="30000" dirty="0">
                <a:solidFill>
                  <a:srgbClr val="C00000"/>
                </a:solidFill>
              </a:rPr>
              <a:t>o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422812" y="803880"/>
            <a:ext cx="5416388" cy="1813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US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xx’, </a:t>
            </a:r>
            <a:r>
              <a:rPr lang="en-US" sz="2800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yy</a:t>
            </a:r>
            <a:r>
              <a:rPr lang="en-US" sz="28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  </a:t>
            </a:r>
            <a:r>
              <a:rPr lang="en-US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  </a:t>
            </a:r>
            <a:endParaRPr lang="en-US" sz="2800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181600" y="2734330"/>
            <a:ext cx="35721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xx’ 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⊥ </a:t>
            </a:r>
            <a:r>
              <a:rPr lang="en-US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yy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’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 bwMode="auto">
          <a:xfrm rot="611072">
            <a:off x="1908944" y="2563711"/>
            <a:ext cx="182506" cy="247415"/>
          </a:xfrm>
          <a:prstGeom prst="rect">
            <a:avLst/>
          </a:prstGeom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7"/>
          <p:cNvSpPr txBox="1"/>
          <p:nvPr/>
        </p:nvSpPr>
        <p:spPr>
          <a:xfrm>
            <a:off x="0" y="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threePt" dir="t"/>
            </a:scene3d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sz="3600" b="1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0066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BÀI 2:</a:t>
            </a:r>
            <a:endParaRPr lang="en-US" sz="3600" b="1" u="sng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0066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3" name="TextBox 10"/>
          <p:cNvSpPr txBox="1"/>
          <p:nvPr/>
        </p:nvSpPr>
        <p:spPr>
          <a:xfrm>
            <a:off x="1219200" y="0"/>
            <a:ext cx="80010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Above"/>
              <a:lightRig rig="threePt" dir="t"/>
            </a:scene3d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HAI ĐƯỜNG THẲNG VUÔNG GÓC</a:t>
            </a:r>
            <a:endParaRPr lang="en-US" sz="32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2400" y="66675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u="sng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u="sng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u="sng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54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8" grpId="0"/>
      <p:bldP spid="32" grpId="0"/>
      <p:bldP spid="5" grpId="0" animBg="1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285750"/>
            <a:ext cx="906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?(Đ);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?(S)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579767"/>
              </p:ext>
            </p:extLst>
          </p:nvPr>
        </p:nvGraphicFramePr>
        <p:xfrm>
          <a:off x="152400" y="1200150"/>
          <a:ext cx="89154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23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530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8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</a:t>
                      </a:r>
                      <a:r>
                        <a:rPr lang="en-US" sz="2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/S</a:t>
                      </a:r>
                      <a:endParaRPr lang="en-US" sz="24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Hai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thẳng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vuông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góc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cắt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b="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Hai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thẳng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cắt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vuông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góc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b="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Hai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thẳng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vuông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góc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bốn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góc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vuông</a:t>
                      </a:r>
                      <a:endParaRPr lang="en-US" sz="2800" b="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449129" y="164162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97726" y="2606312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97726" y="2149875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2895600" y="3486150"/>
            <a:ext cx="3124200" cy="8382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auto">
          <a:xfrm>
            <a:off x="2514600" y="3409950"/>
            <a:ext cx="4038600" cy="9906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1327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990600" y="52165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3200" b="1" dirty="0" smtClean="0">
                <a:ln w="11430"/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II. </a:t>
            </a:r>
            <a:r>
              <a:rPr lang="en-US" sz="3200" b="1" dirty="0" err="1" smtClean="0">
                <a:ln w="11430"/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Vẽ</a:t>
            </a:r>
            <a:r>
              <a:rPr lang="en-US" sz="3200" b="1" dirty="0" smtClean="0">
                <a:ln w="11430"/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hai</a:t>
            </a:r>
            <a:r>
              <a:rPr lang="en-US" sz="3200" b="1" dirty="0" smtClean="0">
                <a:ln w="11430"/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đường</a:t>
            </a:r>
            <a:r>
              <a:rPr lang="en-US" sz="3200" b="1" dirty="0" smtClean="0">
                <a:ln w="11430"/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thẳng</a:t>
            </a:r>
            <a:r>
              <a:rPr lang="en-US" sz="3200" b="1" dirty="0" smtClean="0">
                <a:ln w="11430"/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vuông</a:t>
            </a:r>
            <a:r>
              <a:rPr lang="en-US" sz="3200" b="1" dirty="0" smtClean="0">
                <a:ln w="11430"/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góc</a:t>
            </a:r>
            <a:r>
              <a:rPr lang="en-US" sz="3200" b="1" dirty="0" smtClean="0">
                <a:ln w="11430"/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.</a:t>
            </a:r>
            <a:endParaRPr lang="en-US" sz="3200" b="1" dirty="0">
              <a:ln w="11430"/>
              <a:solidFill>
                <a:srgbClr val="FFC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2938136" y="2976562"/>
            <a:ext cx="464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pic>
        <p:nvPicPr>
          <p:cNvPr id="4" name="Picture 16" descr="thuoc tra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8136" y="3490912"/>
            <a:ext cx="4648200" cy="50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7" descr="Picture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398665">
            <a:off x="2637305" y="1967706"/>
            <a:ext cx="514350" cy="189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Line 18"/>
          <p:cNvSpPr>
            <a:spLocks noChangeShapeType="1"/>
          </p:cNvSpPr>
          <p:nvPr/>
        </p:nvSpPr>
        <p:spPr bwMode="auto">
          <a:xfrm>
            <a:off x="3471536" y="3490912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" name="Group 19"/>
          <p:cNvGrpSpPr>
            <a:grpSpLocks/>
          </p:cNvGrpSpPr>
          <p:nvPr/>
        </p:nvGrpSpPr>
        <p:grpSpPr bwMode="auto">
          <a:xfrm rot="10800000" flipH="1">
            <a:off x="4995536" y="3505200"/>
            <a:ext cx="1009650" cy="1400175"/>
            <a:chOff x="1548" y="1527"/>
            <a:chExt cx="612" cy="882"/>
          </a:xfrm>
        </p:grpSpPr>
        <p:sp>
          <p:nvSpPr>
            <p:cNvPr id="8" name="AutoShape 20"/>
            <p:cNvSpPr>
              <a:spLocks noChangeArrowheads="1"/>
            </p:cNvSpPr>
            <p:nvPr/>
          </p:nvSpPr>
          <p:spPr bwMode="auto">
            <a:xfrm>
              <a:off x="1548" y="1527"/>
              <a:ext cx="612" cy="882"/>
            </a:xfrm>
            <a:prstGeom prst="rtTriangl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AutoShape 21"/>
            <p:cNvSpPr>
              <a:spLocks noChangeArrowheads="1"/>
            </p:cNvSpPr>
            <p:nvPr/>
          </p:nvSpPr>
          <p:spPr bwMode="auto">
            <a:xfrm>
              <a:off x="1632" y="1794"/>
              <a:ext cx="366" cy="537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0" name="Picture 22" descr="Picture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855009">
            <a:off x="4376411" y="3340100"/>
            <a:ext cx="514350" cy="1893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Line 23"/>
          <p:cNvSpPr>
            <a:spLocks noChangeShapeType="1"/>
          </p:cNvSpPr>
          <p:nvPr/>
        </p:nvSpPr>
        <p:spPr bwMode="auto">
          <a:xfrm>
            <a:off x="4995536" y="3495675"/>
            <a:ext cx="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2" name="Picture 27" descr="thuoc tra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1186" y="590550"/>
            <a:ext cx="500063" cy="4548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8" descr="Picture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07051">
            <a:off x="5066974" y="1747837"/>
            <a:ext cx="514350" cy="189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Line 29"/>
          <p:cNvSpPr>
            <a:spLocks noChangeShapeType="1"/>
          </p:cNvSpPr>
          <p:nvPr/>
        </p:nvSpPr>
        <p:spPr bwMode="auto">
          <a:xfrm flipH="1" flipV="1">
            <a:off x="4995534" y="971550"/>
            <a:ext cx="1" cy="2519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718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33333E-6 L 0.43351 -0.00618 " pathEditMode="relative" rAng="0" ptsTypes="AA">
                                      <p:cBhvr>
                                        <p:cTn id="16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67" y="-309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2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33333E-6 L 0.00156 0.32778 " pathEditMode="relative" rAng="0" ptsTypes="AA">
                                      <p:cBhvr>
                                        <p:cTn id="41" dur="2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16389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2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2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2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2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5679E-6 L 0.00382 -0.48303 " pathEditMode="relative" rAng="0" ptsTypes="AA">
                                      <p:cBhvr>
                                        <p:cTn id="66" dur="2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-24167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2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3" dur="2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2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28"/>
          <p:cNvGrpSpPr>
            <a:grpSpLocks/>
          </p:cNvGrpSpPr>
          <p:nvPr/>
        </p:nvGrpSpPr>
        <p:grpSpPr bwMode="auto">
          <a:xfrm>
            <a:off x="381000" y="2113932"/>
            <a:ext cx="3276600" cy="495300"/>
            <a:chOff x="2928" y="1344"/>
            <a:chExt cx="2064" cy="312"/>
          </a:xfrm>
        </p:grpSpPr>
        <p:grpSp>
          <p:nvGrpSpPr>
            <p:cNvPr id="34" name="Group 25"/>
            <p:cNvGrpSpPr>
              <a:grpSpLocks/>
            </p:cNvGrpSpPr>
            <p:nvPr/>
          </p:nvGrpSpPr>
          <p:grpSpPr bwMode="auto">
            <a:xfrm>
              <a:off x="2928" y="1608"/>
              <a:ext cx="2064" cy="48"/>
              <a:chOff x="2928" y="1608"/>
              <a:chExt cx="2064" cy="48"/>
            </a:xfrm>
          </p:grpSpPr>
          <p:sp>
            <p:nvSpPr>
              <p:cNvPr id="37" name="Line 22"/>
              <p:cNvSpPr>
                <a:spLocks noChangeShapeType="1"/>
              </p:cNvSpPr>
              <p:nvPr/>
            </p:nvSpPr>
            <p:spPr bwMode="auto">
              <a:xfrm>
                <a:off x="2928" y="1632"/>
                <a:ext cx="206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Oval 23"/>
              <p:cNvSpPr>
                <a:spLocks noChangeArrowheads="1"/>
              </p:cNvSpPr>
              <p:nvPr/>
            </p:nvSpPr>
            <p:spPr bwMode="auto">
              <a:xfrm>
                <a:off x="4218" y="1608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5" name="Text Box 26"/>
            <p:cNvSpPr txBox="1">
              <a:spLocks noChangeArrowheads="1"/>
            </p:cNvSpPr>
            <p:nvPr/>
          </p:nvSpPr>
          <p:spPr bwMode="auto">
            <a:xfrm>
              <a:off x="2976" y="1344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  <p:sp>
          <p:nvSpPr>
            <p:cNvPr id="36" name="Text Box 27"/>
            <p:cNvSpPr txBox="1">
              <a:spLocks noChangeArrowheads="1"/>
            </p:cNvSpPr>
            <p:nvPr/>
          </p:nvSpPr>
          <p:spPr bwMode="auto">
            <a:xfrm>
              <a:off x="4314" y="1345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dirty="0"/>
                <a:t>O</a:t>
              </a:r>
            </a:p>
          </p:txBody>
        </p:sp>
      </p:grpSp>
      <p:grpSp>
        <p:nvGrpSpPr>
          <p:cNvPr id="39" name="Group 29"/>
          <p:cNvGrpSpPr>
            <a:grpSpLocks/>
          </p:cNvGrpSpPr>
          <p:nvPr/>
        </p:nvGrpSpPr>
        <p:grpSpPr bwMode="auto">
          <a:xfrm flipH="1">
            <a:off x="1441746" y="1152125"/>
            <a:ext cx="1009650" cy="1400175"/>
            <a:chOff x="1548" y="1527"/>
            <a:chExt cx="612" cy="882"/>
          </a:xfrm>
        </p:grpSpPr>
        <p:sp>
          <p:nvSpPr>
            <p:cNvPr id="40" name="AutoShape 30"/>
            <p:cNvSpPr>
              <a:spLocks noChangeArrowheads="1"/>
            </p:cNvSpPr>
            <p:nvPr/>
          </p:nvSpPr>
          <p:spPr bwMode="auto">
            <a:xfrm>
              <a:off x="1548" y="1527"/>
              <a:ext cx="612" cy="882"/>
            </a:xfrm>
            <a:prstGeom prst="rtTriangl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AutoShape 31"/>
            <p:cNvSpPr>
              <a:spLocks noChangeArrowheads="1"/>
            </p:cNvSpPr>
            <p:nvPr/>
          </p:nvSpPr>
          <p:spPr bwMode="auto">
            <a:xfrm>
              <a:off x="1632" y="1794"/>
              <a:ext cx="366" cy="537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42" name="Picture 32" descr="Picture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4788">
            <a:off x="2775246" y="952100"/>
            <a:ext cx="514350" cy="189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Line 33"/>
          <p:cNvSpPr>
            <a:spLocks noChangeShapeType="1"/>
          </p:cNvSpPr>
          <p:nvPr/>
        </p:nvSpPr>
        <p:spPr bwMode="auto">
          <a:xfrm flipV="1">
            <a:off x="2465684" y="1047350"/>
            <a:ext cx="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" name="Group 34"/>
          <p:cNvGrpSpPr>
            <a:grpSpLocks/>
          </p:cNvGrpSpPr>
          <p:nvPr/>
        </p:nvGrpSpPr>
        <p:grpSpPr bwMode="auto">
          <a:xfrm rot="10800000" flipH="1">
            <a:off x="2479971" y="2571350"/>
            <a:ext cx="1009650" cy="1400175"/>
            <a:chOff x="1548" y="1527"/>
            <a:chExt cx="612" cy="882"/>
          </a:xfrm>
        </p:grpSpPr>
        <p:sp>
          <p:nvSpPr>
            <p:cNvPr id="45" name="AutoShape 35"/>
            <p:cNvSpPr>
              <a:spLocks noChangeArrowheads="1"/>
            </p:cNvSpPr>
            <p:nvPr/>
          </p:nvSpPr>
          <p:spPr bwMode="auto">
            <a:xfrm>
              <a:off x="1548" y="1527"/>
              <a:ext cx="612" cy="882"/>
            </a:xfrm>
            <a:prstGeom prst="rtTriangl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AutoShape 36"/>
            <p:cNvSpPr>
              <a:spLocks noChangeArrowheads="1"/>
            </p:cNvSpPr>
            <p:nvPr/>
          </p:nvSpPr>
          <p:spPr bwMode="auto">
            <a:xfrm>
              <a:off x="1632" y="1794"/>
              <a:ext cx="366" cy="537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47" name="Picture 37" descr="Picture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398665">
            <a:off x="1581556" y="1049061"/>
            <a:ext cx="514350" cy="1893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Line 38"/>
          <p:cNvSpPr>
            <a:spLocks noChangeShapeType="1"/>
          </p:cNvSpPr>
          <p:nvPr/>
        </p:nvSpPr>
        <p:spPr bwMode="auto">
          <a:xfrm>
            <a:off x="2465684" y="2571350"/>
            <a:ext cx="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Text Box 39"/>
          <p:cNvSpPr txBox="1">
            <a:spLocks noChangeArrowheads="1"/>
          </p:cNvSpPr>
          <p:nvPr/>
        </p:nvSpPr>
        <p:spPr bwMode="auto">
          <a:xfrm>
            <a:off x="2499021" y="3938188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a’</a:t>
            </a:r>
          </a:p>
        </p:txBody>
      </p:sp>
      <p:sp>
        <p:nvSpPr>
          <p:cNvPr id="54" name="Text Box 5"/>
          <p:cNvSpPr txBox="1">
            <a:spLocks noChangeArrowheads="1"/>
          </p:cNvSpPr>
          <p:nvPr/>
        </p:nvSpPr>
        <p:spPr bwMode="auto">
          <a:xfrm>
            <a:off x="4495800" y="2166937"/>
            <a:ext cx="464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55" name="Text Box 39"/>
          <p:cNvSpPr txBox="1">
            <a:spLocks noChangeArrowheads="1"/>
          </p:cNvSpPr>
          <p:nvPr/>
        </p:nvSpPr>
        <p:spPr bwMode="auto">
          <a:xfrm>
            <a:off x="6772275" y="1609725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a’</a:t>
            </a:r>
          </a:p>
        </p:txBody>
      </p:sp>
      <p:grpSp>
        <p:nvGrpSpPr>
          <p:cNvPr id="56" name="Group 44"/>
          <p:cNvGrpSpPr>
            <a:grpSpLocks/>
          </p:cNvGrpSpPr>
          <p:nvPr/>
        </p:nvGrpSpPr>
        <p:grpSpPr bwMode="auto">
          <a:xfrm>
            <a:off x="5486400" y="2757487"/>
            <a:ext cx="3048000" cy="1447800"/>
            <a:chOff x="3456" y="3216"/>
            <a:chExt cx="1920" cy="912"/>
          </a:xfrm>
        </p:grpSpPr>
        <p:sp>
          <p:nvSpPr>
            <p:cNvPr id="57" name="Line 40"/>
            <p:cNvSpPr>
              <a:spLocks noChangeShapeType="1"/>
            </p:cNvSpPr>
            <p:nvPr/>
          </p:nvSpPr>
          <p:spPr bwMode="auto">
            <a:xfrm>
              <a:off x="3456" y="3456"/>
              <a:ext cx="19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Text Box 41"/>
            <p:cNvSpPr txBox="1">
              <a:spLocks noChangeArrowheads="1"/>
            </p:cNvSpPr>
            <p:nvPr/>
          </p:nvSpPr>
          <p:spPr bwMode="auto">
            <a:xfrm>
              <a:off x="3456" y="3216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  <p:sp>
          <p:nvSpPr>
            <p:cNvPr id="59" name="Oval 42"/>
            <p:cNvSpPr>
              <a:spLocks noChangeArrowheads="1"/>
            </p:cNvSpPr>
            <p:nvPr/>
          </p:nvSpPr>
          <p:spPr bwMode="auto">
            <a:xfrm>
              <a:off x="4224" y="3936"/>
              <a:ext cx="30" cy="2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Text Box 43"/>
            <p:cNvSpPr txBox="1">
              <a:spLocks noChangeArrowheads="1"/>
            </p:cNvSpPr>
            <p:nvPr/>
          </p:nvSpPr>
          <p:spPr bwMode="auto">
            <a:xfrm>
              <a:off x="4320" y="3840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O</a:t>
              </a:r>
            </a:p>
          </p:txBody>
        </p:sp>
      </p:grpSp>
      <p:grpSp>
        <p:nvGrpSpPr>
          <p:cNvPr id="61" name="Group 45"/>
          <p:cNvGrpSpPr>
            <a:grpSpLocks/>
          </p:cNvGrpSpPr>
          <p:nvPr/>
        </p:nvGrpSpPr>
        <p:grpSpPr bwMode="auto">
          <a:xfrm rot="10800000" flipH="1">
            <a:off x="6731466" y="3152775"/>
            <a:ext cx="1009650" cy="1400175"/>
            <a:chOff x="1548" y="1527"/>
            <a:chExt cx="612" cy="882"/>
          </a:xfrm>
        </p:grpSpPr>
        <p:sp>
          <p:nvSpPr>
            <p:cNvPr id="62" name="AutoShape 46"/>
            <p:cNvSpPr>
              <a:spLocks noChangeArrowheads="1"/>
            </p:cNvSpPr>
            <p:nvPr/>
          </p:nvSpPr>
          <p:spPr bwMode="auto">
            <a:xfrm>
              <a:off x="1548" y="1527"/>
              <a:ext cx="612" cy="882"/>
            </a:xfrm>
            <a:prstGeom prst="rtTriangl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AutoShape 47"/>
            <p:cNvSpPr>
              <a:spLocks noChangeArrowheads="1"/>
            </p:cNvSpPr>
            <p:nvPr/>
          </p:nvSpPr>
          <p:spPr bwMode="auto">
            <a:xfrm>
              <a:off x="1632" y="1794"/>
              <a:ext cx="366" cy="537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64" name="Picture 48" descr="Picture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398665">
            <a:off x="5855727" y="1600775"/>
            <a:ext cx="514350" cy="189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Line 49"/>
          <p:cNvSpPr>
            <a:spLocks noChangeShapeType="1"/>
          </p:cNvSpPr>
          <p:nvPr/>
        </p:nvSpPr>
        <p:spPr bwMode="auto">
          <a:xfrm>
            <a:off x="6736447" y="3143250"/>
            <a:ext cx="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6" name="Picture 50" descr="thuoc tra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9855" y="628650"/>
            <a:ext cx="500062" cy="385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51" descr="Picture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398665">
            <a:off x="5856723" y="1606890"/>
            <a:ext cx="514350" cy="189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Line 52"/>
          <p:cNvSpPr>
            <a:spLocks noChangeShapeType="1"/>
          </p:cNvSpPr>
          <p:nvPr/>
        </p:nvSpPr>
        <p:spPr bwMode="auto">
          <a:xfrm flipH="1" flipV="1">
            <a:off x="6736447" y="1309687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-76200" y="5715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?4. Cho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a’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qua O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a.</a:t>
            </a:r>
            <a:endParaRPr lang="en-US" b="1" dirty="0">
              <a:ln w="11430"/>
              <a:solidFill>
                <a:srgbClr val="FF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-66265" y="4331553"/>
            <a:ext cx="4333465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b="1" dirty="0" err="1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iểm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a.</a:t>
            </a:r>
            <a:endParaRPr lang="en-US" b="1" dirty="0">
              <a:ln w="11430"/>
              <a:solidFill>
                <a:srgbClr val="FF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343400" y="4407753"/>
            <a:ext cx="4538664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b="1" dirty="0" err="1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iểm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a.</a:t>
            </a:r>
            <a:endParaRPr lang="en-US" b="1" dirty="0">
              <a:ln w="11430"/>
              <a:solidFill>
                <a:srgbClr val="FF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197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1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19753E-6 L -0.00035 -0.28488 " pathEditMode="relative" rAng="0" ptsTypes="AA">
                                      <p:cBhvr>
                                        <p:cTn id="28" dur="1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14259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1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1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1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1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96296E-6 L 0.00261 0.34321 " pathEditMode="relative" rAng="0" ptsTypes="AA">
                                      <p:cBhvr>
                                        <p:cTn id="53" dur="1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1716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1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1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1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1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1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7284E-6 L -0.00139 0.25679 " pathEditMode="relative" rAng="0" ptsTypes="AA">
                                      <p:cBhvr>
                                        <p:cTn id="96" dur="1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12840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1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1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6" dur="1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1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1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7037E-6 L 0.00208 -0.35124 " pathEditMode="relative" rAng="0" ptsTypes="AA">
                                      <p:cBhvr>
                                        <p:cTn id="121" dur="1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17562"/>
                                    </p:animMotion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1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9" dur="1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3" dur="1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6" dur="1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5" grpId="0"/>
      <p:bldP spid="70" grpId="0"/>
      <p:bldP spid="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28"/>
          <p:cNvGrpSpPr>
            <a:grpSpLocks/>
          </p:cNvGrpSpPr>
          <p:nvPr/>
        </p:nvGrpSpPr>
        <p:grpSpPr bwMode="auto">
          <a:xfrm>
            <a:off x="381000" y="2113932"/>
            <a:ext cx="3276600" cy="495300"/>
            <a:chOff x="2928" y="1344"/>
            <a:chExt cx="2064" cy="312"/>
          </a:xfrm>
        </p:grpSpPr>
        <p:grpSp>
          <p:nvGrpSpPr>
            <p:cNvPr id="34" name="Group 25"/>
            <p:cNvGrpSpPr>
              <a:grpSpLocks/>
            </p:cNvGrpSpPr>
            <p:nvPr/>
          </p:nvGrpSpPr>
          <p:grpSpPr bwMode="auto">
            <a:xfrm>
              <a:off x="2928" y="1608"/>
              <a:ext cx="2064" cy="48"/>
              <a:chOff x="2928" y="1608"/>
              <a:chExt cx="2064" cy="48"/>
            </a:xfrm>
          </p:grpSpPr>
          <p:sp>
            <p:nvSpPr>
              <p:cNvPr id="37" name="Line 22"/>
              <p:cNvSpPr>
                <a:spLocks noChangeShapeType="1"/>
              </p:cNvSpPr>
              <p:nvPr/>
            </p:nvSpPr>
            <p:spPr bwMode="auto">
              <a:xfrm>
                <a:off x="2928" y="1632"/>
                <a:ext cx="206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Oval 23"/>
              <p:cNvSpPr>
                <a:spLocks noChangeArrowheads="1"/>
              </p:cNvSpPr>
              <p:nvPr/>
            </p:nvSpPr>
            <p:spPr bwMode="auto">
              <a:xfrm>
                <a:off x="4218" y="1608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5" name="Text Box 26"/>
            <p:cNvSpPr txBox="1">
              <a:spLocks noChangeArrowheads="1"/>
            </p:cNvSpPr>
            <p:nvPr/>
          </p:nvSpPr>
          <p:spPr bwMode="auto">
            <a:xfrm>
              <a:off x="2976" y="1344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  <p:sp>
          <p:nvSpPr>
            <p:cNvPr id="36" name="Text Box 27"/>
            <p:cNvSpPr txBox="1">
              <a:spLocks noChangeArrowheads="1"/>
            </p:cNvSpPr>
            <p:nvPr/>
          </p:nvSpPr>
          <p:spPr bwMode="auto">
            <a:xfrm>
              <a:off x="4314" y="1345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dirty="0"/>
                <a:t>O</a:t>
              </a:r>
            </a:p>
          </p:txBody>
        </p:sp>
      </p:grpSp>
      <p:sp>
        <p:nvSpPr>
          <p:cNvPr id="43" name="Line 33"/>
          <p:cNvSpPr>
            <a:spLocks noChangeShapeType="1"/>
          </p:cNvSpPr>
          <p:nvPr/>
        </p:nvSpPr>
        <p:spPr bwMode="auto">
          <a:xfrm flipV="1">
            <a:off x="2465684" y="1047350"/>
            <a:ext cx="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Line 38"/>
          <p:cNvSpPr>
            <a:spLocks noChangeShapeType="1"/>
          </p:cNvSpPr>
          <p:nvPr/>
        </p:nvSpPr>
        <p:spPr bwMode="auto">
          <a:xfrm>
            <a:off x="2465684" y="2571350"/>
            <a:ext cx="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Text Box 39"/>
          <p:cNvSpPr txBox="1">
            <a:spLocks noChangeArrowheads="1"/>
          </p:cNvSpPr>
          <p:nvPr/>
        </p:nvSpPr>
        <p:spPr bwMode="auto">
          <a:xfrm>
            <a:off x="2499021" y="3938188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a’</a:t>
            </a:r>
          </a:p>
        </p:txBody>
      </p:sp>
      <p:sp>
        <p:nvSpPr>
          <p:cNvPr id="54" name="Text Box 5"/>
          <p:cNvSpPr txBox="1">
            <a:spLocks noChangeArrowheads="1"/>
          </p:cNvSpPr>
          <p:nvPr/>
        </p:nvSpPr>
        <p:spPr bwMode="auto">
          <a:xfrm>
            <a:off x="4495800" y="2166937"/>
            <a:ext cx="464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55" name="Text Box 39"/>
          <p:cNvSpPr txBox="1">
            <a:spLocks noChangeArrowheads="1"/>
          </p:cNvSpPr>
          <p:nvPr/>
        </p:nvSpPr>
        <p:spPr bwMode="auto">
          <a:xfrm>
            <a:off x="6772275" y="1609725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a’</a:t>
            </a:r>
          </a:p>
        </p:txBody>
      </p:sp>
      <p:grpSp>
        <p:nvGrpSpPr>
          <p:cNvPr id="56" name="Group 44"/>
          <p:cNvGrpSpPr>
            <a:grpSpLocks/>
          </p:cNvGrpSpPr>
          <p:nvPr/>
        </p:nvGrpSpPr>
        <p:grpSpPr bwMode="auto">
          <a:xfrm>
            <a:off x="5486400" y="2757487"/>
            <a:ext cx="3048000" cy="1447800"/>
            <a:chOff x="3456" y="3216"/>
            <a:chExt cx="1920" cy="912"/>
          </a:xfrm>
        </p:grpSpPr>
        <p:sp>
          <p:nvSpPr>
            <p:cNvPr id="57" name="Line 40"/>
            <p:cNvSpPr>
              <a:spLocks noChangeShapeType="1"/>
            </p:cNvSpPr>
            <p:nvPr/>
          </p:nvSpPr>
          <p:spPr bwMode="auto">
            <a:xfrm>
              <a:off x="3456" y="3456"/>
              <a:ext cx="19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Text Box 41"/>
            <p:cNvSpPr txBox="1">
              <a:spLocks noChangeArrowheads="1"/>
            </p:cNvSpPr>
            <p:nvPr/>
          </p:nvSpPr>
          <p:spPr bwMode="auto">
            <a:xfrm>
              <a:off x="3456" y="3216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  <p:sp>
          <p:nvSpPr>
            <p:cNvPr id="59" name="Oval 42"/>
            <p:cNvSpPr>
              <a:spLocks noChangeArrowheads="1"/>
            </p:cNvSpPr>
            <p:nvPr/>
          </p:nvSpPr>
          <p:spPr bwMode="auto">
            <a:xfrm>
              <a:off x="4224" y="3936"/>
              <a:ext cx="30" cy="2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Text Box 43"/>
            <p:cNvSpPr txBox="1">
              <a:spLocks noChangeArrowheads="1"/>
            </p:cNvSpPr>
            <p:nvPr/>
          </p:nvSpPr>
          <p:spPr bwMode="auto">
            <a:xfrm>
              <a:off x="4320" y="3840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O</a:t>
              </a:r>
            </a:p>
          </p:txBody>
        </p:sp>
      </p:grpSp>
      <p:sp>
        <p:nvSpPr>
          <p:cNvPr id="65" name="Line 49"/>
          <p:cNvSpPr>
            <a:spLocks noChangeShapeType="1"/>
          </p:cNvSpPr>
          <p:nvPr/>
        </p:nvSpPr>
        <p:spPr bwMode="auto">
          <a:xfrm>
            <a:off x="6736447" y="3143250"/>
            <a:ext cx="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" name="Line 52"/>
          <p:cNvSpPr>
            <a:spLocks noChangeShapeType="1"/>
          </p:cNvSpPr>
          <p:nvPr/>
        </p:nvSpPr>
        <p:spPr bwMode="auto">
          <a:xfrm flipH="1" flipV="1">
            <a:off x="6736447" y="1309687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-76200" y="13335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v"/>
            </a:pPr>
            <a:r>
              <a:rPr lang="en-US" sz="2800" b="1" u="sng" dirty="0" err="1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Tính</a:t>
            </a:r>
            <a:r>
              <a:rPr lang="en-US" sz="2800" b="1" u="sng" dirty="0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u="sng" dirty="0" err="1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chất</a:t>
            </a:r>
            <a:r>
              <a:rPr lang="en-US" sz="2800" b="1" u="sng" dirty="0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  <a:r>
              <a:rPr lang="en-US" sz="2800" b="1" dirty="0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Có</a:t>
            </a:r>
            <a:r>
              <a:rPr lang="en-US" sz="2800" b="1" dirty="0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một</a:t>
            </a:r>
            <a:r>
              <a:rPr lang="en-US" sz="2800" b="1" dirty="0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2800" b="1" dirty="0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chỉ</a:t>
            </a:r>
            <a:r>
              <a:rPr lang="en-US" sz="2800" b="1" dirty="0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một</a:t>
            </a:r>
            <a:r>
              <a:rPr lang="en-US" sz="2800" b="1" dirty="0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đường</a:t>
            </a:r>
            <a:r>
              <a:rPr lang="en-US" sz="2800" b="1" dirty="0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thẳng</a:t>
            </a:r>
            <a:r>
              <a:rPr lang="en-US" sz="2800" b="1" dirty="0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a’ </a:t>
            </a:r>
            <a:r>
              <a:rPr lang="en-US" sz="2800" b="1" dirty="0" err="1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đi</a:t>
            </a:r>
            <a:r>
              <a:rPr lang="en-US" sz="2800" b="1" dirty="0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qua </a:t>
            </a:r>
            <a:r>
              <a:rPr lang="en-US" sz="2800" b="1" dirty="0" err="1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điểm</a:t>
            </a:r>
            <a:r>
              <a:rPr lang="en-US" sz="2800" b="1" dirty="0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O </a:t>
            </a:r>
            <a:r>
              <a:rPr lang="en-US" sz="2800" b="1" dirty="0" err="1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2800" b="1" dirty="0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vuông</a:t>
            </a:r>
            <a:r>
              <a:rPr lang="en-US" sz="2800" b="1" dirty="0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góc</a:t>
            </a:r>
            <a:r>
              <a:rPr lang="en-US" sz="2800" b="1" dirty="0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với</a:t>
            </a:r>
            <a:r>
              <a:rPr lang="en-US" sz="2800" b="1" dirty="0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đường</a:t>
            </a:r>
            <a:r>
              <a:rPr lang="en-US" sz="2800" b="1" dirty="0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thẳng</a:t>
            </a:r>
            <a:r>
              <a:rPr lang="en-US" sz="2800" b="1" dirty="0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a </a:t>
            </a:r>
            <a:r>
              <a:rPr lang="en-US" sz="2800" b="1" dirty="0" err="1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cho</a:t>
            </a:r>
            <a:r>
              <a:rPr lang="en-US" sz="2800" b="1" dirty="0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trước</a:t>
            </a:r>
            <a:r>
              <a:rPr lang="en-US" sz="2800" b="1" dirty="0" smtClean="0">
                <a:ln w="11430"/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en-US" sz="2800" b="1" dirty="0">
              <a:ln w="11430"/>
              <a:solidFill>
                <a:srgbClr val="00B0F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-66265" y="4171950"/>
            <a:ext cx="4333465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2800" b="1" dirty="0" err="1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</a:t>
            </a:r>
            <a:r>
              <a:rPr lang="en-US" sz="2800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iểm</a:t>
            </a:r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O </a:t>
            </a:r>
            <a:r>
              <a:rPr lang="en-US" sz="2800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cho</a:t>
            </a:r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trước</a:t>
            </a:r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nằm</a:t>
            </a:r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trên</a:t>
            </a:r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đường</a:t>
            </a:r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thẳng</a:t>
            </a:r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a.</a:t>
            </a:r>
            <a:endParaRPr lang="en-US" sz="2800" b="1" dirty="0">
              <a:ln w="11430"/>
              <a:solidFill>
                <a:srgbClr val="FF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343400" y="4264293"/>
            <a:ext cx="4538664" cy="97445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2800" b="1" dirty="0" err="1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</a:t>
            </a:r>
            <a:r>
              <a:rPr lang="en-US" sz="2800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iểm</a:t>
            </a:r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O </a:t>
            </a:r>
            <a:r>
              <a:rPr lang="en-US" sz="2800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cho</a:t>
            </a:r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trước</a:t>
            </a:r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nằm</a:t>
            </a:r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ngoài</a:t>
            </a:r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đường</a:t>
            </a:r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thẳng</a:t>
            </a:r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a.</a:t>
            </a:r>
            <a:endParaRPr lang="en-US" sz="2800" b="1" dirty="0">
              <a:ln w="11430"/>
              <a:solidFill>
                <a:srgbClr val="FF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69666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</p:bldLst>
  </p:timing>
</p:sld>
</file>

<file path=ppt/theme/theme1.xml><?xml version="1.0" encoding="utf-8"?>
<a:theme xmlns:a="http://schemas.openxmlformats.org/drawingml/2006/main" name="powerpoint-template-24">
  <a:themeElements>
    <a:clrScheme name="powerpoint-template-24 10">
      <a:dk1>
        <a:srgbClr val="4D4D4D"/>
      </a:dk1>
      <a:lt1>
        <a:srgbClr val="FFFFFF"/>
      </a:lt1>
      <a:dk2>
        <a:srgbClr val="4D4D4D"/>
      </a:dk2>
      <a:lt2>
        <a:srgbClr val="382E46"/>
      </a:lt2>
      <a:accent1>
        <a:srgbClr val="B40940"/>
      </a:accent1>
      <a:accent2>
        <a:srgbClr val="D2A13B"/>
      </a:accent2>
      <a:accent3>
        <a:srgbClr val="FFFFFF"/>
      </a:accent3>
      <a:accent4>
        <a:srgbClr val="404040"/>
      </a:accent4>
      <a:accent5>
        <a:srgbClr val="D6AAAF"/>
      </a:accent5>
      <a:accent6>
        <a:srgbClr val="BE9135"/>
      </a:accent6>
      <a:hlink>
        <a:srgbClr val="5A3D8D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4B8ACD"/>
        </a:lt2>
        <a:accent1>
          <a:srgbClr val="5C98C2"/>
        </a:accent1>
        <a:accent2>
          <a:srgbClr val="93BAD6"/>
        </a:accent2>
        <a:accent3>
          <a:srgbClr val="FFFFFF"/>
        </a:accent3>
        <a:accent4>
          <a:srgbClr val="404040"/>
        </a:accent4>
        <a:accent5>
          <a:srgbClr val="B5CADD"/>
        </a:accent5>
        <a:accent6>
          <a:srgbClr val="85A8C2"/>
        </a:accent6>
        <a:hlink>
          <a:srgbClr val="AECDE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114682"/>
        </a:lt2>
        <a:accent1>
          <a:srgbClr val="295B99"/>
        </a:accent1>
        <a:accent2>
          <a:srgbClr val="406DA6"/>
        </a:accent2>
        <a:accent3>
          <a:srgbClr val="FFFFFF"/>
        </a:accent3>
        <a:accent4>
          <a:srgbClr val="404040"/>
        </a:accent4>
        <a:accent5>
          <a:srgbClr val="ACB5CA"/>
        </a:accent5>
        <a:accent6>
          <a:srgbClr val="396296"/>
        </a:accent6>
        <a:hlink>
          <a:srgbClr val="5F84B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1984CC"/>
        </a:lt2>
        <a:accent1>
          <a:srgbClr val="0960AF"/>
        </a:accent1>
        <a:accent2>
          <a:srgbClr val="05438C"/>
        </a:accent2>
        <a:accent3>
          <a:srgbClr val="FFFFFF"/>
        </a:accent3>
        <a:accent4>
          <a:srgbClr val="404040"/>
        </a:accent4>
        <a:accent5>
          <a:srgbClr val="AAB6D4"/>
        </a:accent5>
        <a:accent6>
          <a:srgbClr val="043C7E"/>
        </a:accent6>
        <a:hlink>
          <a:srgbClr val="02306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116DE4"/>
        </a:lt2>
        <a:accent1>
          <a:srgbClr val="235CAF"/>
        </a:accent1>
        <a:accent2>
          <a:srgbClr val="54A1EE"/>
        </a:accent2>
        <a:accent3>
          <a:srgbClr val="FFFFFF"/>
        </a:accent3>
        <a:accent4>
          <a:srgbClr val="404040"/>
        </a:accent4>
        <a:accent5>
          <a:srgbClr val="ACB5D4"/>
        </a:accent5>
        <a:accent6>
          <a:srgbClr val="4B91D8"/>
        </a:accent6>
        <a:hlink>
          <a:srgbClr val="1391E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2A2637"/>
        </a:lt2>
        <a:accent1>
          <a:srgbClr val="382E46"/>
        </a:accent1>
        <a:accent2>
          <a:srgbClr val="D2A13B"/>
        </a:accent2>
        <a:accent3>
          <a:srgbClr val="FFFFFF"/>
        </a:accent3>
        <a:accent4>
          <a:srgbClr val="404040"/>
        </a:accent4>
        <a:accent5>
          <a:srgbClr val="AEADB0"/>
        </a:accent5>
        <a:accent6>
          <a:srgbClr val="BE9135"/>
        </a:accent6>
        <a:hlink>
          <a:srgbClr val="B41D4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2A2637"/>
        </a:lt2>
        <a:accent1>
          <a:srgbClr val="382E46"/>
        </a:accent1>
        <a:accent2>
          <a:srgbClr val="D2A13B"/>
        </a:accent2>
        <a:accent3>
          <a:srgbClr val="FFFFFF"/>
        </a:accent3>
        <a:accent4>
          <a:srgbClr val="404040"/>
        </a:accent4>
        <a:accent5>
          <a:srgbClr val="AEADB0"/>
        </a:accent5>
        <a:accent6>
          <a:srgbClr val="BE9135"/>
        </a:accent6>
        <a:hlink>
          <a:srgbClr val="5A3D8D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382E46"/>
        </a:lt2>
        <a:accent1>
          <a:srgbClr val="B40940"/>
        </a:accent1>
        <a:accent2>
          <a:srgbClr val="D2A13B"/>
        </a:accent2>
        <a:accent3>
          <a:srgbClr val="FFFFFF"/>
        </a:accent3>
        <a:accent4>
          <a:srgbClr val="404040"/>
        </a:accent4>
        <a:accent5>
          <a:srgbClr val="D6AAAF"/>
        </a:accent5>
        <a:accent6>
          <a:srgbClr val="BE9135"/>
        </a:accent6>
        <a:hlink>
          <a:srgbClr val="5A3D8D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16</Template>
  <TotalTime>4654</TotalTime>
  <Words>835</Words>
  <Application>Microsoft Office PowerPoint</Application>
  <PresentationFormat>On-screen Show (16:9)</PresentationFormat>
  <Paragraphs>161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powerpoint-template-24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DTLC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Nguyên Hằng</dc:creator>
  <cp:lastModifiedBy>DELL</cp:lastModifiedBy>
  <cp:revision>264</cp:revision>
  <dcterms:created xsi:type="dcterms:W3CDTF">2010-10-10T14:17:59Z</dcterms:created>
  <dcterms:modified xsi:type="dcterms:W3CDTF">2021-09-13T09:58:25Z</dcterms:modified>
</cp:coreProperties>
</file>