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57" r:id="rId5"/>
    <p:sldId id="262" r:id="rId6"/>
    <p:sldId id="260" r:id="rId7"/>
    <p:sldId id="261" r:id="rId8"/>
    <p:sldId id="266" r:id="rId9"/>
    <p:sldId id="263" r:id="rId10"/>
    <p:sldId id="276" r:id="rId11"/>
    <p:sldId id="265" r:id="rId12"/>
    <p:sldId id="267" r:id="rId13"/>
    <p:sldId id="268" r:id="rId14"/>
    <p:sldId id="270" r:id="rId15"/>
    <p:sldId id="274" r:id="rId16"/>
    <p:sldId id="275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66FF99"/>
    <a:srgbClr val="00FF00"/>
    <a:srgbClr val="071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51CA-57F6-462F-9B10-7C8C4804F32F}" type="datetimeFigureOut">
              <a:rPr lang="vi-VN" smtClean="0"/>
              <a:t>19/09/2021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9E036-7520-4802-A97B-BFAE2F08A15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3262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9E036-7520-4802-A97B-BFAE2F08A15D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3821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0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8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63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2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7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1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8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2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rgbClr val="E2E1F3"/>
            </a:gs>
            <a:gs pos="0">
              <a:schemeClr val="accent5">
                <a:lumMod val="20000"/>
                <a:lumOff val="80000"/>
              </a:schemeClr>
            </a:gs>
            <a:gs pos="99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9FDE0-FF5E-4604-BEF4-5D45E1C805D4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0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0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0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0.png"/><Relationship Id="rId10" Type="http://schemas.openxmlformats.org/officeDocument/2006/relationships/image" Target="../media/image51.png"/><Relationship Id="rId4" Type="http://schemas.openxmlformats.org/officeDocument/2006/relationships/image" Target="../media/image450.png"/><Relationship Id="rId9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7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50.png"/><Relationship Id="rId7" Type="http://schemas.openxmlformats.org/officeDocument/2006/relationships/image" Target="../media/image3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60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57201" y="748665"/>
                <a:ext cx="8017041" cy="984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Bef>
                    <a:spcPts val="1200"/>
                  </a:spcBef>
                  <a:buAutoNum type="alphaLcParenR"/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tuyệt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nguyên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gì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e>
                    </m:d>
                    <m:r>
                      <a:rPr lang="en-US" sz="2400" b="1" i="1" smtClean="0">
                        <a:latin typeface="Cambria Math"/>
                        <a:cs typeface="Times New Roman" pitchFamily="18" charset="0"/>
                      </a:rPr>
                      <m:t>; </m:t>
                    </m:r>
                    <m:d>
                      <m:dPr>
                        <m:begChr m:val="|"/>
                        <m:endChr m:val="|"/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e>
                    </m:d>
                  </m:oMath>
                </a14:m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e>
                    </m:d>
                  </m:oMath>
                </a14:m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1" y="748665"/>
                <a:ext cx="8017041" cy="984885"/>
              </a:xfrm>
              <a:prstGeom prst="rect">
                <a:avLst/>
              </a:prstGeom>
              <a:blipFill rotWithShape="1">
                <a:blip r:embed="rId2"/>
                <a:stretch>
                  <a:fillRect l="-1141" t="-4969" b="-136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24132" y="1750933"/>
            <a:ext cx="84150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en-US" sz="2400" b="1" dirty="0" err="1" smtClean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 smtClean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dirty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95835" y="3166868"/>
                <a:ext cx="8382000" cy="624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Vẽ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trục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diễn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trên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trục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hữu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3,5 ;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  <a:cs typeface="Times New Roman" pitchFamily="18" charset="0"/>
                      </a:rPr>
                      <m:t>; </m:t>
                    </m:r>
                    <m:f>
                      <m:fPr>
                        <m:ctrlP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835" y="3166868"/>
                <a:ext cx="8382000" cy="624082"/>
              </a:xfrm>
              <a:prstGeom prst="rect">
                <a:avLst/>
              </a:prstGeom>
              <a:blipFill rotWithShape="1">
                <a:blip r:embed="rId4"/>
                <a:stretch>
                  <a:fillRect l="-1164"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457200" y="4092178"/>
            <a:ext cx="8382000" cy="190500"/>
            <a:chOff x="1143000" y="5903843"/>
            <a:chExt cx="8382000" cy="25513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1143000" y="6018654"/>
              <a:ext cx="8382000" cy="22324"/>
            </a:xfrm>
            <a:prstGeom prst="straightConnector1">
              <a:avLst/>
            </a:prstGeom>
            <a:ln w="571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4304789" y="6021843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5371589" y="6031411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6438389" y="6031411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7478202" y="6044167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237989" y="6021843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2171189" y="6018654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 bwMode="auto">
          <a:xfrm rot="5400000">
            <a:off x="3124200" y="4180285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auto">
          <a:xfrm rot="5400000">
            <a:off x="7902575" y="4195763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581400" y="429339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87875" y="429339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1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638800" y="4293394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2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8238" y="4293394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-1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319213" y="4248150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-2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7381875" y="4191000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769100" y="4288631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785100" y="427672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4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62800" y="4381477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.VnTime" pitchFamily="34" charset="0"/>
              </a:rPr>
              <a:t>3,5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8601" y="281285"/>
            <a:ext cx="5181600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 LẠI KIẾN THỨC LỚP 6</a:t>
            </a:r>
            <a:endParaRPr lang="en-US" sz="24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928144" y="4229100"/>
                <a:ext cx="56356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8144" y="4229100"/>
                <a:ext cx="563562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2571750"/>
                <a:ext cx="365010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ts val="1200"/>
                  </a:spcBef>
                  <a:defRPr/>
                </a:pP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e>
                    </m:d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𝟓</m:t>
                    </m:r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; </m:t>
                    </m:r>
                    <m:d>
                      <m:dPr>
                        <m:begChr m:val="|"/>
                        <m:endChr m:val="|"/>
                        <m:ctrlP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e>
                    </m:d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𝟕</m:t>
                    </m:r>
                    <m:r>
                      <a:rPr lang="en-US" sz="2400" b="1" i="1">
                        <a:solidFill>
                          <a:srgbClr val="071AD3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400" b="1">
                    <a:solidFill>
                      <a:srgbClr val="071AD3"/>
                    </a:solidFill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rgbClr val="071AD3"/>
                            </a:solidFill>
                            <a:latin typeface="Cambria Math"/>
                            <a:cs typeface="Times New Roman" pitchFamily="18" charset="0"/>
                          </a:rPr>
                          <m:t>𝟎</m:t>
                        </m:r>
                      </m:e>
                    </m:d>
                  </m:oMath>
                </a14:m>
                <a:r>
                  <a:rPr lang="en-US" sz="2400" b="1" dirty="0">
                    <a:solidFill>
                      <a:srgbClr val="071AD3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>
                    <a:solidFill>
                      <a:srgbClr val="071AD3"/>
                    </a:solidFill>
                    <a:latin typeface="Times New Roman" pitchFamily="18" charset="0"/>
                    <a:cs typeface="Times New Roman" pitchFamily="18" charset="0"/>
                  </a:rPr>
                  <a:t>= 0</a:t>
                </a:r>
                <a:endParaRPr lang="en-US" sz="2400" b="1" dirty="0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71750"/>
                <a:ext cx="3650102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r="-166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982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7" grpId="0"/>
      <p:bldP spid="18" grpId="0"/>
      <p:bldP spid="19" grpId="0"/>
      <p:bldP spid="20" grpId="0"/>
      <p:bldP spid="21" grpId="0"/>
      <p:bldP spid="21" grpId="1"/>
      <p:bldP spid="24" grpId="0"/>
      <p:bldP spid="25" grpId="0"/>
      <p:bldP spid="26" grpId="0"/>
      <p:bldP spid="2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>
                <a:spLocks noChangeArrowheads="1"/>
              </p:cNvSpPr>
              <p:nvPr/>
            </p:nvSpPr>
            <p:spPr bwMode="auto">
              <a:xfrm>
                <a:off x="546571" y="895350"/>
                <a:ext cx="6934200" cy="1754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375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13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  <a:defRPr/>
                </a:pP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 chia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y:</a:t>
                </a:r>
              </a:p>
              <a:p>
                <a:pPr marL="457200" indent="-457200" eaLnBrk="1" hangingPunct="1">
                  <a:lnSpc>
                    <a:spcPct val="150000"/>
                  </a:lnSpc>
                  <a:spcBef>
                    <a:spcPct val="0"/>
                  </a:spcBef>
                  <a:buFont typeface="Wingdings" pitchFamily="2" charset="2"/>
                  <a:buChar char="ü"/>
                  <a:defRPr/>
                </a:pP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Thương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mang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alt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x, y </a:t>
                </a:r>
                <a:r>
                  <a:rPr lang="en-US" alt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alt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457200" indent="-457200">
                  <a:lnSpc>
                    <a:spcPct val="150000"/>
                  </a:lnSpc>
                  <a:spcBef>
                    <a:spcPct val="0"/>
                  </a:spcBef>
                  <a:buFont typeface="Wingdings" pitchFamily="2" charset="2"/>
                  <a:buChar char="ü"/>
                  <a:defRPr/>
                </a:pP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Thương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mang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</m:oMath>
                </a14:m>
                <a:r>
                  <a:rPr lang="en-US" alt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alt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x, y </a:t>
                </a:r>
                <a:r>
                  <a:rPr lang="en-US" alt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alt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dấu</a:t>
                </a:r>
                <a:r>
                  <a:rPr lang="en-US" alt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6571" y="895350"/>
                <a:ext cx="6934200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1407" b="-347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46571" y="59055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123" y="2647950"/>
            <a:ext cx="1151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605811" y="2643485"/>
                <a:ext cx="29173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0,408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0,34</m:t>
                        </m:r>
                      </m:e>
                    </m:d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811" y="2643485"/>
                <a:ext cx="2917337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132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349493" y="2651937"/>
                <a:ext cx="25085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0,408:0,34</m:t>
                          </m:r>
                        </m:e>
                      </m:d>
                    </m:oMath>
                  </m:oMathPara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493" y="2651937"/>
                <a:ext cx="250850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629400" y="2651937"/>
                <a:ext cx="97866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=1,2</m:t>
                      </m:r>
                    </m:oMath>
                  </m:oMathPara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651937"/>
                <a:ext cx="97866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600200" y="3176885"/>
                <a:ext cx="293497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0,408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i="1">
                            <a:latin typeface="Cambria Math"/>
                          </a:rPr>
                          <m:t>0,34</m:t>
                        </m:r>
                      </m:e>
                    </m:d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176885"/>
                <a:ext cx="2934971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326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343400" y="3176885"/>
                <a:ext cx="25085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0,408:0,34</m:t>
                          </m:r>
                        </m:e>
                      </m:d>
                    </m:oMath>
                  </m:oMathPara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176885"/>
                <a:ext cx="250850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629400" y="3175157"/>
                <a:ext cx="12078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1,2</m:t>
                      </m:r>
                    </m:oMath>
                  </m:oMathPara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175157"/>
                <a:ext cx="120789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33400" y="3592890"/>
                <a:ext cx="4495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?</a:t>
                </a:r>
                <a:r>
                  <a:rPr lang="en-US" sz="2400" b="1" smtClean="0">
                    <a:solidFill>
                      <a:srgbClr val="0070C0"/>
                    </a:solidFill>
                  </a:rPr>
                  <a:t>3 Tính</a:t>
                </a:r>
              </a:p>
              <a:p>
                <a:r>
                  <a:rPr lang="en-US" sz="2400" smtClean="0"/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−3,116+0,263</m:t>
                    </m:r>
                  </m:oMath>
                </a14:m>
                <a:endParaRPr lang="en-US" sz="2400" b="0" smtClean="0"/>
              </a:p>
              <a:p>
                <a:r>
                  <a:rPr lang="en-US" sz="2400" smtClean="0"/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−3,7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.(−2,16)</m:t>
                    </m:r>
                  </m:oMath>
                </a14:m>
                <a:endParaRPr lang="en-US" sz="2400" smtClean="0"/>
              </a:p>
              <a:p>
                <a:endParaRPr lang="en-US" sz="24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592890"/>
                <a:ext cx="4495800" cy="1569660"/>
              </a:xfrm>
              <a:prstGeom prst="rect">
                <a:avLst/>
              </a:prstGeom>
              <a:blipFill rotWithShape="1">
                <a:blip r:embed="rId9"/>
                <a:stretch>
                  <a:fillRect l="-2171" t="-3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895600" y="3943350"/>
                <a:ext cx="290444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(</m:t>
                      </m:r>
                      <m:r>
                        <a:rPr lang="en-US" sz="2400" i="1">
                          <a:latin typeface="Cambria Math"/>
                        </a:rPr>
                        <m:t>3,116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0,263</m:t>
                      </m:r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943350"/>
                <a:ext cx="2904449" cy="461665"/>
              </a:xfrm>
              <a:prstGeom prst="rect">
                <a:avLst/>
              </a:prstGeom>
              <a:blipFill rotWithShape="1">
                <a:blip r:embed="rId10"/>
                <a:stretch>
                  <a:fillRect r="-420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971800" y="4324350"/>
                <a:ext cx="21584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=+</m:t>
                      </m:r>
                      <m:r>
                        <a:rPr lang="en-US" sz="2400" i="1" smtClean="0">
                          <a:latin typeface="Cambria Math"/>
                        </a:rPr>
                        <m:t> </m:t>
                      </m:r>
                      <m:r>
                        <a:rPr lang="en-US" sz="2400" i="1"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latin typeface="Cambria Math"/>
                        </a:rPr>
                        <m:t>3,7.</m:t>
                      </m:r>
                      <m:r>
                        <a:rPr lang="en-US" sz="2400" i="1">
                          <a:latin typeface="Cambria Math"/>
                        </a:rPr>
                        <m:t>2,16)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4324350"/>
                <a:ext cx="2158476" cy="461665"/>
              </a:xfrm>
              <a:prstGeom prst="rect">
                <a:avLst/>
              </a:prstGeom>
              <a:blipFill rotWithShape="1">
                <a:blip r:embed="rId11"/>
                <a:stretch>
                  <a:fillRect r="-565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5057192" y="4319885"/>
            <a:ext cx="1127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= 7,992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638800" y="3943350"/>
                <a:ext cx="15397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=−2,853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943350"/>
                <a:ext cx="1539717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847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" grpId="0"/>
      <p:bldP spid="3" grpId="0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90142" y="209549"/>
            <a:ext cx="8901458" cy="49009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2020" y="209550"/>
            <a:ext cx="3296095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73953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17 (SGK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15)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8315" y="1428750"/>
            <a:ext cx="853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7" name="Rectangle 6"/>
          <p:cNvSpPr/>
          <p:nvPr/>
        </p:nvSpPr>
        <p:spPr>
          <a:xfrm>
            <a:off x="7543800" y="1428750"/>
            <a:ext cx="853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400" b="1">
              <a:solidFill>
                <a:srgbClr val="071AD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5676" y="1962150"/>
            <a:ext cx="5437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71AD3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400" b="1" dirty="0">
              <a:solidFill>
                <a:srgbClr val="071AD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518" y="2419350"/>
            <a:ext cx="2118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79339" y="2847667"/>
                <a:ext cx="1398075" cy="616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39" y="2847667"/>
                <a:ext cx="1398075" cy="616194"/>
              </a:xfrm>
              <a:prstGeom prst="rect">
                <a:avLst/>
              </a:prstGeom>
              <a:blipFill rotWithShape="1">
                <a:blip r:embed="rId2"/>
                <a:stretch>
                  <a:fillRect l="-6987" b="-8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212012" y="2952750"/>
                <a:ext cx="18581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40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400" i="1">
                        <a:latin typeface="Cambria Math"/>
                      </a:rPr>
                      <m:t>=0,37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012" y="2952750"/>
                <a:ext cx="1858137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246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21877" y="4095750"/>
                <a:ext cx="143815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40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400" i="1">
                        <a:latin typeface="Cambria Math"/>
                      </a:rPr>
                      <m:t>=0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877" y="4095750"/>
                <a:ext cx="1438151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678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181600" y="3867150"/>
                <a:ext cx="1713867" cy="6165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400">
                    <a:latin typeface="Times New Roman" pitchFamily="18" charset="0"/>
                    <a:cs typeface="Times New Roman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400" i="1">
                        <a:latin typeface="Cambria Math"/>
                      </a:rPr>
                      <m:t>=1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FR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3867150"/>
                <a:ext cx="1713867" cy="616515"/>
              </a:xfrm>
              <a:prstGeom prst="rect">
                <a:avLst/>
              </a:prstGeom>
              <a:blipFill rotWithShape="1">
                <a:blip r:embed="rId5"/>
                <a:stretch>
                  <a:fillRect l="-5338" b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28600" y="3333750"/>
                <a:ext cx="2871748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𝒉𝒐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ặ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𝒄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333750"/>
                <a:ext cx="2871748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4572000" y="3486150"/>
                <a:ext cx="38527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𝟎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,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𝟑𝟕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𝒉𝒐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ặ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𝒄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= −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𝟎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,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𝟑𝟕</m:t>
                      </m:r>
                    </m:oMath>
                  </m:oMathPara>
                </a14:m>
                <a:endParaRPr lang="en-US" sz="24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86150"/>
                <a:ext cx="3852786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419600" y="1428750"/>
                <a:ext cx="28202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=−(−2,5)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428750"/>
                <a:ext cx="2820259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240" t="-10526" r="-172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53253" y="1428750"/>
                <a:ext cx="21918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=2,5</m:t>
                    </m:r>
                    <m:r>
                      <m:rPr>
                        <m:nor/>
                      </m:rPr>
                      <a:rPr lang="en-US" sz="2400"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53" y="1428750"/>
                <a:ext cx="2191882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445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33400" y="1957685"/>
                <a:ext cx="250286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=−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2,5</m:t>
                    </m:r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957685"/>
                <a:ext cx="2502865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90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57200" y="4548485"/>
                <a:ext cx="1539652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⇒ </m:t>
                      </m:r>
                      <m:r>
                        <a:rPr lang="fr-FR" sz="2600" b="1" i="1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600" b="1" i="1">
                          <a:solidFill>
                            <a:srgbClr val="071AD3"/>
                          </a:solidFill>
                          <a:latin typeface="Cambria Math"/>
                        </a:rPr>
                        <m:t>=</m:t>
                      </m:r>
                      <m:r>
                        <a:rPr lang="fr-FR" sz="2600" b="1" i="1">
                          <a:solidFill>
                            <a:srgbClr val="071AD3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6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548485"/>
                <a:ext cx="1539652" cy="49244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734169" y="4324350"/>
                <a:ext cx="3343031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=</m:t>
                      </m:r>
                      <m:r>
                        <a:rPr lang="fr-FR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𝟏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𝒉𝒐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ặ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𝒄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 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𝒙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sz="2400" b="1" i="1">
                          <a:solidFill>
                            <a:srgbClr val="071AD3"/>
                          </a:solidFill>
                          <a:latin typeface="Cambria Math"/>
                        </a:rPr>
                        <m:t>𝟏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fr-FR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4169" y="4324350"/>
                <a:ext cx="3343031" cy="7861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2126081" y="2040582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58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971550"/>
            <a:ext cx="51334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fr-FR" sz="28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 Tính </a:t>
            </a:r>
            <a:r>
              <a:rPr lang="fr-FR" sz="28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(SGK trang 15)</a:t>
            </a:r>
            <a:endParaRPr lang="en-US" sz="28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800">
                <a:latin typeface="Times New Roman" pitchFamily="18" charset="0"/>
                <a:cs typeface="Times New Roman" pitchFamily="18" charset="0"/>
              </a:rPr>
              <a:t>a) – 5,17 – 0,469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800">
                <a:latin typeface="Times New Roman" pitchFamily="18" charset="0"/>
                <a:cs typeface="Times New Roman" pitchFamily="18" charset="0"/>
              </a:rPr>
              <a:t>b) –2,05 + 1,73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800">
                <a:latin typeface="Times New Roman" pitchFamily="18" charset="0"/>
                <a:cs typeface="Times New Roman" pitchFamily="18" charset="0"/>
              </a:rPr>
              <a:t>c) (–5,17) . (–3,1)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800">
                <a:latin typeface="Times New Roman" pitchFamily="18" charset="0"/>
                <a:cs typeface="Times New Roman" pitchFamily="18" charset="0"/>
              </a:rPr>
              <a:t>d) (–9,18)  : 4,25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1751488"/>
            <a:ext cx="2983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– (5,17 + 0,469 )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1018" y="1743730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– 5,639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8597" y="2429530"/>
            <a:ext cx="2691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= – (2,05 – 1,73)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72808" y="2429530"/>
            <a:ext cx="1374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– 0,32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71800" y="3028950"/>
            <a:ext cx="23551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+ (5,17 . 3,1)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72808" y="3028950"/>
            <a:ext cx="1463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16,027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18559" y="3653925"/>
            <a:ext cx="26116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 – (9,18: 4,25)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60360" y="3660641"/>
            <a:ext cx="1374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>
                <a:latin typeface="Times New Roman" pitchFamily="18" charset="0"/>
                <a:cs typeface="Times New Roman" pitchFamily="18" charset="0"/>
              </a:rPr>
              <a:t>= – 2,16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71800" y="310575"/>
            <a:ext cx="3296095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Bài tập củng cố</a:t>
            </a:r>
            <a:endParaRPr lang="en-US" sz="32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2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895350"/>
            <a:ext cx="513031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20 </a:t>
            </a:r>
            <a:r>
              <a:rPr lang="fr-FR" sz="26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 nhanh (SGK </a:t>
            </a:r>
            <a:r>
              <a:rPr lang="fr-FR" sz="26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 15)</a:t>
            </a:r>
            <a:endParaRPr lang="en-US" sz="26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428750"/>
            <a:ext cx="43652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a) 6,3 + (– 3,7) + 2,4 + ( – 0,3) 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1428750"/>
            <a:ext cx="405110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b) (–4,9) + 5,5 + 4,9 + (–5,5)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1962150"/>
            <a:ext cx="426591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 smtClean="0">
                <a:latin typeface="Times New Roman" pitchFamily="18" charset="0"/>
                <a:cs typeface="Times New Roman" pitchFamily="18" charset="0"/>
              </a:rPr>
              <a:t>= [6,3+ ( – 0,3)] +(– 3,7) + 2,4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12113" y="2495550"/>
            <a:ext cx="263565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6 + (– 3,7) + 2,4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6845" y="3028950"/>
            <a:ext cx="17267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 smtClean="0">
                <a:latin typeface="Times New Roman" pitchFamily="18" charset="0"/>
                <a:cs typeface="Times New Roman" pitchFamily="18" charset="0"/>
              </a:rPr>
              <a:t>= 2,3  </a:t>
            </a:r>
            <a:r>
              <a:rPr lang="fr-FR" sz="2600">
                <a:latin typeface="Times New Roman" pitchFamily="18" charset="0"/>
                <a:cs typeface="Times New Roman" pitchFamily="18" charset="0"/>
              </a:rPr>
              <a:t>+ 2,4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3045" y="3638550"/>
            <a:ext cx="8723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4,7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24400" y="1962150"/>
            <a:ext cx="432041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[(–4,9) + 4,9] +[ 5,5+ (–5,5)]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4400" y="2536507"/>
            <a:ext cx="16642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0 + 0 = 0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3173" y="1428750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012020" y="285750"/>
            <a:ext cx="3296095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Bài tập củng cố</a:t>
            </a:r>
            <a:endParaRPr lang="en-US" sz="32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1306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428750"/>
            <a:ext cx="488627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c) 2,9 + 3,7 + (– 4,2) + (–2,9) + 4,2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72681" y="1428750"/>
            <a:ext cx="384271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d) (– 6,5) . 2,8 + 2,8. (–3,5)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142" y="2003107"/>
            <a:ext cx="509145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[2,9+ (–2,9)] + [(– 4,2) + 4,2]+ 3,7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3093" y="2571750"/>
            <a:ext cx="191430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0 + 0 + 3,7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3146107"/>
            <a:ext cx="8723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3,7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16508" y="2003107"/>
            <a:ext cx="347402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2,8 . </a:t>
            </a:r>
            <a:r>
              <a:rPr lang="fr-FR" sz="2600" smtClean="0">
                <a:latin typeface="Times New Roman" pitchFamily="18" charset="0"/>
                <a:cs typeface="Times New Roman" pitchFamily="18" charset="0"/>
              </a:rPr>
              <a:t>[(– 6,5) + (– 3,5)]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92519" y="2612707"/>
            <a:ext cx="192713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2,8 . (– 10)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105400" y="1463488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361733" y="3222307"/>
            <a:ext cx="103906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>
                <a:latin typeface="Times New Roman" pitchFamily="18" charset="0"/>
                <a:cs typeface="Times New Roman" pitchFamily="18" charset="0"/>
              </a:rPr>
              <a:t>= – </a:t>
            </a:r>
            <a:r>
              <a:rPr lang="fr-FR" sz="260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9549" y="860107"/>
            <a:ext cx="513031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20 </a:t>
            </a:r>
            <a:r>
              <a:rPr lang="fr-FR" sz="26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 nhanh (SGK </a:t>
            </a:r>
            <a:r>
              <a:rPr lang="fr-FR" sz="26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 15)</a:t>
            </a:r>
            <a:endParaRPr lang="en-US" sz="26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12020" y="285750"/>
            <a:ext cx="3296095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Bài tập củng cố</a:t>
            </a:r>
            <a:endParaRPr lang="en-US" sz="32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7264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276350"/>
            <a:ext cx="8691282" cy="2600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buFontTx/>
              <a:buChar char="-"/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21, 23, 25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(SGK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trang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15,16)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57150"/>
            <a:ext cx="8153400" cy="1090977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5067" y="187139"/>
            <a:ext cx="5892959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800" b="1" err="1">
                <a:ln/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anose="02020603050405020304" pitchFamily="18" charset="0"/>
              </a:rPr>
              <a:t>Hướng</a:t>
            </a:r>
            <a:r>
              <a:rPr lang="en-US" sz="4800" b="1">
                <a:ln/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ln/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dẫn học ở nhà</a:t>
            </a:r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5867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20485"/>
            <a:ext cx="869128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Hướng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dẫn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21: </a:t>
            </a:r>
          </a:p>
          <a:p>
            <a:pPr eaLnBrk="1" hangingPunct="1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a)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Trong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những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nào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biểu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diễn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cùng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một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tỉ</a:t>
            </a:r>
            <a:endParaRPr lang="en-US" altLang="en-US" sz="2800" b="1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/>
            <a:endParaRPr lang="en-US" altLang="en-US" sz="2800" b="1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/>
            <a:endParaRPr lang="en-US" alt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Oval 5"/>
          <p:cNvSpPr/>
          <p:nvPr/>
        </p:nvSpPr>
        <p:spPr>
          <a:xfrm>
            <a:off x="533400" y="15586"/>
            <a:ext cx="8153400" cy="1090977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5067" y="187139"/>
            <a:ext cx="5892959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800" b="1" err="1">
                <a:ln/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anose="02020603050405020304" pitchFamily="18" charset="0"/>
              </a:rPr>
              <a:t>Hướng</a:t>
            </a:r>
            <a:r>
              <a:rPr lang="en-US" sz="4800" b="1">
                <a:ln/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ln/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dẫn học ở nhà</a:t>
            </a:r>
            <a:endParaRPr lang="en-US" sz="4800" b="1" dirty="0">
              <a:ln/>
              <a:solidFill>
                <a:srgbClr val="FF0000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45563"/>
              </p:ext>
            </p:extLst>
          </p:nvPr>
        </p:nvGraphicFramePr>
        <p:xfrm>
          <a:off x="843235" y="2537096"/>
          <a:ext cx="2738165" cy="658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3" imgW="1638000" imgH="393480" progId="Equation.DSMT4">
                  <p:embed/>
                </p:oleObj>
              </mc:Choice>
              <mc:Fallback>
                <p:oleObj name="Equation" r:id="rId3" imgW="1638000" imgH="3934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3235" y="2537096"/>
                        <a:ext cx="2738165" cy="658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4316709" y="208337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em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hãy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rút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gọn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để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tìm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các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biểu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diễn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cùng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một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hữu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tỉ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  <a:endParaRPr lang="en-US" alt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7244" y="3195104"/>
            <a:ext cx="86912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Hướng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dẫn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Bài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23: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chất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x &lt; y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y &lt; z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thì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x &lt; z</a:t>
            </a:r>
          </a:p>
          <a:p>
            <a:pPr eaLnBrk="1" hangingPunct="1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a)So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sánh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1,1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445042"/>
              </p:ext>
            </p:extLst>
          </p:nvPr>
        </p:nvGraphicFramePr>
        <p:xfrm>
          <a:off x="2092038" y="3644900"/>
          <a:ext cx="2968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5" imgW="177480" imgH="393480" progId="Equation.DSMT4">
                  <p:embed/>
                </p:oleObj>
              </mc:Choice>
              <mc:Fallback>
                <p:oleObj name="Equation" r:id="rId5" imgW="177480" imgH="3934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92038" y="3644900"/>
                        <a:ext cx="296863" cy="65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69109" y="3700895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em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hãy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sánh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4/5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1,1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1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để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tìm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kết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quả</a:t>
            </a:r>
            <a:r>
              <a:rPr lang="en-US" alt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en-US" alt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441481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8873" y="0"/>
            <a:ext cx="10127673" cy="5143500"/>
          </a:xfrm>
          <a:prstGeom prst="rect">
            <a:avLst/>
          </a:prstGeom>
        </p:spPr>
      </p:pic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896100" y="3389710"/>
            <a:ext cx="1219200" cy="571500"/>
          </a:xfrm>
          <a:prstGeom prst="ellipse">
            <a:avLst/>
          </a:prstGeom>
          <a:noFill/>
          <a:ln w="5715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5334000" y="2800350"/>
            <a:ext cx="3124200" cy="154305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248400" y="3086100"/>
            <a:ext cx="2057400" cy="1085850"/>
          </a:xfrm>
          <a:prstGeom prst="ellips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49" name="TextBox 11"/>
          <p:cNvSpPr txBox="1">
            <a:spLocks noChangeArrowheads="1"/>
          </p:cNvSpPr>
          <p:nvPr/>
        </p:nvSpPr>
        <p:spPr bwMode="auto">
          <a:xfrm>
            <a:off x="6477000" y="3218260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</p:txBody>
      </p:sp>
      <p:sp>
        <p:nvSpPr>
          <p:cNvPr id="6150" name="TextBox 12"/>
          <p:cNvSpPr txBox="1">
            <a:spLocks noChangeArrowheads="1"/>
          </p:cNvSpPr>
          <p:nvPr/>
        </p:nvSpPr>
        <p:spPr bwMode="auto">
          <a:xfrm>
            <a:off x="5829300" y="2942035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Font typeface="Arial" charset="0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" name="Rectangle 1"/>
          <p:cNvSpPr/>
          <p:nvPr/>
        </p:nvSpPr>
        <p:spPr>
          <a:xfrm>
            <a:off x="-152400" y="732532"/>
            <a:ext cx="922020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§4 : GIÁ 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TRỊ TUYỆT ĐỐI CỦA MỘT SỐ HỮU TỈ</a:t>
            </a:r>
            <a:r>
              <a:rPr lang="vi-VN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CỘNG, TRỪ, NHÂN, CHIA SỐ THẬP 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85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36"/>
          <p:cNvGrpSpPr>
            <a:grpSpLocks/>
          </p:cNvGrpSpPr>
          <p:nvPr/>
        </p:nvGrpSpPr>
        <p:grpSpPr bwMode="auto">
          <a:xfrm>
            <a:off x="381000" y="1031570"/>
            <a:ext cx="8382000" cy="209550"/>
            <a:chOff x="1143000" y="5903843"/>
            <a:chExt cx="8382000" cy="25513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143000" y="6018654"/>
              <a:ext cx="8382000" cy="22324"/>
            </a:xfrm>
            <a:prstGeom prst="straightConnector1">
              <a:avLst/>
            </a:prstGeom>
            <a:ln w="571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4304789" y="6021843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5371589" y="6031411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438389" y="6031411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7478202" y="6044167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3237989" y="6021843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171189" y="6018654"/>
              <a:ext cx="22962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 bwMode="auto">
          <a:xfrm rot="5400000">
            <a:off x="3048000" y="1129201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 bwMode="auto">
          <a:xfrm rot="5400000">
            <a:off x="7826375" y="1144679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505200" y="1222665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511675" y="1222665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1222665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2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332038" y="1222665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-1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243013" y="1165515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.VnTime" pitchFamily="34" charset="0"/>
              </a:rPr>
              <a:t>-2</a:t>
            </a: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7305675" y="1139916"/>
            <a:ext cx="17145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692900" y="1217962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3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708900" y="1205996"/>
            <a:ext cx="45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latin typeface=".VnTime" pitchFamily="34" charset="0"/>
              </a:rPr>
              <a:t>4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1310747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.VnTime" pitchFamily="34" charset="0"/>
              </a:rPr>
              <a:t>3,5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851944" y="1144305"/>
                <a:ext cx="56356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944" y="1144305"/>
                <a:ext cx="563562" cy="7838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/>
          <p:cNvCxnSpPr/>
          <p:nvPr/>
        </p:nvCxnSpPr>
        <p:spPr>
          <a:xfrm>
            <a:off x="3695700" y="948273"/>
            <a:ext cx="3733800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5334000" y="425053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3,5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129091" y="948273"/>
            <a:ext cx="528509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124200" y="111546"/>
                <a:ext cx="563562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1546"/>
                <a:ext cx="563562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/>
          <p:cNvCxnSpPr/>
          <p:nvPr/>
        </p:nvCxnSpPr>
        <p:spPr>
          <a:xfrm>
            <a:off x="1485900" y="943538"/>
            <a:ext cx="2209800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209800" y="425053"/>
            <a:ext cx="60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  <a:latin typeface=".VnTime" pitchFamily="34" charset="0"/>
              </a:rPr>
              <a:t>2</a:t>
            </a:r>
            <a:endParaRPr lang="en-US" sz="2800" b="1">
              <a:solidFill>
                <a:schemeClr val="accent6">
                  <a:lumMod val="75000"/>
                </a:schemeClr>
              </a:solidFill>
              <a:latin typeface=".VnTime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1312116" y="2038350"/>
                <a:ext cx="726841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tuyệt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3,5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3,5</a:t>
                </a:r>
              </a:p>
              <a:p>
                <a:r>
                  <a:rPr lang="en-US" sz="28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𝟑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𝟓</m:t>
                    </m:r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116" y="2038350"/>
                <a:ext cx="7268415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1676" t="-63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1295401" y="2836843"/>
                <a:ext cx="6887415" cy="1342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tuyệt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1" y="2836843"/>
                <a:ext cx="6887415" cy="1342419"/>
              </a:xfrm>
              <a:prstGeom prst="rect">
                <a:avLst/>
              </a:prstGeom>
              <a:blipFill rotWithShape="1">
                <a:blip r:embed="rId5"/>
                <a:stretch>
                  <a:fillRect l="-186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/>
              <p:cNvSpPr txBox="1"/>
              <p:nvPr/>
            </p:nvSpPr>
            <p:spPr>
              <a:xfrm>
                <a:off x="1265985" y="4095750"/>
                <a:ext cx="711601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tuyệt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đối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		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985" y="4095750"/>
                <a:ext cx="7116015" cy="954107"/>
              </a:xfrm>
              <a:prstGeom prst="rect">
                <a:avLst/>
              </a:prstGeom>
              <a:blipFill rotWithShape="1">
                <a:blip r:embed="rId6"/>
                <a:stretch>
                  <a:fillRect l="-1799" t="-64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896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40" grpId="0"/>
      <p:bldP spid="41" grpId="0"/>
      <p:bldP spid="42" grpId="0"/>
      <p:bldP spid="43" grpId="0"/>
      <p:bldP spid="46" grpId="0"/>
      <p:bldP spid="46" grpId="1"/>
      <p:bldP spid="51" grpId="0"/>
      <p:bldP spid="51" grpId="1"/>
      <p:bldP spid="54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1" y="1446842"/>
            <a:ext cx="80283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Khái niệm:</a:t>
            </a:r>
            <a:endParaRPr lang="en-US" sz="32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14401" y="2110085"/>
                <a:ext cx="7418742" cy="1569660"/>
              </a:xfrm>
              <a:prstGeom prst="rect">
                <a:avLst/>
              </a:prstGeom>
              <a:solidFill>
                <a:srgbClr val="66FF99"/>
              </a:solidFill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200" smtClean="0">
                    <a:latin typeface="Times New Roman" pitchFamily="18" charset="0"/>
                    <a:cs typeface="Times New Roman" pitchFamily="18" charset="0"/>
                  </a:rPr>
                  <a:t>Giá </a:t>
                </a:r>
                <a:r>
                  <a:rPr lang="en-US" sz="3200">
                    <a:latin typeface="Times New Roman" pitchFamily="18" charset="0"/>
                    <a:cs typeface="Times New Roman" pitchFamily="18" charset="0"/>
                  </a:rPr>
                  <a:t>trị tuyệt đối của một số hữu tỉ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320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>
                    <a:latin typeface="Times New Roman" pitchFamily="18" charset="0"/>
                    <a:cs typeface="Times New Roman" pitchFamily="18" charset="0"/>
                  </a:rPr>
                  <a:t>kí hiệu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200">
                    <a:latin typeface="Times New Roman" pitchFamily="18" charset="0"/>
                    <a:cs typeface="Times New Roman" pitchFamily="18" charset="0"/>
                  </a:rPr>
                  <a:t>, là khoảng cách từ điểm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3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>
                    <a:latin typeface="Times New Roman" pitchFamily="18" charset="0"/>
                    <a:cs typeface="Times New Roman" pitchFamily="18" charset="0"/>
                  </a:rPr>
                  <a:t>tới điểm 0 trên trục số.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1" y="2110085"/>
                <a:ext cx="7418742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969" t="-5000" r="-2215" b="-10769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281212" y="386775"/>
            <a:ext cx="6537367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3200" b="1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7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675551" y="295930"/>
            <a:ext cx="57486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b="1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09600" y="819150"/>
                <a:ext cx="7843952" cy="1612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smtClean="0">
                    <a:latin typeface="Times New Roman" pitchFamily="18" charset="0"/>
                    <a:cs typeface="Times New Roman" pitchFamily="18" charset="0"/>
                  </a:rPr>
                  <a:t>?1 Điền vào chỗ trống</a:t>
                </a:r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LcParenR"/>
                </a:pPr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Nếu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= 3,5 thì </a:t>
                </a:r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80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| =</a:t>
                </a:r>
              </a:p>
              <a:p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     Nếu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=</m:t>
                    </m:r>
                  </m:oMath>
                </a14:m>
                <a:endParaRPr lang="en-US" sz="280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819150"/>
                <a:ext cx="7843952" cy="1612429"/>
              </a:xfrm>
              <a:prstGeom prst="rect">
                <a:avLst/>
              </a:prstGeom>
              <a:blipFill rotWithShape="1">
                <a:blip r:embed="rId2"/>
                <a:stretch>
                  <a:fillRect l="-1554" t="-3774" b="-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191000" y="1200150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|3,5| = 3,5</a:t>
            </a:r>
            <a:endParaRPr lang="en-US" sz="2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052302" y="1581150"/>
                <a:ext cx="1662698" cy="911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US" sz="2800" b="1" i="1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𝟕</m:t>
                              </m:r>
                            </m:den>
                          </m:f>
                        </m:e>
                      </m:d>
                      <m:r>
                        <a:rPr lang="en-US" sz="2800" b="1" i="1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8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800" b="1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2302" y="1581150"/>
                <a:ext cx="1662698" cy="91178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957076" y="2266950"/>
                <a:ext cx="4732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2800" b="1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076" y="2266950"/>
                <a:ext cx="47320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4055398" y="264795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92571" y="3094970"/>
                <a:ext cx="6556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sz="2800" b="1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571" y="3094970"/>
                <a:ext cx="655629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19444" t="-12791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77995" y="3761440"/>
                <a:ext cx="7146805" cy="970394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sz="3200" b="1" i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Ta có: 	</a:t>
                </a:r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fr-FR" sz="32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ế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𝒖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≥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e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ế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𝒖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&lt;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fr-FR" sz="32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</m:e>
                        </m:eqArr>
                      </m:e>
                    </m:d>
                  </m:oMath>
                </a14:m>
                <a:endParaRPr lang="fr-FR" sz="3200" b="1" i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95" y="3761440"/>
                <a:ext cx="7146805" cy="970394"/>
              </a:xfrm>
              <a:prstGeom prst="rect">
                <a:avLst/>
              </a:prstGeom>
              <a:blipFill rotWithShape="1">
                <a:blip r:embed="rId6"/>
                <a:stretch>
                  <a:fillRect l="-212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62000" y="2266950"/>
                <a:ext cx="5943600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&gt; 0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𝑥</m:t>
                    </m:r>
                    <m:r>
                      <a:rPr lang="en-US" sz="280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0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| = </a:t>
                </a:r>
              </a:p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&lt; 0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266950"/>
                <a:ext cx="5943600" cy="1384995"/>
              </a:xfrm>
              <a:prstGeom prst="rect">
                <a:avLst/>
              </a:prstGeom>
              <a:blipFill rotWithShape="1">
                <a:blip r:embed="rId7"/>
                <a:stretch>
                  <a:fillRect l="-2051" t="-4846" b="-11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3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0142" y="2857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0142" y="2857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58290" y="923303"/>
                <a:ext cx="6146170" cy="734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i="1" dirty="0" err="1" smtClean="0">
                    <a:latin typeface="Times New Roman" pitchFamily="18" charset="0"/>
                    <a:cs typeface="Times New Roman" pitchFamily="18" charset="0"/>
                  </a:rPr>
                  <a:t>dụ</a:t>
                </a:r>
                <a:r>
                  <a:rPr lang="fr-FR" sz="2800" i="1" dirty="0" smtClean="0">
                    <a:latin typeface="Times New Roman" pitchFamily="18" charset="0"/>
                    <a:cs typeface="Times New Roman" pitchFamily="18" charset="0"/>
                  </a:rPr>
                  <a:t> 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fr-FR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fr-FR" sz="2800" i="1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fr-FR" sz="28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fr-FR" sz="28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fr-FR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fr-FR" sz="28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8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FR" sz="2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fr-FR" sz="2800" i="1">
                        <a:latin typeface="Cambria Math"/>
                      </a:rPr>
                      <m:t>&gt;0</m:t>
                    </m:r>
                    <m:r>
                      <a:rPr lang="en-US" sz="28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290" y="923303"/>
                <a:ext cx="6146170" cy="734047"/>
              </a:xfrm>
              <a:prstGeom prst="rect">
                <a:avLst/>
              </a:prstGeom>
              <a:blipFill rotWithShape="1">
                <a:blip r:embed="rId2"/>
                <a:stretch>
                  <a:fillRect l="-2083" b="-74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295400" y="1667530"/>
                <a:ext cx="703525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−</m:t>
                    </m:r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5,75 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= |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−</m:t>
                    </m:r>
                  </m:oMath>
                </a14:m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5,75|= 5,75 (</a:t>
                </a:r>
                <a:r>
                  <a:rPr lang="fr-FR" sz="2800" dirty="0" err="1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−</m:t>
                    </m:r>
                  </m:oMath>
                </a14:m>
                <a:r>
                  <a:rPr lang="fr-FR" sz="2800" dirty="0" smtClean="0">
                    <a:latin typeface="Times New Roman" pitchFamily="18" charset="0"/>
                    <a:cs typeface="Times New Roman" pitchFamily="18" charset="0"/>
                  </a:rPr>
                  <a:t>5,75&lt;0</a:t>
                </a:r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667530"/>
                <a:ext cx="7035259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1765" b="-3294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85184" y="2543300"/>
                <a:ext cx="7496816" cy="224676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sz="2800" b="1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Nhận</a:t>
                </a:r>
                <a:r>
                  <a:rPr lang="fr-FR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xét</a:t>
                </a:r>
                <a:r>
                  <a:rPr lang="fr-FR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fr-FR" sz="2800" b="1" i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fr-FR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i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mọi</a:t>
                </a:r>
                <a:r>
                  <a:rPr lang="fr-FR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/>
                      </a:rPr>
                      <m:t>𝒙</m:t>
                    </m:r>
                    <m:r>
                      <a:rPr lang="fr-FR" sz="2800" b="1" i="1">
                        <a:solidFill>
                          <a:srgbClr val="FF0000"/>
                        </a:solidFill>
                        <a:latin typeface="Cambria Math"/>
                      </a:rPr>
                      <m:t>∈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/>
                      </a:rPr>
                      <m:t>𝑸</m:t>
                    </m:r>
                  </m:oMath>
                </a14:m>
                <a:r>
                  <a:rPr lang="en-US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fr-FR" sz="2800" b="1" i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luôn</a:t>
                </a:r>
                <a:r>
                  <a:rPr lang="fr-FR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i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fr-FR" sz="28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fr-FR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endParaRPr lang="fr-FR" sz="28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fr-FR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fr-FR" sz="28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fr-FR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184" y="2543300"/>
                <a:ext cx="7496816" cy="2246769"/>
              </a:xfrm>
              <a:prstGeom prst="rect">
                <a:avLst/>
              </a:prstGeom>
              <a:blipFill rotWithShape="1">
                <a:blip r:embed="rId4"/>
                <a:stretch>
                  <a:fillRect l="-1542" t="-2426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480860" y="3028950"/>
                <a:ext cx="13792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≥</m:t>
                      </m:r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800" b="1" i="1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860" y="3028950"/>
                <a:ext cx="137928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456615" y="3562350"/>
                <a:ext cx="19431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fr-FR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2800" b="1" i="1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615" y="3562350"/>
                <a:ext cx="194316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480860" y="4095750"/>
                <a:ext cx="13760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≥</m:t>
                      </m:r>
                      <m:r>
                        <a:rPr lang="fr-FR" sz="2800" b="1" i="1">
                          <a:solidFill>
                            <a:srgbClr val="FF00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28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860" y="4095750"/>
                <a:ext cx="1376082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675551" y="372130"/>
            <a:ext cx="57486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b="1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6981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2" grpId="0"/>
      <p:bldP spid="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19200" y="819150"/>
                <a:ext cx="4572000" cy="355257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?2 Tìm </a:t>
                </a:r>
                <a:r>
                  <a:rPr lang="en-US" sz="2400" b="1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b="1" smtClean="0">
                    <a:latin typeface="Times New Roman" pitchFamily="18" charset="0"/>
                    <a:cs typeface="Times New Roman" pitchFamily="18" charset="0"/>
                  </a:rPr>
                  <a:t>|, </a:t>
                </a:r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biết :</a:t>
                </a: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c)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=−3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</m:oMath>
                </a14:m>
                <a:endParaRPr lang="en-US" sz="240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</m:t>
                    </m:r>
                  </m:oMath>
                </a14:m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819150"/>
                <a:ext cx="4572000" cy="3552576"/>
              </a:xfrm>
              <a:prstGeom prst="rect">
                <a:avLst/>
              </a:prstGeom>
              <a:blipFill rotWithShape="1">
                <a:blip r:embed="rId2"/>
                <a:stretch>
                  <a:fillRect l="-2000" b="-1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657600" y="1431047"/>
                <a:ext cx="445956" cy="784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1431047"/>
                <a:ext cx="445956" cy="7842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505200" y="2190750"/>
                <a:ext cx="445956" cy="784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2190750"/>
                <a:ext cx="445956" cy="7842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962400" y="2995236"/>
                <a:ext cx="681597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𝟑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71AD3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sz="24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95236"/>
                <a:ext cx="681597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505200" y="3790950"/>
                <a:ext cx="48923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71AD3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sz="2800" b="1">
                  <a:solidFill>
                    <a:srgbClr val="071AD3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790950"/>
                <a:ext cx="48923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1675551" y="285750"/>
            <a:ext cx="57486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b="1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3137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581" y="943990"/>
            <a:ext cx="8393019" cy="23622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25331" y="1276350"/>
            <a:ext cx="710426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05046" y="305658"/>
            <a:ext cx="5883342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Cộng, trừ, nhân, chia số thập phân</a:t>
            </a:r>
            <a:endParaRPr lang="en-US" sz="28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1931" y="3968175"/>
                <a:ext cx="3581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Ví dụ</a:t>
                </a:r>
                <a:r>
                  <a:rPr lang="en-US" sz="280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0,2+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−0,1</m:t>
                        </m:r>
                      </m:e>
                    </m:d>
                  </m:oMath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931" y="3968175"/>
                <a:ext cx="3581400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340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505200" y="3721028"/>
                <a:ext cx="1925142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28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3721028"/>
                <a:ext cx="1925142" cy="9017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410200" y="3714750"/>
                <a:ext cx="1969962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en-US" sz="2800" i="1">
                          <a:latin typeface="Cambria Math"/>
                        </a:rPr>
                        <m:t>=0,1</m:t>
                      </m:r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3714750"/>
                <a:ext cx="1969962" cy="90178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07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90142" y="209550"/>
            <a:ext cx="8901458" cy="48006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66700" y="2171648"/>
                <a:ext cx="8382000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800" b="1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Ví </a:t>
                </a:r>
                <a:r>
                  <a:rPr lang="fr-FR" sz="2800" b="1" i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dụ:</a:t>
                </a:r>
                <a:endParaRPr lang="en-US" sz="28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800" i="1">
                            <a:latin typeface="Cambria Math"/>
                          </a:rPr>
                          <m:t>−1,13</m:t>
                        </m:r>
                      </m:e>
                    </m:d>
                    <m:r>
                      <a:rPr lang="fr-FR" sz="2800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800" i="1">
                            <a:latin typeface="Cambria Math"/>
                          </a:rPr>
                          <m:t>−0,264</m:t>
                        </m:r>
                      </m:e>
                    </m:d>
                  </m:oMath>
                </a14:m>
                <a:endParaRPr lang="fr-FR" sz="280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2171648"/>
                <a:ext cx="83820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527" t="-6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57200" y="97155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886200" y="2581930"/>
                <a:ext cx="31657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fr-FR" sz="2800" i="1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i="1">
                              <a:latin typeface="Cambria Math"/>
                            </a:rPr>
                            <m:t>1,13+0,264</m:t>
                          </m:r>
                        </m:e>
                      </m:d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581930"/>
                <a:ext cx="316573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934200" y="2571750"/>
                <a:ext cx="17704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fr-FR" sz="2800" i="1">
                          <a:latin typeface="Cambria Math"/>
                        </a:rPr>
                        <m:t>−1,394</m:t>
                      </m:r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2571750"/>
                <a:ext cx="177042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960089" y="3257550"/>
                <a:ext cx="33645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i="1">
                          <a:latin typeface="Cambria Math"/>
                        </a:rPr>
                        <m:t>=0,245+</m:t>
                      </m:r>
                      <m:d>
                        <m:dPr>
                          <m:ctrlPr>
                            <a:rPr lang="en-US" sz="2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i="1">
                              <a:latin typeface="Cambria Math"/>
                            </a:rPr>
                            <m:t>−2,134</m:t>
                          </m:r>
                        </m:e>
                      </m:d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089" y="3257550"/>
                <a:ext cx="336451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971800" y="3801130"/>
                <a:ext cx="336451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i="1">
                          <a:latin typeface="Cambria Math"/>
                        </a:rPr>
                        <m:t>=−</m:t>
                      </m:r>
                      <m:d>
                        <m:dPr>
                          <m:ctrlPr>
                            <a:rPr lang="en-US" sz="2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i="1">
                              <a:latin typeface="Cambria Math"/>
                            </a:rPr>
                            <m:t>2,134−0,245</m:t>
                          </m:r>
                        </m:e>
                      </m:d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3801130"/>
                <a:ext cx="336451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248400" y="3790950"/>
                <a:ext cx="17704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i="1">
                          <a:latin typeface="Cambria Math"/>
                        </a:rPr>
                        <m:t>=−1,889</m:t>
                      </m:r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790950"/>
                <a:ext cx="177042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614500" y="4324350"/>
                <a:ext cx="241470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i="1">
                          <a:latin typeface="Cambria Math"/>
                        </a:rPr>
                        <m:t>=−</m:t>
                      </m:r>
                      <m:d>
                        <m:dPr>
                          <m:ctrlPr>
                            <a:rPr lang="en-US" sz="28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2800" i="1">
                              <a:latin typeface="Cambria Math"/>
                            </a:rPr>
                            <m:t>5,2.3,14</m:t>
                          </m:r>
                        </m:e>
                      </m:d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500" y="4324350"/>
                <a:ext cx="24147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953000" y="4324350"/>
                <a:ext cx="19691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fr-FR" sz="2800" i="1">
                          <a:latin typeface="Cambria Math"/>
                        </a:rPr>
                        <m:t>−16,328</m:t>
                      </m:r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4324350"/>
                <a:ext cx="1969193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04800" y="3257550"/>
                <a:ext cx="27294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fr-FR" sz="2800" i="1">
                        <a:latin typeface="Cambria Math"/>
                      </a:rPr>
                      <m:t>0,245−2,134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257550"/>
                <a:ext cx="2729465" cy="523220"/>
              </a:xfrm>
              <a:prstGeom prst="rect">
                <a:avLst/>
              </a:prstGeom>
              <a:blipFill rotWithShape="1">
                <a:blip r:embed="rId10"/>
                <a:stretch>
                  <a:fillRect l="-4464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04800" y="4359174"/>
                <a:ext cx="23939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80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fr-FR" sz="2800" i="1">
                            <a:latin typeface="Cambria Math"/>
                          </a:rPr>
                          <m:t>−5,2</m:t>
                        </m:r>
                      </m:e>
                    </m:d>
                    <m:r>
                      <a:rPr lang="fr-FR" sz="2800" i="1">
                        <a:latin typeface="Cambria Math"/>
                      </a:rPr>
                      <m:t>.3,14</m:t>
                    </m:r>
                  </m:oMath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359174"/>
                <a:ext cx="2393989" cy="523220"/>
              </a:xfrm>
              <a:prstGeom prst="rect">
                <a:avLst/>
              </a:prstGeom>
              <a:blipFill rotWithShape="1">
                <a:blip r:embed="rId11"/>
                <a:stretch>
                  <a:fillRect l="-5089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505046" y="285750"/>
            <a:ext cx="5883342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Cộng, trừ, nhân, chia số thập phân</a:t>
            </a:r>
            <a:endParaRPr lang="en-US" sz="28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47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1245</Words>
  <Application>Microsoft Office PowerPoint</Application>
  <PresentationFormat>On-screen Show (16:9)</PresentationFormat>
  <Paragraphs>173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THI THANH</dc:creator>
  <cp:lastModifiedBy>DELL</cp:lastModifiedBy>
  <cp:revision>54</cp:revision>
  <dcterms:created xsi:type="dcterms:W3CDTF">2021-08-30T08:07:55Z</dcterms:created>
  <dcterms:modified xsi:type="dcterms:W3CDTF">2021-09-19T10:07:31Z</dcterms:modified>
</cp:coreProperties>
</file>