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15"/>
  </p:notesMasterIdLst>
  <p:sldIdLst>
    <p:sldId id="297" r:id="rId3"/>
    <p:sldId id="283" r:id="rId4"/>
    <p:sldId id="286" r:id="rId5"/>
    <p:sldId id="293" r:id="rId6"/>
    <p:sldId id="289" r:id="rId7"/>
    <p:sldId id="291" r:id="rId8"/>
    <p:sldId id="298" r:id="rId9"/>
    <p:sldId id="299" r:id="rId10"/>
    <p:sldId id="300" r:id="rId11"/>
    <p:sldId id="301" r:id="rId12"/>
    <p:sldId id="290" r:id="rId13"/>
    <p:sldId id="295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FF00"/>
    <a:srgbClr val="DBE9F6"/>
    <a:srgbClr val="FFFF99"/>
    <a:srgbClr val="008000"/>
    <a:srgbClr val="FFFFFF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>
        <p:scale>
          <a:sx n="102" d="100"/>
          <a:sy n="102" d="100"/>
        </p:scale>
        <p:origin x="-4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BFB458-5F97-4CE8-83A9-700D75E3B087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7D4D1-B34A-4783-81BC-A3D3C0398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9B1AE7-F231-42F7-B46C-BC101C02155E}" type="slidenum">
              <a:rPr lang="en-US" altLang="vi-VN" sz="1200">
                <a:cs typeface="Arial" pitchFamily="34" charset="0"/>
              </a:rPr>
              <a:pPr/>
              <a:t>1</a:t>
            </a:fld>
            <a:endParaRPr lang="en-US" altLang="vi-VN" sz="1200"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E0CA-0311-4928-8230-556C82BA9931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451D2-7DB5-460F-88DB-4F77622E8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35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B9F9-C3AC-4236-8352-3BD24D4D575D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1E92-C7F5-4C07-AFE5-F203334EB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8581-3C23-45C9-BB65-0E27311CD6CB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B0BF2-74D1-4B94-9E04-C29F8310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3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>
              <a:defRPr/>
            </a:pPr>
            <a:fld id="{6DABE0CA-0311-4928-8230-556C82BA9931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41F451D2-7DB5-460F-88DB-4F77622E83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FA5F7F3-258F-43ED-A923-F9B88EFACFE1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28922D-BD3C-4C46-8331-01E6E43974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" y="4365208"/>
            <a:ext cx="2981117" cy="782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9" y="4374733"/>
            <a:ext cx="3020414" cy="782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67" y="4346158"/>
            <a:ext cx="3077573" cy="7820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16" y="400050"/>
            <a:ext cx="1714723" cy="171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>
              <a:defRPr/>
            </a:pPr>
            <a:fld id="{64766B25-A144-4318-892F-2997EDA91C86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7F194160-4593-4C01-BEEE-90EE1D9CED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46DC1-8C6E-4FA1-A46E-993B3639735B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A24E-3F86-4737-8876-B6828D1AEDB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D3212-E5AC-4E31-92AF-C475F2558265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7174-FB35-41A3-8813-B1487455F3A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FF08D86-6B6B-4183-BC82-144D7ECA9D1F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A34142-9D17-4B11-A754-4116206D4C5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9F459-C8A3-469F-9ED9-8F0387A32C94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0F4C-7E11-4E90-9D8A-009288678A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783A044-8CD9-443B-BE05-73EB28EFCC20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4D86A4-25B1-4D3E-B7DA-CCF8DCBEAB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F7F3-258F-43ED-A923-F9B88EFACFE1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8922D-BD3C-4C46-8331-01E6E439741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" y="4365208"/>
            <a:ext cx="2981117" cy="782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9" y="4374733"/>
            <a:ext cx="3020414" cy="782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67" y="4346158"/>
            <a:ext cx="3077573" cy="782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16" y="400050"/>
            <a:ext cx="171472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7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BAB233A-A9DD-4F7E-A75B-60C4F4AAA3FE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71D8A-8399-4F2B-9F70-4D04241CB19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9B9F9-C3AC-4236-8352-3BD24D4D575D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1E92-C7F5-4C07-AFE5-F203334EBE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38581-3C23-45C9-BB65-0E27311CD6CB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0BF2-74D1-4B94-9E04-C29F831004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6B25-A144-4318-892F-2997EDA91C86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94160-4593-4C01-BEEE-90EE1D9CE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8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6DC1-8C6E-4FA1-A46E-993B3639735B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EA24E-3F86-4737-8876-B6828D1AE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3212-E5AC-4E31-92AF-C475F2558265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67174-FB35-41A3-8813-B1487455F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57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8D86-6B6B-4183-BC82-144D7ECA9D1F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34142-9D17-4B11-A754-4116206D4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0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F459-C8A3-469F-9ED9-8F0387A32C94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60F4C-7E11-4E90-9D8A-009288678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00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A044-8CD9-443B-BE05-73EB28EFCC20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D86A4-25B1-4D3E-B7DA-CCF8DCBEA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5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233A-A9DD-4F7E-A75B-60C4F4AAA3FE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1D8A-8399-4F2B-9F70-4D04241CB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9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B73E50-2123-4B73-B912-ED1ADE5AC1E5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fld id="{7AB8E8A7-B35D-4564-94A6-E955F1276F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B73E50-2123-4B73-B912-ED1ADE5AC1E5}" type="datetimeFigureOut">
              <a:rPr lang="en-US" smtClean="0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B8E8A7-B35D-4564-94A6-E955F1276F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7.jp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742950"/>
            <a:ext cx="48768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86100"/>
            <a:ext cx="47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41">
            <a:off x="3810000" y="3429000"/>
            <a:ext cx="1676400" cy="8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843337"/>
            <a:ext cx="609600" cy="4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19"/>
          <p:cNvGrpSpPr>
            <a:grpSpLocks/>
          </p:cNvGrpSpPr>
          <p:nvPr/>
        </p:nvGrpSpPr>
        <p:grpSpPr bwMode="auto">
          <a:xfrm>
            <a:off x="190500" y="264319"/>
            <a:ext cx="8877300" cy="4650581"/>
            <a:chOff x="43" y="199"/>
            <a:chExt cx="5592" cy="3906"/>
          </a:xfrm>
        </p:grpSpPr>
        <p:sp>
          <p:nvSpPr>
            <p:cNvPr id="5344" name="Line 20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5" name="Freeform 21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6" name="Freeform 22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7" name="Line 23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8" name="Freeform 24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9" name="Freeform 25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0" name="Freeform 26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1" name="Freeform 27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2" name="Freeform 28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3" name="Freeform 29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4" name="Line 30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5" name="Freeform 31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6" name="Freeform 32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7" name="Line 33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8" name="Freeform 34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59" name="Freeform 35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0" name="Freeform 36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1" name="Freeform 37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2" name="Freeform 38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3" name="Freeform 39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4" name="Freeform 40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5" name="Freeform 41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6" name="Freeform 42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7" name="Freeform 43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8" name="Freeform 44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69" name="Freeform 45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0" name="Freeform 46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1" name="Freeform 47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2" name="Freeform 48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3" name="Freeform 49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4" name="Freeform 50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5" name="Freeform 51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6" name="Freeform 52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7" name="Freeform 53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8" name="Freeform 54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79" name="Freeform 55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0" name="Freeform 56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1" name="Freeform 57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2" name="Freeform 58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3" name="Freeform 59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4" name="Freeform 60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5" name="Freeform 61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6" name="Freeform 62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7" name="Freeform 63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8" name="Freeform 64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89" name="Freeform 65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0" name="Freeform 66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1" name="Freeform 67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2" name="Freeform 68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3" name="Freeform 69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4" name="Freeform 70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5" name="Freeform 71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6" name="Freeform 72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7" name="Freeform 73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8" name="Freeform 74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9" name="Freeform 75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0" name="Freeform 76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1" name="Freeform 77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2" name="Freeform 78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3" name="Freeform 79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4" name="Freeform 80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5" name="Freeform 81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6" name="Freeform 82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7" name="Freeform 83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8" name="Freeform 84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9" name="Freeform 85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0" name="Freeform 86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1" name="Freeform 87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2" name="Freeform 88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3" name="Freeform 89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4" name="Freeform 90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5" name="Freeform 91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6" name="Freeform 92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7" name="Freeform 93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8" name="Freeform 94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9" name="Freeform 95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0" name="Freeform 96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1" name="Freeform 97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2" name="Freeform 98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3" name="Freeform 99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4" name="Freeform 100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5" name="Freeform 101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6" name="Freeform 102"/>
            <p:cNvSpPr>
              <a:spLocks/>
            </p:cNvSpPr>
            <p:nvPr/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7" name="Freeform 103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" name="Freeform 104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" name="Freeform 105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0" name="Freeform 106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1" name="Freeform 107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2" name="Freeform 108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3" name="Freeform 109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4" name="Freeform 110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5" name="Freeform 111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6" name="Freeform 112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7" name="Freeform 113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8" name="Freeform 114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39" name="Freeform 115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0" name="Freeform 116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1" name="Freeform 117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2" name="Freeform 118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3" name="Freeform 119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4" name="Freeform 120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5" name="Freeform 121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6" name="Freeform 122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7" name="Freeform 123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8" name="Freeform 124"/>
            <p:cNvSpPr>
              <a:spLocks/>
            </p:cNvSpPr>
            <p:nvPr/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9" name="Freeform 125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0" name="Freeform 126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1" name="Freeform 127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2" name="Freeform 128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3" name="Freeform 129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4" name="Freeform 130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5" name="Freeform 131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6" name="Freeform 132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7" name="Freeform 133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8" name="Freeform 134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9" name="Freeform 135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0" name="Freeform 136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1" name="Freeform 137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2" name="Freeform 138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3" name="Freeform 139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4" name="Freeform 140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5" name="Freeform 141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6" name="Freeform 142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7" name="Freeform 143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8" name="Freeform 144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9" name="Freeform 145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0" name="Freeform 146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1" name="Freeform 147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2" name="Freeform 148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3" name="Freeform 149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4" name="Freeform 150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5" name="Freeform 151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6" name="Freeform 152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7" name="Freeform 153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8" name="Freeform 154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9" name="Freeform 155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0" name="Freeform 156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1" name="Freeform 157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2" name="Freeform 158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3" name="Freeform 159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4" name="Freeform 160"/>
            <p:cNvSpPr>
              <a:spLocks/>
            </p:cNvSpPr>
            <p:nvPr/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5" name="Freeform 161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6" name="Freeform 162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7" name="Freeform 163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8" name="Freeform 164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9" name="Freeform 165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0" name="Freeform 166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1" name="Freeform 167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2" name="Freeform 168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3" name="Freeform 169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4" name="Freeform 170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5" name="Freeform 171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6" name="Freeform 172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7" name="Freeform 173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8" name="Freeform 174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9" name="Freeform 175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0" name="Freeform 176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1" name="Freeform 177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2" name="Freeform 178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3" name="Freeform 179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4" name="Freeform 180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5" name="Freeform 181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6" name="Freeform 182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7" name="Freeform 183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8" name="Freeform 184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9" name="Freeform 185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0" name="Freeform 186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1" name="Freeform 187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2" name="Freeform 188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3" name="Freeform 189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4" name="Freeform 190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5" name="Freeform 191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6" name="Freeform 192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7" name="Freeform 193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8" name="Freeform 194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9" name="Freeform 195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0" name="Freeform 196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1" name="Freeform 197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2" name="Freeform 198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3" name="Freeform 199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4" name="Freeform 200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5" name="Freeform 201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6" name="Freeform 202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7" name="Freeform 203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8" name="Freeform 204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9" name="Freeform 205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" name="Freeform 206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" name="Freeform 207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" name="Freeform 208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3" name="Freeform 209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4" name="Freeform 210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5" name="Freeform 211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6" name="Freeform 212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7" name="Freeform 213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8" name="Freeform 214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9" name="Freeform 215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0" name="Freeform 216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1" name="Freeform 217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2" name="Freeform 218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3" name="Freeform 219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28" name="Group 220"/>
          <p:cNvGrpSpPr>
            <a:grpSpLocks/>
          </p:cNvGrpSpPr>
          <p:nvPr/>
        </p:nvGrpSpPr>
        <p:grpSpPr bwMode="auto">
          <a:xfrm>
            <a:off x="439738" y="57151"/>
            <a:ext cx="8666162" cy="4518422"/>
            <a:chOff x="271" y="203"/>
            <a:chExt cx="5459" cy="3795"/>
          </a:xfrm>
        </p:grpSpPr>
        <p:sp>
          <p:nvSpPr>
            <p:cNvPr id="5144" name="Freeform 221"/>
            <p:cNvSpPr>
              <a:spLocks/>
            </p:cNvSpPr>
            <p:nvPr/>
          </p:nvSpPr>
          <p:spPr bwMode="auto">
            <a:xfrm>
              <a:off x="5313" y="357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18 h 46"/>
                <a:gd name="T4" fmla="*/ 168 w 181"/>
                <a:gd name="T5" fmla="*/ 10 h 46"/>
                <a:gd name="T6" fmla="*/ 146 w 181"/>
                <a:gd name="T7" fmla="*/ 7 h 46"/>
                <a:gd name="T8" fmla="*/ 116 w 181"/>
                <a:gd name="T9" fmla="*/ 0 h 46"/>
                <a:gd name="T10" fmla="*/ 52 w 181"/>
                <a:gd name="T11" fmla="*/ 0 h 46"/>
                <a:gd name="T12" fmla="*/ 22 w 181"/>
                <a:gd name="T13" fmla="*/ 3 h 46"/>
                <a:gd name="T14" fmla="*/ 0 w 181"/>
                <a:gd name="T15" fmla="*/ 10 h 46"/>
                <a:gd name="T16" fmla="*/ 43 w 181"/>
                <a:gd name="T17" fmla="*/ 28 h 46"/>
                <a:gd name="T18" fmla="*/ 95 w 181"/>
                <a:gd name="T19" fmla="*/ 43 h 46"/>
                <a:gd name="T20" fmla="*/ 121 w 181"/>
                <a:gd name="T21" fmla="*/ 46 h 46"/>
                <a:gd name="T22" fmla="*/ 146 w 181"/>
                <a:gd name="T23" fmla="*/ 46 h 46"/>
                <a:gd name="T24" fmla="*/ 164 w 181"/>
                <a:gd name="T25" fmla="*/ 39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6">
                  <a:moveTo>
                    <a:pt x="181" y="28"/>
                  </a:moveTo>
                  <a:lnTo>
                    <a:pt x="181" y="18"/>
                  </a:lnTo>
                  <a:lnTo>
                    <a:pt x="168" y="10"/>
                  </a:lnTo>
                  <a:lnTo>
                    <a:pt x="146" y="7"/>
                  </a:lnTo>
                  <a:lnTo>
                    <a:pt x="116" y="0"/>
                  </a:lnTo>
                  <a:lnTo>
                    <a:pt x="52" y="0"/>
                  </a:lnTo>
                  <a:lnTo>
                    <a:pt x="22" y="3"/>
                  </a:lnTo>
                  <a:lnTo>
                    <a:pt x="0" y="10"/>
                  </a:lnTo>
                  <a:lnTo>
                    <a:pt x="43" y="28"/>
                  </a:lnTo>
                  <a:lnTo>
                    <a:pt x="95" y="43"/>
                  </a:lnTo>
                  <a:lnTo>
                    <a:pt x="121" y="46"/>
                  </a:lnTo>
                  <a:lnTo>
                    <a:pt x="146" y="46"/>
                  </a:lnTo>
                  <a:lnTo>
                    <a:pt x="164" y="39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22"/>
            <p:cNvSpPr>
              <a:spLocks/>
            </p:cNvSpPr>
            <p:nvPr/>
          </p:nvSpPr>
          <p:spPr bwMode="auto">
            <a:xfrm>
              <a:off x="3741" y="3761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9 w 73"/>
                <a:gd name="T3" fmla="*/ 33 h 58"/>
                <a:gd name="T4" fmla="*/ 26 w 73"/>
                <a:gd name="T5" fmla="*/ 47 h 58"/>
                <a:gd name="T6" fmla="*/ 47 w 73"/>
                <a:gd name="T7" fmla="*/ 54 h 58"/>
                <a:gd name="T8" fmla="*/ 73 w 73"/>
                <a:gd name="T9" fmla="*/ 58 h 58"/>
                <a:gd name="T10" fmla="*/ 65 w 73"/>
                <a:gd name="T11" fmla="*/ 36 h 58"/>
                <a:gd name="T12" fmla="*/ 52 w 73"/>
                <a:gd name="T13" fmla="*/ 15 h 58"/>
                <a:gd name="T14" fmla="*/ 30 w 73"/>
                <a:gd name="T15" fmla="*/ 4 h 58"/>
                <a:gd name="T16" fmla="*/ 17 w 73"/>
                <a:gd name="T17" fmla="*/ 0 h 58"/>
                <a:gd name="T18" fmla="*/ 0 w 73"/>
                <a:gd name="T19" fmla="*/ 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8">
                  <a:moveTo>
                    <a:pt x="0" y="8"/>
                  </a:moveTo>
                  <a:lnTo>
                    <a:pt x="9" y="33"/>
                  </a:lnTo>
                  <a:lnTo>
                    <a:pt x="26" y="47"/>
                  </a:lnTo>
                  <a:lnTo>
                    <a:pt x="47" y="54"/>
                  </a:lnTo>
                  <a:lnTo>
                    <a:pt x="73" y="58"/>
                  </a:lnTo>
                  <a:lnTo>
                    <a:pt x="65" y="36"/>
                  </a:lnTo>
                  <a:lnTo>
                    <a:pt x="52" y="15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23"/>
            <p:cNvSpPr>
              <a:spLocks/>
            </p:cNvSpPr>
            <p:nvPr/>
          </p:nvSpPr>
          <p:spPr bwMode="auto">
            <a:xfrm>
              <a:off x="5511" y="371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1 h 79"/>
                <a:gd name="T6" fmla="*/ 8 w 43"/>
                <a:gd name="T7" fmla="*/ 29 h 79"/>
                <a:gd name="T8" fmla="*/ 21 w 43"/>
                <a:gd name="T9" fmla="*/ 50 h 79"/>
                <a:gd name="T10" fmla="*/ 26 w 43"/>
                <a:gd name="T11" fmla="*/ 64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6 h 79"/>
                <a:gd name="T18" fmla="*/ 43 w 43"/>
                <a:gd name="T19" fmla="*/ 21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8" y="29"/>
                  </a:lnTo>
                  <a:lnTo>
                    <a:pt x="21" y="50"/>
                  </a:lnTo>
                  <a:lnTo>
                    <a:pt x="26" y="64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6"/>
                  </a:lnTo>
                  <a:lnTo>
                    <a:pt x="43" y="21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7" name="Freeform 224"/>
            <p:cNvSpPr>
              <a:spLocks/>
            </p:cNvSpPr>
            <p:nvPr/>
          </p:nvSpPr>
          <p:spPr bwMode="auto">
            <a:xfrm>
              <a:off x="4630" y="3815"/>
              <a:ext cx="108" cy="32"/>
            </a:xfrm>
            <a:custGeom>
              <a:avLst/>
              <a:gdLst>
                <a:gd name="T0" fmla="*/ 108 w 108"/>
                <a:gd name="T1" fmla="*/ 7 h 32"/>
                <a:gd name="T2" fmla="*/ 91 w 108"/>
                <a:gd name="T3" fmla="*/ 4 h 32"/>
                <a:gd name="T4" fmla="*/ 65 w 108"/>
                <a:gd name="T5" fmla="*/ 0 h 32"/>
                <a:gd name="T6" fmla="*/ 35 w 108"/>
                <a:gd name="T7" fmla="*/ 4 h 32"/>
                <a:gd name="T8" fmla="*/ 18 w 108"/>
                <a:gd name="T9" fmla="*/ 11 h 32"/>
                <a:gd name="T10" fmla="*/ 0 w 108"/>
                <a:gd name="T11" fmla="*/ 29 h 32"/>
                <a:gd name="T12" fmla="*/ 22 w 108"/>
                <a:gd name="T13" fmla="*/ 29 h 32"/>
                <a:gd name="T14" fmla="*/ 43 w 108"/>
                <a:gd name="T15" fmla="*/ 32 h 32"/>
                <a:gd name="T16" fmla="*/ 56 w 108"/>
                <a:gd name="T17" fmla="*/ 32 h 32"/>
                <a:gd name="T18" fmla="*/ 73 w 108"/>
                <a:gd name="T19" fmla="*/ 29 h 32"/>
                <a:gd name="T20" fmla="*/ 91 w 108"/>
                <a:gd name="T21" fmla="*/ 22 h 32"/>
                <a:gd name="T22" fmla="*/ 108 w 108"/>
                <a:gd name="T23" fmla="*/ 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8" h="32">
                  <a:moveTo>
                    <a:pt x="108" y="7"/>
                  </a:moveTo>
                  <a:lnTo>
                    <a:pt x="91" y="4"/>
                  </a:lnTo>
                  <a:lnTo>
                    <a:pt x="65" y="0"/>
                  </a:lnTo>
                  <a:lnTo>
                    <a:pt x="35" y="4"/>
                  </a:lnTo>
                  <a:lnTo>
                    <a:pt x="18" y="11"/>
                  </a:lnTo>
                  <a:lnTo>
                    <a:pt x="0" y="29"/>
                  </a:lnTo>
                  <a:lnTo>
                    <a:pt x="22" y="29"/>
                  </a:lnTo>
                  <a:lnTo>
                    <a:pt x="43" y="32"/>
                  </a:lnTo>
                  <a:lnTo>
                    <a:pt x="56" y="32"/>
                  </a:lnTo>
                  <a:lnTo>
                    <a:pt x="73" y="29"/>
                  </a:lnTo>
                  <a:lnTo>
                    <a:pt x="91" y="22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8" name="Freeform 225"/>
            <p:cNvSpPr>
              <a:spLocks/>
            </p:cNvSpPr>
            <p:nvPr/>
          </p:nvSpPr>
          <p:spPr bwMode="auto">
            <a:xfrm>
              <a:off x="4334" y="382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39 w 56"/>
                <a:gd name="T3" fmla="*/ 18 h 47"/>
                <a:gd name="T4" fmla="*/ 26 w 56"/>
                <a:gd name="T5" fmla="*/ 7 h 47"/>
                <a:gd name="T6" fmla="*/ 0 w 56"/>
                <a:gd name="T7" fmla="*/ 0 h 47"/>
                <a:gd name="T8" fmla="*/ 17 w 56"/>
                <a:gd name="T9" fmla="*/ 32 h 47"/>
                <a:gd name="T10" fmla="*/ 34 w 56"/>
                <a:gd name="T11" fmla="*/ 43 h 47"/>
                <a:gd name="T12" fmla="*/ 56 w 56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7">
                  <a:moveTo>
                    <a:pt x="56" y="47"/>
                  </a:moveTo>
                  <a:lnTo>
                    <a:pt x="39" y="18"/>
                  </a:lnTo>
                  <a:lnTo>
                    <a:pt x="26" y="7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34" y="43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26"/>
            <p:cNvSpPr>
              <a:spLocks/>
            </p:cNvSpPr>
            <p:nvPr/>
          </p:nvSpPr>
          <p:spPr bwMode="auto">
            <a:xfrm>
              <a:off x="4686" y="3897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5 h 79"/>
                <a:gd name="T4" fmla="*/ 0 w 43"/>
                <a:gd name="T5" fmla="*/ 22 h 79"/>
                <a:gd name="T6" fmla="*/ 4 w 43"/>
                <a:gd name="T7" fmla="*/ 33 h 79"/>
                <a:gd name="T8" fmla="*/ 22 w 43"/>
                <a:gd name="T9" fmla="*/ 51 h 79"/>
                <a:gd name="T10" fmla="*/ 30 w 43"/>
                <a:gd name="T11" fmla="*/ 65 h 79"/>
                <a:gd name="T12" fmla="*/ 22 w 43"/>
                <a:gd name="T13" fmla="*/ 79 h 79"/>
                <a:gd name="T14" fmla="*/ 35 w 43"/>
                <a:gd name="T15" fmla="*/ 58 h 79"/>
                <a:gd name="T16" fmla="*/ 43 w 43"/>
                <a:gd name="T17" fmla="*/ 40 h 79"/>
                <a:gd name="T18" fmla="*/ 43 w 43"/>
                <a:gd name="T19" fmla="*/ 22 h 79"/>
                <a:gd name="T20" fmla="*/ 35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79">
                  <a:moveTo>
                    <a:pt x="17" y="0"/>
                  </a:moveTo>
                  <a:lnTo>
                    <a:pt x="4" y="15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22" y="51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35" y="58"/>
                  </a:lnTo>
                  <a:lnTo>
                    <a:pt x="43" y="40"/>
                  </a:lnTo>
                  <a:lnTo>
                    <a:pt x="43" y="22"/>
                  </a:lnTo>
                  <a:lnTo>
                    <a:pt x="35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227"/>
            <p:cNvSpPr>
              <a:spLocks/>
            </p:cNvSpPr>
            <p:nvPr/>
          </p:nvSpPr>
          <p:spPr bwMode="auto">
            <a:xfrm>
              <a:off x="4832" y="3740"/>
              <a:ext cx="78" cy="36"/>
            </a:xfrm>
            <a:custGeom>
              <a:avLst/>
              <a:gdLst>
                <a:gd name="T0" fmla="*/ 78 w 78"/>
                <a:gd name="T1" fmla="*/ 0 h 36"/>
                <a:gd name="T2" fmla="*/ 60 w 78"/>
                <a:gd name="T3" fmla="*/ 0 h 36"/>
                <a:gd name="T4" fmla="*/ 39 w 78"/>
                <a:gd name="T5" fmla="*/ 0 h 36"/>
                <a:gd name="T6" fmla="*/ 17 w 78"/>
                <a:gd name="T7" fmla="*/ 11 h 36"/>
                <a:gd name="T8" fmla="*/ 9 w 78"/>
                <a:gd name="T9" fmla="*/ 21 h 36"/>
                <a:gd name="T10" fmla="*/ 0 w 78"/>
                <a:gd name="T11" fmla="*/ 36 h 36"/>
                <a:gd name="T12" fmla="*/ 30 w 78"/>
                <a:gd name="T13" fmla="*/ 29 h 36"/>
                <a:gd name="T14" fmla="*/ 56 w 78"/>
                <a:gd name="T15" fmla="*/ 21 h 36"/>
                <a:gd name="T16" fmla="*/ 69 w 78"/>
                <a:gd name="T17" fmla="*/ 11 h 36"/>
                <a:gd name="T18" fmla="*/ 78 w 78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36">
                  <a:moveTo>
                    <a:pt x="78" y="0"/>
                  </a:moveTo>
                  <a:lnTo>
                    <a:pt x="60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0" y="36"/>
                  </a:lnTo>
                  <a:lnTo>
                    <a:pt x="30" y="29"/>
                  </a:lnTo>
                  <a:lnTo>
                    <a:pt x="56" y="21"/>
                  </a:lnTo>
                  <a:lnTo>
                    <a:pt x="69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1" name="Freeform 228"/>
            <p:cNvSpPr>
              <a:spLocks/>
            </p:cNvSpPr>
            <p:nvPr/>
          </p:nvSpPr>
          <p:spPr bwMode="auto">
            <a:xfrm>
              <a:off x="5386" y="475"/>
              <a:ext cx="56" cy="79"/>
            </a:xfrm>
            <a:custGeom>
              <a:avLst/>
              <a:gdLst>
                <a:gd name="T0" fmla="*/ 56 w 56"/>
                <a:gd name="T1" fmla="*/ 0 h 79"/>
                <a:gd name="T2" fmla="*/ 39 w 56"/>
                <a:gd name="T3" fmla="*/ 11 h 79"/>
                <a:gd name="T4" fmla="*/ 17 w 56"/>
                <a:gd name="T5" fmla="*/ 21 h 79"/>
                <a:gd name="T6" fmla="*/ 0 w 56"/>
                <a:gd name="T7" fmla="*/ 43 h 79"/>
                <a:gd name="T8" fmla="*/ 0 w 56"/>
                <a:gd name="T9" fmla="*/ 57 h 79"/>
                <a:gd name="T10" fmla="*/ 0 w 56"/>
                <a:gd name="T11" fmla="*/ 79 h 79"/>
                <a:gd name="T12" fmla="*/ 30 w 56"/>
                <a:gd name="T13" fmla="*/ 57 h 79"/>
                <a:gd name="T14" fmla="*/ 39 w 56"/>
                <a:gd name="T15" fmla="*/ 50 h 79"/>
                <a:gd name="T16" fmla="*/ 52 w 56"/>
                <a:gd name="T17" fmla="*/ 36 h 79"/>
                <a:gd name="T18" fmla="*/ 56 w 56"/>
                <a:gd name="T19" fmla="*/ 18 h 79"/>
                <a:gd name="T20" fmla="*/ 56 w 5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79">
                  <a:moveTo>
                    <a:pt x="56" y="0"/>
                  </a:moveTo>
                  <a:lnTo>
                    <a:pt x="39" y="11"/>
                  </a:lnTo>
                  <a:lnTo>
                    <a:pt x="17" y="2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9"/>
                  </a:lnTo>
                  <a:lnTo>
                    <a:pt x="30" y="57"/>
                  </a:lnTo>
                  <a:lnTo>
                    <a:pt x="39" y="50"/>
                  </a:lnTo>
                  <a:lnTo>
                    <a:pt x="52" y="36"/>
                  </a:lnTo>
                  <a:lnTo>
                    <a:pt x="56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2" name="Freeform 229"/>
            <p:cNvSpPr>
              <a:spLocks/>
            </p:cNvSpPr>
            <p:nvPr/>
          </p:nvSpPr>
          <p:spPr bwMode="auto">
            <a:xfrm>
              <a:off x="3849" y="3654"/>
              <a:ext cx="150" cy="143"/>
            </a:xfrm>
            <a:custGeom>
              <a:avLst/>
              <a:gdLst>
                <a:gd name="T0" fmla="*/ 4 w 150"/>
                <a:gd name="T1" fmla="*/ 0 h 143"/>
                <a:gd name="T2" fmla="*/ 0 w 150"/>
                <a:gd name="T3" fmla="*/ 21 h 143"/>
                <a:gd name="T4" fmla="*/ 0 w 150"/>
                <a:gd name="T5" fmla="*/ 50 h 143"/>
                <a:gd name="T6" fmla="*/ 0 w 150"/>
                <a:gd name="T7" fmla="*/ 79 h 143"/>
                <a:gd name="T8" fmla="*/ 8 w 150"/>
                <a:gd name="T9" fmla="*/ 104 h 143"/>
                <a:gd name="T10" fmla="*/ 25 w 150"/>
                <a:gd name="T11" fmla="*/ 125 h 143"/>
                <a:gd name="T12" fmla="*/ 47 w 150"/>
                <a:gd name="T13" fmla="*/ 140 h 143"/>
                <a:gd name="T14" fmla="*/ 77 w 150"/>
                <a:gd name="T15" fmla="*/ 143 h 143"/>
                <a:gd name="T16" fmla="*/ 98 w 150"/>
                <a:gd name="T17" fmla="*/ 140 h 143"/>
                <a:gd name="T18" fmla="*/ 116 w 150"/>
                <a:gd name="T19" fmla="*/ 132 h 143"/>
                <a:gd name="T20" fmla="*/ 133 w 150"/>
                <a:gd name="T21" fmla="*/ 125 h 143"/>
                <a:gd name="T22" fmla="*/ 141 w 150"/>
                <a:gd name="T23" fmla="*/ 118 h 143"/>
                <a:gd name="T24" fmla="*/ 150 w 150"/>
                <a:gd name="T25" fmla="*/ 97 h 143"/>
                <a:gd name="T26" fmla="*/ 141 w 150"/>
                <a:gd name="T27" fmla="*/ 75 h 143"/>
                <a:gd name="T28" fmla="*/ 120 w 150"/>
                <a:gd name="T29" fmla="*/ 54 h 143"/>
                <a:gd name="T30" fmla="*/ 60 w 150"/>
                <a:gd name="T31" fmla="*/ 14 h 143"/>
                <a:gd name="T32" fmla="*/ 30 w 150"/>
                <a:gd name="T33" fmla="*/ 4 h 143"/>
                <a:gd name="T34" fmla="*/ 4 w 150"/>
                <a:gd name="T35" fmla="*/ 0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" h="143">
                  <a:moveTo>
                    <a:pt x="4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8" y="104"/>
                  </a:lnTo>
                  <a:lnTo>
                    <a:pt x="25" y="125"/>
                  </a:lnTo>
                  <a:lnTo>
                    <a:pt x="47" y="140"/>
                  </a:lnTo>
                  <a:lnTo>
                    <a:pt x="77" y="143"/>
                  </a:lnTo>
                  <a:lnTo>
                    <a:pt x="98" y="140"/>
                  </a:lnTo>
                  <a:lnTo>
                    <a:pt x="116" y="132"/>
                  </a:lnTo>
                  <a:lnTo>
                    <a:pt x="133" y="125"/>
                  </a:lnTo>
                  <a:lnTo>
                    <a:pt x="141" y="118"/>
                  </a:lnTo>
                  <a:lnTo>
                    <a:pt x="150" y="97"/>
                  </a:lnTo>
                  <a:lnTo>
                    <a:pt x="141" y="75"/>
                  </a:lnTo>
                  <a:lnTo>
                    <a:pt x="120" y="54"/>
                  </a:lnTo>
                  <a:lnTo>
                    <a:pt x="60" y="14"/>
                  </a:lnTo>
                  <a:lnTo>
                    <a:pt x="3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3" name="Freeform 230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w 47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231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232"/>
            <p:cNvSpPr>
              <a:spLocks/>
            </p:cNvSpPr>
            <p:nvPr/>
          </p:nvSpPr>
          <p:spPr bwMode="auto">
            <a:xfrm>
              <a:off x="3668" y="3812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35 h 46"/>
                <a:gd name="T4" fmla="*/ 163 w 181"/>
                <a:gd name="T5" fmla="*/ 39 h 46"/>
                <a:gd name="T6" fmla="*/ 142 w 181"/>
                <a:gd name="T7" fmla="*/ 42 h 46"/>
                <a:gd name="T8" fmla="*/ 112 w 181"/>
                <a:gd name="T9" fmla="*/ 46 h 46"/>
                <a:gd name="T10" fmla="*/ 47 w 181"/>
                <a:gd name="T11" fmla="*/ 42 h 46"/>
                <a:gd name="T12" fmla="*/ 22 w 181"/>
                <a:gd name="T13" fmla="*/ 35 h 46"/>
                <a:gd name="T14" fmla="*/ 0 w 181"/>
                <a:gd name="T15" fmla="*/ 25 h 46"/>
                <a:gd name="T16" fmla="*/ 47 w 181"/>
                <a:gd name="T17" fmla="*/ 10 h 46"/>
                <a:gd name="T18" fmla="*/ 99 w 181"/>
                <a:gd name="T19" fmla="*/ 3 h 46"/>
                <a:gd name="T20" fmla="*/ 125 w 181"/>
                <a:gd name="T21" fmla="*/ 0 h 46"/>
                <a:gd name="T22" fmla="*/ 146 w 181"/>
                <a:gd name="T23" fmla="*/ 3 h 46"/>
                <a:gd name="T24" fmla="*/ 168 w 181"/>
                <a:gd name="T25" fmla="*/ 14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1" h="46">
                  <a:moveTo>
                    <a:pt x="181" y="28"/>
                  </a:moveTo>
                  <a:lnTo>
                    <a:pt x="181" y="35"/>
                  </a:lnTo>
                  <a:lnTo>
                    <a:pt x="163" y="39"/>
                  </a:lnTo>
                  <a:lnTo>
                    <a:pt x="142" y="42"/>
                  </a:lnTo>
                  <a:lnTo>
                    <a:pt x="112" y="46"/>
                  </a:lnTo>
                  <a:lnTo>
                    <a:pt x="47" y="42"/>
                  </a:lnTo>
                  <a:lnTo>
                    <a:pt x="22" y="35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99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68" y="14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233"/>
            <p:cNvSpPr>
              <a:spLocks/>
            </p:cNvSpPr>
            <p:nvPr/>
          </p:nvSpPr>
          <p:spPr bwMode="auto">
            <a:xfrm>
              <a:off x="3823" y="3801"/>
              <a:ext cx="159" cy="86"/>
            </a:xfrm>
            <a:custGeom>
              <a:avLst/>
              <a:gdLst>
                <a:gd name="T0" fmla="*/ 154 w 159"/>
                <a:gd name="T1" fmla="*/ 7 h 86"/>
                <a:gd name="T2" fmla="*/ 159 w 159"/>
                <a:gd name="T3" fmla="*/ 14 h 86"/>
                <a:gd name="T4" fmla="*/ 150 w 159"/>
                <a:gd name="T5" fmla="*/ 25 h 86"/>
                <a:gd name="T6" fmla="*/ 133 w 159"/>
                <a:gd name="T7" fmla="*/ 39 h 86"/>
                <a:gd name="T8" fmla="*/ 111 w 159"/>
                <a:gd name="T9" fmla="*/ 53 h 86"/>
                <a:gd name="T10" fmla="*/ 51 w 159"/>
                <a:gd name="T11" fmla="*/ 79 h 86"/>
                <a:gd name="T12" fmla="*/ 26 w 159"/>
                <a:gd name="T13" fmla="*/ 86 h 86"/>
                <a:gd name="T14" fmla="*/ 0 w 159"/>
                <a:gd name="T15" fmla="*/ 86 h 86"/>
                <a:gd name="T16" fmla="*/ 30 w 159"/>
                <a:gd name="T17" fmla="*/ 53 h 86"/>
                <a:gd name="T18" fmla="*/ 69 w 159"/>
                <a:gd name="T19" fmla="*/ 21 h 86"/>
                <a:gd name="T20" fmla="*/ 90 w 159"/>
                <a:gd name="T21" fmla="*/ 11 h 86"/>
                <a:gd name="T22" fmla="*/ 111 w 159"/>
                <a:gd name="T23" fmla="*/ 3 h 86"/>
                <a:gd name="T24" fmla="*/ 133 w 159"/>
                <a:gd name="T25" fmla="*/ 0 h 86"/>
                <a:gd name="T26" fmla="*/ 154 w 159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86">
                  <a:moveTo>
                    <a:pt x="154" y="7"/>
                  </a:moveTo>
                  <a:lnTo>
                    <a:pt x="159" y="14"/>
                  </a:lnTo>
                  <a:lnTo>
                    <a:pt x="150" y="25"/>
                  </a:lnTo>
                  <a:lnTo>
                    <a:pt x="133" y="39"/>
                  </a:lnTo>
                  <a:lnTo>
                    <a:pt x="111" y="53"/>
                  </a:lnTo>
                  <a:lnTo>
                    <a:pt x="51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0" y="53"/>
                  </a:lnTo>
                  <a:lnTo>
                    <a:pt x="69" y="21"/>
                  </a:lnTo>
                  <a:lnTo>
                    <a:pt x="90" y="11"/>
                  </a:lnTo>
                  <a:lnTo>
                    <a:pt x="111" y="3"/>
                  </a:lnTo>
                  <a:lnTo>
                    <a:pt x="133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234"/>
            <p:cNvSpPr>
              <a:spLocks/>
            </p:cNvSpPr>
            <p:nvPr/>
          </p:nvSpPr>
          <p:spPr bwMode="auto">
            <a:xfrm>
              <a:off x="4355" y="3747"/>
              <a:ext cx="48" cy="68"/>
            </a:xfrm>
            <a:custGeom>
              <a:avLst/>
              <a:gdLst>
                <a:gd name="T0" fmla="*/ 5 w 48"/>
                <a:gd name="T1" fmla="*/ 0 h 68"/>
                <a:gd name="T2" fmla="*/ 0 w 48"/>
                <a:gd name="T3" fmla="*/ 18 h 68"/>
                <a:gd name="T4" fmla="*/ 0 w 48"/>
                <a:gd name="T5" fmla="*/ 25 h 68"/>
                <a:gd name="T6" fmla="*/ 9 w 48"/>
                <a:gd name="T7" fmla="*/ 32 h 68"/>
                <a:gd name="T8" fmla="*/ 35 w 48"/>
                <a:gd name="T9" fmla="*/ 43 h 68"/>
                <a:gd name="T10" fmla="*/ 43 w 48"/>
                <a:gd name="T11" fmla="*/ 54 h 68"/>
                <a:gd name="T12" fmla="*/ 48 w 48"/>
                <a:gd name="T13" fmla="*/ 68 h 68"/>
                <a:gd name="T14" fmla="*/ 48 w 48"/>
                <a:gd name="T15" fmla="*/ 43 h 68"/>
                <a:gd name="T16" fmla="*/ 48 w 48"/>
                <a:gd name="T17" fmla="*/ 25 h 68"/>
                <a:gd name="T18" fmla="*/ 35 w 48"/>
                <a:gd name="T19" fmla="*/ 11 h 68"/>
                <a:gd name="T20" fmla="*/ 22 w 48"/>
                <a:gd name="T21" fmla="*/ 4 h 68"/>
                <a:gd name="T22" fmla="*/ 5 w 48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8">
                  <a:moveTo>
                    <a:pt x="5" y="0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9" y="32"/>
                  </a:lnTo>
                  <a:lnTo>
                    <a:pt x="35" y="43"/>
                  </a:lnTo>
                  <a:lnTo>
                    <a:pt x="43" y="54"/>
                  </a:lnTo>
                  <a:lnTo>
                    <a:pt x="48" y="68"/>
                  </a:lnTo>
                  <a:lnTo>
                    <a:pt x="48" y="43"/>
                  </a:lnTo>
                  <a:lnTo>
                    <a:pt x="48" y="25"/>
                  </a:lnTo>
                  <a:lnTo>
                    <a:pt x="35" y="11"/>
                  </a:lnTo>
                  <a:lnTo>
                    <a:pt x="2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8" name="Freeform 235"/>
            <p:cNvSpPr>
              <a:spLocks/>
            </p:cNvSpPr>
            <p:nvPr/>
          </p:nvSpPr>
          <p:spPr bwMode="auto">
            <a:xfrm>
              <a:off x="4098" y="3736"/>
              <a:ext cx="47" cy="72"/>
            </a:xfrm>
            <a:custGeom>
              <a:avLst/>
              <a:gdLst>
                <a:gd name="T0" fmla="*/ 43 w 47"/>
                <a:gd name="T1" fmla="*/ 72 h 72"/>
                <a:gd name="T2" fmla="*/ 47 w 47"/>
                <a:gd name="T3" fmla="*/ 43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0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3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72">
                  <a:moveTo>
                    <a:pt x="43" y="72"/>
                  </a:moveTo>
                  <a:lnTo>
                    <a:pt x="47" y="43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3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9" name="Freeform 236"/>
            <p:cNvSpPr>
              <a:spLocks/>
            </p:cNvSpPr>
            <p:nvPr/>
          </p:nvSpPr>
          <p:spPr bwMode="auto">
            <a:xfrm>
              <a:off x="3990" y="3815"/>
              <a:ext cx="99" cy="32"/>
            </a:xfrm>
            <a:custGeom>
              <a:avLst/>
              <a:gdLst>
                <a:gd name="T0" fmla="*/ 99 w 99"/>
                <a:gd name="T1" fmla="*/ 4 h 32"/>
                <a:gd name="T2" fmla="*/ 82 w 99"/>
                <a:gd name="T3" fmla="*/ 0 h 32"/>
                <a:gd name="T4" fmla="*/ 56 w 99"/>
                <a:gd name="T5" fmla="*/ 0 h 32"/>
                <a:gd name="T6" fmla="*/ 30 w 99"/>
                <a:gd name="T7" fmla="*/ 7 h 32"/>
                <a:gd name="T8" fmla="*/ 13 w 99"/>
                <a:gd name="T9" fmla="*/ 18 h 32"/>
                <a:gd name="T10" fmla="*/ 0 w 99"/>
                <a:gd name="T11" fmla="*/ 32 h 32"/>
                <a:gd name="T12" fmla="*/ 39 w 99"/>
                <a:gd name="T13" fmla="*/ 32 h 32"/>
                <a:gd name="T14" fmla="*/ 69 w 99"/>
                <a:gd name="T15" fmla="*/ 29 h 32"/>
                <a:gd name="T16" fmla="*/ 86 w 99"/>
                <a:gd name="T17" fmla="*/ 18 h 32"/>
                <a:gd name="T18" fmla="*/ 99 w 99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32">
                  <a:moveTo>
                    <a:pt x="99" y="4"/>
                  </a:moveTo>
                  <a:lnTo>
                    <a:pt x="82" y="0"/>
                  </a:lnTo>
                  <a:lnTo>
                    <a:pt x="56" y="0"/>
                  </a:lnTo>
                  <a:lnTo>
                    <a:pt x="30" y="7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39" y="32"/>
                  </a:lnTo>
                  <a:lnTo>
                    <a:pt x="69" y="29"/>
                  </a:lnTo>
                  <a:lnTo>
                    <a:pt x="86" y="1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237"/>
            <p:cNvSpPr>
              <a:spLocks/>
            </p:cNvSpPr>
            <p:nvPr/>
          </p:nvSpPr>
          <p:spPr bwMode="auto">
            <a:xfrm>
              <a:off x="3604" y="3643"/>
              <a:ext cx="56" cy="86"/>
            </a:xfrm>
            <a:custGeom>
              <a:avLst/>
              <a:gdLst>
                <a:gd name="T0" fmla="*/ 47 w 56"/>
                <a:gd name="T1" fmla="*/ 86 h 86"/>
                <a:gd name="T2" fmla="*/ 56 w 56"/>
                <a:gd name="T3" fmla="*/ 65 h 86"/>
                <a:gd name="T4" fmla="*/ 56 w 56"/>
                <a:gd name="T5" fmla="*/ 54 h 86"/>
                <a:gd name="T6" fmla="*/ 47 w 56"/>
                <a:gd name="T7" fmla="*/ 40 h 86"/>
                <a:gd name="T8" fmla="*/ 17 w 56"/>
                <a:gd name="T9" fmla="*/ 22 h 86"/>
                <a:gd name="T10" fmla="*/ 4 w 56"/>
                <a:gd name="T11" fmla="*/ 11 h 86"/>
                <a:gd name="T12" fmla="*/ 4 w 56"/>
                <a:gd name="T13" fmla="*/ 0 h 86"/>
                <a:gd name="T14" fmla="*/ 0 w 56"/>
                <a:gd name="T15" fmla="*/ 29 h 86"/>
                <a:gd name="T16" fmla="*/ 4 w 56"/>
                <a:gd name="T17" fmla="*/ 58 h 86"/>
                <a:gd name="T18" fmla="*/ 21 w 56"/>
                <a:gd name="T19" fmla="*/ 75 h 86"/>
                <a:gd name="T20" fmla="*/ 47 w 56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86">
                  <a:moveTo>
                    <a:pt x="47" y="86"/>
                  </a:moveTo>
                  <a:lnTo>
                    <a:pt x="56" y="65"/>
                  </a:lnTo>
                  <a:lnTo>
                    <a:pt x="56" y="54"/>
                  </a:lnTo>
                  <a:lnTo>
                    <a:pt x="47" y="40"/>
                  </a:lnTo>
                  <a:lnTo>
                    <a:pt x="17" y="22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8"/>
                  </a:lnTo>
                  <a:lnTo>
                    <a:pt x="21" y="75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238"/>
            <p:cNvSpPr>
              <a:spLocks/>
            </p:cNvSpPr>
            <p:nvPr/>
          </p:nvSpPr>
          <p:spPr bwMode="auto">
            <a:xfrm>
              <a:off x="2328" y="3686"/>
              <a:ext cx="112" cy="126"/>
            </a:xfrm>
            <a:custGeom>
              <a:avLst/>
              <a:gdLst>
                <a:gd name="T0" fmla="*/ 52 w 112"/>
                <a:gd name="T1" fmla="*/ 126 h 126"/>
                <a:gd name="T2" fmla="*/ 17 w 112"/>
                <a:gd name="T3" fmla="*/ 122 h 126"/>
                <a:gd name="T4" fmla="*/ 9 w 112"/>
                <a:gd name="T5" fmla="*/ 111 h 126"/>
                <a:gd name="T6" fmla="*/ 0 w 112"/>
                <a:gd name="T7" fmla="*/ 100 h 126"/>
                <a:gd name="T8" fmla="*/ 0 w 112"/>
                <a:gd name="T9" fmla="*/ 83 h 126"/>
                <a:gd name="T10" fmla="*/ 9 w 112"/>
                <a:gd name="T11" fmla="*/ 61 h 126"/>
                <a:gd name="T12" fmla="*/ 22 w 112"/>
                <a:gd name="T13" fmla="*/ 32 h 126"/>
                <a:gd name="T14" fmla="*/ 43 w 112"/>
                <a:gd name="T15" fmla="*/ 0 h 126"/>
                <a:gd name="T16" fmla="*/ 69 w 112"/>
                <a:gd name="T17" fmla="*/ 15 h 126"/>
                <a:gd name="T18" fmla="*/ 86 w 112"/>
                <a:gd name="T19" fmla="*/ 36 h 126"/>
                <a:gd name="T20" fmla="*/ 99 w 112"/>
                <a:gd name="T21" fmla="*/ 54 h 126"/>
                <a:gd name="T22" fmla="*/ 112 w 112"/>
                <a:gd name="T23" fmla="*/ 75 h 126"/>
                <a:gd name="T24" fmla="*/ 112 w 112"/>
                <a:gd name="T25" fmla="*/ 97 h 126"/>
                <a:gd name="T26" fmla="*/ 103 w 112"/>
                <a:gd name="T27" fmla="*/ 111 h 126"/>
                <a:gd name="T28" fmla="*/ 86 w 112"/>
                <a:gd name="T29" fmla="*/ 122 h 126"/>
                <a:gd name="T30" fmla="*/ 52 w 112"/>
                <a:gd name="T31" fmla="*/ 126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" h="126">
                  <a:moveTo>
                    <a:pt x="52" y="126"/>
                  </a:moveTo>
                  <a:lnTo>
                    <a:pt x="17" y="122"/>
                  </a:lnTo>
                  <a:lnTo>
                    <a:pt x="9" y="11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2" y="32"/>
                  </a:lnTo>
                  <a:lnTo>
                    <a:pt x="43" y="0"/>
                  </a:lnTo>
                  <a:lnTo>
                    <a:pt x="69" y="15"/>
                  </a:lnTo>
                  <a:lnTo>
                    <a:pt x="86" y="36"/>
                  </a:lnTo>
                  <a:lnTo>
                    <a:pt x="99" y="54"/>
                  </a:lnTo>
                  <a:lnTo>
                    <a:pt x="112" y="75"/>
                  </a:lnTo>
                  <a:lnTo>
                    <a:pt x="112" y="97"/>
                  </a:lnTo>
                  <a:lnTo>
                    <a:pt x="103" y="111"/>
                  </a:lnTo>
                  <a:lnTo>
                    <a:pt x="86" y="122"/>
                  </a:lnTo>
                  <a:lnTo>
                    <a:pt x="52" y="12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2" name="Freeform 239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3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3" name="Freeform 240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</a:path>
              </a:pathLst>
            </a:custGeom>
            <a:noFill/>
            <a:ln w="0">
              <a:solidFill>
                <a:srgbClr val="BFD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4" name="Freeform 241"/>
            <p:cNvSpPr>
              <a:spLocks/>
            </p:cNvSpPr>
            <p:nvPr/>
          </p:nvSpPr>
          <p:spPr bwMode="auto">
            <a:xfrm>
              <a:off x="4184" y="3812"/>
              <a:ext cx="137" cy="28"/>
            </a:xfrm>
            <a:custGeom>
              <a:avLst/>
              <a:gdLst>
                <a:gd name="T0" fmla="*/ 0 w 137"/>
                <a:gd name="T1" fmla="*/ 0 h 28"/>
                <a:gd name="T2" fmla="*/ 13 w 137"/>
                <a:gd name="T3" fmla="*/ 3 h 28"/>
                <a:gd name="T4" fmla="*/ 77 w 137"/>
                <a:gd name="T5" fmla="*/ 0 h 28"/>
                <a:gd name="T6" fmla="*/ 107 w 137"/>
                <a:gd name="T7" fmla="*/ 7 h 28"/>
                <a:gd name="T8" fmla="*/ 137 w 137"/>
                <a:gd name="T9" fmla="*/ 17 h 28"/>
                <a:gd name="T10" fmla="*/ 103 w 137"/>
                <a:gd name="T11" fmla="*/ 28 h 28"/>
                <a:gd name="T12" fmla="*/ 68 w 137"/>
                <a:gd name="T13" fmla="*/ 28 h 28"/>
                <a:gd name="T14" fmla="*/ 0 w 137"/>
                <a:gd name="T15" fmla="*/ 10 h 28"/>
                <a:gd name="T16" fmla="*/ 0 w 13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8">
                  <a:moveTo>
                    <a:pt x="0" y="0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07" y="7"/>
                  </a:lnTo>
                  <a:lnTo>
                    <a:pt x="137" y="17"/>
                  </a:lnTo>
                  <a:lnTo>
                    <a:pt x="103" y="28"/>
                  </a:lnTo>
                  <a:lnTo>
                    <a:pt x="68" y="2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5" name="Freeform 242"/>
            <p:cNvSpPr>
              <a:spLocks/>
            </p:cNvSpPr>
            <p:nvPr/>
          </p:nvSpPr>
          <p:spPr bwMode="auto">
            <a:xfrm>
              <a:off x="4184" y="3826"/>
              <a:ext cx="133" cy="61"/>
            </a:xfrm>
            <a:custGeom>
              <a:avLst/>
              <a:gdLst>
                <a:gd name="T0" fmla="*/ 43 w 133"/>
                <a:gd name="T1" fmla="*/ 11 h 61"/>
                <a:gd name="T2" fmla="*/ 120 w 133"/>
                <a:gd name="T3" fmla="*/ 39 h 61"/>
                <a:gd name="T4" fmla="*/ 133 w 133"/>
                <a:gd name="T5" fmla="*/ 50 h 61"/>
                <a:gd name="T6" fmla="*/ 128 w 133"/>
                <a:gd name="T7" fmla="*/ 61 h 61"/>
                <a:gd name="T8" fmla="*/ 107 w 133"/>
                <a:gd name="T9" fmla="*/ 61 h 61"/>
                <a:gd name="T10" fmla="*/ 81 w 133"/>
                <a:gd name="T11" fmla="*/ 57 h 61"/>
                <a:gd name="T12" fmla="*/ 60 w 133"/>
                <a:gd name="T13" fmla="*/ 54 h 61"/>
                <a:gd name="T14" fmla="*/ 38 w 133"/>
                <a:gd name="T15" fmla="*/ 43 h 61"/>
                <a:gd name="T16" fmla="*/ 17 w 133"/>
                <a:gd name="T17" fmla="*/ 25 h 61"/>
                <a:gd name="T18" fmla="*/ 0 w 133"/>
                <a:gd name="T19" fmla="*/ 0 h 61"/>
                <a:gd name="T20" fmla="*/ 4 w 133"/>
                <a:gd name="T21" fmla="*/ 0 h 61"/>
                <a:gd name="T22" fmla="*/ 43 w 133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61">
                  <a:moveTo>
                    <a:pt x="43" y="11"/>
                  </a:moveTo>
                  <a:lnTo>
                    <a:pt x="120" y="39"/>
                  </a:lnTo>
                  <a:lnTo>
                    <a:pt x="133" y="50"/>
                  </a:lnTo>
                  <a:lnTo>
                    <a:pt x="128" y="61"/>
                  </a:lnTo>
                  <a:lnTo>
                    <a:pt x="107" y="61"/>
                  </a:lnTo>
                  <a:lnTo>
                    <a:pt x="81" y="57"/>
                  </a:lnTo>
                  <a:lnTo>
                    <a:pt x="60" y="54"/>
                  </a:lnTo>
                  <a:lnTo>
                    <a:pt x="38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6" name="Freeform 243"/>
            <p:cNvSpPr>
              <a:spLocks/>
            </p:cNvSpPr>
            <p:nvPr/>
          </p:nvSpPr>
          <p:spPr bwMode="auto">
            <a:xfrm>
              <a:off x="4175" y="3761"/>
              <a:ext cx="129" cy="54"/>
            </a:xfrm>
            <a:custGeom>
              <a:avLst/>
              <a:gdLst>
                <a:gd name="T0" fmla="*/ 4 w 129"/>
                <a:gd name="T1" fmla="*/ 54 h 54"/>
                <a:gd name="T2" fmla="*/ 56 w 129"/>
                <a:gd name="T3" fmla="*/ 47 h 54"/>
                <a:gd name="T4" fmla="*/ 112 w 129"/>
                <a:gd name="T5" fmla="*/ 25 h 54"/>
                <a:gd name="T6" fmla="*/ 129 w 129"/>
                <a:gd name="T7" fmla="*/ 8 h 54"/>
                <a:gd name="T8" fmla="*/ 125 w 129"/>
                <a:gd name="T9" fmla="*/ 4 h 54"/>
                <a:gd name="T10" fmla="*/ 112 w 129"/>
                <a:gd name="T11" fmla="*/ 0 h 54"/>
                <a:gd name="T12" fmla="*/ 77 w 129"/>
                <a:gd name="T13" fmla="*/ 4 h 54"/>
                <a:gd name="T14" fmla="*/ 39 w 129"/>
                <a:gd name="T15" fmla="*/ 15 h 54"/>
                <a:gd name="T16" fmla="*/ 22 w 129"/>
                <a:gd name="T17" fmla="*/ 22 h 54"/>
                <a:gd name="T18" fmla="*/ 9 w 129"/>
                <a:gd name="T19" fmla="*/ 36 h 54"/>
                <a:gd name="T20" fmla="*/ 0 w 129"/>
                <a:gd name="T21" fmla="*/ 47 h 54"/>
                <a:gd name="T22" fmla="*/ 4 w 129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54">
                  <a:moveTo>
                    <a:pt x="4" y="54"/>
                  </a:moveTo>
                  <a:lnTo>
                    <a:pt x="56" y="47"/>
                  </a:lnTo>
                  <a:lnTo>
                    <a:pt x="112" y="25"/>
                  </a:lnTo>
                  <a:lnTo>
                    <a:pt x="129" y="8"/>
                  </a:lnTo>
                  <a:lnTo>
                    <a:pt x="125" y="4"/>
                  </a:lnTo>
                  <a:lnTo>
                    <a:pt x="112" y="0"/>
                  </a:lnTo>
                  <a:lnTo>
                    <a:pt x="77" y="4"/>
                  </a:lnTo>
                  <a:lnTo>
                    <a:pt x="39" y="15"/>
                  </a:lnTo>
                  <a:lnTo>
                    <a:pt x="22" y="22"/>
                  </a:lnTo>
                  <a:lnTo>
                    <a:pt x="9" y="36"/>
                  </a:lnTo>
                  <a:lnTo>
                    <a:pt x="0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7" name="Freeform 244"/>
            <p:cNvSpPr>
              <a:spLocks/>
            </p:cNvSpPr>
            <p:nvPr/>
          </p:nvSpPr>
          <p:spPr bwMode="auto">
            <a:xfrm>
              <a:off x="4166" y="3711"/>
              <a:ext cx="95" cy="90"/>
            </a:xfrm>
            <a:custGeom>
              <a:avLst/>
              <a:gdLst>
                <a:gd name="T0" fmla="*/ 0 w 95"/>
                <a:gd name="T1" fmla="*/ 86 h 90"/>
                <a:gd name="T2" fmla="*/ 9 w 95"/>
                <a:gd name="T3" fmla="*/ 75 h 90"/>
                <a:gd name="T4" fmla="*/ 43 w 95"/>
                <a:gd name="T5" fmla="*/ 33 h 90"/>
                <a:gd name="T6" fmla="*/ 69 w 95"/>
                <a:gd name="T7" fmla="*/ 15 h 90"/>
                <a:gd name="T8" fmla="*/ 95 w 95"/>
                <a:gd name="T9" fmla="*/ 0 h 90"/>
                <a:gd name="T10" fmla="*/ 86 w 95"/>
                <a:gd name="T11" fmla="*/ 29 h 90"/>
                <a:gd name="T12" fmla="*/ 65 w 95"/>
                <a:gd name="T13" fmla="*/ 54 h 90"/>
                <a:gd name="T14" fmla="*/ 9 w 95"/>
                <a:gd name="T15" fmla="*/ 90 h 90"/>
                <a:gd name="T16" fmla="*/ 0 w 95"/>
                <a:gd name="T17" fmla="*/ 8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90">
                  <a:moveTo>
                    <a:pt x="0" y="86"/>
                  </a:moveTo>
                  <a:lnTo>
                    <a:pt x="9" y="75"/>
                  </a:lnTo>
                  <a:lnTo>
                    <a:pt x="43" y="33"/>
                  </a:lnTo>
                  <a:lnTo>
                    <a:pt x="69" y="15"/>
                  </a:lnTo>
                  <a:lnTo>
                    <a:pt x="95" y="0"/>
                  </a:lnTo>
                  <a:lnTo>
                    <a:pt x="86" y="29"/>
                  </a:lnTo>
                  <a:lnTo>
                    <a:pt x="65" y="54"/>
                  </a:lnTo>
                  <a:lnTo>
                    <a:pt x="9" y="9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8" name="Freeform 245"/>
            <p:cNvSpPr>
              <a:spLocks/>
            </p:cNvSpPr>
            <p:nvPr/>
          </p:nvSpPr>
          <p:spPr bwMode="auto">
            <a:xfrm>
              <a:off x="4158" y="3683"/>
              <a:ext cx="73" cy="111"/>
            </a:xfrm>
            <a:custGeom>
              <a:avLst/>
              <a:gdLst>
                <a:gd name="T0" fmla="*/ 30 w 73"/>
                <a:gd name="T1" fmla="*/ 86 h 111"/>
                <a:gd name="T2" fmla="*/ 56 w 73"/>
                <a:gd name="T3" fmla="*/ 53 h 111"/>
                <a:gd name="T4" fmla="*/ 73 w 73"/>
                <a:gd name="T5" fmla="*/ 25 h 111"/>
                <a:gd name="T6" fmla="*/ 73 w 73"/>
                <a:gd name="T7" fmla="*/ 7 h 111"/>
                <a:gd name="T8" fmla="*/ 69 w 73"/>
                <a:gd name="T9" fmla="*/ 3 h 111"/>
                <a:gd name="T10" fmla="*/ 64 w 73"/>
                <a:gd name="T11" fmla="*/ 0 h 111"/>
                <a:gd name="T12" fmla="*/ 43 w 73"/>
                <a:gd name="T13" fmla="*/ 10 h 111"/>
                <a:gd name="T14" fmla="*/ 26 w 73"/>
                <a:gd name="T15" fmla="*/ 25 h 111"/>
                <a:gd name="T16" fmla="*/ 13 w 73"/>
                <a:gd name="T17" fmla="*/ 43 h 111"/>
                <a:gd name="T18" fmla="*/ 4 w 73"/>
                <a:gd name="T19" fmla="*/ 61 h 111"/>
                <a:gd name="T20" fmla="*/ 0 w 73"/>
                <a:gd name="T21" fmla="*/ 86 h 111"/>
                <a:gd name="T22" fmla="*/ 4 w 73"/>
                <a:gd name="T23" fmla="*/ 111 h 111"/>
                <a:gd name="T24" fmla="*/ 8 w 73"/>
                <a:gd name="T25" fmla="*/ 111 h 111"/>
                <a:gd name="T26" fmla="*/ 30 w 73"/>
                <a:gd name="T27" fmla="*/ 86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3" h="111">
                  <a:moveTo>
                    <a:pt x="30" y="86"/>
                  </a:moveTo>
                  <a:lnTo>
                    <a:pt x="56" y="53"/>
                  </a:lnTo>
                  <a:lnTo>
                    <a:pt x="73" y="25"/>
                  </a:lnTo>
                  <a:lnTo>
                    <a:pt x="73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43" y="10"/>
                  </a:lnTo>
                  <a:lnTo>
                    <a:pt x="26" y="25"/>
                  </a:lnTo>
                  <a:lnTo>
                    <a:pt x="13" y="43"/>
                  </a:lnTo>
                  <a:lnTo>
                    <a:pt x="4" y="61"/>
                  </a:lnTo>
                  <a:lnTo>
                    <a:pt x="0" y="86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3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9" name="Freeform 246"/>
            <p:cNvSpPr>
              <a:spLocks/>
            </p:cNvSpPr>
            <p:nvPr/>
          </p:nvSpPr>
          <p:spPr bwMode="auto">
            <a:xfrm>
              <a:off x="4184" y="3840"/>
              <a:ext cx="111" cy="75"/>
            </a:xfrm>
            <a:custGeom>
              <a:avLst/>
              <a:gdLst>
                <a:gd name="T0" fmla="*/ 8 w 111"/>
                <a:gd name="T1" fmla="*/ 0 h 75"/>
                <a:gd name="T2" fmla="*/ 17 w 111"/>
                <a:gd name="T3" fmla="*/ 11 h 75"/>
                <a:gd name="T4" fmla="*/ 73 w 111"/>
                <a:gd name="T5" fmla="*/ 36 h 75"/>
                <a:gd name="T6" fmla="*/ 94 w 111"/>
                <a:gd name="T7" fmla="*/ 54 h 75"/>
                <a:gd name="T8" fmla="*/ 111 w 111"/>
                <a:gd name="T9" fmla="*/ 75 h 75"/>
                <a:gd name="T10" fmla="*/ 77 w 111"/>
                <a:gd name="T11" fmla="*/ 72 h 75"/>
                <a:gd name="T12" fmla="*/ 47 w 111"/>
                <a:gd name="T13" fmla="*/ 54 h 75"/>
                <a:gd name="T14" fmla="*/ 0 w 111"/>
                <a:gd name="T15" fmla="*/ 11 h 75"/>
                <a:gd name="T16" fmla="*/ 8 w 11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75">
                  <a:moveTo>
                    <a:pt x="8" y="0"/>
                  </a:moveTo>
                  <a:lnTo>
                    <a:pt x="17" y="11"/>
                  </a:lnTo>
                  <a:lnTo>
                    <a:pt x="73" y="36"/>
                  </a:lnTo>
                  <a:lnTo>
                    <a:pt x="94" y="54"/>
                  </a:lnTo>
                  <a:lnTo>
                    <a:pt x="111" y="75"/>
                  </a:lnTo>
                  <a:lnTo>
                    <a:pt x="77" y="72"/>
                  </a:lnTo>
                  <a:lnTo>
                    <a:pt x="47" y="54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0" name="Freeform 247"/>
            <p:cNvSpPr>
              <a:spLocks/>
            </p:cNvSpPr>
            <p:nvPr/>
          </p:nvSpPr>
          <p:spPr bwMode="auto">
            <a:xfrm>
              <a:off x="4184" y="3851"/>
              <a:ext cx="73" cy="100"/>
            </a:xfrm>
            <a:custGeom>
              <a:avLst/>
              <a:gdLst>
                <a:gd name="T0" fmla="*/ 0 w 73"/>
                <a:gd name="T1" fmla="*/ 0 h 100"/>
                <a:gd name="T2" fmla="*/ 0 w 73"/>
                <a:gd name="T3" fmla="*/ 14 h 100"/>
                <a:gd name="T4" fmla="*/ 13 w 73"/>
                <a:gd name="T5" fmla="*/ 50 h 100"/>
                <a:gd name="T6" fmla="*/ 21 w 73"/>
                <a:gd name="T7" fmla="*/ 68 h 100"/>
                <a:gd name="T8" fmla="*/ 30 w 73"/>
                <a:gd name="T9" fmla="*/ 79 h 100"/>
                <a:gd name="T10" fmla="*/ 51 w 73"/>
                <a:gd name="T11" fmla="*/ 93 h 100"/>
                <a:gd name="T12" fmla="*/ 73 w 73"/>
                <a:gd name="T13" fmla="*/ 100 h 100"/>
                <a:gd name="T14" fmla="*/ 68 w 73"/>
                <a:gd name="T15" fmla="*/ 75 h 100"/>
                <a:gd name="T16" fmla="*/ 38 w 73"/>
                <a:gd name="T17" fmla="*/ 39 h 100"/>
                <a:gd name="T18" fmla="*/ 8 w 73"/>
                <a:gd name="T19" fmla="*/ 7 h 100"/>
                <a:gd name="T20" fmla="*/ 0 w 7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" h="100">
                  <a:moveTo>
                    <a:pt x="0" y="0"/>
                  </a:moveTo>
                  <a:lnTo>
                    <a:pt x="0" y="14"/>
                  </a:lnTo>
                  <a:lnTo>
                    <a:pt x="13" y="50"/>
                  </a:lnTo>
                  <a:lnTo>
                    <a:pt x="21" y="68"/>
                  </a:lnTo>
                  <a:lnTo>
                    <a:pt x="30" y="79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8" y="75"/>
                  </a:lnTo>
                  <a:lnTo>
                    <a:pt x="38" y="39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1" name="Freeform 248"/>
            <p:cNvSpPr>
              <a:spLocks/>
            </p:cNvSpPr>
            <p:nvPr/>
          </p:nvSpPr>
          <p:spPr bwMode="auto">
            <a:xfrm>
              <a:off x="4115" y="3683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6 h 111"/>
                <a:gd name="T4" fmla="*/ 43 w 47"/>
                <a:gd name="T5" fmla="*/ 61 h 111"/>
                <a:gd name="T6" fmla="*/ 34 w 47"/>
                <a:gd name="T7" fmla="*/ 25 h 111"/>
                <a:gd name="T8" fmla="*/ 0 w 47"/>
                <a:gd name="T9" fmla="*/ 0 h 111"/>
                <a:gd name="T10" fmla="*/ 0 w 47"/>
                <a:gd name="T11" fmla="*/ 25 h 111"/>
                <a:gd name="T12" fmla="*/ 13 w 47"/>
                <a:gd name="T13" fmla="*/ 68 h 111"/>
                <a:gd name="T14" fmla="*/ 34 w 47"/>
                <a:gd name="T15" fmla="*/ 103 h 111"/>
                <a:gd name="T16" fmla="*/ 39 w 47"/>
                <a:gd name="T17" fmla="*/ 11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111">
                  <a:moveTo>
                    <a:pt x="39" y="111"/>
                  </a:moveTo>
                  <a:lnTo>
                    <a:pt x="47" y="96"/>
                  </a:lnTo>
                  <a:lnTo>
                    <a:pt x="43" y="61"/>
                  </a:lnTo>
                  <a:lnTo>
                    <a:pt x="34" y="25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8"/>
                  </a:lnTo>
                  <a:lnTo>
                    <a:pt x="34" y="103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2" name="Freeform 249"/>
            <p:cNvSpPr>
              <a:spLocks/>
            </p:cNvSpPr>
            <p:nvPr/>
          </p:nvSpPr>
          <p:spPr bwMode="auto">
            <a:xfrm>
              <a:off x="4136" y="3783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26 w 56"/>
                <a:gd name="T3" fmla="*/ 79 h 86"/>
                <a:gd name="T4" fmla="*/ 35 w 56"/>
                <a:gd name="T5" fmla="*/ 86 h 86"/>
                <a:gd name="T6" fmla="*/ 48 w 56"/>
                <a:gd name="T7" fmla="*/ 86 h 86"/>
                <a:gd name="T8" fmla="*/ 52 w 56"/>
                <a:gd name="T9" fmla="*/ 79 h 86"/>
                <a:gd name="T10" fmla="*/ 56 w 56"/>
                <a:gd name="T11" fmla="*/ 68 h 86"/>
                <a:gd name="T12" fmla="*/ 48 w 56"/>
                <a:gd name="T13" fmla="*/ 36 h 86"/>
                <a:gd name="T14" fmla="*/ 30 w 56"/>
                <a:gd name="T15" fmla="*/ 7 h 86"/>
                <a:gd name="T16" fmla="*/ 18 w 56"/>
                <a:gd name="T17" fmla="*/ 0 h 86"/>
                <a:gd name="T18" fmla="*/ 9 w 56"/>
                <a:gd name="T19" fmla="*/ 0 h 86"/>
                <a:gd name="T20" fmla="*/ 5 w 56"/>
                <a:gd name="T21" fmla="*/ 7 h 86"/>
                <a:gd name="T22" fmla="*/ 0 w 56"/>
                <a:gd name="T23" fmla="*/ 18 h 86"/>
                <a:gd name="T24" fmla="*/ 9 w 56"/>
                <a:gd name="T25" fmla="*/ 5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6">
                  <a:moveTo>
                    <a:pt x="9" y="50"/>
                  </a:moveTo>
                  <a:lnTo>
                    <a:pt x="26" y="7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8" y="36"/>
                  </a:lnTo>
                  <a:lnTo>
                    <a:pt x="30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3" name="Freeform 250"/>
            <p:cNvSpPr>
              <a:spLocks/>
            </p:cNvSpPr>
            <p:nvPr/>
          </p:nvSpPr>
          <p:spPr bwMode="auto">
            <a:xfrm>
              <a:off x="4093" y="3726"/>
              <a:ext cx="52" cy="71"/>
            </a:xfrm>
            <a:custGeom>
              <a:avLst/>
              <a:gdLst>
                <a:gd name="T0" fmla="*/ 52 w 52"/>
                <a:gd name="T1" fmla="*/ 53 h 71"/>
                <a:gd name="T2" fmla="*/ 26 w 52"/>
                <a:gd name="T3" fmla="*/ 14 h 71"/>
                <a:gd name="T4" fmla="*/ 18 w 52"/>
                <a:gd name="T5" fmla="*/ 3 h 71"/>
                <a:gd name="T6" fmla="*/ 5 w 52"/>
                <a:gd name="T7" fmla="*/ 0 h 71"/>
                <a:gd name="T8" fmla="*/ 0 w 52"/>
                <a:gd name="T9" fmla="*/ 0 h 71"/>
                <a:gd name="T10" fmla="*/ 0 w 52"/>
                <a:gd name="T11" fmla="*/ 3 h 71"/>
                <a:gd name="T12" fmla="*/ 0 w 52"/>
                <a:gd name="T13" fmla="*/ 35 h 71"/>
                <a:gd name="T14" fmla="*/ 18 w 52"/>
                <a:gd name="T15" fmla="*/ 60 h 71"/>
                <a:gd name="T16" fmla="*/ 39 w 52"/>
                <a:gd name="T17" fmla="*/ 71 h 71"/>
                <a:gd name="T18" fmla="*/ 48 w 52"/>
                <a:gd name="T19" fmla="*/ 60 h 71"/>
                <a:gd name="T20" fmla="*/ 52 w 52"/>
                <a:gd name="T21" fmla="*/ 5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1">
                  <a:moveTo>
                    <a:pt x="52" y="53"/>
                  </a:moveTo>
                  <a:lnTo>
                    <a:pt x="26" y="14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5"/>
                  </a:lnTo>
                  <a:lnTo>
                    <a:pt x="18" y="60"/>
                  </a:lnTo>
                  <a:lnTo>
                    <a:pt x="39" y="71"/>
                  </a:lnTo>
                  <a:lnTo>
                    <a:pt x="48" y="6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4" name="Freeform 251"/>
            <p:cNvSpPr>
              <a:spLocks/>
            </p:cNvSpPr>
            <p:nvPr/>
          </p:nvSpPr>
          <p:spPr bwMode="auto">
            <a:xfrm>
              <a:off x="4089" y="3779"/>
              <a:ext cx="52" cy="43"/>
            </a:xfrm>
            <a:custGeom>
              <a:avLst/>
              <a:gdLst>
                <a:gd name="T0" fmla="*/ 47 w 52"/>
                <a:gd name="T1" fmla="*/ 18 h 43"/>
                <a:gd name="T2" fmla="*/ 26 w 52"/>
                <a:gd name="T3" fmla="*/ 11 h 43"/>
                <a:gd name="T4" fmla="*/ 13 w 52"/>
                <a:gd name="T5" fmla="*/ 4 h 43"/>
                <a:gd name="T6" fmla="*/ 4 w 52"/>
                <a:gd name="T7" fmla="*/ 0 h 43"/>
                <a:gd name="T8" fmla="*/ 0 w 52"/>
                <a:gd name="T9" fmla="*/ 4 h 43"/>
                <a:gd name="T10" fmla="*/ 9 w 52"/>
                <a:gd name="T11" fmla="*/ 22 h 43"/>
                <a:gd name="T12" fmla="*/ 17 w 52"/>
                <a:gd name="T13" fmla="*/ 33 h 43"/>
                <a:gd name="T14" fmla="*/ 26 w 52"/>
                <a:gd name="T15" fmla="*/ 36 h 43"/>
                <a:gd name="T16" fmla="*/ 34 w 52"/>
                <a:gd name="T17" fmla="*/ 40 h 43"/>
                <a:gd name="T18" fmla="*/ 47 w 52"/>
                <a:gd name="T19" fmla="*/ 43 h 43"/>
                <a:gd name="T20" fmla="*/ 52 w 52"/>
                <a:gd name="T21" fmla="*/ 36 h 43"/>
                <a:gd name="T22" fmla="*/ 47 w 52"/>
                <a:gd name="T23" fmla="*/ 18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43">
                  <a:moveTo>
                    <a:pt x="47" y="18"/>
                  </a:moveTo>
                  <a:lnTo>
                    <a:pt x="26" y="11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22"/>
                  </a:lnTo>
                  <a:lnTo>
                    <a:pt x="17" y="33"/>
                  </a:lnTo>
                  <a:lnTo>
                    <a:pt x="26" y="36"/>
                  </a:lnTo>
                  <a:lnTo>
                    <a:pt x="34" y="40"/>
                  </a:lnTo>
                  <a:lnTo>
                    <a:pt x="47" y="43"/>
                  </a:lnTo>
                  <a:lnTo>
                    <a:pt x="52" y="3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5" name="Freeform 252"/>
            <p:cNvSpPr>
              <a:spLocks/>
            </p:cNvSpPr>
            <p:nvPr/>
          </p:nvSpPr>
          <p:spPr bwMode="auto">
            <a:xfrm>
              <a:off x="4102" y="3826"/>
              <a:ext cx="52" cy="36"/>
            </a:xfrm>
            <a:custGeom>
              <a:avLst/>
              <a:gdLst>
                <a:gd name="T0" fmla="*/ 39 w 52"/>
                <a:gd name="T1" fmla="*/ 0 h 36"/>
                <a:gd name="T2" fmla="*/ 26 w 52"/>
                <a:gd name="T3" fmla="*/ 0 h 36"/>
                <a:gd name="T4" fmla="*/ 17 w 52"/>
                <a:gd name="T5" fmla="*/ 7 h 36"/>
                <a:gd name="T6" fmla="*/ 13 w 52"/>
                <a:gd name="T7" fmla="*/ 11 h 36"/>
                <a:gd name="T8" fmla="*/ 4 w 52"/>
                <a:gd name="T9" fmla="*/ 18 h 36"/>
                <a:gd name="T10" fmla="*/ 0 w 52"/>
                <a:gd name="T11" fmla="*/ 28 h 36"/>
                <a:gd name="T12" fmla="*/ 4 w 52"/>
                <a:gd name="T13" fmla="*/ 36 h 36"/>
                <a:gd name="T14" fmla="*/ 21 w 52"/>
                <a:gd name="T15" fmla="*/ 36 h 36"/>
                <a:gd name="T16" fmla="*/ 39 w 52"/>
                <a:gd name="T17" fmla="*/ 36 h 36"/>
                <a:gd name="T18" fmla="*/ 52 w 52"/>
                <a:gd name="T19" fmla="*/ 25 h 36"/>
                <a:gd name="T20" fmla="*/ 47 w 52"/>
                <a:gd name="T21" fmla="*/ 14 h 36"/>
                <a:gd name="T22" fmla="*/ 39 w 52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36">
                  <a:moveTo>
                    <a:pt x="39" y="0"/>
                  </a:moveTo>
                  <a:lnTo>
                    <a:pt x="26" y="0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21" y="36"/>
                  </a:lnTo>
                  <a:lnTo>
                    <a:pt x="39" y="36"/>
                  </a:lnTo>
                  <a:lnTo>
                    <a:pt x="52" y="25"/>
                  </a:lnTo>
                  <a:lnTo>
                    <a:pt x="47" y="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6" name="Freeform 253"/>
            <p:cNvSpPr>
              <a:spLocks/>
            </p:cNvSpPr>
            <p:nvPr/>
          </p:nvSpPr>
          <p:spPr bwMode="auto">
            <a:xfrm>
              <a:off x="4136" y="3854"/>
              <a:ext cx="35" cy="43"/>
            </a:xfrm>
            <a:custGeom>
              <a:avLst/>
              <a:gdLst>
                <a:gd name="T0" fmla="*/ 22 w 35"/>
                <a:gd name="T1" fmla="*/ 0 h 43"/>
                <a:gd name="T2" fmla="*/ 18 w 35"/>
                <a:gd name="T3" fmla="*/ 0 h 43"/>
                <a:gd name="T4" fmla="*/ 9 w 35"/>
                <a:gd name="T5" fmla="*/ 8 h 43"/>
                <a:gd name="T6" fmla="*/ 0 w 35"/>
                <a:gd name="T7" fmla="*/ 26 h 43"/>
                <a:gd name="T8" fmla="*/ 0 w 35"/>
                <a:gd name="T9" fmla="*/ 40 h 43"/>
                <a:gd name="T10" fmla="*/ 5 w 35"/>
                <a:gd name="T11" fmla="*/ 43 h 43"/>
                <a:gd name="T12" fmla="*/ 13 w 35"/>
                <a:gd name="T13" fmla="*/ 36 h 43"/>
                <a:gd name="T14" fmla="*/ 35 w 35"/>
                <a:gd name="T15" fmla="*/ 18 h 43"/>
                <a:gd name="T16" fmla="*/ 30 w 35"/>
                <a:gd name="T17" fmla="*/ 4 h 43"/>
                <a:gd name="T18" fmla="*/ 22 w 3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43">
                  <a:moveTo>
                    <a:pt x="22" y="0"/>
                  </a:moveTo>
                  <a:lnTo>
                    <a:pt x="18" y="0"/>
                  </a:lnTo>
                  <a:lnTo>
                    <a:pt x="9" y="8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13" y="36"/>
                  </a:lnTo>
                  <a:lnTo>
                    <a:pt x="35" y="18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7" name="Freeform 254"/>
            <p:cNvSpPr>
              <a:spLocks/>
            </p:cNvSpPr>
            <p:nvPr/>
          </p:nvSpPr>
          <p:spPr bwMode="auto">
            <a:xfrm>
              <a:off x="4166" y="3869"/>
              <a:ext cx="35" cy="75"/>
            </a:xfrm>
            <a:custGeom>
              <a:avLst/>
              <a:gdLst>
                <a:gd name="T0" fmla="*/ 13 w 35"/>
                <a:gd name="T1" fmla="*/ 0 h 75"/>
                <a:gd name="T2" fmla="*/ 13 w 35"/>
                <a:gd name="T3" fmla="*/ 0 h 75"/>
                <a:gd name="T4" fmla="*/ 9 w 35"/>
                <a:gd name="T5" fmla="*/ 0 h 75"/>
                <a:gd name="T6" fmla="*/ 0 w 35"/>
                <a:gd name="T7" fmla="*/ 14 h 75"/>
                <a:gd name="T8" fmla="*/ 5 w 35"/>
                <a:gd name="T9" fmla="*/ 28 h 75"/>
                <a:gd name="T10" fmla="*/ 5 w 35"/>
                <a:gd name="T11" fmla="*/ 43 h 75"/>
                <a:gd name="T12" fmla="*/ 9 w 35"/>
                <a:gd name="T13" fmla="*/ 54 h 75"/>
                <a:gd name="T14" fmla="*/ 22 w 35"/>
                <a:gd name="T15" fmla="*/ 68 h 75"/>
                <a:gd name="T16" fmla="*/ 35 w 35"/>
                <a:gd name="T17" fmla="*/ 75 h 75"/>
                <a:gd name="T18" fmla="*/ 35 w 35"/>
                <a:gd name="T19" fmla="*/ 75 h 75"/>
                <a:gd name="T20" fmla="*/ 35 w 35"/>
                <a:gd name="T21" fmla="*/ 36 h 75"/>
                <a:gd name="T22" fmla="*/ 13 w 35"/>
                <a:gd name="T23" fmla="*/ 0 h 75"/>
                <a:gd name="T24" fmla="*/ 13 w 35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5" y="43"/>
                  </a:lnTo>
                  <a:lnTo>
                    <a:pt x="9" y="54"/>
                  </a:lnTo>
                  <a:lnTo>
                    <a:pt x="22" y="68"/>
                  </a:lnTo>
                  <a:lnTo>
                    <a:pt x="35" y="75"/>
                  </a:lnTo>
                  <a:lnTo>
                    <a:pt x="35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8" name="Freeform 255"/>
            <p:cNvSpPr>
              <a:spLocks/>
            </p:cNvSpPr>
            <p:nvPr/>
          </p:nvSpPr>
          <p:spPr bwMode="auto">
            <a:xfrm>
              <a:off x="4145" y="3801"/>
              <a:ext cx="9" cy="11"/>
            </a:xfrm>
            <a:custGeom>
              <a:avLst/>
              <a:gdLst>
                <a:gd name="T0" fmla="*/ 0 w 9"/>
                <a:gd name="T1" fmla="*/ 3 h 11"/>
                <a:gd name="T2" fmla="*/ 9 w 9"/>
                <a:gd name="T3" fmla="*/ 11 h 11"/>
                <a:gd name="T4" fmla="*/ 4 w 9"/>
                <a:gd name="T5" fmla="*/ 3 h 11"/>
                <a:gd name="T6" fmla="*/ 0 w 9"/>
                <a:gd name="T7" fmla="*/ 0 h 11"/>
                <a:gd name="T8" fmla="*/ 0 w 9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3"/>
                  </a:moveTo>
                  <a:lnTo>
                    <a:pt x="9" y="1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9" name="Freeform 256"/>
            <p:cNvSpPr>
              <a:spLocks/>
            </p:cNvSpPr>
            <p:nvPr/>
          </p:nvSpPr>
          <p:spPr bwMode="auto">
            <a:xfrm>
              <a:off x="4149" y="3790"/>
              <a:ext cx="9" cy="11"/>
            </a:xfrm>
            <a:custGeom>
              <a:avLst/>
              <a:gdLst>
                <a:gd name="T0" fmla="*/ 5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5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5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0" name="Freeform 257"/>
            <p:cNvSpPr>
              <a:spLocks/>
            </p:cNvSpPr>
            <p:nvPr/>
          </p:nvSpPr>
          <p:spPr bwMode="auto">
            <a:xfrm>
              <a:off x="4149" y="3815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5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1" name="Freeform 258"/>
            <p:cNvSpPr>
              <a:spLocks/>
            </p:cNvSpPr>
            <p:nvPr/>
          </p:nvSpPr>
          <p:spPr bwMode="auto">
            <a:xfrm>
              <a:off x="4162" y="3808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2" name="Freeform 259"/>
            <p:cNvSpPr>
              <a:spLocks/>
            </p:cNvSpPr>
            <p:nvPr/>
          </p:nvSpPr>
          <p:spPr bwMode="auto">
            <a:xfrm>
              <a:off x="4149" y="3833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3" name="Freeform 260"/>
            <p:cNvSpPr>
              <a:spLocks/>
            </p:cNvSpPr>
            <p:nvPr/>
          </p:nvSpPr>
          <p:spPr bwMode="auto">
            <a:xfrm>
              <a:off x="4171" y="3826"/>
              <a:ext cx="13" cy="3"/>
            </a:xfrm>
            <a:custGeom>
              <a:avLst/>
              <a:gdLst>
                <a:gd name="T0" fmla="*/ 4 w 13"/>
                <a:gd name="T1" fmla="*/ 3 h 3"/>
                <a:gd name="T2" fmla="*/ 13 w 13"/>
                <a:gd name="T3" fmla="*/ 3 h 3"/>
                <a:gd name="T4" fmla="*/ 8 w 13"/>
                <a:gd name="T5" fmla="*/ 0 h 3"/>
                <a:gd name="T6" fmla="*/ 0 w 13"/>
                <a:gd name="T7" fmla="*/ 0 h 3"/>
                <a:gd name="T8" fmla="*/ 4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4" y="3"/>
                  </a:moveTo>
                  <a:lnTo>
                    <a:pt x="13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4" name="Freeform 261"/>
            <p:cNvSpPr>
              <a:spLocks/>
            </p:cNvSpPr>
            <p:nvPr/>
          </p:nvSpPr>
          <p:spPr bwMode="auto">
            <a:xfrm>
              <a:off x="4162" y="3840"/>
              <a:ext cx="9" cy="14"/>
            </a:xfrm>
            <a:custGeom>
              <a:avLst/>
              <a:gdLst>
                <a:gd name="T0" fmla="*/ 0 w 9"/>
                <a:gd name="T1" fmla="*/ 7 h 14"/>
                <a:gd name="T2" fmla="*/ 4 w 9"/>
                <a:gd name="T3" fmla="*/ 14 h 14"/>
                <a:gd name="T4" fmla="*/ 9 w 9"/>
                <a:gd name="T5" fmla="*/ 7 h 14"/>
                <a:gd name="T6" fmla="*/ 4 w 9"/>
                <a:gd name="T7" fmla="*/ 0 h 14"/>
                <a:gd name="T8" fmla="*/ 0 w 9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7"/>
                  </a:moveTo>
                  <a:lnTo>
                    <a:pt x="4" y="14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5" name="Freeform 262"/>
            <p:cNvSpPr>
              <a:spLocks/>
            </p:cNvSpPr>
            <p:nvPr/>
          </p:nvSpPr>
          <p:spPr bwMode="auto">
            <a:xfrm>
              <a:off x="4175" y="3851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3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3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6" name="Freeform 263"/>
            <p:cNvSpPr>
              <a:spLocks/>
            </p:cNvSpPr>
            <p:nvPr/>
          </p:nvSpPr>
          <p:spPr bwMode="auto">
            <a:xfrm>
              <a:off x="4175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4 w 9"/>
                <a:gd name="T3" fmla="*/ 11 h 11"/>
                <a:gd name="T4" fmla="*/ 9 w 9"/>
                <a:gd name="T5" fmla="*/ 7 h 11"/>
                <a:gd name="T6" fmla="*/ 4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4" y="1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7" name="Freeform 264"/>
            <p:cNvSpPr>
              <a:spLocks/>
            </p:cNvSpPr>
            <p:nvPr/>
          </p:nvSpPr>
          <p:spPr bwMode="auto">
            <a:xfrm>
              <a:off x="1860" y="3607"/>
              <a:ext cx="137" cy="94"/>
            </a:xfrm>
            <a:custGeom>
              <a:avLst/>
              <a:gdLst>
                <a:gd name="T0" fmla="*/ 13 w 137"/>
                <a:gd name="T1" fmla="*/ 0 h 94"/>
                <a:gd name="T2" fmla="*/ 26 w 137"/>
                <a:gd name="T3" fmla="*/ 11 h 94"/>
                <a:gd name="T4" fmla="*/ 90 w 137"/>
                <a:gd name="T5" fmla="*/ 51 h 94"/>
                <a:gd name="T6" fmla="*/ 116 w 137"/>
                <a:gd name="T7" fmla="*/ 72 h 94"/>
                <a:gd name="T8" fmla="*/ 137 w 137"/>
                <a:gd name="T9" fmla="*/ 94 h 94"/>
                <a:gd name="T10" fmla="*/ 86 w 137"/>
                <a:gd name="T11" fmla="*/ 83 h 94"/>
                <a:gd name="T12" fmla="*/ 51 w 137"/>
                <a:gd name="T13" fmla="*/ 61 h 94"/>
                <a:gd name="T14" fmla="*/ 0 w 137"/>
                <a:gd name="T15" fmla="*/ 8 h 94"/>
                <a:gd name="T16" fmla="*/ 13 w 137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94">
                  <a:moveTo>
                    <a:pt x="13" y="0"/>
                  </a:moveTo>
                  <a:lnTo>
                    <a:pt x="26" y="11"/>
                  </a:lnTo>
                  <a:lnTo>
                    <a:pt x="90" y="51"/>
                  </a:lnTo>
                  <a:lnTo>
                    <a:pt x="116" y="72"/>
                  </a:lnTo>
                  <a:lnTo>
                    <a:pt x="137" y="94"/>
                  </a:lnTo>
                  <a:lnTo>
                    <a:pt x="86" y="83"/>
                  </a:lnTo>
                  <a:lnTo>
                    <a:pt x="51" y="6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8" name="Freeform 265"/>
            <p:cNvSpPr>
              <a:spLocks/>
            </p:cNvSpPr>
            <p:nvPr/>
          </p:nvSpPr>
          <p:spPr bwMode="auto">
            <a:xfrm>
              <a:off x="1843" y="3618"/>
              <a:ext cx="90" cy="118"/>
            </a:xfrm>
            <a:custGeom>
              <a:avLst/>
              <a:gdLst>
                <a:gd name="T0" fmla="*/ 47 w 90"/>
                <a:gd name="T1" fmla="*/ 32 h 118"/>
                <a:gd name="T2" fmla="*/ 68 w 90"/>
                <a:gd name="T3" fmla="*/ 65 h 118"/>
                <a:gd name="T4" fmla="*/ 90 w 90"/>
                <a:gd name="T5" fmla="*/ 97 h 118"/>
                <a:gd name="T6" fmla="*/ 90 w 90"/>
                <a:gd name="T7" fmla="*/ 115 h 118"/>
                <a:gd name="T8" fmla="*/ 86 w 90"/>
                <a:gd name="T9" fmla="*/ 118 h 118"/>
                <a:gd name="T10" fmla="*/ 77 w 90"/>
                <a:gd name="T11" fmla="*/ 118 h 118"/>
                <a:gd name="T12" fmla="*/ 47 w 90"/>
                <a:gd name="T13" fmla="*/ 104 h 118"/>
                <a:gd name="T14" fmla="*/ 30 w 90"/>
                <a:gd name="T15" fmla="*/ 86 h 118"/>
                <a:gd name="T16" fmla="*/ 8 w 90"/>
                <a:gd name="T17" fmla="*/ 68 h 118"/>
                <a:gd name="T18" fmla="*/ 0 w 90"/>
                <a:gd name="T19" fmla="*/ 50 h 118"/>
                <a:gd name="T20" fmla="*/ 0 w 90"/>
                <a:gd name="T21" fmla="*/ 25 h 118"/>
                <a:gd name="T22" fmla="*/ 13 w 90"/>
                <a:gd name="T23" fmla="*/ 0 h 118"/>
                <a:gd name="T24" fmla="*/ 21 w 90"/>
                <a:gd name="T25" fmla="*/ 0 h 118"/>
                <a:gd name="T26" fmla="*/ 47 w 90"/>
                <a:gd name="T27" fmla="*/ 32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118">
                  <a:moveTo>
                    <a:pt x="47" y="32"/>
                  </a:moveTo>
                  <a:lnTo>
                    <a:pt x="68" y="65"/>
                  </a:lnTo>
                  <a:lnTo>
                    <a:pt x="90" y="97"/>
                  </a:lnTo>
                  <a:lnTo>
                    <a:pt x="90" y="115"/>
                  </a:lnTo>
                  <a:lnTo>
                    <a:pt x="86" y="118"/>
                  </a:lnTo>
                  <a:lnTo>
                    <a:pt x="77" y="118"/>
                  </a:lnTo>
                  <a:lnTo>
                    <a:pt x="47" y="104"/>
                  </a:lnTo>
                  <a:lnTo>
                    <a:pt x="30" y="86"/>
                  </a:lnTo>
                  <a:lnTo>
                    <a:pt x="8" y="68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9" name="Freeform 266"/>
            <p:cNvSpPr>
              <a:spLocks/>
            </p:cNvSpPr>
            <p:nvPr/>
          </p:nvSpPr>
          <p:spPr bwMode="auto">
            <a:xfrm>
              <a:off x="1864" y="3600"/>
              <a:ext cx="185" cy="54"/>
            </a:xfrm>
            <a:custGeom>
              <a:avLst/>
              <a:gdLst>
                <a:gd name="T0" fmla="*/ 0 w 185"/>
                <a:gd name="T1" fmla="*/ 7 h 54"/>
                <a:gd name="T2" fmla="*/ 26 w 185"/>
                <a:gd name="T3" fmla="*/ 22 h 54"/>
                <a:gd name="T4" fmla="*/ 60 w 185"/>
                <a:gd name="T5" fmla="*/ 33 h 54"/>
                <a:gd name="T6" fmla="*/ 146 w 185"/>
                <a:gd name="T7" fmla="*/ 50 h 54"/>
                <a:gd name="T8" fmla="*/ 185 w 185"/>
                <a:gd name="T9" fmla="*/ 54 h 54"/>
                <a:gd name="T10" fmla="*/ 185 w 185"/>
                <a:gd name="T11" fmla="*/ 50 h 54"/>
                <a:gd name="T12" fmla="*/ 185 w 185"/>
                <a:gd name="T13" fmla="*/ 47 h 54"/>
                <a:gd name="T14" fmla="*/ 172 w 185"/>
                <a:gd name="T15" fmla="*/ 36 h 54"/>
                <a:gd name="T16" fmla="*/ 168 w 185"/>
                <a:gd name="T17" fmla="*/ 29 h 54"/>
                <a:gd name="T18" fmla="*/ 155 w 185"/>
                <a:gd name="T19" fmla="*/ 25 h 54"/>
                <a:gd name="T20" fmla="*/ 133 w 185"/>
                <a:gd name="T21" fmla="*/ 18 h 54"/>
                <a:gd name="T22" fmla="*/ 82 w 185"/>
                <a:gd name="T23" fmla="*/ 4 h 54"/>
                <a:gd name="T24" fmla="*/ 56 w 185"/>
                <a:gd name="T25" fmla="*/ 0 h 54"/>
                <a:gd name="T26" fmla="*/ 26 w 185"/>
                <a:gd name="T27" fmla="*/ 0 h 54"/>
                <a:gd name="T28" fmla="*/ 4 w 185"/>
                <a:gd name="T29" fmla="*/ 4 h 54"/>
                <a:gd name="T30" fmla="*/ 0 w 185"/>
                <a:gd name="T31" fmla="*/ 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54">
                  <a:moveTo>
                    <a:pt x="0" y="7"/>
                  </a:moveTo>
                  <a:lnTo>
                    <a:pt x="26" y="22"/>
                  </a:lnTo>
                  <a:lnTo>
                    <a:pt x="60" y="33"/>
                  </a:lnTo>
                  <a:lnTo>
                    <a:pt x="146" y="50"/>
                  </a:lnTo>
                  <a:lnTo>
                    <a:pt x="185" y="54"/>
                  </a:lnTo>
                  <a:lnTo>
                    <a:pt x="185" y="50"/>
                  </a:lnTo>
                  <a:lnTo>
                    <a:pt x="185" y="47"/>
                  </a:lnTo>
                  <a:lnTo>
                    <a:pt x="172" y="36"/>
                  </a:lnTo>
                  <a:lnTo>
                    <a:pt x="168" y="29"/>
                  </a:lnTo>
                  <a:lnTo>
                    <a:pt x="155" y="25"/>
                  </a:lnTo>
                  <a:lnTo>
                    <a:pt x="133" y="18"/>
                  </a:lnTo>
                  <a:lnTo>
                    <a:pt x="82" y="4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0" name="Freeform 267"/>
            <p:cNvSpPr>
              <a:spLocks/>
            </p:cNvSpPr>
            <p:nvPr/>
          </p:nvSpPr>
          <p:spPr bwMode="auto">
            <a:xfrm>
              <a:off x="1873" y="3582"/>
              <a:ext cx="197" cy="25"/>
            </a:xfrm>
            <a:custGeom>
              <a:avLst/>
              <a:gdLst>
                <a:gd name="T0" fmla="*/ 0 w 197"/>
                <a:gd name="T1" fmla="*/ 4 h 25"/>
                <a:gd name="T2" fmla="*/ 21 w 197"/>
                <a:gd name="T3" fmla="*/ 8 h 25"/>
                <a:gd name="T4" fmla="*/ 107 w 197"/>
                <a:gd name="T5" fmla="*/ 0 h 25"/>
                <a:gd name="T6" fmla="*/ 150 w 197"/>
                <a:gd name="T7" fmla="*/ 0 h 25"/>
                <a:gd name="T8" fmla="*/ 197 w 197"/>
                <a:gd name="T9" fmla="*/ 8 h 25"/>
                <a:gd name="T10" fmla="*/ 154 w 197"/>
                <a:gd name="T11" fmla="*/ 22 h 25"/>
                <a:gd name="T12" fmla="*/ 103 w 197"/>
                <a:gd name="T13" fmla="*/ 25 h 25"/>
                <a:gd name="T14" fmla="*/ 4 w 197"/>
                <a:gd name="T15" fmla="*/ 15 h 25"/>
                <a:gd name="T16" fmla="*/ 0 w 197"/>
                <a:gd name="T17" fmla="*/ 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5">
                  <a:moveTo>
                    <a:pt x="0" y="4"/>
                  </a:moveTo>
                  <a:lnTo>
                    <a:pt x="21" y="8"/>
                  </a:lnTo>
                  <a:lnTo>
                    <a:pt x="107" y="0"/>
                  </a:lnTo>
                  <a:lnTo>
                    <a:pt x="150" y="0"/>
                  </a:lnTo>
                  <a:lnTo>
                    <a:pt x="197" y="8"/>
                  </a:lnTo>
                  <a:lnTo>
                    <a:pt x="154" y="22"/>
                  </a:lnTo>
                  <a:lnTo>
                    <a:pt x="103" y="25"/>
                  </a:lnTo>
                  <a:lnTo>
                    <a:pt x="4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1" name="Freeform 268"/>
            <p:cNvSpPr>
              <a:spLocks/>
            </p:cNvSpPr>
            <p:nvPr/>
          </p:nvSpPr>
          <p:spPr bwMode="auto">
            <a:xfrm>
              <a:off x="1868" y="3539"/>
              <a:ext cx="198" cy="47"/>
            </a:xfrm>
            <a:custGeom>
              <a:avLst/>
              <a:gdLst>
                <a:gd name="T0" fmla="*/ 65 w 198"/>
                <a:gd name="T1" fmla="*/ 43 h 47"/>
                <a:gd name="T2" fmla="*/ 177 w 198"/>
                <a:gd name="T3" fmla="*/ 29 h 47"/>
                <a:gd name="T4" fmla="*/ 198 w 198"/>
                <a:gd name="T5" fmla="*/ 18 h 47"/>
                <a:gd name="T6" fmla="*/ 198 w 198"/>
                <a:gd name="T7" fmla="*/ 11 h 47"/>
                <a:gd name="T8" fmla="*/ 194 w 198"/>
                <a:gd name="T9" fmla="*/ 8 h 47"/>
                <a:gd name="T10" fmla="*/ 164 w 198"/>
                <a:gd name="T11" fmla="*/ 0 h 47"/>
                <a:gd name="T12" fmla="*/ 125 w 198"/>
                <a:gd name="T13" fmla="*/ 0 h 47"/>
                <a:gd name="T14" fmla="*/ 95 w 198"/>
                <a:gd name="T15" fmla="*/ 4 h 47"/>
                <a:gd name="T16" fmla="*/ 65 w 198"/>
                <a:gd name="T17" fmla="*/ 11 h 47"/>
                <a:gd name="T18" fmla="*/ 31 w 198"/>
                <a:gd name="T19" fmla="*/ 25 h 47"/>
                <a:gd name="T20" fmla="*/ 0 w 198"/>
                <a:gd name="T21" fmla="*/ 43 h 47"/>
                <a:gd name="T22" fmla="*/ 9 w 198"/>
                <a:gd name="T23" fmla="*/ 47 h 47"/>
                <a:gd name="T24" fmla="*/ 65 w 198"/>
                <a:gd name="T25" fmla="*/ 4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8" h="47">
                  <a:moveTo>
                    <a:pt x="65" y="43"/>
                  </a:moveTo>
                  <a:lnTo>
                    <a:pt x="177" y="29"/>
                  </a:lnTo>
                  <a:lnTo>
                    <a:pt x="198" y="18"/>
                  </a:lnTo>
                  <a:lnTo>
                    <a:pt x="198" y="11"/>
                  </a:lnTo>
                  <a:lnTo>
                    <a:pt x="194" y="8"/>
                  </a:lnTo>
                  <a:lnTo>
                    <a:pt x="164" y="0"/>
                  </a:lnTo>
                  <a:lnTo>
                    <a:pt x="125" y="0"/>
                  </a:lnTo>
                  <a:lnTo>
                    <a:pt x="95" y="4"/>
                  </a:lnTo>
                  <a:lnTo>
                    <a:pt x="65" y="11"/>
                  </a:lnTo>
                  <a:lnTo>
                    <a:pt x="31" y="25"/>
                  </a:lnTo>
                  <a:lnTo>
                    <a:pt x="0" y="43"/>
                  </a:lnTo>
                  <a:lnTo>
                    <a:pt x="9" y="47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2" name="Freeform 269"/>
            <p:cNvSpPr>
              <a:spLocks/>
            </p:cNvSpPr>
            <p:nvPr/>
          </p:nvSpPr>
          <p:spPr bwMode="auto">
            <a:xfrm>
              <a:off x="1826" y="3633"/>
              <a:ext cx="47" cy="114"/>
            </a:xfrm>
            <a:custGeom>
              <a:avLst/>
              <a:gdLst>
                <a:gd name="T0" fmla="*/ 21 w 47"/>
                <a:gd name="T1" fmla="*/ 0 h 114"/>
                <a:gd name="T2" fmla="*/ 21 w 47"/>
                <a:gd name="T3" fmla="*/ 10 h 114"/>
                <a:gd name="T4" fmla="*/ 47 w 47"/>
                <a:gd name="T5" fmla="*/ 60 h 114"/>
                <a:gd name="T6" fmla="*/ 47 w 47"/>
                <a:gd name="T7" fmla="*/ 85 h 114"/>
                <a:gd name="T8" fmla="*/ 38 w 47"/>
                <a:gd name="T9" fmla="*/ 114 h 114"/>
                <a:gd name="T10" fmla="*/ 21 w 47"/>
                <a:gd name="T11" fmla="*/ 100 h 114"/>
                <a:gd name="T12" fmla="*/ 12 w 47"/>
                <a:gd name="T13" fmla="*/ 85 h 114"/>
                <a:gd name="T14" fmla="*/ 0 w 47"/>
                <a:gd name="T15" fmla="*/ 57 h 114"/>
                <a:gd name="T16" fmla="*/ 4 w 47"/>
                <a:gd name="T17" fmla="*/ 0 h 114"/>
                <a:gd name="T18" fmla="*/ 21 w 47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14">
                  <a:moveTo>
                    <a:pt x="21" y="0"/>
                  </a:moveTo>
                  <a:lnTo>
                    <a:pt x="21" y="10"/>
                  </a:lnTo>
                  <a:lnTo>
                    <a:pt x="47" y="60"/>
                  </a:lnTo>
                  <a:lnTo>
                    <a:pt x="47" y="85"/>
                  </a:lnTo>
                  <a:lnTo>
                    <a:pt x="38" y="114"/>
                  </a:lnTo>
                  <a:lnTo>
                    <a:pt x="21" y="100"/>
                  </a:lnTo>
                  <a:lnTo>
                    <a:pt x="12" y="8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3" name="Freeform 270"/>
            <p:cNvSpPr>
              <a:spLocks/>
            </p:cNvSpPr>
            <p:nvPr/>
          </p:nvSpPr>
          <p:spPr bwMode="auto">
            <a:xfrm>
              <a:off x="1765" y="3633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43 w 65"/>
                <a:gd name="T3" fmla="*/ 10 h 111"/>
                <a:gd name="T4" fmla="*/ 13 w 65"/>
                <a:gd name="T5" fmla="*/ 39 h 111"/>
                <a:gd name="T6" fmla="*/ 5 w 65"/>
                <a:gd name="T7" fmla="*/ 57 h 111"/>
                <a:gd name="T8" fmla="*/ 0 w 65"/>
                <a:gd name="T9" fmla="*/ 71 h 111"/>
                <a:gd name="T10" fmla="*/ 5 w 65"/>
                <a:gd name="T11" fmla="*/ 93 h 111"/>
                <a:gd name="T12" fmla="*/ 18 w 65"/>
                <a:gd name="T13" fmla="*/ 111 h 111"/>
                <a:gd name="T14" fmla="*/ 43 w 65"/>
                <a:gd name="T15" fmla="*/ 89 h 111"/>
                <a:gd name="T16" fmla="*/ 56 w 65"/>
                <a:gd name="T17" fmla="*/ 50 h 111"/>
                <a:gd name="T18" fmla="*/ 65 w 65"/>
                <a:gd name="T19" fmla="*/ 10 h 111"/>
                <a:gd name="T20" fmla="*/ 65 w 6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11">
                  <a:moveTo>
                    <a:pt x="65" y="0"/>
                  </a:moveTo>
                  <a:lnTo>
                    <a:pt x="43" y="10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71"/>
                  </a:lnTo>
                  <a:lnTo>
                    <a:pt x="5" y="93"/>
                  </a:lnTo>
                  <a:lnTo>
                    <a:pt x="18" y="111"/>
                  </a:lnTo>
                  <a:lnTo>
                    <a:pt x="43" y="89"/>
                  </a:lnTo>
                  <a:lnTo>
                    <a:pt x="56" y="50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4" name="Freeform 271"/>
            <p:cNvSpPr>
              <a:spLocks/>
            </p:cNvSpPr>
            <p:nvPr/>
          </p:nvSpPr>
          <p:spPr bwMode="auto">
            <a:xfrm>
              <a:off x="1864" y="3482"/>
              <a:ext cx="99" cy="97"/>
            </a:xfrm>
            <a:custGeom>
              <a:avLst/>
              <a:gdLst>
                <a:gd name="T0" fmla="*/ 0 w 99"/>
                <a:gd name="T1" fmla="*/ 97 h 97"/>
                <a:gd name="T2" fmla="*/ 26 w 99"/>
                <a:gd name="T3" fmla="*/ 90 h 97"/>
                <a:gd name="T4" fmla="*/ 65 w 99"/>
                <a:gd name="T5" fmla="*/ 65 h 97"/>
                <a:gd name="T6" fmla="*/ 82 w 99"/>
                <a:gd name="T7" fmla="*/ 54 h 97"/>
                <a:gd name="T8" fmla="*/ 95 w 99"/>
                <a:gd name="T9" fmla="*/ 40 h 97"/>
                <a:gd name="T10" fmla="*/ 99 w 99"/>
                <a:gd name="T11" fmla="*/ 22 h 97"/>
                <a:gd name="T12" fmla="*/ 95 w 99"/>
                <a:gd name="T13" fmla="*/ 0 h 97"/>
                <a:gd name="T14" fmla="*/ 60 w 99"/>
                <a:gd name="T15" fmla="*/ 14 h 97"/>
                <a:gd name="T16" fmla="*/ 26 w 99"/>
                <a:gd name="T17" fmla="*/ 50 h 97"/>
                <a:gd name="T18" fmla="*/ 0 w 99"/>
                <a:gd name="T19" fmla="*/ 90 h 97"/>
                <a:gd name="T20" fmla="*/ 0 w 99"/>
                <a:gd name="T21" fmla="*/ 97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97">
                  <a:moveTo>
                    <a:pt x="0" y="97"/>
                  </a:moveTo>
                  <a:lnTo>
                    <a:pt x="26" y="90"/>
                  </a:lnTo>
                  <a:lnTo>
                    <a:pt x="65" y="65"/>
                  </a:lnTo>
                  <a:lnTo>
                    <a:pt x="82" y="54"/>
                  </a:lnTo>
                  <a:lnTo>
                    <a:pt x="95" y="40"/>
                  </a:lnTo>
                  <a:lnTo>
                    <a:pt x="99" y="22"/>
                  </a:lnTo>
                  <a:lnTo>
                    <a:pt x="95" y="0"/>
                  </a:lnTo>
                  <a:lnTo>
                    <a:pt x="60" y="14"/>
                  </a:lnTo>
                  <a:lnTo>
                    <a:pt x="26" y="50"/>
                  </a:lnTo>
                  <a:lnTo>
                    <a:pt x="0" y="9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5" name="Freeform 272"/>
            <p:cNvSpPr>
              <a:spLocks/>
            </p:cNvSpPr>
            <p:nvPr/>
          </p:nvSpPr>
          <p:spPr bwMode="auto">
            <a:xfrm>
              <a:off x="1795" y="3568"/>
              <a:ext cx="82" cy="75"/>
            </a:xfrm>
            <a:custGeom>
              <a:avLst/>
              <a:gdLst>
                <a:gd name="T0" fmla="*/ 13 w 82"/>
                <a:gd name="T1" fmla="*/ 29 h 75"/>
                <a:gd name="T2" fmla="*/ 5 w 82"/>
                <a:gd name="T3" fmla="*/ 47 h 75"/>
                <a:gd name="T4" fmla="*/ 0 w 82"/>
                <a:gd name="T5" fmla="*/ 57 h 75"/>
                <a:gd name="T6" fmla="*/ 0 w 82"/>
                <a:gd name="T7" fmla="*/ 72 h 75"/>
                <a:gd name="T8" fmla="*/ 9 w 82"/>
                <a:gd name="T9" fmla="*/ 75 h 75"/>
                <a:gd name="T10" fmla="*/ 22 w 82"/>
                <a:gd name="T11" fmla="*/ 75 h 75"/>
                <a:gd name="T12" fmla="*/ 39 w 82"/>
                <a:gd name="T13" fmla="*/ 72 h 75"/>
                <a:gd name="T14" fmla="*/ 56 w 82"/>
                <a:gd name="T15" fmla="*/ 61 h 75"/>
                <a:gd name="T16" fmla="*/ 69 w 82"/>
                <a:gd name="T17" fmla="*/ 47 h 75"/>
                <a:gd name="T18" fmla="*/ 78 w 82"/>
                <a:gd name="T19" fmla="*/ 29 h 75"/>
                <a:gd name="T20" fmla="*/ 82 w 82"/>
                <a:gd name="T21" fmla="*/ 14 h 75"/>
                <a:gd name="T22" fmla="*/ 82 w 82"/>
                <a:gd name="T23" fmla="*/ 4 h 75"/>
                <a:gd name="T24" fmla="*/ 73 w 82"/>
                <a:gd name="T25" fmla="*/ 0 h 75"/>
                <a:gd name="T26" fmla="*/ 61 w 82"/>
                <a:gd name="T27" fmla="*/ 0 h 75"/>
                <a:gd name="T28" fmla="*/ 43 w 82"/>
                <a:gd name="T29" fmla="*/ 4 h 75"/>
                <a:gd name="T30" fmla="*/ 31 w 82"/>
                <a:gd name="T31" fmla="*/ 14 h 75"/>
                <a:gd name="T32" fmla="*/ 13 w 82"/>
                <a:gd name="T33" fmla="*/ 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2" h="75">
                  <a:moveTo>
                    <a:pt x="13" y="29"/>
                  </a:moveTo>
                  <a:lnTo>
                    <a:pt x="5" y="4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9" y="75"/>
                  </a:lnTo>
                  <a:lnTo>
                    <a:pt x="22" y="75"/>
                  </a:lnTo>
                  <a:lnTo>
                    <a:pt x="39" y="72"/>
                  </a:lnTo>
                  <a:lnTo>
                    <a:pt x="56" y="61"/>
                  </a:lnTo>
                  <a:lnTo>
                    <a:pt x="69" y="47"/>
                  </a:lnTo>
                  <a:lnTo>
                    <a:pt x="78" y="29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3" y="4"/>
                  </a:lnTo>
                  <a:lnTo>
                    <a:pt x="31" y="1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6" name="Freeform 273"/>
            <p:cNvSpPr>
              <a:spLocks/>
            </p:cNvSpPr>
            <p:nvPr/>
          </p:nvSpPr>
          <p:spPr bwMode="auto">
            <a:xfrm>
              <a:off x="1830" y="3500"/>
              <a:ext cx="69" cy="68"/>
            </a:xfrm>
            <a:custGeom>
              <a:avLst/>
              <a:gdLst>
                <a:gd name="T0" fmla="*/ 47 w 69"/>
                <a:gd name="T1" fmla="*/ 61 h 68"/>
                <a:gd name="T2" fmla="*/ 64 w 69"/>
                <a:gd name="T3" fmla="*/ 22 h 68"/>
                <a:gd name="T4" fmla="*/ 69 w 69"/>
                <a:gd name="T5" fmla="*/ 11 h 68"/>
                <a:gd name="T6" fmla="*/ 64 w 69"/>
                <a:gd name="T7" fmla="*/ 0 h 68"/>
                <a:gd name="T8" fmla="*/ 47 w 69"/>
                <a:gd name="T9" fmla="*/ 0 h 68"/>
                <a:gd name="T10" fmla="*/ 30 w 69"/>
                <a:gd name="T11" fmla="*/ 7 h 68"/>
                <a:gd name="T12" fmla="*/ 17 w 69"/>
                <a:gd name="T13" fmla="*/ 18 h 68"/>
                <a:gd name="T14" fmla="*/ 4 w 69"/>
                <a:gd name="T15" fmla="*/ 47 h 68"/>
                <a:gd name="T16" fmla="*/ 0 w 69"/>
                <a:gd name="T17" fmla="*/ 57 h 68"/>
                <a:gd name="T18" fmla="*/ 8 w 69"/>
                <a:gd name="T19" fmla="*/ 64 h 68"/>
                <a:gd name="T20" fmla="*/ 21 w 69"/>
                <a:gd name="T21" fmla="*/ 68 h 68"/>
                <a:gd name="T22" fmla="*/ 34 w 69"/>
                <a:gd name="T23" fmla="*/ 64 h 68"/>
                <a:gd name="T24" fmla="*/ 47 w 69"/>
                <a:gd name="T25" fmla="*/ 64 h 68"/>
                <a:gd name="T26" fmla="*/ 47 w 69"/>
                <a:gd name="T27" fmla="*/ 61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" h="68">
                  <a:moveTo>
                    <a:pt x="47" y="61"/>
                  </a:moveTo>
                  <a:lnTo>
                    <a:pt x="64" y="22"/>
                  </a:lnTo>
                  <a:lnTo>
                    <a:pt x="69" y="11"/>
                  </a:lnTo>
                  <a:lnTo>
                    <a:pt x="64" y="0"/>
                  </a:lnTo>
                  <a:lnTo>
                    <a:pt x="47" y="0"/>
                  </a:lnTo>
                  <a:lnTo>
                    <a:pt x="30" y="7"/>
                  </a:lnTo>
                  <a:lnTo>
                    <a:pt x="17" y="1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8" y="64"/>
                  </a:lnTo>
                  <a:lnTo>
                    <a:pt x="21" y="68"/>
                  </a:lnTo>
                  <a:lnTo>
                    <a:pt x="34" y="64"/>
                  </a:lnTo>
                  <a:lnTo>
                    <a:pt x="47" y="64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7" name="Freeform 274"/>
            <p:cNvSpPr>
              <a:spLocks/>
            </p:cNvSpPr>
            <p:nvPr/>
          </p:nvSpPr>
          <p:spPr bwMode="auto">
            <a:xfrm>
              <a:off x="1795" y="3532"/>
              <a:ext cx="52" cy="54"/>
            </a:xfrm>
            <a:custGeom>
              <a:avLst/>
              <a:gdLst>
                <a:gd name="T0" fmla="*/ 52 w 52"/>
                <a:gd name="T1" fmla="*/ 36 h 54"/>
                <a:gd name="T2" fmla="*/ 35 w 52"/>
                <a:gd name="T3" fmla="*/ 22 h 54"/>
                <a:gd name="T4" fmla="*/ 31 w 52"/>
                <a:gd name="T5" fmla="*/ 7 h 54"/>
                <a:gd name="T6" fmla="*/ 26 w 52"/>
                <a:gd name="T7" fmla="*/ 0 h 54"/>
                <a:gd name="T8" fmla="*/ 18 w 52"/>
                <a:gd name="T9" fmla="*/ 0 h 54"/>
                <a:gd name="T10" fmla="*/ 5 w 52"/>
                <a:gd name="T11" fmla="*/ 15 h 54"/>
                <a:gd name="T12" fmla="*/ 0 w 52"/>
                <a:gd name="T13" fmla="*/ 29 h 54"/>
                <a:gd name="T14" fmla="*/ 5 w 52"/>
                <a:gd name="T15" fmla="*/ 36 h 54"/>
                <a:gd name="T16" fmla="*/ 9 w 52"/>
                <a:gd name="T17" fmla="*/ 43 h 54"/>
                <a:gd name="T18" fmla="*/ 18 w 52"/>
                <a:gd name="T19" fmla="*/ 54 h 54"/>
                <a:gd name="T20" fmla="*/ 26 w 52"/>
                <a:gd name="T21" fmla="*/ 54 h 54"/>
                <a:gd name="T22" fmla="*/ 31 w 52"/>
                <a:gd name="T23" fmla="*/ 50 h 54"/>
                <a:gd name="T24" fmla="*/ 48 w 52"/>
                <a:gd name="T25" fmla="*/ 40 h 54"/>
                <a:gd name="T26" fmla="*/ 52 w 52"/>
                <a:gd name="T27" fmla="*/ 36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4">
                  <a:moveTo>
                    <a:pt x="52" y="36"/>
                  </a:moveTo>
                  <a:lnTo>
                    <a:pt x="35" y="22"/>
                  </a:lnTo>
                  <a:lnTo>
                    <a:pt x="31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9" y="43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48" y="40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8" name="Freeform 275"/>
            <p:cNvSpPr>
              <a:spLocks/>
            </p:cNvSpPr>
            <p:nvPr/>
          </p:nvSpPr>
          <p:spPr bwMode="auto">
            <a:xfrm>
              <a:off x="1740" y="3582"/>
              <a:ext cx="77" cy="33"/>
            </a:xfrm>
            <a:custGeom>
              <a:avLst/>
              <a:gdLst>
                <a:gd name="T0" fmla="*/ 77 w 77"/>
                <a:gd name="T1" fmla="*/ 8 h 33"/>
                <a:gd name="T2" fmla="*/ 43 w 77"/>
                <a:gd name="T3" fmla="*/ 0 h 33"/>
                <a:gd name="T4" fmla="*/ 38 w 77"/>
                <a:gd name="T5" fmla="*/ 0 h 33"/>
                <a:gd name="T6" fmla="*/ 21 w 77"/>
                <a:gd name="T7" fmla="*/ 0 h 33"/>
                <a:gd name="T8" fmla="*/ 8 w 77"/>
                <a:gd name="T9" fmla="*/ 4 h 33"/>
                <a:gd name="T10" fmla="*/ 0 w 77"/>
                <a:gd name="T11" fmla="*/ 4 h 33"/>
                <a:gd name="T12" fmla="*/ 0 w 77"/>
                <a:gd name="T13" fmla="*/ 11 h 33"/>
                <a:gd name="T14" fmla="*/ 17 w 77"/>
                <a:gd name="T15" fmla="*/ 22 h 33"/>
                <a:gd name="T16" fmla="*/ 34 w 77"/>
                <a:gd name="T17" fmla="*/ 29 h 33"/>
                <a:gd name="T18" fmla="*/ 55 w 77"/>
                <a:gd name="T19" fmla="*/ 33 h 33"/>
                <a:gd name="T20" fmla="*/ 64 w 77"/>
                <a:gd name="T21" fmla="*/ 25 h 33"/>
                <a:gd name="T22" fmla="*/ 77 w 77"/>
                <a:gd name="T23" fmla="*/ 8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33">
                  <a:moveTo>
                    <a:pt x="77" y="8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7" y="22"/>
                  </a:lnTo>
                  <a:lnTo>
                    <a:pt x="34" y="29"/>
                  </a:lnTo>
                  <a:lnTo>
                    <a:pt x="55" y="33"/>
                  </a:lnTo>
                  <a:lnTo>
                    <a:pt x="64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9" name="Freeform 276"/>
            <p:cNvSpPr>
              <a:spLocks/>
            </p:cNvSpPr>
            <p:nvPr/>
          </p:nvSpPr>
          <p:spPr bwMode="auto">
            <a:xfrm>
              <a:off x="1731" y="3615"/>
              <a:ext cx="69" cy="25"/>
            </a:xfrm>
            <a:custGeom>
              <a:avLst/>
              <a:gdLst>
                <a:gd name="T0" fmla="*/ 69 w 69"/>
                <a:gd name="T1" fmla="*/ 7 h 25"/>
                <a:gd name="T2" fmla="*/ 60 w 69"/>
                <a:gd name="T3" fmla="*/ 3 h 25"/>
                <a:gd name="T4" fmla="*/ 47 w 69"/>
                <a:gd name="T5" fmla="*/ 0 h 25"/>
                <a:gd name="T6" fmla="*/ 30 w 69"/>
                <a:gd name="T7" fmla="*/ 3 h 25"/>
                <a:gd name="T8" fmla="*/ 17 w 69"/>
                <a:gd name="T9" fmla="*/ 7 h 25"/>
                <a:gd name="T10" fmla="*/ 0 w 69"/>
                <a:gd name="T11" fmla="*/ 18 h 25"/>
                <a:gd name="T12" fmla="*/ 0 w 69"/>
                <a:gd name="T13" fmla="*/ 18 h 25"/>
                <a:gd name="T14" fmla="*/ 4 w 69"/>
                <a:gd name="T15" fmla="*/ 21 h 25"/>
                <a:gd name="T16" fmla="*/ 13 w 69"/>
                <a:gd name="T17" fmla="*/ 25 h 25"/>
                <a:gd name="T18" fmla="*/ 60 w 69"/>
                <a:gd name="T19" fmla="*/ 25 h 25"/>
                <a:gd name="T20" fmla="*/ 69 w 69"/>
                <a:gd name="T21" fmla="*/ 14 h 25"/>
                <a:gd name="T22" fmla="*/ 69 w 69"/>
                <a:gd name="T23" fmla="*/ 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" h="25">
                  <a:moveTo>
                    <a:pt x="69" y="7"/>
                  </a:moveTo>
                  <a:lnTo>
                    <a:pt x="60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7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60" y="25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0" name="Freeform 277"/>
            <p:cNvSpPr>
              <a:spLocks/>
            </p:cNvSpPr>
            <p:nvPr/>
          </p:nvSpPr>
          <p:spPr bwMode="auto">
            <a:xfrm>
              <a:off x="1735" y="3640"/>
              <a:ext cx="69" cy="64"/>
            </a:xfrm>
            <a:custGeom>
              <a:avLst/>
              <a:gdLst>
                <a:gd name="T0" fmla="*/ 69 w 69"/>
                <a:gd name="T1" fmla="*/ 3 h 64"/>
                <a:gd name="T2" fmla="*/ 69 w 69"/>
                <a:gd name="T3" fmla="*/ 3 h 64"/>
                <a:gd name="T4" fmla="*/ 60 w 69"/>
                <a:gd name="T5" fmla="*/ 0 h 64"/>
                <a:gd name="T6" fmla="*/ 39 w 69"/>
                <a:gd name="T7" fmla="*/ 3 h 64"/>
                <a:gd name="T8" fmla="*/ 22 w 69"/>
                <a:gd name="T9" fmla="*/ 18 h 64"/>
                <a:gd name="T10" fmla="*/ 9 w 69"/>
                <a:gd name="T11" fmla="*/ 25 h 64"/>
                <a:gd name="T12" fmla="*/ 0 w 69"/>
                <a:gd name="T13" fmla="*/ 35 h 64"/>
                <a:gd name="T14" fmla="*/ 0 w 69"/>
                <a:gd name="T15" fmla="*/ 53 h 64"/>
                <a:gd name="T16" fmla="*/ 0 w 69"/>
                <a:gd name="T17" fmla="*/ 64 h 64"/>
                <a:gd name="T18" fmla="*/ 5 w 69"/>
                <a:gd name="T19" fmla="*/ 64 h 64"/>
                <a:gd name="T20" fmla="*/ 43 w 69"/>
                <a:gd name="T21" fmla="*/ 39 h 64"/>
                <a:gd name="T22" fmla="*/ 69 w 69"/>
                <a:gd name="T23" fmla="*/ 3 h 64"/>
                <a:gd name="T24" fmla="*/ 69 w 69"/>
                <a:gd name="T25" fmla="*/ 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64">
                  <a:moveTo>
                    <a:pt x="69" y="3"/>
                  </a:moveTo>
                  <a:lnTo>
                    <a:pt x="69" y="3"/>
                  </a:lnTo>
                  <a:lnTo>
                    <a:pt x="60" y="0"/>
                  </a:lnTo>
                  <a:lnTo>
                    <a:pt x="39" y="3"/>
                  </a:lnTo>
                  <a:lnTo>
                    <a:pt x="22" y="18"/>
                  </a:lnTo>
                  <a:lnTo>
                    <a:pt x="9" y="2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43" y="39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1" name="Freeform 278"/>
            <p:cNvSpPr>
              <a:spLocks/>
            </p:cNvSpPr>
            <p:nvPr/>
          </p:nvSpPr>
          <p:spPr bwMode="auto">
            <a:xfrm>
              <a:off x="1838" y="3575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5 w 13"/>
                <a:gd name="T3" fmla="*/ 15 h 15"/>
                <a:gd name="T4" fmla="*/ 13 w 13"/>
                <a:gd name="T5" fmla="*/ 7 h 15"/>
                <a:gd name="T6" fmla="*/ 9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5" y="15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2" name="Freeform 279"/>
            <p:cNvSpPr>
              <a:spLocks/>
            </p:cNvSpPr>
            <p:nvPr/>
          </p:nvSpPr>
          <p:spPr bwMode="auto">
            <a:xfrm>
              <a:off x="1856" y="3575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4 w 12"/>
                <a:gd name="T3" fmla="*/ 11 h 11"/>
                <a:gd name="T4" fmla="*/ 12 w 12"/>
                <a:gd name="T5" fmla="*/ 7 h 11"/>
                <a:gd name="T6" fmla="*/ 8 w 12"/>
                <a:gd name="T7" fmla="*/ 0 h 11"/>
                <a:gd name="T8" fmla="*/ 0 w 12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lnTo>
                    <a:pt x="4" y="11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3" name="Freeform 280"/>
            <p:cNvSpPr>
              <a:spLocks/>
            </p:cNvSpPr>
            <p:nvPr/>
          </p:nvSpPr>
          <p:spPr bwMode="auto">
            <a:xfrm>
              <a:off x="1826" y="3590"/>
              <a:ext cx="8" cy="10"/>
            </a:xfrm>
            <a:custGeom>
              <a:avLst/>
              <a:gdLst>
                <a:gd name="T0" fmla="*/ 0 w 8"/>
                <a:gd name="T1" fmla="*/ 3 h 10"/>
                <a:gd name="T2" fmla="*/ 4 w 8"/>
                <a:gd name="T3" fmla="*/ 10 h 10"/>
                <a:gd name="T4" fmla="*/ 8 w 8"/>
                <a:gd name="T5" fmla="*/ 7 h 10"/>
                <a:gd name="T6" fmla="*/ 4 w 8"/>
                <a:gd name="T7" fmla="*/ 0 h 10"/>
                <a:gd name="T8" fmla="*/ 0 w 8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4" y="10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4" name="Freeform 281"/>
            <p:cNvSpPr>
              <a:spLocks/>
            </p:cNvSpPr>
            <p:nvPr/>
          </p:nvSpPr>
          <p:spPr bwMode="auto">
            <a:xfrm>
              <a:off x="1851" y="3593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5 w 13"/>
                <a:gd name="T3" fmla="*/ 11 h 11"/>
                <a:gd name="T4" fmla="*/ 13 w 13"/>
                <a:gd name="T5" fmla="*/ 7 h 11"/>
                <a:gd name="T6" fmla="*/ 9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5" y="11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5" name="Freeform 282"/>
            <p:cNvSpPr>
              <a:spLocks/>
            </p:cNvSpPr>
            <p:nvPr/>
          </p:nvSpPr>
          <p:spPr bwMode="auto">
            <a:xfrm>
              <a:off x="1813" y="3600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13 w 13"/>
                <a:gd name="T3" fmla="*/ 15 h 15"/>
                <a:gd name="T4" fmla="*/ 13 w 13"/>
                <a:gd name="T5" fmla="*/ 7 h 15"/>
                <a:gd name="T6" fmla="*/ 0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13" y="15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6" name="Freeform 283"/>
            <p:cNvSpPr>
              <a:spLocks/>
            </p:cNvSpPr>
            <p:nvPr/>
          </p:nvSpPr>
          <p:spPr bwMode="auto">
            <a:xfrm>
              <a:off x="1843" y="3607"/>
              <a:ext cx="8" cy="11"/>
            </a:xfrm>
            <a:custGeom>
              <a:avLst/>
              <a:gdLst>
                <a:gd name="T0" fmla="*/ 0 w 8"/>
                <a:gd name="T1" fmla="*/ 8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  <a:gd name="T8" fmla="*/ 0 w 8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7" name="Freeform 284"/>
            <p:cNvSpPr>
              <a:spLocks/>
            </p:cNvSpPr>
            <p:nvPr/>
          </p:nvSpPr>
          <p:spPr bwMode="auto">
            <a:xfrm>
              <a:off x="1804" y="3618"/>
              <a:ext cx="17" cy="7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4 h 7"/>
                <a:gd name="T4" fmla="*/ 0 w 17"/>
                <a:gd name="T5" fmla="*/ 7 h 7"/>
                <a:gd name="T6" fmla="*/ 13 w 17"/>
                <a:gd name="T7" fmla="*/ 4 h 7"/>
                <a:gd name="T8" fmla="*/ 17 w 17"/>
                <a:gd name="T9" fmla="*/ 4 h 7"/>
                <a:gd name="T10" fmla="*/ 17 w 17"/>
                <a:gd name="T11" fmla="*/ 0 h 7"/>
                <a:gd name="T12" fmla="*/ 9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8" name="Freeform 285"/>
            <p:cNvSpPr>
              <a:spLocks/>
            </p:cNvSpPr>
            <p:nvPr/>
          </p:nvSpPr>
          <p:spPr bwMode="auto">
            <a:xfrm>
              <a:off x="1813" y="3629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4 w 13"/>
                <a:gd name="T3" fmla="*/ 11 h 11"/>
                <a:gd name="T4" fmla="*/ 13 w 13"/>
                <a:gd name="T5" fmla="*/ 7 h 11"/>
                <a:gd name="T6" fmla="*/ 8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4" y="11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9" name="Freeform 286"/>
            <p:cNvSpPr>
              <a:spLocks/>
            </p:cNvSpPr>
            <p:nvPr/>
          </p:nvSpPr>
          <p:spPr bwMode="auto">
            <a:xfrm>
              <a:off x="1830" y="3618"/>
              <a:ext cx="17" cy="11"/>
            </a:xfrm>
            <a:custGeom>
              <a:avLst/>
              <a:gdLst>
                <a:gd name="T0" fmla="*/ 4 w 17"/>
                <a:gd name="T1" fmla="*/ 4 h 11"/>
                <a:gd name="T2" fmla="*/ 0 w 17"/>
                <a:gd name="T3" fmla="*/ 11 h 11"/>
                <a:gd name="T4" fmla="*/ 8 w 17"/>
                <a:gd name="T5" fmla="*/ 7 h 11"/>
                <a:gd name="T6" fmla="*/ 17 w 17"/>
                <a:gd name="T7" fmla="*/ 4 h 11"/>
                <a:gd name="T8" fmla="*/ 13 w 17"/>
                <a:gd name="T9" fmla="*/ 0 h 11"/>
                <a:gd name="T10" fmla="*/ 4 w 17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">
                  <a:moveTo>
                    <a:pt x="4" y="4"/>
                  </a:moveTo>
                  <a:lnTo>
                    <a:pt x="0" y="11"/>
                  </a:lnTo>
                  <a:lnTo>
                    <a:pt x="8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0" name="Freeform 287"/>
            <p:cNvSpPr>
              <a:spLocks/>
            </p:cNvSpPr>
            <p:nvPr/>
          </p:nvSpPr>
          <p:spPr bwMode="auto">
            <a:xfrm>
              <a:off x="331" y="2558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6 h 86"/>
                <a:gd name="T4" fmla="*/ 26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26 w 77"/>
                <a:gd name="T11" fmla="*/ 11 h 86"/>
                <a:gd name="T12" fmla="*/ 51 w 77"/>
                <a:gd name="T13" fmla="*/ 33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6"/>
                  </a:lnTo>
                  <a:lnTo>
                    <a:pt x="26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51" y="33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1" name="Freeform 288"/>
            <p:cNvSpPr>
              <a:spLocks/>
            </p:cNvSpPr>
            <p:nvPr/>
          </p:nvSpPr>
          <p:spPr bwMode="auto">
            <a:xfrm>
              <a:off x="369" y="2526"/>
              <a:ext cx="56" cy="108"/>
            </a:xfrm>
            <a:custGeom>
              <a:avLst/>
              <a:gdLst>
                <a:gd name="T0" fmla="*/ 26 w 56"/>
                <a:gd name="T1" fmla="*/ 79 h 108"/>
                <a:gd name="T2" fmla="*/ 9 w 56"/>
                <a:gd name="T3" fmla="*/ 50 h 108"/>
                <a:gd name="T4" fmla="*/ 0 w 56"/>
                <a:gd name="T5" fmla="*/ 18 h 108"/>
                <a:gd name="T6" fmla="*/ 0 w 56"/>
                <a:gd name="T7" fmla="*/ 7 h 108"/>
                <a:gd name="T8" fmla="*/ 5 w 56"/>
                <a:gd name="T9" fmla="*/ 0 h 108"/>
                <a:gd name="T10" fmla="*/ 13 w 56"/>
                <a:gd name="T11" fmla="*/ 0 h 108"/>
                <a:gd name="T12" fmla="*/ 26 w 56"/>
                <a:gd name="T13" fmla="*/ 15 h 108"/>
                <a:gd name="T14" fmla="*/ 39 w 56"/>
                <a:gd name="T15" fmla="*/ 29 h 108"/>
                <a:gd name="T16" fmla="*/ 48 w 56"/>
                <a:gd name="T17" fmla="*/ 47 h 108"/>
                <a:gd name="T18" fmla="*/ 56 w 56"/>
                <a:gd name="T19" fmla="*/ 61 h 108"/>
                <a:gd name="T20" fmla="*/ 52 w 56"/>
                <a:gd name="T21" fmla="*/ 86 h 108"/>
                <a:gd name="T22" fmla="*/ 43 w 56"/>
                <a:gd name="T23" fmla="*/ 108 h 108"/>
                <a:gd name="T24" fmla="*/ 39 w 56"/>
                <a:gd name="T25" fmla="*/ 108 h 108"/>
                <a:gd name="T26" fmla="*/ 26 w 56"/>
                <a:gd name="T27" fmla="*/ 79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108">
                  <a:moveTo>
                    <a:pt x="26" y="79"/>
                  </a:moveTo>
                  <a:lnTo>
                    <a:pt x="9" y="50"/>
                  </a:lnTo>
                  <a:lnTo>
                    <a:pt x="0" y="18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39" y="29"/>
                  </a:lnTo>
                  <a:lnTo>
                    <a:pt x="48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8"/>
                  </a:lnTo>
                  <a:lnTo>
                    <a:pt x="39" y="108"/>
                  </a:lnTo>
                  <a:lnTo>
                    <a:pt x="26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2" name="Freeform 289"/>
            <p:cNvSpPr>
              <a:spLocks/>
            </p:cNvSpPr>
            <p:nvPr/>
          </p:nvSpPr>
          <p:spPr bwMode="auto">
            <a:xfrm>
              <a:off x="292" y="2601"/>
              <a:ext cx="112" cy="51"/>
            </a:xfrm>
            <a:custGeom>
              <a:avLst/>
              <a:gdLst>
                <a:gd name="T0" fmla="*/ 112 w 112"/>
                <a:gd name="T1" fmla="*/ 43 h 51"/>
                <a:gd name="T2" fmla="*/ 77 w 112"/>
                <a:gd name="T3" fmla="*/ 18 h 51"/>
                <a:gd name="T4" fmla="*/ 26 w 112"/>
                <a:gd name="T5" fmla="*/ 0 h 51"/>
                <a:gd name="T6" fmla="*/ 0 w 112"/>
                <a:gd name="T7" fmla="*/ 0 h 51"/>
                <a:gd name="T8" fmla="*/ 0 w 112"/>
                <a:gd name="T9" fmla="*/ 8 h 51"/>
                <a:gd name="T10" fmla="*/ 4 w 112"/>
                <a:gd name="T11" fmla="*/ 15 h 51"/>
                <a:gd name="T12" fmla="*/ 26 w 112"/>
                <a:gd name="T13" fmla="*/ 33 h 51"/>
                <a:gd name="T14" fmla="*/ 60 w 112"/>
                <a:gd name="T15" fmla="*/ 47 h 51"/>
                <a:gd name="T16" fmla="*/ 95 w 112"/>
                <a:gd name="T17" fmla="*/ 51 h 51"/>
                <a:gd name="T18" fmla="*/ 112 w 112"/>
                <a:gd name="T19" fmla="*/ 47 h 51"/>
                <a:gd name="T20" fmla="*/ 112 w 112"/>
                <a:gd name="T21" fmla="*/ 4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1">
                  <a:moveTo>
                    <a:pt x="112" y="43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5"/>
                  </a:lnTo>
                  <a:lnTo>
                    <a:pt x="26" y="33"/>
                  </a:lnTo>
                  <a:lnTo>
                    <a:pt x="60" y="47"/>
                  </a:lnTo>
                  <a:lnTo>
                    <a:pt x="95" y="51"/>
                  </a:lnTo>
                  <a:lnTo>
                    <a:pt x="112" y="47"/>
                  </a:lnTo>
                  <a:lnTo>
                    <a:pt x="112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3" name="Freeform 290"/>
            <p:cNvSpPr>
              <a:spLocks/>
            </p:cNvSpPr>
            <p:nvPr/>
          </p:nvSpPr>
          <p:spPr bwMode="auto">
            <a:xfrm>
              <a:off x="275" y="2644"/>
              <a:ext cx="124" cy="25"/>
            </a:xfrm>
            <a:custGeom>
              <a:avLst/>
              <a:gdLst>
                <a:gd name="T0" fmla="*/ 124 w 124"/>
                <a:gd name="T1" fmla="*/ 18 h 25"/>
                <a:gd name="T2" fmla="*/ 112 w 124"/>
                <a:gd name="T3" fmla="*/ 18 h 25"/>
                <a:gd name="T4" fmla="*/ 56 w 124"/>
                <a:gd name="T5" fmla="*/ 25 h 25"/>
                <a:gd name="T6" fmla="*/ 26 w 124"/>
                <a:gd name="T7" fmla="*/ 25 h 25"/>
                <a:gd name="T8" fmla="*/ 0 w 124"/>
                <a:gd name="T9" fmla="*/ 18 h 25"/>
                <a:gd name="T10" fmla="*/ 26 w 124"/>
                <a:gd name="T11" fmla="*/ 4 h 25"/>
                <a:gd name="T12" fmla="*/ 60 w 124"/>
                <a:gd name="T13" fmla="*/ 0 h 25"/>
                <a:gd name="T14" fmla="*/ 120 w 124"/>
                <a:gd name="T15" fmla="*/ 11 h 25"/>
                <a:gd name="T16" fmla="*/ 124 w 124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5">
                  <a:moveTo>
                    <a:pt x="124" y="18"/>
                  </a:moveTo>
                  <a:lnTo>
                    <a:pt x="112" y="18"/>
                  </a:lnTo>
                  <a:lnTo>
                    <a:pt x="56" y="25"/>
                  </a:lnTo>
                  <a:lnTo>
                    <a:pt x="26" y="25"/>
                  </a:lnTo>
                  <a:lnTo>
                    <a:pt x="0" y="18"/>
                  </a:lnTo>
                  <a:lnTo>
                    <a:pt x="26" y="4"/>
                  </a:lnTo>
                  <a:lnTo>
                    <a:pt x="60" y="0"/>
                  </a:lnTo>
                  <a:lnTo>
                    <a:pt x="120" y="11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4" name="Freeform 291"/>
            <p:cNvSpPr>
              <a:spLocks/>
            </p:cNvSpPr>
            <p:nvPr/>
          </p:nvSpPr>
          <p:spPr bwMode="auto">
            <a:xfrm>
              <a:off x="271" y="2662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0 w 128"/>
                <a:gd name="T5" fmla="*/ 29 h 43"/>
                <a:gd name="T6" fmla="*/ 0 w 128"/>
                <a:gd name="T7" fmla="*/ 33 h 43"/>
                <a:gd name="T8" fmla="*/ 4 w 128"/>
                <a:gd name="T9" fmla="*/ 36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86 w 128"/>
                <a:gd name="T17" fmla="*/ 36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4" y="36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86" y="36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5" name="Freeform 292"/>
            <p:cNvSpPr>
              <a:spLocks/>
            </p:cNvSpPr>
            <p:nvPr/>
          </p:nvSpPr>
          <p:spPr bwMode="auto">
            <a:xfrm>
              <a:off x="408" y="2519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7 h 104"/>
                <a:gd name="T6" fmla="*/ 0 w 30"/>
                <a:gd name="T7" fmla="*/ 22 h 104"/>
                <a:gd name="T8" fmla="*/ 9 w 30"/>
                <a:gd name="T9" fmla="*/ 0 h 104"/>
                <a:gd name="T10" fmla="*/ 26 w 30"/>
                <a:gd name="T11" fmla="*/ 22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9" y="0"/>
                  </a:lnTo>
                  <a:lnTo>
                    <a:pt x="26" y="22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6" name="Freeform 293"/>
            <p:cNvSpPr>
              <a:spLocks/>
            </p:cNvSpPr>
            <p:nvPr/>
          </p:nvSpPr>
          <p:spPr bwMode="auto">
            <a:xfrm>
              <a:off x="430" y="2519"/>
              <a:ext cx="47" cy="100"/>
            </a:xfrm>
            <a:custGeom>
              <a:avLst/>
              <a:gdLst>
                <a:gd name="T0" fmla="*/ 4 w 47"/>
                <a:gd name="T1" fmla="*/ 100 h 100"/>
                <a:gd name="T2" fmla="*/ 17 w 47"/>
                <a:gd name="T3" fmla="*/ 93 h 100"/>
                <a:gd name="T4" fmla="*/ 34 w 47"/>
                <a:gd name="T5" fmla="*/ 65 h 100"/>
                <a:gd name="T6" fmla="*/ 47 w 47"/>
                <a:gd name="T7" fmla="*/ 36 h 100"/>
                <a:gd name="T8" fmla="*/ 42 w 47"/>
                <a:gd name="T9" fmla="*/ 18 h 100"/>
                <a:gd name="T10" fmla="*/ 38 w 47"/>
                <a:gd name="T11" fmla="*/ 0 h 100"/>
                <a:gd name="T12" fmla="*/ 21 w 47"/>
                <a:gd name="T13" fmla="*/ 18 h 100"/>
                <a:gd name="T14" fmla="*/ 8 w 47"/>
                <a:gd name="T15" fmla="*/ 57 h 100"/>
                <a:gd name="T16" fmla="*/ 0 w 47"/>
                <a:gd name="T17" fmla="*/ 93 h 100"/>
                <a:gd name="T18" fmla="*/ 4 w 47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00">
                  <a:moveTo>
                    <a:pt x="4" y="100"/>
                  </a:moveTo>
                  <a:lnTo>
                    <a:pt x="17" y="93"/>
                  </a:lnTo>
                  <a:lnTo>
                    <a:pt x="34" y="65"/>
                  </a:lnTo>
                  <a:lnTo>
                    <a:pt x="47" y="36"/>
                  </a:lnTo>
                  <a:lnTo>
                    <a:pt x="42" y="18"/>
                  </a:lnTo>
                  <a:lnTo>
                    <a:pt x="38" y="0"/>
                  </a:lnTo>
                  <a:lnTo>
                    <a:pt x="21" y="18"/>
                  </a:lnTo>
                  <a:lnTo>
                    <a:pt x="8" y="57"/>
                  </a:lnTo>
                  <a:lnTo>
                    <a:pt x="0" y="93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7" name="Freeform 294"/>
            <p:cNvSpPr>
              <a:spLocks/>
            </p:cNvSpPr>
            <p:nvPr/>
          </p:nvSpPr>
          <p:spPr bwMode="auto">
            <a:xfrm>
              <a:off x="335" y="2673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2 w 69"/>
                <a:gd name="T3" fmla="*/ 4 h 86"/>
                <a:gd name="T4" fmla="*/ 26 w 69"/>
                <a:gd name="T5" fmla="*/ 25 h 86"/>
                <a:gd name="T6" fmla="*/ 13 w 69"/>
                <a:gd name="T7" fmla="*/ 39 h 86"/>
                <a:gd name="T8" fmla="*/ 4 w 69"/>
                <a:gd name="T9" fmla="*/ 54 h 86"/>
                <a:gd name="T10" fmla="*/ 0 w 69"/>
                <a:gd name="T11" fmla="*/ 72 h 86"/>
                <a:gd name="T12" fmla="*/ 0 w 69"/>
                <a:gd name="T13" fmla="*/ 86 h 86"/>
                <a:gd name="T14" fmla="*/ 22 w 69"/>
                <a:gd name="T15" fmla="*/ 75 h 86"/>
                <a:gd name="T16" fmla="*/ 64 w 69"/>
                <a:gd name="T17" fmla="*/ 7 h 86"/>
                <a:gd name="T18" fmla="*/ 69 w 6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6">
                  <a:moveTo>
                    <a:pt x="69" y="0"/>
                  </a:moveTo>
                  <a:lnTo>
                    <a:pt x="52" y="4"/>
                  </a:lnTo>
                  <a:lnTo>
                    <a:pt x="26" y="25"/>
                  </a:lnTo>
                  <a:lnTo>
                    <a:pt x="13" y="39"/>
                  </a:lnTo>
                  <a:lnTo>
                    <a:pt x="4" y="54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2" y="75"/>
                  </a:lnTo>
                  <a:lnTo>
                    <a:pt x="64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8" name="Freeform 295"/>
            <p:cNvSpPr>
              <a:spLocks/>
            </p:cNvSpPr>
            <p:nvPr/>
          </p:nvSpPr>
          <p:spPr bwMode="auto">
            <a:xfrm>
              <a:off x="395" y="2612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4 w 56"/>
                <a:gd name="T17" fmla="*/ 43 h 72"/>
                <a:gd name="T18" fmla="*/ 0 w 56"/>
                <a:gd name="T19" fmla="*/ 54 h 72"/>
                <a:gd name="T20" fmla="*/ 0 w 56"/>
                <a:gd name="T21" fmla="*/ 65 h 72"/>
                <a:gd name="T22" fmla="*/ 4 w 56"/>
                <a:gd name="T23" fmla="*/ 72 h 72"/>
                <a:gd name="T24" fmla="*/ 13 w 56"/>
                <a:gd name="T25" fmla="*/ 72 h 72"/>
                <a:gd name="T26" fmla="*/ 22 w 56"/>
                <a:gd name="T27" fmla="*/ 65 h 72"/>
                <a:gd name="T28" fmla="*/ 35 w 56"/>
                <a:gd name="T29" fmla="*/ 57 h 72"/>
                <a:gd name="T30" fmla="*/ 47 w 56"/>
                <a:gd name="T31" fmla="*/ 43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2" y="65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9" name="Freeform 296"/>
            <p:cNvSpPr>
              <a:spLocks/>
            </p:cNvSpPr>
            <p:nvPr/>
          </p:nvSpPr>
          <p:spPr bwMode="auto">
            <a:xfrm>
              <a:off x="447" y="2555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0 w 47"/>
                <a:gd name="T3" fmla="*/ 57 h 61"/>
                <a:gd name="T4" fmla="*/ 4 w 47"/>
                <a:gd name="T5" fmla="*/ 61 h 61"/>
                <a:gd name="T6" fmla="*/ 21 w 47"/>
                <a:gd name="T7" fmla="*/ 57 h 61"/>
                <a:gd name="T8" fmla="*/ 34 w 47"/>
                <a:gd name="T9" fmla="*/ 46 h 61"/>
                <a:gd name="T10" fmla="*/ 43 w 47"/>
                <a:gd name="T11" fmla="*/ 36 h 61"/>
                <a:gd name="T12" fmla="*/ 47 w 47"/>
                <a:gd name="T13" fmla="*/ 25 h 61"/>
                <a:gd name="T14" fmla="*/ 47 w 47"/>
                <a:gd name="T15" fmla="*/ 11 h 61"/>
                <a:gd name="T16" fmla="*/ 47 w 47"/>
                <a:gd name="T17" fmla="*/ 0 h 61"/>
                <a:gd name="T18" fmla="*/ 47 w 47"/>
                <a:gd name="T19" fmla="*/ 0 h 61"/>
                <a:gd name="T20" fmla="*/ 17 w 47"/>
                <a:gd name="T21" fmla="*/ 25 h 61"/>
                <a:gd name="T22" fmla="*/ 0 w 47"/>
                <a:gd name="T23" fmla="*/ 57 h 61"/>
                <a:gd name="T24" fmla="*/ 0 w 47"/>
                <a:gd name="T25" fmla="*/ 5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1">
                  <a:moveTo>
                    <a:pt x="0" y="57"/>
                  </a:moveTo>
                  <a:lnTo>
                    <a:pt x="0" y="57"/>
                  </a:lnTo>
                  <a:lnTo>
                    <a:pt x="4" y="61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3" y="36"/>
                  </a:lnTo>
                  <a:lnTo>
                    <a:pt x="47" y="25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0" name="Freeform 297"/>
            <p:cNvSpPr>
              <a:spLocks/>
            </p:cNvSpPr>
            <p:nvPr/>
          </p:nvSpPr>
          <p:spPr bwMode="auto">
            <a:xfrm>
              <a:off x="412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1" name="Freeform 298"/>
            <p:cNvSpPr>
              <a:spLocks/>
            </p:cNvSpPr>
            <p:nvPr/>
          </p:nvSpPr>
          <p:spPr bwMode="auto">
            <a:xfrm>
              <a:off x="399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2" name="Freeform 299"/>
            <p:cNvSpPr>
              <a:spLocks/>
            </p:cNvSpPr>
            <p:nvPr/>
          </p:nvSpPr>
          <p:spPr bwMode="auto">
            <a:xfrm>
              <a:off x="425" y="2652"/>
              <a:ext cx="5" cy="10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3" name="Freeform 300"/>
            <p:cNvSpPr>
              <a:spLocks/>
            </p:cNvSpPr>
            <p:nvPr/>
          </p:nvSpPr>
          <p:spPr bwMode="auto">
            <a:xfrm>
              <a:off x="408" y="2648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4" name="Freeform 301"/>
            <p:cNvSpPr>
              <a:spLocks/>
            </p:cNvSpPr>
            <p:nvPr/>
          </p:nvSpPr>
          <p:spPr bwMode="auto">
            <a:xfrm>
              <a:off x="434" y="2641"/>
              <a:ext cx="4" cy="11"/>
            </a:xfrm>
            <a:custGeom>
              <a:avLst/>
              <a:gdLst>
                <a:gd name="T0" fmla="*/ 4 w 4"/>
                <a:gd name="T1" fmla="*/ 3 h 11"/>
                <a:gd name="T2" fmla="*/ 0 w 4"/>
                <a:gd name="T3" fmla="*/ 0 h 11"/>
                <a:gd name="T4" fmla="*/ 0 w 4"/>
                <a:gd name="T5" fmla="*/ 3 h 11"/>
                <a:gd name="T6" fmla="*/ 4 w 4"/>
                <a:gd name="T7" fmla="*/ 11 h 11"/>
                <a:gd name="T8" fmla="*/ 4 w 4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5" name="Freeform 302"/>
            <p:cNvSpPr>
              <a:spLocks/>
            </p:cNvSpPr>
            <p:nvPr/>
          </p:nvSpPr>
          <p:spPr bwMode="auto">
            <a:xfrm>
              <a:off x="412" y="2634"/>
              <a:ext cx="9" cy="10"/>
            </a:xfrm>
            <a:custGeom>
              <a:avLst/>
              <a:gdLst>
                <a:gd name="T0" fmla="*/ 9 w 9"/>
                <a:gd name="T1" fmla="*/ 3 h 10"/>
                <a:gd name="T2" fmla="*/ 5 w 9"/>
                <a:gd name="T3" fmla="*/ 0 h 10"/>
                <a:gd name="T4" fmla="*/ 0 w 9"/>
                <a:gd name="T5" fmla="*/ 7 h 10"/>
                <a:gd name="T6" fmla="*/ 9 w 9"/>
                <a:gd name="T7" fmla="*/ 10 h 10"/>
                <a:gd name="T8" fmla="*/ 9 w 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6" name="Freeform 303"/>
            <p:cNvSpPr>
              <a:spLocks/>
            </p:cNvSpPr>
            <p:nvPr/>
          </p:nvSpPr>
          <p:spPr bwMode="auto">
            <a:xfrm>
              <a:off x="434" y="2630"/>
              <a:ext cx="13" cy="7"/>
            </a:xfrm>
            <a:custGeom>
              <a:avLst/>
              <a:gdLst>
                <a:gd name="T0" fmla="*/ 8 w 13"/>
                <a:gd name="T1" fmla="*/ 4 h 7"/>
                <a:gd name="T2" fmla="*/ 13 w 13"/>
                <a:gd name="T3" fmla="*/ 0 h 7"/>
                <a:gd name="T4" fmla="*/ 4 w 13"/>
                <a:gd name="T5" fmla="*/ 0 h 7"/>
                <a:gd name="T6" fmla="*/ 0 w 13"/>
                <a:gd name="T7" fmla="*/ 7 h 7"/>
                <a:gd name="T8" fmla="*/ 8 w 13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8" y="4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7" name="Freeform 304"/>
            <p:cNvSpPr>
              <a:spLocks/>
            </p:cNvSpPr>
            <p:nvPr/>
          </p:nvSpPr>
          <p:spPr bwMode="auto">
            <a:xfrm>
              <a:off x="434" y="2616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8" name="Freeform 305"/>
            <p:cNvSpPr>
              <a:spLocks/>
            </p:cNvSpPr>
            <p:nvPr/>
          </p:nvSpPr>
          <p:spPr bwMode="auto">
            <a:xfrm>
              <a:off x="421" y="2626"/>
              <a:ext cx="9" cy="8"/>
            </a:xfrm>
            <a:custGeom>
              <a:avLst/>
              <a:gdLst>
                <a:gd name="T0" fmla="*/ 4 w 9"/>
                <a:gd name="T1" fmla="*/ 4 h 8"/>
                <a:gd name="T2" fmla="*/ 9 w 9"/>
                <a:gd name="T3" fmla="*/ 0 h 8"/>
                <a:gd name="T4" fmla="*/ 0 w 9"/>
                <a:gd name="T5" fmla="*/ 0 h 8"/>
                <a:gd name="T6" fmla="*/ 0 w 9"/>
                <a:gd name="T7" fmla="*/ 8 h 8"/>
                <a:gd name="T8" fmla="*/ 4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4" y="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29" name="Freeform 306"/>
            <p:cNvSpPr>
              <a:spLocks/>
            </p:cNvSpPr>
            <p:nvPr/>
          </p:nvSpPr>
          <p:spPr bwMode="auto">
            <a:xfrm>
              <a:off x="382" y="2680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26 w 30"/>
                <a:gd name="T7" fmla="*/ 83 h 104"/>
                <a:gd name="T8" fmla="*/ 17 w 30"/>
                <a:gd name="T9" fmla="*/ 104 h 104"/>
                <a:gd name="T10" fmla="*/ 5 w 30"/>
                <a:gd name="T11" fmla="*/ 83 h 104"/>
                <a:gd name="T12" fmla="*/ 0 w 30"/>
                <a:gd name="T13" fmla="*/ 54 h 104"/>
                <a:gd name="T14" fmla="*/ 17 w 30"/>
                <a:gd name="T15" fmla="*/ 4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26" y="83"/>
                  </a:lnTo>
                  <a:lnTo>
                    <a:pt x="17" y="104"/>
                  </a:lnTo>
                  <a:lnTo>
                    <a:pt x="5" y="83"/>
                  </a:lnTo>
                  <a:lnTo>
                    <a:pt x="0" y="54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0" name="Freeform 307"/>
            <p:cNvSpPr>
              <a:spLocks/>
            </p:cNvSpPr>
            <p:nvPr/>
          </p:nvSpPr>
          <p:spPr bwMode="auto">
            <a:xfrm>
              <a:off x="451" y="2566"/>
              <a:ext cx="112" cy="64"/>
            </a:xfrm>
            <a:custGeom>
              <a:avLst/>
              <a:gdLst>
                <a:gd name="T0" fmla="*/ 73 w 112"/>
                <a:gd name="T1" fmla="*/ 14 h 64"/>
                <a:gd name="T2" fmla="*/ 9 w 112"/>
                <a:gd name="T3" fmla="*/ 46 h 64"/>
                <a:gd name="T4" fmla="*/ 0 w 112"/>
                <a:gd name="T5" fmla="*/ 57 h 64"/>
                <a:gd name="T6" fmla="*/ 4 w 112"/>
                <a:gd name="T7" fmla="*/ 64 h 64"/>
                <a:gd name="T8" fmla="*/ 26 w 112"/>
                <a:gd name="T9" fmla="*/ 64 h 64"/>
                <a:gd name="T10" fmla="*/ 47 w 112"/>
                <a:gd name="T11" fmla="*/ 60 h 64"/>
                <a:gd name="T12" fmla="*/ 69 w 112"/>
                <a:gd name="T13" fmla="*/ 53 h 64"/>
                <a:gd name="T14" fmla="*/ 86 w 112"/>
                <a:gd name="T15" fmla="*/ 43 h 64"/>
                <a:gd name="T16" fmla="*/ 103 w 112"/>
                <a:gd name="T17" fmla="*/ 21 h 64"/>
                <a:gd name="T18" fmla="*/ 112 w 112"/>
                <a:gd name="T19" fmla="*/ 0 h 64"/>
                <a:gd name="T20" fmla="*/ 107 w 112"/>
                <a:gd name="T21" fmla="*/ 0 h 64"/>
                <a:gd name="T22" fmla="*/ 73 w 112"/>
                <a:gd name="T23" fmla="*/ 1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4">
                  <a:moveTo>
                    <a:pt x="73" y="14"/>
                  </a:moveTo>
                  <a:lnTo>
                    <a:pt x="9" y="46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26" y="64"/>
                  </a:lnTo>
                  <a:lnTo>
                    <a:pt x="47" y="60"/>
                  </a:lnTo>
                  <a:lnTo>
                    <a:pt x="69" y="53"/>
                  </a:lnTo>
                  <a:lnTo>
                    <a:pt x="86" y="43"/>
                  </a:lnTo>
                  <a:lnTo>
                    <a:pt x="103" y="2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1" name="Freeform 308"/>
            <p:cNvSpPr>
              <a:spLocks/>
            </p:cNvSpPr>
            <p:nvPr/>
          </p:nvSpPr>
          <p:spPr bwMode="auto">
            <a:xfrm>
              <a:off x="412" y="2673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7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0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3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7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3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2" name="Freeform 309"/>
            <p:cNvSpPr>
              <a:spLocks/>
            </p:cNvSpPr>
            <p:nvPr/>
          </p:nvSpPr>
          <p:spPr bwMode="auto">
            <a:xfrm>
              <a:off x="421" y="2662"/>
              <a:ext cx="112" cy="58"/>
            </a:xfrm>
            <a:custGeom>
              <a:avLst/>
              <a:gdLst>
                <a:gd name="T0" fmla="*/ 0 w 112"/>
                <a:gd name="T1" fmla="*/ 11 h 58"/>
                <a:gd name="T2" fmla="*/ 34 w 112"/>
                <a:gd name="T3" fmla="*/ 36 h 58"/>
                <a:gd name="T4" fmla="*/ 86 w 112"/>
                <a:gd name="T5" fmla="*/ 54 h 58"/>
                <a:gd name="T6" fmla="*/ 107 w 112"/>
                <a:gd name="T7" fmla="*/ 58 h 58"/>
                <a:gd name="T8" fmla="*/ 112 w 112"/>
                <a:gd name="T9" fmla="*/ 50 h 58"/>
                <a:gd name="T10" fmla="*/ 107 w 112"/>
                <a:gd name="T11" fmla="*/ 43 h 58"/>
                <a:gd name="T12" fmla="*/ 86 w 112"/>
                <a:gd name="T13" fmla="*/ 25 h 58"/>
                <a:gd name="T14" fmla="*/ 51 w 112"/>
                <a:gd name="T15" fmla="*/ 7 h 58"/>
                <a:gd name="T16" fmla="*/ 17 w 112"/>
                <a:gd name="T17" fmla="*/ 0 h 58"/>
                <a:gd name="T18" fmla="*/ 4 w 112"/>
                <a:gd name="T19" fmla="*/ 4 h 58"/>
                <a:gd name="T20" fmla="*/ 0 w 112"/>
                <a:gd name="T21" fmla="*/ 11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8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8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3" name="Freeform 310"/>
            <p:cNvSpPr>
              <a:spLocks/>
            </p:cNvSpPr>
            <p:nvPr/>
          </p:nvSpPr>
          <p:spPr bwMode="auto">
            <a:xfrm>
              <a:off x="447" y="2626"/>
              <a:ext cx="124" cy="36"/>
            </a:xfrm>
            <a:custGeom>
              <a:avLst/>
              <a:gdLst>
                <a:gd name="T0" fmla="*/ 124 w 124"/>
                <a:gd name="T1" fmla="*/ 15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29 h 36"/>
                <a:gd name="T18" fmla="*/ 124 w 124"/>
                <a:gd name="T19" fmla="*/ 26 h 36"/>
                <a:gd name="T20" fmla="*/ 124 w 124"/>
                <a:gd name="T21" fmla="*/ 1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5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29"/>
                  </a:lnTo>
                  <a:lnTo>
                    <a:pt x="124" y="26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4" name="Freeform 311"/>
            <p:cNvSpPr>
              <a:spLocks/>
            </p:cNvSpPr>
            <p:nvPr/>
          </p:nvSpPr>
          <p:spPr bwMode="auto">
            <a:xfrm>
              <a:off x="438" y="2648"/>
              <a:ext cx="116" cy="47"/>
            </a:xfrm>
            <a:custGeom>
              <a:avLst/>
              <a:gdLst>
                <a:gd name="T0" fmla="*/ 0 w 116"/>
                <a:gd name="T1" fmla="*/ 11 h 47"/>
                <a:gd name="T2" fmla="*/ 39 w 116"/>
                <a:gd name="T3" fmla="*/ 29 h 47"/>
                <a:gd name="T4" fmla="*/ 90 w 116"/>
                <a:gd name="T5" fmla="*/ 47 h 47"/>
                <a:gd name="T6" fmla="*/ 116 w 116"/>
                <a:gd name="T7" fmla="*/ 43 h 47"/>
                <a:gd name="T8" fmla="*/ 116 w 116"/>
                <a:gd name="T9" fmla="*/ 36 h 47"/>
                <a:gd name="T10" fmla="*/ 112 w 116"/>
                <a:gd name="T11" fmla="*/ 29 h 47"/>
                <a:gd name="T12" fmla="*/ 86 w 116"/>
                <a:gd name="T13" fmla="*/ 14 h 47"/>
                <a:gd name="T14" fmla="*/ 52 w 116"/>
                <a:gd name="T15" fmla="*/ 0 h 47"/>
                <a:gd name="T16" fmla="*/ 17 w 116"/>
                <a:gd name="T17" fmla="*/ 0 h 47"/>
                <a:gd name="T18" fmla="*/ 4 w 116"/>
                <a:gd name="T19" fmla="*/ 4 h 47"/>
                <a:gd name="T20" fmla="*/ 0 w 116"/>
                <a:gd name="T21" fmla="*/ 1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7">
                  <a:moveTo>
                    <a:pt x="0" y="11"/>
                  </a:moveTo>
                  <a:lnTo>
                    <a:pt x="39" y="29"/>
                  </a:lnTo>
                  <a:lnTo>
                    <a:pt x="90" y="47"/>
                  </a:lnTo>
                  <a:lnTo>
                    <a:pt x="116" y="43"/>
                  </a:lnTo>
                  <a:lnTo>
                    <a:pt x="116" y="36"/>
                  </a:lnTo>
                  <a:lnTo>
                    <a:pt x="112" y="29"/>
                  </a:lnTo>
                  <a:lnTo>
                    <a:pt x="86" y="14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5" name="Freeform 312"/>
            <p:cNvSpPr>
              <a:spLocks/>
            </p:cNvSpPr>
            <p:nvPr/>
          </p:nvSpPr>
          <p:spPr bwMode="auto">
            <a:xfrm>
              <a:off x="4794" y="3772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9 h 86"/>
                <a:gd name="T4" fmla="*/ 25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30 w 77"/>
                <a:gd name="T11" fmla="*/ 11 h 86"/>
                <a:gd name="T12" fmla="*/ 51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9"/>
                  </a:lnTo>
                  <a:lnTo>
                    <a:pt x="25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51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6" name="Freeform 313"/>
            <p:cNvSpPr>
              <a:spLocks/>
            </p:cNvSpPr>
            <p:nvPr/>
          </p:nvSpPr>
          <p:spPr bwMode="auto">
            <a:xfrm>
              <a:off x="4837" y="3744"/>
              <a:ext cx="51" cy="103"/>
            </a:xfrm>
            <a:custGeom>
              <a:avLst/>
              <a:gdLst>
                <a:gd name="T0" fmla="*/ 21 w 51"/>
                <a:gd name="T1" fmla="*/ 78 h 103"/>
                <a:gd name="T2" fmla="*/ 8 w 51"/>
                <a:gd name="T3" fmla="*/ 46 h 103"/>
                <a:gd name="T4" fmla="*/ 0 w 51"/>
                <a:gd name="T5" fmla="*/ 17 h 103"/>
                <a:gd name="T6" fmla="*/ 0 w 51"/>
                <a:gd name="T7" fmla="*/ 3 h 103"/>
                <a:gd name="T8" fmla="*/ 4 w 51"/>
                <a:gd name="T9" fmla="*/ 0 h 103"/>
                <a:gd name="T10" fmla="*/ 8 w 51"/>
                <a:gd name="T11" fmla="*/ 0 h 103"/>
                <a:gd name="T12" fmla="*/ 25 w 51"/>
                <a:gd name="T13" fmla="*/ 10 h 103"/>
                <a:gd name="T14" fmla="*/ 38 w 51"/>
                <a:gd name="T15" fmla="*/ 25 h 103"/>
                <a:gd name="T16" fmla="*/ 47 w 51"/>
                <a:gd name="T17" fmla="*/ 39 h 103"/>
                <a:gd name="T18" fmla="*/ 51 w 51"/>
                <a:gd name="T19" fmla="*/ 57 h 103"/>
                <a:gd name="T20" fmla="*/ 47 w 51"/>
                <a:gd name="T21" fmla="*/ 82 h 103"/>
                <a:gd name="T22" fmla="*/ 38 w 51"/>
                <a:gd name="T23" fmla="*/ 103 h 103"/>
                <a:gd name="T24" fmla="*/ 34 w 51"/>
                <a:gd name="T25" fmla="*/ 103 h 103"/>
                <a:gd name="T26" fmla="*/ 21 w 51"/>
                <a:gd name="T27" fmla="*/ 7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103">
                  <a:moveTo>
                    <a:pt x="21" y="78"/>
                  </a:moveTo>
                  <a:lnTo>
                    <a:pt x="8" y="46"/>
                  </a:lnTo>
                  <a:lnTo>
                    <a:pt x="0" y="1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25" y="10"/>
                  </a:lnTo>
                  <a:lnTo>
                    <a:pt x="38" y="25"/>
                  </a:lnTo>
                  <a:lnTo>
                    <a:pt x="47" y="39"/>
                  </a:lnTo>
                  <a:lnTo>
                    <a:pt x="51" y="57"/>
                  </a:lnTo>
                  <a:lnTo>
                    <a:pt x="47" y="82"/>
                  </a:lnTo>
                  <a:lnTo>
                    <a:pt x="38" y="103"/>
                  </a:lnTo>
                  <a:lnTo>
                    <a:pt x="34" y="103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7" name="Freeform 314"/>
            <p:cNvSpPr>
              <a:spLocks/>
            </p:cNvSpPr>
            <p:nvPr/>
          </p:nvSpPr>
          <p:spPr bwMode="auto">
            <a:xfrm>
              <a:off x="4755" y="3815"/>
              <a:ext cx="116" cy="54"/>
            </a:xfrm>
            <a:custGeom>
              <a:avLst/>
              <a:gdLst>
                <a:gd name="T0" fmla="*/ 116 w 116"/>
                <a:gd name="T1" fmla="*/ 43 h 54"/>
                <a:gd name="T2" fmla="*/ 77 w 116"/>
                <a:gd name="T3" fmla="*/ 22 h 54"/>
                <a:gd name="T4" fmla="*/ 26 w 116"/>
                <a:gd name="T5" fmla="*/ 4 h 54"/>
                <a:gd name="T6" fmla="*/ 0 w 116"/>
                <a:gd name="T7" fmla="*/ 0 h 54"/>
                <a:gd name="T8" fmla="*/ 4 w 116"/>
                <a:gd name="T9" fmla="*/ 18 h 54"/>
                <a:gd name="T10" fmla="*/ 26 w 116"/>
                <a:gd name="T11" fmla="*/ 32 h 54"/>
                <a:gd name="T12" fmla="*/ 60 w 116"/>
                <a:gd name="T13" fmla="*/ 47 h 54"/>
                <a:gd name="T14" fmla="*/ 94 w 116"/>
                <a:gd name="T15" fmla="*/ 54 h 54"/>
                <a:gd name="T16" fmla="*/ 112 w 116"/>
                <a:gd name="T17" fmla="*/ 47 h 54"/>
                <a:gd name="T18" fmla="*/ 116 w 116"/>
                <a:gd name="T19" fmla="*/ 43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54">
                  <a:moveTo>
                    <a:pt x="116" y="43"/>
                  </a:moveTo>
                  <a:lnTo>
                    <a:pt x="77" y="22"/>
                  </a:lnTo>
                  <a:lnTo>
                    <a:pt x="26" y="4"/>
                  </a:lnTo>
                  <a:lnTo>
                    <a:pt x="0" y="0"/>
                  </a:lnTo>
                  <a:lnTo>
                    <a:pt x="4" y="18"/>
                  </a:lnTo>
                  <a:lnTo>
                    <a:pt x="26" y="32"/>
                  </a:lnTo>
                  <a:lnTo>
                    <a:pt x="60" y="47"/>
                  </a:lnTo>
                  <a:lnTo>
                    <a:pt x="94" y="54"/>
                  </a:lnTo>
                  <a:lnTo>
                    <a:pt x="112" y="47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8" name="Freeform 315"/>
            <p:cNvSpPr>
              <a:spLocks/>
            </p:cNvSpPr>
            <p:nvPr/>
          </p:nvSpPr>
          <p:spPr bwMode="auto">
            <a:xfrm>
              <a:off x="4738" y="3862"/>
              <a:ext cx="124" cy="21"/>
            </a:xfrm>
            <a:custGeom>
              <a:avLst/>
              <a:gdLst>
                <a:gd name="T0" fmla="*/ 124 w 124"/>
                <a:gd name="T1" fmla="*/ 18 h 21"/>
                <a:gd name="T2" fmla="*/ 111 w 124"/>
                <a:gd name="T3" fmla="*/ 18 h 21"/>
                <a:gd name="T4" fmla="*/ 56 w 124"/>
                <a:gd name="T5" fmla="*/ 21 h 21"/>
                <a:gd name="T6" fmla="*/ 25 w 124"/>
                <a:gd name="T7" fmla="*/ 21 h 21"/>
                <a:gd name="T8" fmla="*/ 0 w 124"/>
                <a:gd name="T9" fmla="*/ 14 h 21"/>
                <a:gd name="T10" fmla="*/ 25 w 124"/>
                <a:gd name="T11" fmla="*/ 0 h 21"/>
                <a:gd name="T12" fmla="*/ 60 w 124"/>
                <a:gd name="T13" fmla="*/ 0 h 21"/>
                <a:gd name="T14" fmla="*/ 120 w 124"/>
                <a:gd name="T15" fmla="*/ 7 h 21"/>
                <a:gd name="T16" fmla="*/ 124 w 124"/>
                <a:gd name="T17" fmla="*/ 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1">
                  <a:moveTo>
                    <a:pt x="124" y="18"/>
                  </a:moveTo>
                  <a:lnTo>
                    <a:pt x="111" y="18"/>
                  </a:lnTo>
                  <a:lnTo>
                    <a:pt x="56" y="21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60" y="0"/>
                  </a:lnTo>
                  <a:lnTo>
                    <a:pt x="120" y="7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39" name="Freeform 316"/>
            <p:cNvSpPr>
              <a:spLocks/>
            </p:cNvSpPr>
            <p:nvPr/>
          </p:nvSpPr>
          <p:spPr bwMode="auto">
            <a:xfrm>
              <a:off x="4733" y="3880"/>
              <a:ext cx="129" cy="39"/>
            </a:xfrm>
            <a:custGeom>
              <a:avLst/>
              <a:gdLst>
                <a:gd name="T0" fmla="*/ 91 w 129"/>
                <a:gd name="T1" fmla="*/ 3 h 39"/>
                <a:gd name="T2" fmla="*/ 18 w 129"/>
                <a:gd name="T3" fmla="*/ 17 h 39"/>
                <a:gd name="T4" fmla="*/ 0 w 129"/>
                <a:gd name="T5" fmla="*/ 25 h 39"/>
                <a:gd name="T6" fmla="*/ 0 w 129"/>
                <a:gd name="T7" fmla="*/ 32 h 39"/>
                <a:gd name="T8" fmla="*/ 5 w 129"/>
                <a:gd name="T9" fmla="*/ 35 h 39"/>
                <a:gd name="T10" fmla="*/ 22 w 129"/>
                <a:gd name="T11" fmla="*/ 39 h 39"/>
                <a:gd name="T12" fmla="*/ 48 w 129"/>
                <a:gd name="T13" fmla="*/ 39 h 39"/>
                <a:gd name="T14" fmla="*/ 69 w 129"/>
                <a:gd name="T15" fmla="*/ 39 h 39"/>
                <a:gd name="T16" fmla="*/ 86 w 129"/>
                <a:gd name="T17" fmla="*/ 35 h 39"/>
                <a:gd name="T18" fmla="*/ 129 w 129"/>
                <a:gd name="T19" fmla="*/ 0 h 39"/>
                <a:gd name="T20" fmla="*/ 125 w 129"/>
                <a:gd name="T21" fmla="*/ 0 h 39"/>
                <a:gd name="T22" fmla="*/ 91 w 129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9">
                  <a:moveTo>
                    <a:pt x="91" y="3"/>
                  </a:moveTo>
                  <a:lnTo>
                    <a:pt x="18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5" y="35"/>
                  </a:lnTo>
                  <a:lnTo>
                    <a:pt x="22" y="39"/>
                  </a:lnTo>
                  <a:lnTo>
                    <a:pt x="48" y="39"/>
                  </a:lnTo>
                  <a:lnTo>
                    <a:pt x="69" y="39"/>
                  </a:lnTo>
                  <a:lnTo>
                    <a:pt x="86" y="35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0" name="Freeform 317"/>
            <p:cNvSpPr>
              <a:spLocks/>
            </p:cNvSpPr>
            <p:nvPr/>
          </p:nvSpPr>
          <p:spPr bwMode="auto">
            <a:xfrm>
              <a:off x="4871" y="3733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4 w 30"/>
                <a:gd name="T7" fmla="*/ 21 h 104"/>
                <a:gd name="T8" fmla="*/ 8 w 30"/>
                <a:gd name="T9" fmla="*/ 0 h 104"/>
                <a:gd name="T10" fmla="*/ 26 w 30"/>
                <a:gd name="T11" fmla="*/ 21 h 104"/>
                <a:gd name="T12" fmla="*/ 30 w 30"/>
                <a:gd name="T13" fmla="*/ 46 h 104"/>
                <a:gd name="T14" fmla="*/ 21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4" y="21"/>
                  </a:lnTo>
                  <a:lnTo>
                    <a:pt x="8" y="0"/>
                  </a:lnTo>
                  <a:lnTo>
                    <a:pt x="26" y="21"/>
                  </a:lnTo>
                  <a:lnTo>
                    <a:pt x="30" y="46"/>
                  </a:lnTo>
                  <a:lnTo>
                    <a:pt x="21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1" name="Freeform 318"/>
            <p:cNvSpPr>
              <a:spLocks/>
            </p:cNvSpPr>
            <p:nvPr/>
          </p:nvSpPr>
          <p:spPr bwMode="auto">
            <a:xfrm>
              <a:off x="4892" y="3733"/>
              <a:ext cx="48" cy="100"/>
            </a:xfrm>
            <a:custGeom>
              <a:avLst/>
              <a:gdLst>
                <a:gd name="T0" fmla="*/ 5 w 48"/>
                <a:gd name="T1" fmla="*/ 100 h 100"/>
                <a:gd name="T2" fmla="*/ 18 w 48"/>
                <a:gd name="T3" fmla="*/ 93 h 100"/>
                <a:gd name="T4" fmla="*/ 35 w 48"/>
                <a:gd name="T5" fmla="*/ 64 h 100"/>
                <a:gd name="T6" fmla="*/ 43 w 48"/>
                <a:gd name="T7" fmla="*/ 50 h 100"/>
                <a:gd name="T8" fmla="*/ 48 w 48"/>
                <a:gd name="T9" fmla="*/ 36 h 100"/>
                <a:gd name="T10" fmla="*/ 48 w 48"/>
                <a:gd name="T11" fmla="*/ 18 h 100"/>
                <a:gd name="T12" fmla="*/ 39 w 48"/>
                <a:gd name="T13" fmla="*/ 0 h 100"/>
                <a:gd name="T14" fmla="*/ 22 w 48"/>
                <a:gd name="T15" fmla="*/ 18 h 100"/>
                <a:gd name="T16" fmla="*/ 9 w 48"/>
                <a:gd name="T17" fmla="*/ 57 h 100"/>
                <a:gd name="T18" fmla="*/ 0 w 48"/>
                <a:gd name="T19" fmla="*/ 93 h 100"/>
                <a:gd name="T20" fmla="*/ 5 w 48"/>
                <a:gd name="T21" fmla="*/ 10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100">
                  <a:moveTo>
                    <a:pt x="5" y="100"/>
                  </a:moveTo>
                  <a:lnTo>
                    <a:pt x="18" y="93"/>
                  </a:lnTo>
                  <a:lnTo>
                    <a:pt x="35" y="64"/>
                  </a:lnTo>
                  <a:lnTo>
                    <a:pt x="43" y="50"/>
                  </a:lnTo>
                  <a:lnTo>
                    <a:pt x="48" y="36"/>
                  </a:lnTo>
                  <a:lnTo>
                    <a:pt x="48" y="18"/>
                  </a:lnTo>
                  <a:lnTo>
                    <a:pt x="39" y="0"/>
                  </a:lnTo>
                  <a:lnTo>
                    <a:pt x="22" y="18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2" name="Freeform 319"/>
            <p:cNvSpPr>
              <a:spLocks/>
            </p:cNvSpPr>
            <p:nvPr/>
          </p:nvSpPr>
          <p:spPr bwMode="auto">
            <a:xfrm>
              <a:off x="4798" y="3887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1 w 69"/>
                <a:gd name="T3" fmla="*/ 3 h 89"/>
                <a:gd name="T4" fmla="*/ 26 w 69"/>
                <a:gd name="T5" fmla="*/ 28 h 89"/>
                <a:gd name="T6" fmla="*/ 13 w 69"/>
                <a:gd name="T7" fmla="*/ 39 h 89"/>
                <a:gd name="T8" fmla="*/ 4 w 69"/>
                <a:gd name="T9" fmla="*/ 53 h 89"/>
                <a:gd name="T10" fmla="*/ 0 w 69"/>
                <a:gd name="T11" fmla="*/ 71 h 89"/>
                <a:gd name="T12" fmla="*/ 4 w 69"/>
                <a:gd name="T13" fmla="*/ 89 h 89"/>
                <a:gd name="T14" fmla="*/ 26 w 69"/>
                <a:gd name="T15" fmla="*/ 75 h 89"/>
                <a:gd name="T16" fmla="*/ 64 w 69"/>
                <a:gd name="T17" fmla="*/ 3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9">
                  <a:moveTo>
                    <a:pt x="69" y="0"/>
                  </a:moveTo>
                  <a:lnTo>
                    <a:pt x="51" y="3"/>
                  </a:lnTo>
                  <a:lnTo>
                    <a:pt x="26" y="28"/>
                  </a:lnTo>
                  <a:lnTo>
                    <a:pt x="13" y="39"/>
                  </a:lnTo>
                  <a:lnTo>
                    <a:pt x="4" y="53"/>
                  </a:lnTo>
                  <a:lnTo>
                    <a:pt x="0" y="71"/>
                  </a:lnTo>
                  <a:lnTo>
                    <a:pt x="4" y="89"/>
                  </a:lnTo>
                  <a:lnTo>
                    <a:pt x="26" y="75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3" name="Freeform 320"/>
            <p:cNvSpPr>
              <a:spLocks/>
            </p:cNvSpPr>
            <p:nvPr/>
          </p:nvSpPr>
          <p:spPr bwMode="auto">
            <a:xfrm>
              <a:off x="4858" y="3826"/>
              <a:ext cx="56" cy="71"/>
            </a:xfrm>
            <a:custGeom>
              <a:avLst/>
              <a:gdLst>
                <a:gd name="T0" fmla="*/ 47 w 56"/>
                <a:gd name="T1" fmla="*/ 43 h 71"/>
                <a:gd name="T2" fmla="*/ 56 w 56"/>
                <a:gd name="T3" fmla="*/ 14 h 71"/>
                <a:gd name="T4" fmla="*/ 56 w 56"/>
                <a:gd name="T5" fmla="*/ 3 h 71"/>
                <a:gd name="T6" fmla="*/ 52 w 56"/>
                <a:gd name="T7" fmla="*/ 0 h 71"/>
                <a:gd name="T8" fmla="*/ 43 w 56"/>
                <a:gd name="T9" fmla="*/ 0 h 71"/>
                <a:gd name="T10" fmla="*/ 34 w 56"/>
                <a:gd name="T11" fmla="*/ 3 h 71"/>
                <a:gd name="T12" fmla="*/ 21 w 56"/>
                <a:gd name="T13" fmla="*/ 14 h 71"/>
                <a:gd name="T14" fmla="*/ 13 w 56"/>
                <a:gd name="T15" fmla="*/ 28 h 71"/>
                <a:gd name="T16" fmla="*/ 4 w 56"/>
                <a:gd name="T17" fmla="*/ 43 h 71"/>
                <a:gd name="T18" fmla="*/ 0 w 56"/>
                <a:gd name="T19" fmla="*/ 57 h 71"/>
                <a:gd name="T20" fmla="*/ 0 w 56"/>
                <a:gd name="T21" fmla="*/ 64 h 71"/>
                <a:gd name="T22" fmla="*/ 4 w 56"/>
                <a:gd name="T23" fmla="*/ 71 h 71"/>
                <a:gd name="T24" fmla="*/ 13 w 56"/>
                <a:gd name="T25" fmla="*/ 71 h 71"/>
                <a:gd name="T26" fmla="*/ 21 w 56"/>
                <a:gd name="T27" fmla="*/ 64 h 71"/>
                <a:gd name="T28" fmla="*/ 47 w 56"/>
                <a:gd name="T29" fmla="*/ 4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71">
                  <a:moveTo>
                    <a:pt x="47" y="43"/>
                  </a:moveTo>
                  <a:lnTo>
                    <a:pt x="56" y="14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1" y="14"/>
                  </a:lnTo>
                  <a:lnTo>
                    <a:pt x="13" y="28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71"/>
                  </a:lnTo>
                  <a:lnTo>
                    <a:pt x="13" y="71"/>
                  </a:lnTo>
                  <a:lnTo>
                    <a:pt x="21" y="6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4" name="Freeform 321"/>
            <p:cNvSpPr>
              <a:spLocks/>
            </p:cNvSpPr>
            <p:nvPr/>
          </p:nvSpPr>
          <p:spPr bwMode="auto">
            <a:xfrm>
              <a:off x="4910" y="3769"/>
              <a:ext cx="51" cy="60"/>
            </a:xfrm>
            <a:custGeom>
              <a:avLst/>
              <a:gdLst>
                <a:gd name="T0" fmla="*/ 0 w 51"/>
                <a:gd name="T1" fmla="*/ 57 h 60"/>
                <a:gd name="T2" fmla="*/ 0 w 51"/>
                <a:gd name="T3" fmla="*/ 57 h 60"/>
                <a:gd name="T4" fmla="*/ 4 w 51"/>
                <a:gd name="T5" fmla="*/ 60 h 60"/>
                <a:gd name="T6" fmla="*/ 21 w 51"/>
                <a:gd name="T7" fmla="*/ 57 h 60"/>
                <a:gd name="T8" fmla="*/ 34 w 51"/>
                <a:gd name="T9" fmla="*/ 46 h 60"/>
                <a:gd name="T10" fmla="*/ 42 w 51"/>
                <a:gd name="T11" fmla="*/ 35 h 60"/>
                <a:gd name="T12" fmla="*/ 47 w 51"/>
                <a:gd name="T13" fmla="*/ 25 h 60"/>
                <a:gd name="T14" fmla="*/ 51 w 51"/>
                <a:gd name="T15" fmla="*/ 10 h 60"/>
                <a:gd name="T16" fmla="*/ 51 w 51"/>
                <a:gd name="T17" fmla="*/ 0 h 60"/>
                <a:gd name="T18" fmla="*/ 47 w 51"/>
                <a:gd name="T19" fmla="*/ 0 h 60"/>
                <a:gd name="T20" fmla="*/ 17 w 51"/>
                <a:gd name="T21" fmla="*/ 25 h 60"/>
                <a:gd name="T22" fmla="*/ 0 w 51"/>
                <a:gd name="T23" fmla="*/ 57 h 60"/>
                <a:gd name="T24" fmla="*/ 0 w 51"/>
                <a:gd name="T25" fmla="*/ 5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60">
                  <a:moveTo>
                    <a:pt x="0" y="57"/>
                  </a:moveTo>
                  <a:lnTo>
                    <a:pt x="0" y="57"/>
                  </a:lnTo>
                  <a:lnTo>
                    <a:pt x="4" y="60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2" y="35"/>
                  </a:lnTo>
                  <a:lnTo>
                    <a:pt x="47" y="25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5" name="Freeform 322"/>
            <p:cNvSpPr>
              <a:spLocks/>
            </p:cNvSpPr>
            <p:nvPr/>
          </p:nvSpPr>
          <p:spPr bwMode="auto">
            <a:xfrm>
              <a:off x="4875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4 w 9"/>
                <a:gd name="T3" fmla="*/ 0 h 11"/>
                <a:gd name="T4" fmla="*/ 0 w 9"/>
                <a:gd name="T5" fmla="*/ 4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6" name="Freeform 323"/>
            <p:cNvSpPr>
              <a:spLocks/>
            </p:cNvSpPr>
            <p:nvPr/>
          </p:nvSpPr>
          <p:spPr bwMode="auto">
            <a:xfrm>
              <a:off x="4862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7" name="Freeform 324"/>
            <p:cNvSpPr>
              <a:spLocks/>
            </p:cNvSpPr>
            <p:nvPr/>
          </p:nvSpPr>
          <p:spPr bwMode="auto">
            <a:xfrm>
              <a:off x="4888" y="3865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8" name="Freeform 325"/>
            <p:cNvSpPr>
              <a:spLocks/>
            </p:cNvSpPr>
            <p:nvPr/>
          </p:nvSpPr>
          <p:spPr bwMode="auto">
            <a:xfrm>
              <a:off x="4871" y="3862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9" name="Freeform 326"/>
            <p:cNvSpPr>
              <a:spLocks/>
            </p:cNvSpPr>
            <p:nvPr/>
          </p:nvSpPr>
          <p:spPr bwMode="auto">
            <a:xfrm>
              <a:off x="4897" y="3854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0" name="Freeform 327"/>
            <p:cNvSpPr>
              <a:spLocks/>
            </p:cNvSpPr>
            <p:nvPr/>
          </p:nvSpPr>
          <p:spPr bwMode="auto">
            <a:xfrm>
              <a:off x="4875" y="3847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4 w 9"/>
                <a:gd name="T3" fmla="*/ 0 h 11"/>
                <a:gd name="T4" fmla="*/ 0 w 9"/>
                <a:gd name="T5" fmla="*/ 7 h 11"/>
                <a:gd name="T6" fmla="*/ 9 w 9"/>
                <a:gd name="T7" fmla="*/ 11 h 11"/>
                <a:gd name="T8" fmla="*/ 9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1" name="Freeform 328"/>
            <p:cNvSpPr>
              <a:spLocks/>
            </p:cNvSpPr>
            <p:nvPr/>
          </p:nvSpPr>
          <p:spPr bwMode="auto">
            <a:xfrm>
              <a:off x="4897" y="3844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2" name="Freeform 329"/>
            <p:cNvSpPr>
              <a:spLocks/>
            </p:cNvSpPr>
            <p:nvPr/>
          </p:nvSpPr>
          <p:spPr bwMode="auto">
            <a:xfrm>
              <a:off x="4897" y="3829"/>
              <a:ext cx="8" cy="11"/>
            </a:xfrm>
            <a:custGeom>
              <a:avLst/>
              <a:gdLst>
                <a:gd name="T0" fmla="*/ 8 w 8"/>
                <a:gd name="T1" fmla="*/ 4 h 11"/>
                <a:gd name="T2" fmla="*/ 4 w 8"/>
                <a:gd name="T3" fmla="*/ 0 h 11"/>
                <a:gd name="T4" fmla="*/ 0 w 8"/>
                <a:gd name="T5" fmla="*/ 4 h 11"/>
                <a:gd name="T6" fmla="*/ 0 w 8"/>
                <a:gd name="T7" fmla="*/ 11 h 11"/>
                <a:gd name="T8" fmla="*/ 8 w 8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3" name="Freeform 330"/>
            <p:cNvSpPr>
              <a:spLocks/>
            </p:cNvSpPr>
            <p:nvPr/>
          </p:nvSpPr>
          <p:spPr bwMode="auto">
            <a:xfrm>
              <a:off x="4884" y="3840"/>
              <a:ext cx="8" cy="7"/>
            </a:xfrm>
            <a:custGeom>
              <a:avLst/>
              <a:gdLst>
                <a:gd name="T0" fmla="*/ 4 w 8"/>
                <a:gd name="T1" fmla="*/ 4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4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4" name="Freeform 331"/>
            <p:cNvSpPr>
              <a:spLocks/>
            </p:cNvSpPr>
            <p:nvPr/>
          </p:nvSpPr>
          <p:spPr bwMode="auto">
            <a:xfrm>
              <a:off x="4845" y="3894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30 w 30"/>
                <a:gd name="T7" fmla="*/ 82 h 104"/>
                <a:gd name="T8" fmla="*/ 17 w 30"/>
                <a:gd name="T9" fmla="*/ 104 h 104"/>
                <a:gd name="T10" fmla="*/ 4 w 30"/>
                <a:gd name="T11" fmla="*/ 82 h 104"/>
                <a:gd name="T12" fmla="*/ 0 w 30"/>
                <a:gd name="T13" fmla="*/ 54 h 104"/>
                <a:gd name="T14" fmla="*/ 17 w 30"/>
                <a:gd name="T15" fmla="*/ 0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30" y="82"/>
                  </a:lnTo>
                  <a:lnTo>
                    <a:pt x="17" y="104"/>
                  </a:lnTo>
                  <a:lnTo>
                    <a:pt x="4" y="82"/>
                  </a:lnTo>
                  <a:lnTo>
                    <a:pt x="0" y="54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5" name="Freeform 332"/>
            <p:cNvSpPr>
              <a:spLocks/>
            </p:cNvSpPr>
            <p:nvPr/>
          </p:nvSpPr>
          <p:spPr bwMode="auto">
            <a:xfrm>
              <a:off x="4914" y="3779"/>
              <a:ext cx="112" cy="65"/>
            </a:xfrm>
            <a:custGeom>
              <a:avLst/>
              <a:gdLst>
                <a:gd name="T0" fmla="*/ 77 w 112"/>
                <a:gd name="T1" fmla="*/ 15 h 65"/>
                <a:gd name="T2" fmla="*/ 8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103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7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5">
                  <a:moveTo>
                    <a:pt x="77" y="15"/>
                  </a:moveTo>
                  <a:lnTo>
                    <a:pt x="8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103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6" name="Freeform 333"/>
            <p:cNvSpPr>
              <a:spLocks/>
            </p:cNvSpPr>
            <p:nvPr/>
          </p:nvSpPr>
          <p:spPr bwMode="auto">
            <a:xfrm>
              <a:off x="4875" y="3887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0 h 86"/>
                <a:gd name="T6" fmla="*/ 4 w 82"/>
                <a:gd name="T7" fmla="*/ 0 h 86"/>
                <a:gd name="T8" fmla="*/ 0 w 82"/>
                <a:gd name="T9" fmla="*/ 18 h 86"/>
                <a:gd name="T10" fmla="*/ 13 w 82"/>
                <a:gd name="T11" fmla="*/ 39 h 86"/>
                <a:gd name="T12" fmla="*/ 30 w 82"/>
                <a:gd name="T13" fmla="*/ 64 h 86"/>
                <a:gd name="T14" fmla="*/ 47 w 82"/>
                <a:gd name="T15" fmla="*/ 75 h 86"/>
                <a:gd name="T16" fmla="*/ 65 w 82"/>
                <a:gd name="T17" fmla="*/ 82 h 86"/>
                <a:gd name="T18" fmla="*/ 77 w 82"/>
                <a:gd name="T19" fmla="*/ 86 h 86"/>
                <a:gd name="T20" fmla="*/ 82 w 82"/>
                <a:gd name="T21" fmla="*/ 82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7" y="75"/>
                  </a:lnTo>
                  <a:lnTo>
                    <a:pt x="65" y="82"/>
                  </a:lnTo>
                  <a:lnTo>
                    <a:pt x="77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7" name="Freeform 334"/>
            <p:cNvSpPr>
              <a:spLocks/>
            </p:cNvSpPr>
            <p:nvPr/>
          </p:nvSpPr>
          <p:spPr bwMode="auto">
            <a:xfrm>
              <a:off x="4884" y="3876"/>
              <a:ext cx="111" cy="57"/>
            </a:xfrm>
            <a:custGeom>
              <a:avLst/>
              <a:gdLst>
                <a:gd name="T0" fmla="*/ 0 w 111"/>
                <a:gd name="T1" fmla="*/ 11 h 57"/>
                <a:gd name="T2" fmla="*/ 34 w 111"/>
                <a:gd name="T3" fmla="*/ 36 h 57"/>
                <a:gd name="T4" fmla="*/ 86 w 111"/>
                <a:gd name="T5" fmla="*/ 54 h 57"/>
                <a:gd name="T6" fmla="*/ 107 w 111"/>
                <a:gd name="T7" fmla="*/ 57 h 57"/>
                <a:gd name="T8" fmla="*/ 111 w 111"/>
                <a:gd name="T9" fmla="*/ 50 h 57"/>
                <a:gd name="T10" fmla="*/ 107 w 111"/>
                <a:gd name="T11" fmla="*/ 43 h 57"/>
                <a:gd name="T12" fmla="*/ 86 w 111"/>
                <a:gd name="T13" fmla="*/ 25 h 57"/>
                <a:gd name="T14" fmla="*/ 51 w 111"/>
                <a:gd name="T15" fmla="*/ 7 h 57"/>
                <a:gd name="T16" fmla="*/ 17 w 111"/>
                <a:gd name="T17" fmla="*/ 0 h 57"/>
                <a:gd name="T18" fmla="*/ 4 w 111"/>
                <a:gd name="T19" fmla="*/ 4 h 57"/>
                <a:gd name="T20" fmla="*/ 0 w 111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7"/>
                  </a:lnTo>
                  <a:lnTo>
                    <a:pt x="111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8" name="Freeform 335"/>
            <p:cNvSpPr>
              <a:spLocks/>
            </p:cNvSpPr>
            <p:nvPr/>
          </p:nvSpPr>
          <p:spPr bwMode="auto">
            <a:xfrm>
              <a:off x="4910" y="3840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32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32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9" name="Freeform 336"/>
            <p:cNvSpPr>
              <a:spLocks/>
            </p:cNvSpPr>
            <p:nvPr/>
          </p:nvSpPr>
          <p:spPr bwMode="auto">
            <a:xfrm>
              <a:off x="4901" y="3862"/>
              <a:ext cx="116" cy="43"/>
            </a:xfrm>
            <a:custGeom>
              <a:avLst/>
              <a:gdLst>
                <a:gd name="T0" fmla="*/ 0 w 116"/>
                <a:gd name="T1" fmla="*/ 10 h 43"/>
                <a:gd name="T2" fmla="*/ 39 w 116"/>
                <a:gd name="T3" fmla="*/ 28 h 43"/>
                <a:gd name="T4" fmla="*/ 90 w 116"/>
                <a:gd name="T5" fmla="*/ 43 h 43"/>
                <a:gd name="T6" fmla="*/ 116 w 116"/>
                <a:gd name="T7" fmla="*/ 43 h 43"/>
                <a:gd name="T8" fmla="*/ 116 w 116"/>
                <a:gd name="T9" fmla="*/ 39 h 43"/>
                <a:gd name="T10" fmla="*/ 112 w 116"/>
                <a:gd name="T11" fmla="*/ 28 h 43"/>
                <a:gd name="T12" fmla="*/ 86 w 116"/>
                <a:gd name="T13" fmla="*/ 14 h 43"/>
                <a:gd name="T14" fmla="*/ 51 w 116"/>
                <a:gd name="T15" fmla="*/ 0 h 43"/>
                <a:gd name="T16" fmla="*/ 17 w 116"/>
                <a:gd name="T17" fmla="*/ 0 h 43"/>
                <a:gd name="T18" fmla="*/ 4 w 116"/>
                <a:gd name="T19" fmla="*/ 3 h 43"/>
                <a:gd name="T20" fmla="*/ 0 w 116"/>
                <a:gd name="T21" fmla="*/ 1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3">
                  <a:moveTo>
                    <a:pt x="0" y="10"/>
                  </a:moveTo>
                  <a:lnTo>
                    <a:pt x="39" y="28"/>
                  </a:lnTo>
                  <a:lnTo>
                    <a:pt x="90" y="43"/>
                  </a:lnTo>
                  <a:lnTo>
                    <a:pt x="116" y="43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0" name="Freeform 337"/>
            <p:cNvSpPr>
              <a:spLocks/>
            </p:cNvSpPr>
            <p:nvPr/>
          </p:nvSpPr>
          <p:spPr bwMode="auto">
            <a:xfrm>
              <a:off x="1220" y="3844"/>
              <a:ext cx="137" cy="28"/>
            </a:xfrm>
            <a:custGeom>
              <a:avLst/>
              <a:gdLst>
                <a:gd name="T0" fmla="*/ 0 w 137"/>
                <a:gd name="T1" fmla="*/ 3 h 28"/>
                <a:gd name="T2" fmla="*/ 13 w 137"/>
                <a:gd name="T3" fmla="*/ 3 h 28"/>
                <a:gd name="T4" fmla="*/ 77 w 137"/>
                <a:gd name="T5" fmla="*/ 0 h 28"/>
                <a:gd name="T6" fmla="*/ 112 w 137"/>
                <a:gd name="T7" fmla="*/ 3 h 28"/>
                <a:gd name="T8" fmla="*/ 137 w 137"/>
                <a:gd name="T9" fmla="*/ 14 h 28"/>
                <a:gd name="T10" fmla="*/ 107 w 137"/>
                <a:gd name="T11" fmla="*/ 28 h 28"/>
                <a:gd name="T12" fmla="*/ 69 w 137"/>
                <a:gd name="T13" fmla="*/ 28 h 28"/>
                <a:gd name="T14" fmla="*/ 0 w 137"/>
                <a:gd name="T15" fmla="*/ 14 h 28"/>
                <a:gd name="T16" fmla="*/ 0 w 137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8">
                  <a:moveTo>
                    <a:pt x="0" y="3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12" y="3"/>
                  </a:lnTo>
                  <a:lnTo>
                    <a:pt x="137" y="14"/>
                  </a:lnTo>
                  <a:lnTo>
                    <a:pt x="107" y="28"/>
                  </a:lnTo>
                  <a:lnTo>
                    <a:pt x="69" y="28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1" name="Freeform 338"/>
            <p:cNvSpPr>
              <a:spLocks/>
            </p:cNvSpPr>
            <p:nvPr/>
          </p:nvSpPr>
          <p:spPr bwMode="auto">
            <a:xfrm>
              <a:off x="1224" y="3858"/>
              <a:ext cx="129" cy="61"/>
            </a:xfrm>
            <a:custGeom>
              <a:avLst/>
              <a:gdLst>
                <a:gd name="T0" fmla="*/ 39 w 129"/>
                <a:gd name="T1" fmla="*/ 11 h 61"/>
                <a:gd name="T2" fmla="*/ 116 w 129"/>
                <a:gd name="T3" fmla="*/ 39 h 61"/>
                <a:gd name="T4" fmla="*/ 129 w 129"/>
                <a:gd name="T5" fmla="*/ 50 h 61"/>
                <a:gd name="T6" fmla="*/ 125 w 129"/>
                <a:gd name="T7" fmla="*/ 61 h 61"/>
                <a:gd name="T8" fmla="*/ 103 w 129"/>
                <a:gd name="T9" fmla="*/ 61 h 61"/>
                <a:gd name="T10" fmla="*/ 77 w 129"/>
                <a:gd name="T11" fmla="*/ 57 h 61"/>
                <a:gd name="T12" fmla="*/ 56 w 129"/>
                <a:gd name="T13" fmla="*/ 54 h 61"/>
                <a:gd name="T14" fmla="*/ 35 w 129"/>
                <a:gd name="T15" fmla="*/ 47 h 61"/>
                <a:gd name="T16" fmla="*/ 13 w 129"/>
                <a:gd name="T17" fmla="*/ 25 h 61"/>
                <a:gd name="T18" fmla="*/ 0 w 129"/>
                <a:gd name="T19" fmla="*/ 4 h 61"/>
                <a:gd name="T20" fmla="*/ 0 w 129"/>
                <a:gd name="T21" fmla="*/ 0 h 61"/>
                <a:gd name="T22" fmla="*/ 39 w 129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61">
                  <a:moveTo>
                    <a:pt x="39" y="11"/>
                  </a:moveTo>
                  <a:lnTo>
                    <a:pt x="116" y="39"/>
                  </a:lnTo>
                  <a:lnTo>
                    <a:pt x="129" y="50"/>
                  </a:lnTo>
                  <a:lnTo>
                    <a:pt x="125" y="61"/>
                  </a:lnTo>
                  <a:lnTo>
                    <a:pt x="103" y="61"/>
                  </a:lnTo>
                  <a:lnTo>
                    <a:pt x="77" y="57"/>
                  </a:lnTo>
                  <a:lnTo>
                    <a:pt x="56" y="54"/>
                  </a:lnTo>
                  <a:lnTo>
                    <a:pt x="35" y="47"/>
                  </a:lnTo>
                  <a:lnTo>
                    <a:pt x="13" y="25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2" name="Freeform 339"/>
            <p:cNvSpPr>
              <a:spLocks/>
            </p:cNvSpPr>
            <p:nvPr/>
          </p:nvSpPr>
          <p:spPr bwMode="auto">
            <a:xfrm>
              <a:off x="1216" y="3794"/>
              <a:ext cx="128" cy="57"/>
            </a:xfrm>
            <a:custGeom>
              <a:avLst/>
              <a:gdLst>
                <a:gd name="T0" fmla="*/ 4 w 128"/>
                <a:gd name="T1" fmla="*/ 57 h 57"/>
                <a:gd name="T2" fmla="*/ 51 w 128"/>
                <a:gd name="T3" fmla="*/ 50 h 57"/>
                <a:gd name="T4" fmla="*/ 107 w 128"/>
                <a:gd name="T5" fmla="*/ 21 h 57"/>
                <a:gd name="T6" fmla="*/ 128 w 128"/>
                <a:gd name="T7" fmla="*/ 7 h 57"/>
                <a:gd name="T8" fmla="*/ 124 w 128"/>
                <a:gd name="T9" fmla="*/ 3 h 57"/>
                <a:gd name="T10" fmla="*/ 120 w 128"/>
                <a:gd name="T11" fmla="*/ 0 h 57"/>
                <a:gd name="T12" fmla="*/ 107 w 128"/>
                <a:gd name="T13" fmla="*/ 0 h 57"/>
                <a:gd name="T14" fmla="*/ 73 w 128"/>
                <a:gd name="T15" fmla="*/ 3 h 57"/>
                <a:gd name="T16" fmla="*/ 34 w 128"/>
                <a:gd name="T17" fmla="*/ 14 h 57"/>
                <a:gd name="T18" fmla="*/ 21 w 128"/>
                <a:gd name="T19" fmla="*/ 25 h 57"/>
                <a:gd name="T20" fmla="*/ 4 w 128"/>
                <a:gd name="T21" fmla="*/ 35 h 57"/>
                <a:gd name="T22" fmla="*/ 0 w 128"/>
                <a:gd name="T23" fmla="*/ 50 h 57"/>
                <a:gd name="T24" fmla="*/ 4 w 128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57">
                  <a:moveTo>
                    <a:pt x="4" y="57"/>
                  </a:moveTo>
                  <a:lnTo>
                    <a:pt x="51" y="50"/>
                  </a:lnTo>
                  <a:lnTo>
                    <a:pt x="107" y="21"/>
                  </a:lnTo>
                  <a:lnTo>
                    <a:pt x="128" y="7"/>
                  </a:lnTo>
                  <a:lnTo>
                    <a:pt x="124" y="3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21" y="25"/>
                  </a:lnTo>
                  <a:lnTo>
                    <a:pt x="4" y="35"/>
                  </a:lnTo>
                  <a:lnTo>
                    <a:pt x="0" y="50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3" name="Freeform 340"/>
            <p:cNvSpPr>
              <a:spLocks/>
            </p:cNvSpPr>
            <p:nvPr/>
          </p:nvSpPr>
          <p:spPr bwMode="auto">
            <a:xfrm>
              <a:off x="1203" y="3744"/>
              <a:ext cx="94" cy="93"/>
            </a:xfrm>
            <a:custGeom>
              <a:avLst/>
              <a:gdLst>
                <a:gd name="T0" fmla="*/ 0 w 94"/>
                <a:gd name="T1" fmla="*/ 85 h 93"/>
                <a:gd name="T2" fmla="*/ 8 w 94"/>
                <a:gd name="T3" fmla="*/ 78 h 93"/>
                <a:gd name="T4" fmla="*/ 47 w 94"/>
                <a:gd name="T5" fmla="*/ 32 h 93"/>
                <a:gd name="T6" fmla="*/ 68 w 94"/>
                <a:gd name="T7" fmla="*/ 14 h 93"/>
                <a:gd name="T8" fmla="*/ 94 w 94"/>
                <a:gd name="T9" fmla="*/ 0 h 93"/>
                <a:gd name="T10" fmla="*/ 86 w 94"/>
                <a:gd name="T11" fmla="*/ 28 h 93"/>
                <a:gd name="T12" fmla="*/ 64 w 94"/>
                <a:gd name="T13" fmla="*/ 53 h 93"/>
                <a:gd name="T14" fmla="*/ 8 w 94"/>
                <a:gd name="T15" fmla="*/ 93 h 93"/>
                <a:gd name="T16" fmla="*/ 0 w 94"/>
                <a:gd name="T17" fmla="*/ 85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93">
                  <a:moveTo>
                    <a:pt x="0" y="85"/>
                  </a:moveTo>
                  <a:lnTo>
                    <a:pt x="8" y="78"/>
                  </a:lnTo>
                  <a:lnTo>
                    <a:pt x="47" y="32"/>
                  </a:lnTo>
                  <a:lnTo>
                    <a:pt x="68" y="14"/>
                  </a:lnTo>
                  <a:lnTo>
                    <a:pt x="94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8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4" name="Freeform 341"/>
            <p:cNvSpPr>
              <a:spLocks/>
            </p:cNvSpPr>
            <p:nvPr/>
          </p:nvSpPr>
          <p:spPr bwMode="auto">
            <a:xfrm>
              <a:off x="1194" y="3718"/>
              <a:ext cx="77" cy="111"/>
            </a:xfrm>
            <a:custGeom>
              <a:avLst/>
              <a:gdLst>
                <a:gd name="T0" fmla="*/ 30 w 77"/>
                <a:gd name="T1" fmla="*/ 83 h 111"/>
                <a:gd name="T2" fmla="*/ 73 w 77"/>
                <a:gd name="T3" fmla="*/ 22 h 111"/>
                <a:gd name="T4" fmla="*/ 77 w 77"/>
                <a:gd name="T5" fmla="*/ 4 h 111"/>
                <a:gd name="T6" fmla="*/ 73 w 77"/>
                <a:gd name="T7" fmla="*/ 0 h 111"/>
                <a:gd name="T8" fmla="*/ 65 w 77"/>
                <a:gd name="T9" fmla="*/ 0 h 111"/>
                <a:gd name="T10" fmla="*/ 43 w 77"/>
                <a:gd name="T11" fmla="*/ 8 h 111"/>
                <a:gd name="T12" fmla="*/ 30 w 77"/>
                <a:gd name="T13" fmla="*/ 26 h 111"/>
                <a:gd name="T14" fmla="*/ 13 w 77"/>
                <a:gd name="T15" fmla="*/ 40 h 111"/>
                <a:gd name="T16" fmla="*/ 4 w 77"/>
                <a:gd name="T17" fmla="*/ 58 h 111"/>
                <a:gd name="T18" fmla="*/ 0 w 77"/>
                <a:gd name="T19" fmla="*/ 83 h 111"/>
                <a:gd name="T20" fmla="*/ 4 w 77"/>
                <a:gd name="T21" fmla="*/ 111 h 111"/>
                <a:gd name="T22" fmla="*/ 9 w 77"/>
                <a:gd name="T23" fmla="*/ 111 h 111"/>
                <a:gd name="T24" fmla="*/ 30 w 77"/>
                <a:gd name="T25" fmla="*/ 83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111">
                  <a:moveTo>
                    <a:pt x="30" y="83"/>
                  </a:moveTo>
                  <a:lnTo>
                    <a:pt x="73" y="22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30" y="26"/>
                  </a:lnTo>
                  <a:lnTo>
                    <a:pt x="13" y="40"/>
                  </a:lnTo>
                  <a:lnTo>
                    <a:pt x="4" y="58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9" y="111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5" name="Freeform 342"/>
            <p:cNvSpPr>
              <a:spLocks/>
            </p:cNvSpPr>
            <p:nvPr/>
          </p:nvSpPr>
          <p:spPr bwMode="auto">
            <a:xfrm>
              <a:off x="1224" y="3876"/>
              <a:ext cx="112" cy="72"/>
            </a:xfrm>
            <a:custGeom>
              <a:avLst/>
              <a:gdLst>
                <a:gd name="T0" fmla="*/ 4 w 112"/>
                <a:gd name="T1" fmla="*/ 0 h 72"/>
                <a:gd name="T2" fmla="*/ 13 w 112"/>
                <a:gd name="T3" fmla="*/ 7 h 72"/>
                <a:gd name="T4" fmla="*/ 69 w 112"/>
                <a:gd name="T5" fmla="*/ 32 h 72"/>
                <a:gd name="T6" fmla="*/ 90 w 112"/>
                <a:gd name="T7" fmla="*/ 50 h 72"/>
                <a:gd name="T8" fmla="*/ 112 w 112"/>
                <a:gd name="T9" fmla="*/ 72 h 72"/>
                <a:gd name="T10" fmla="*/ 73 w 112"/>
                <a:gd name="T11" fmla="*/ 68 h 72"/>
                <a:gd name="T12" fmla="*/ 43 w 112"/>
                <a:gd name="T13" fmla="*/ 54 h 72"/>
                <a:gd name="T14" fmla="*/ 0 w 112"/>
                <a:gd name="T15" fmla="*/ 7 h 72"/>
                <a:gd name="T16" fmla="*/ 4 w 112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72">
                  <a:moveTo>
                    <a:pt x="4" y="0"/>
                  </a:moveTo>
                  <a:lnTo>
                    <a:pt x="13" y="7"/>
                  </a:lnTo>
                  <a:lnTo>
                    <a:pt x="69" y="32"/>
                  </a:lnTo>
                  <a:lnTo>
                    <a:pt x="90" y="50"/>
                  </a:lnTo>
                  <a:lnTo>
                    <a:pt x="112" y="72"/>
                  </a:lnTo>
                  <a:lnTo>
                    <a:pt x="73" y="68"/>
                  </a:lnTo>
                  <a:lnTo>
                    <a:pt x="43" y="5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6" name="Freeform 343"/>
            <p:cNvSpPr>
              <a:spLocks/>
            </p:cNvSpPr>
            <p:nvPr/>
          </p:nvSpPr>
          <p:spPr bwMode="auto">
            <a:xfrm>
              <a:off x="1220" y="3883"/>
              <a:ext cx="73" cy="100"/>
            </a:xfrm>
            <a:custGeom>
              <a:avLst/>
              <a:gdLst>
                <a:gd name="T0" fmla="*/ 4 w 73"/>
                <a:gd name="T1" fmla="*/ 0 h 100"/>
                <a:gd name="T2" fmla="*/ 0 w 73"/>
                <a:gd name="T3" fmla="*/ 18 h 100"/>
                <a:gd name="T4" fmla="*/ 13 w 73"/>
                <a:gd name="T5" fmla="*/ 54 h 100"/>
                <a:gd name="T6" fmla="*/ 34 w 73"/>
                <a:gd name="T7" fmla="*/ 82 h 100"/>
                <a:gd name="T8" fmla="*/ 51 w 73"/>
                <a:gd name="T9" fmla="*/ 93 h 100"/>
                <a:gd name="T10" fmla="*/ 73 w 73"/>
                <a:gd name="T11" fmla="*/ 100 h 100"/>
                <a:gd name="T12" fmla="*/ 69 w 73"/>
                <a:gd name="T13" fmla="*/ 75 h 100"/>
                <a:gd name="T14" fmla="*/ 43 w 73"/>
                <a:gd name="T15" fmla="*/ 40 h 100"/>
                <a:gd name="T16" fmla="*/ 8 w 73"/>
                <a:gd name="T17" fmla="*/ 7 h 100"/>
                <a:gd name="T18" fmla="*/ 4 w 73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100">
                  <a:moveTo>
                    <a:pt x="4" y="0"/>
                  </a:moveTo>
                  <a:lnTo>
                    <a:pt x="0" y="18"/>
                  </a:lnTo>
                  <a:lnTo>
                    <a:pt x="13" y="54"/>
                  </a:lnTo>
                  <a:lnTo>
                    <a:pt x="34" y="82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9" y="75"/>
                  </a:lnTo>
                  <a:lnTo>
                    <a:pt x="43" y="40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7" name="Freeform 344"/>
            <p:cNvSpPr>
              <a:spLocks/>
            </p:cNvSpPr>
            <p:nvPr/>
          </p:nvSpPr>
          <p:spPr bwMode="auto">
            <a:xfrm>
              <a:off x="1151" y="3715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7 h 111"/>
                <a:gd name="T4" fmla="*/ 43 w 47"/>
                <a:gd name="T5" fmla="*/ 61 h 111"/>
                <a:gd name="T6" fmla="*/ 35 w 47"/>
                <a:gd name="T7" fmla="*/ 29 h 111"/>
                <a:gd name="T8" fmla="*/ 4 w 47"/>
                <a:gd name="T9" fmla="*/ 0 h 111"/>
                <a:gd name="T10" fmla="*/ 0 w 47"/>
                <a:gd name="T11" fmla="*/ 25 h 111"/>
                <a:gd name="T12" fmla="*/ 35 w 47"/>
                <a:gd name="T13" fmla="*/ 104 h 111"/>
                <a:gd name="T14" fmla="*/ 39 w 47"/>
                <a:gd name="T15" fmla="*/ 11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1">
                  <a:moveTo>
                    <a:pt x="39" y="111"/>
                  </a:moveTo>
                  <a:lnTo>
                    <a:pt x="47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4" y="0"/>
                  </a:lnTo>
                  <a:lnTo>
                    <a:pt x="0" y="25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8" name="Freeform 345"/>
            <p:cNvSpPr>
              <a:spLocks/>
            </p:cNvSpPr>
            <p:nvPr/>
          </p:nvSpPr>
          <p:spPr bwMode="auto">
            <a:xfrm>
              <a:off x="1173" y="3815"/>
              <a:ext cx="55" cy="86"/>
            </a:xfrm>
            <a:custGeom>
              <a:avLst/>
              <a:gdLst>
                <a:gd name="T0" fmla="*/ 8 w 55"/>
                <a:gd name="T1" fmla="*/ 50 h 86"/>
                <a:gd name="T2" fmla="*/ 17 w 55"/>
                <a:gd name="T3" fmla="*/ 68 h 86"/>
                <a:gd name="T4" fmla="*/ 25 w 55"/>
                <a:gd name="T5" fmla="*/ 79 h 86"/>
                <a:gd name="T6" fmla="*/ 38 w 55"/>
                <a:gd name="T7" fmla="*/ 86 h 86"/>
                <a:gd name="T8" fmla="*/ 47 w 55"/>
                <a:gd name="T9" fmla="*/ 86 h 86"/>
                <a:gd name="T10" fmla="*/ 51 w 55"/>
                <a:gd name="T11" fmla="*/ 82 h 86"/>
                <a:gd name="T12" fmla="*/ 55 w 55"/>
                <a:gd name="T13" fmla="*/ 68 h 86"/>
                <a:gd name="T14" fmla="*/ 47 w 55"/>
                <a:gd name="T15" fmla="*/ 39 h 86"/>
                <a:gd name="T16" fmla="*/ 30 w 55"/>
                <a:gd name="T17" fmla="*/ 11 h 86"/>
                <a:gd name="T18" fmla="*/ 21 w 55"/>
                <a:gd name="T19" fmla="*/ 4 h 86"/>
                <a:gd name="T20" fmla="*/ 8 w 55"/>
                <a:gd name="T21" fmla="*/ 0 h 86"/>
                <a:gd name="T22" fmla="*/ 4 w 55"/>
                <a:gd name="T23" fmla="*/ 7 h 86"/>
                <a:gd name="T24" fmla="*/ 0 w 55"/>
                <a:gd name="T25" fmla="*/ 18 h 86"/>
                <a:gd name="T26" fmla="*/ 8 w 55"/>
                <a:gd name="T27" fmla="*/ 5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" h="86">
                  <a:moveTo>
                    <a:pt x="8" y="50"/>
                  </a:moveTo>
                  <a:lnTo>
                    <a:pt x="17" y="68"/>
                  </a:lnTo>
                  <a:lnTo>
                    <a:pt x="25" y="79"/>
                  </a:lnTo>
                  <a:lnTo>
                    <a:pt x="38" y="86"/>
                  </a:lnTo>
                  <a:lnTo>
                    <a:pt x="47" y="86"/>
                  </a:lnTo>
                  <a:lnTo>
                    <a:pt x="51" y="82"/>
                  </a:lnTo>
                  <a:lnTo>
                    <a:pt x="55" y="68"/>
                  </a:lnTo>
                  <a:lnTo>
                    <a:pt x="47" y="39"/>
                  </a:lnTo>
                  <a:lnTo>
                    <a:pt x="30" y="11"/>
                  </a:lnTo>
                  <a:lnTo>
                    <a:pt x="21" y="4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9" name="Freeform 346"/>
            <p:cNvSpPr>
              <a:spLocks/>
            </p:cNvSpPr>
            <p:nvPr/>
          </p:nvSpPr>
          <p:spPr bwMode="auto">
            <a:xfrm>
              <a:off x="1130" y="3758"/>
              <a:ext cx="56" cy="71"/>
            </a:xfrm>
            <a:custGeom>
              <a:avLst/>
              <a:gdLst>
                <a:gd name="T0" fmla="*/ 51 w 56"/>
                <a:gd name="T1" fmla="*/ 54 h 71"/>
                <a:gd name="T2" fmla="*/ 25 w 56"/>
                <a:gd name="T3" fmla="*/ 14 h 71"/>
                <a:gd name="T4" fmla="*/ 17 w 56"/>
                <a:gd name="T5" fmla="*/ 3 h 71"/>
                <a:gd name="T6" fmla="*/ 8 w 56"/>
                <a:gd name="T7" fmla="*/ 0 h 71"/>
                <a:gd name="T8" fmla="*/ 4 w 56"/>
                <a:gd name="T9" fmla="*/ 0 h 71"/>
                <a:gd name="T10" fmla="*/ 0 w 56"/>
                <a:gd name="T11" fmla="*/ 3 h 71"/>
                <a:gd name="T12" fmla="*/ 4 w 56"/>
                <a:gd name="T13" fmla="*/ 36 h 71"/>
                <a:gd name="T14" fmla="*/ 21 w 56"/>
                <a:gd name="T15" fmla="*/ 61 h 71"/>
                <a:gd name="T16" fmla="*/ 38 w 56"/>
                <a:gd name="T17" fmla="*/ 71 h 71"/>
                <a:gd name="T18" fmla="*/ 51 w 56"/>
                <a:gd name="T19" fmla="*/ 61 h 71"/>
                <a:gd name="T20" fmla="*/ 56 w 56"/>
                <a:gd name="T21" fmla="*/ 54 h 71"/>
                <a:gd name="T22" fmla="*/ 51 w 56"/>
                <a:gd name="T23" fmla="*/ 5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71">
                  <a:moveTo>
                    <a:pt x="51" y="54"/>
                  </a:moveTo>
                  <a:lnTo>
                    <a:pt x="25" y="14"/>
                  </a:lnTo>
                  <a:lnTo>
                    <a:pt x="17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6"/>
                  </a:lnTo>
                  <a:lnTo>
                    <a:pt x="21" y="61"/>
                  </a:lnTo>
                  <a:lnTo>
                    <a:pt x="38" y="71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0" name="Freeform 347"/>
            <p:cNvSpPr>
              <a:spLocks/>
            </p:cNvSpPr>
            <p:nvPr/>
          </p:nvSpPr>
          <p:spPr bwMode="auto">
            <a:xfrm>
              <a:off x="1125" y="3812"/>
              <a:ext cx="52" cy="42"/>
            </a:xfrm>
            <a:custGeom>
              <a:avLst/>
              <a:gdLst>
                <a:gd name="T0" fmla="*/ 48 w 52"/>
                <a:gd name="T1" fmla="*/ 14 h 42"/>
                <a:gd name="T2" fmla="*/ 30 w 52"/>
                <a:gd name="T3" fmla="*/ 10 h 42"/>
                <a:gd name="T4" fmla="*/ 13 w 52"/>
                <a:gd name="T5" fmla="*/ 3 h 42"/>
                <a:gd name="T6" fmla="*/ 5 w 52"/>
                <a:gd name="T7" fmla="*/ 0 h 42"/>
                <a:gd name="T8" fmla="*/ 0 w 52"/>
                <a:gd name="T9" fmla="*/ 3 h 42"/>
                <a:gd name="T10" fmla="*/ 9 w 52"/>
                <a:gd name="T11" fmla="*/ 21 h 42"/>
                <a:gd name="T12" fmla="*/ 18 w 52"/>
                <a:gd name="T13" fmla="*/ 32 h 42"/>
                <a:gd name="T14" fmla="*/ 26 w 52"/>
                <a:gd name="T15" fmla="*/ 35 h 42"/>
                <a:gd name="T16" fmla="*/ 35 w 52"/>
                <a:gd name="T17" fmla="*/ 39 h 42"/>
                <a:gd name="T18" fmla="*/ 48 w 52"/>
                <a:gd name="T19" fmla="*/ 42 h 42"/>
                <a:gd name="T20" fmla="*/ 52 w 52"/>
                <a:gd name="T21" fmla="*/ 39 h 42"/>
                <a:gd name="T22" fmla="*/ 52 w 52"/>
                <a:gd name="T23" fmla="*/ 35 h 42"/>
                <a:gd name="T24" fmla="*/ 48 w 52"/>
                <a:gd name="T25" fmla="*/ 17 h 42"/>
                <a:gd name="T26" fmla="*/ 48 w 52"/>
                <a:gd name="T27" fmla="*/ 14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42">
                  <a:moveTo>
                    <a:pt x="48" y="14"/>
                  </a:moveTo>
                  <a:lnTo>
                    <a:pt x="30" y="10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21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5" y="39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2" y="35"/>
                  </a:lnTo>
                  <a:lnTo>
                    <a:pt x="48" y="1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1" name="Freeform 348"/>
            <p:cNvSpPr>
              <a:spLocks/>
            </p:cNvSpPr>
            <p:nvPr/>
          </p:nvSpPr>
          <p:spPr bwMode="auto">
            <a:xfrm>
              <a:off x="1138" y="3854"/>
              <a:ext cx="52" cy="40"/>
            </a:xfrm>
            <a:custGeom>
              <a:avLst/>
              <a:gdLst>
                <a:gd name="T0" fmla="*/ 39 w 52"/>
                <a:gd name="T1" fmla="*/ 0 h 40"/>
                <a:gd name="T2" fmla="*/ 30 w 52"/>
                <a:gd name="T3" fmla="*/ 4 h 40"/>
                <a:gd name="T4" fmla="*/ 22 w 52"/>
                <a:gd name="T5" fmla="*/ 11 h 40"/>
                <a:gd name="T6" fmla="*/ 13 w 52"/>
                <a:gd name="T7" fmla="*/ 15 h 40"/>
                <a:gd name="T8" fmla="*/ 9 w 52"/>
                <a:gd name="T9" fmla="*/ 22 h 40"/>
                <a:gd name="T10" fmla="*/ 0 w 52"/>
                <a:gd name="T11" fmla="*/ 33 h 40"/>
                <a:gd name="T12" fmla="*/ 9 w 52"/>
                <a:gd name="T13" fmla="*/ 36 h 40"/>
                <a:gd name="T14" fmla="*/ 22 w 52"/>
                <a:gd name="T15" fmla="*/ 40 h 40"/>
                <a:gd name="T16" fmla="*/ 39 w 52"/>
                <a:gd name="T17" fmla="*/ 40 h 40"/>
                <a:gd name="T18" fmla="*/ 52 w 52"/>
                <a:gd name="T19" fmla="*/ 33 h 40"/>
                <a:gd name="T20" fmla="*/ 48 w 52"/>
                <a:gd name="T21" fmla="*/ 22 h 40"/>
                <a:gd name="T22" fmla="*/ 43 w 52"/>
                <a:gd name="T23" fmla="*/ 4 h 40"/>
                <a:gd name="T24" fmla="*/ 39 w 5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40">
                  <a:moveTo>
                    <a:pt x="39" y="0"/>
                  </a:moveTo>
                  <a:lnTo>
                    <a:pt x="30" y="4"/>
                  </a:lnTo>
                  <a:lnTo>
                    <a:pt x="22" y="11"/>
                  </a:lnTo>
                  <a:lnTo>
                    <a:pt x="13" y="15"/>
                  </a:lnTo>
                  <a:lnTo>
                    <a:pt x="9" y="22"/>
                  </a:lnTo>
                  <a:lnTo>
                    <a:pt x="0" y="33"/>
                  </a:lnTo>
                  <a:lnTo>
                    <a:pt x="9" y="36"/>
                  </a:lnTo>
                  <a:lnTo>
                    <a:pt x="22" y="40"/>
                  </a:lnTo>
                  <a:lnTo>
                    <a:pt x="39" y="40"/>
                  </a:lnTo>
                  <a:lnTo>
                    <a:pt x="52" y="33"/>
                  </a:lnTo>
                  <a:lnTo>
                    <a:pt x="48" y="22"/>
                  </a:lnTo>
                  <a:lnTo>
                    <a:pt x="43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2" name="Freeform 349"/>
            <p:cNvSpPr>
              <a:spLocks/>
            </p:cNvSpPr>
            <p:nvPr/>
          </p:nvSpPr>
          <p:spPr bwMode="auto">
            <a:xfrm>
              <a:off x="1173" y="3887"/>
              <a:ext cx="34" cy="43"/>
            </a:xfrm>
            <a:custGeom>
              <a:avLst/>
              <a:gdLst>
                <a:gd name="T0" fmla="*/ 25 w 34"/>
                <a:gd name="T1" fmla="*/ 0 h 43"/>
                <a:gd name="T2" fmla="*/ 17 w 34"/>
                <a:gd name="T3" fmla="*/ 0 h 43"/>
                <a:gd name="T4" fmla="*/ 8 w 34"/>
                <a:gd name="T5" fmla="*/ 7 h 43"/>
                <a:gd name="T6" fmla="*/ 0 w 34"/>
                <a:gd name="T7" fmla="*/ 25 h 43"/>
                <a:gd name="T8" fmla="*/ 0 w 34"/>
                <a:gd name="T9" fmla="*/ 39 h 43"/>
                <a:gd name="T10" fmla="*/ 4 w 34"/>
                <a:gd name="T11" fmla="*/ 43 h 43"/>
                <a:gd name="T12" fmla="*/ 13 w 34"/>
                <a:gd name="T13" fmla="*/ 39 h 43"/>
                <a:gd name="T14" fmla="*/ 34 w 34"/>
                <a:gd name="T15" fmla="*/ 18 h 43"/>
                <a:gd name="T16" fmla="*/ 30 w 34"/>
                <a:gd name="T17" fmla="*/ 3 h 43"/>
                <a:gd name="T18" fmla="*/ 25 w 3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43">
                  <a:moveTo>
                    <a:pt x="25" y="0"/>
                  </a:moveTo>
                  <a:lnTo>
                    <a:pt x="17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3" name="Freeform 350"/>
            <p:cNvSpPr>
              <a:spLocks/>
            </p:cNvSpPr>
            <p:nvPr/>
          </p:nvSpPr>
          <p:spPr bwMode="auto">
            <a:xfrm>
              <a:off x="1207" y="3901"/>
              <a:ext cx="34" cy="79"/>
            </a:xfrm>
            <a:custGeom>
              <a:avLst/>
              <a:gdLst>
                <a:gd name="T0" fmla="*/ 9 w 34"/>
                <a:gd name="T1" fmla="*/ 0 h 79"/>
                <a:gd name="T2" fmla="*/ 9 w 34"/>
                <a:gd name="T3" fmla="*/ 0 h 79"/>
                <a:gd name="T4" fmla="*/ 4 w 34"/>
                <a:gd name="T5" fmla="*/ 4 h 79"/>
                <a:gd name="T6" fmla="*/ 0 w 34"/>
                <a:gd name="T7" fmla="*/ 14 h 79"/>
                <a:gd name="T8" fmla="*/ 0 w 34"/>
                <a:gd name="T9" fmla="*/ 32 h 79"/>
                <a:gd name="T10" fmla="*/ 0 w 34"/>
                <a:gd name="T11" fmla="*/ 43 h 79"/>
                <a:gd name="T12" fmla="*/ 9 w 34"/>
                <a:gd name="T13" fmla="*/ 57 h 79"/>
                <a:gd name="T14" fmla="*/ 17 w 34"/>
                <a:gd name="T15" fmla="*/ 68 h 79"/>
                <a:gd name="T16" fmla="*/ 34 w 34"/>
                <a:gd name="T17" fmla="*/ 79 h 79"/>
                <a:gd name="T18" fmla="*/ 34 w 34"/>
                <a:gd name="T19" fmla="*/ 75 h 79"/>
                <a:gd name="T20" fmla="*/ 34 w 34"/>
                <a:gd name="T21" fmla="*/ 57 h 79"/>
                <a:gd name="T22" fmla="*/ 30 w 34"/>
                <a:gd name="T23" fmla="*/ 36 h 79"/>
                <a:gd name="T24" fmla="*/ 13 w 34"/>
                <a:gd name="T25" fmla="*/ 0 h 79"/>
                <a:gd name="T26" fmla="*/ 13 w 34"/>
                <a:gd name="T27" fmla="*/ 0 h 79"/>
                <a:gd name="T28" fmla="*/ 9 w 34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79">
                  <a:moveTo>
                    <a:pt x="9" y="0"/>
                  </a:moveTo>
                  <a:lnTo>
                    <a:pt x="9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9" y="57"/>
                  </a:lnTo>
                  <a:lnTo>
                    <a:pt x="17" y="68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57"/>
                  </a:lnTo>
                  <a:lnTo>
                    <a:pt x="30" y="36"/>
                  </a:lnTo>
                  <a:lnTo>
                    <a:pt x="1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4" name="Freeform 351"/>
            <p:cNvSpPr>
              <a:spLocks/>
            </p:cNvSpPr>
            <p:nvPr/>
          </p:nvSpPr>
          <p:spPr bwMode="auto">
            <a:xfrm>
              <a:off x="1181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5" name="Freeform 352"/>
            <p:cNvSpPr>
              <a:spLocks/>
            </p:cNvSpPr>
            <p:nvPr/>
          </p:nvSpPr>
          <p:spPr bwMode="auto">
            <a:xfrm>
              <a:off x="1190" y="3826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7 h 7"/>
                <a:gd name="T4" fmla="*/ 4 w 8"/>
                <a:gd name="T5" fmla="*/ 3 h 7"/>
                <a:gd name="T6" fmla="*/ 0 w 8"/>
                <a:gd name="T7" fmla="*/ 0 h 7"/>
                <a:gd name="T8" fmla="*/ 0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6" name="Freeform 353"/>
            <p:cNvSpPr>
              <a:spLocks/>
            </p:cNvSpPr>
            <p:nvPr/>
          </p:nvSpPr>
          <p:spPr bwMode="auto">
            <a:xfrm>
              <a:off x="1186" y="3851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8 w 8"/>
                <a:gd name="T5" fmla="*/ 3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7" name="Freeform 354"/>
            <p:cNvSpPr>
              <a:spLocks/>
            </p:cNvSpPr>
            <p:nvPr/>
          </p:nvSpPr>
          <p:spPr bwMode="auto">
            <a:xfrm>
              <a:off x="1203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8" name="Freeform 355"/>
            <p:cNvSpPr>
              <a:spLocks/>
            </p:cNvSpPr>
            <p:nvPr/>
          </p:nvSpPr>
          <p:spPr bwMode="auto">
            <a:xfrm>
              <a:off x="1186" y="3865"/>
              <a:ext cx="17" cy="7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7 h 7"/>
                <a:gd name="T4" fmla="*/ 8 w 17"/>
                <a:gd name="T5" fmla="*/ 0 h 7"/>
                <a:gd name="T6" fmla="*/ 0 w 17"/>
                <a:gd name="T7" fmla="*/ 0 h 7"/>
                <a:gd name="T8" fmla="*/ 8 w 1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79" name="Freeform 356"/>
            <p:cNvSpPr>
              <a:spLocks/>
            </p:cNvSpPr>
            <p:nvPr/>
          </p:nvSpPr>
          <p:spPr bwMode="auto">
            <a:xfrm>
              <a:off x="1207" y="3858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4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0" name="Freeform 357"/>
            <p:cNvSpPr>
              <a:spLocks/>
            </p:cNvSpPr>
            <p:nvPr/>
          </p:nvSpPr>
          <p:spPr bwMode="auto">
            <a:xfrm>
              <a:off x="1198" y="3876"/>
              <a:ext cx="9" cy="11"/>
            </a:xfrm>
            <a:custGeom>
              <a:avLst/>
              <a:gdLst>
                <a:gd name="T0" fmla="*/ 0 w 9"/>
                <a:gd name="T1" fmla="*/ 4 h 11"/>
                <a:gd name="T2" fmla="*/ 5 w 9"/>
                <a:gd name="T3" fmla="*/ 11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1" name="Freeform 358"/>
            <p:cNvSpPr>
              <a:spLocks/>
            </p:cNvSpPr>
            <p:nvPr/>
          </p:nvSpPr>
          <p:spPr bwMode="auto">
            <a:xfrm>
              <a:off x="1216" y="3883"/>
              <a:ext cx="4" cy="11"/>
            </a:xfrm>
            <a:custGeom>
              <a:avLst/>
              <a:gdLst>
                <a:gd name="T0" fmla="*/ 0 w 4"/>
                <a:gd name="T1" fmla="*/ 7 h 11"/>
                <a:gd name="T2" fmla="*/ 4 w 4"/>
                <a:gd name="T3" fmla="*/ 11 h 11"/>
                <a:gd name="T4" fmla="*/ 4 w 4"/>
                <a:gd name="T5" fmla="*/ 4 h 11"/>
                <a:gd name="T6" fmla="*/ 0 w 4"/>
                <a:gd name="T7" fmla="*/ 0 h 11"/>
                <a:gd name="T8" fmla="*/ 0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0" y="7"/>
                  </a:moveTo>
                  <a:lnTo>
                    <a:pt x="4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2" name="Freeform 359"/>
            <p:cNvSpPr>
              <a:spLocks/>
            </p:cNvSpPr>
            <p:nvPr/>
          </p:nvSpPr>
          <p:spPr bwMode="auto">
            <a:xfrm>
              <a:off x="1216" y="3865"/>
              <a:ext cx="4" cy="15"/>
            </a:xfrm>
            <a:custGeom>
              <a:avLst/>
              <a:gdLst>
                <a:gd name="T0" fmla="*/ 0 w 4"/>
                <a:gd name="T1" fmla="*/ 7 h 15"/>
                <a:gd name="T2" fmla="*/ 4 w 4"/>
                <a:gd name="T3" fmla="*/ 15 h 15"/>
                <a:gd name="T4" fmla="*/ 4 w 4"/>
                <a:gd name="T5" fmla="*/ 7 h 15"/>
                <a:gd name="T6" fmla="*/ 4 w 4"/>
                <a:gd name="T7" fmla="*/ 0 h 15"/>
                <a:gd name="T8" fmla="*/ 0 w 4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5">
                  <a:moveTo>
                    <a:pt x="0" y="7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3" name="Freeform 360"/>
            <p:cNvSpPr>
              <a:spLocks/>
            </p:cNvSpPr>
            <p:nvPr/>
          </p:nvSpPr>
          <p:spPr bwMode="auto">
            <a:xfrm>
              <a:off x="520" y="3643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5 h 86"/>
                <a:gd name="T4" fmla="*/ 21 w 77"/>
                <a:gd name="T5" fmla="*/ 43 h 86"/>
                <a:gd name="T6" fmla="*/ 8 w 77"/>
                <a:gd name="T7" fmla="*/ 25 h 86"/>
                <a:gd name="T8" fmla="*/ 0 w 77"/>
                <a:gd name="T9" fmla="*/ 0 h 86"/>
                <a:gd name="T10" fmla="*/ 30 w 77"/>
                <a:gd name="T11" fmla="*/ 15 h 86"/>
                <a:gd name="T12" fmla="*/ 47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86">
                  <a:moveTo>
                    <a:pt x="68" y="86"/>
                  </a:moveTo>
                  <a:lnTo>
                    <a:pt x="64" y="75"/>
                  </a:lnTo>
                  <a:lnTo>
                    <a:pt x="21" y="43"/>
                  </a:lnTo>
                  <a:lnTo>
                    <a:pt x="8" y="25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47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4" name="Freeform 361"/>
            <p:cNvSpPr>
              <a:spLocks/>
            </p:cNvSpPr>
            <p:nvPr/>
          </p:nvSpPr>
          <p:spPr bwMode="auto">
            <a:xfrm>
              <a:off x="558" y="3611"/>
              <a:ext cx="56" cy="107"/>
            </a:xfrm>
            <a:custGeom>
              <a:avLst/>
              <a:gdLst>
                <a:gd name="T0" fmla="*/ 22 w 56"/>
                <a:gd name="T1" fmla="*/ 79 h 107"/>
                <a:gd name="T2" fmla="*/ 0 w 56"/>
                <a:gd name="T3" fmla="*/ 18 h 107"/>
                <a:gd name="T4" fmla="*/ 0 w 56"/>
                <a:gd name="T5" fmla="*/ 7 h 107"/>
                <a:gd name="T6" fmla="*/ 9 w 56"/>
                <a:gd name="T7" fmla="*/ 0 h 107"/>
                <a:gd name="T8" fmla="*/ 13 w 56"/>
                <a:gd name="T9" fmla="*/ 0 h 107"/>
                <a:gd name="T10" fmla="*/ 30 w 56"/>
                <a:gd name="T11" fmla="*/ 14 h 107"/>
                <a:gd name="T12" fmla="*/ 39 w 56"/>
                <a:gd name="T13" fmla="*/ 29 h 107"/>
                <a:gd name="T14" fmla="*/ 52 w 56"/>
                <a:gd name="T15" fmla="*/ 47 h 107"/>
                <a:gd name="T16" fmla="*/ 56 w 56"/>
                <a:gd name="T17" fmla="*/ 61 h 107"/>
                <a:gd name="T18" fmla="*/ 52 w 56"/>
                <a:gd name="T19" fmla="*/ 86 h 107"/>
                <a:gd name="T20" fmla="*/ 43 w 56"/>
                <a:gd name="T21" fmla="*/ 107 h 107"/>
                <a:gd name="T22" fmla="*/ 39 w 56"/>
                <a:gd name="T23" fmla="*/ 107 h 107"/>
                <a:gd name="T24" fmla="*/ 22 w 56"/>
                <a:gd name="T25" fmla="*/ 7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07">
                  <a:moveTo>
                    <a:pt x="22" y="79"/>
                  </a:move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39" y="29"/>
                  </a:lnTo>
                  <a:lnTo>
                    <a:pt x="52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5" name="Freeform 362"/>
            <p:cNvSpPr>
              <a:spLocks/>
            </p:cNvSpPr>
            <p:nvPr/>
          </p:nvSpPr>
          <p:spPr bwMode="auto">
            <a:xfrm>
              <a:off x="481" y="3690"/>
              <a:ext cx="116" cy="46"/>
            </a:xfrm>
            <a:custGeom>
              <a:avLst/>
              <a:gdLst>
                <a:gd name="T0" fmla="*/ 116 w 116"/>
                <a:gd name="T1" fmla="*/ 39 h 46"/>
                <a:gd name="T2" fmla="*/ 77 w 116"/>
                <a:gd name="T3" fmla="*/ 18 h 46"/>
                <a:gd name="T4" fmla="*/ 26 w 116"/>
                <a:gd name="T5" fmla="*/ 0 h 46"/>
                <a:gd name="T6" fmla="*/ 0 w 116"/>
                <a:gd name="T7" fmla="*/ 0 h 46"/>
                <a:gd name="T8" fmla="*/ 0 w 116"/>
                <a:gd name="T9" fmla="*/ 3 h 46"/>
                <a:gd name="T10" fmla="*/ 4 w 116"/>
                <a:gd name="T11" fmla="*/ 14 h 46"/>
                <a:gd name="T12" fmla="*/ 30 w 116"/>
                <a:gd name="T13" fmla="*/ 28 h 46"/>
                <a:gd name="T14" fmla="*/ 60 w 116"/>
                <a:gd name="T15" fmla="*/ 46 h 46"/>
                <a:gd name="T16" fmla="*/ 99 w 116"/>
                <a:gd name="T17" fmla="*/ 46 h 46"/>
                <a:gd name="T18" fmla="*/ 112 w 116"/>
                <a:gd name="T19" fmla="*/ 43 h 46"/>
                <a:gd name="T20" fmla="*/ 116 w 116"/>
                <a:gd name="T21" fmla="*/ 39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46">
                  <a:moveTo>
                    <a:pt x="116" y="39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30" y="28"/>
                  </a:lnTo>
                  <a:lnTo>
                    <a:pt x="60" y="46"/>
                  </a:lnTo>
                  <a:lnTo>
                    <a:pt x="99" y="46"/>
                  </a:lnTo>
                  <a:lnTo>
                    <a:pt x="112" y="43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6" name="Freeform 363"/>
            <p:cNvSpPr>
              <a:spLocks/>
            </p:cNvSpPr>
            <p:nvPr/>
          </p:nvSpPr>
          <p:spPr bwMode="auto">
            <a:xfrm>
              <a:off x="464" y="3733"/>
              <a:ext cx="124" cy="21"/>
            </a:xfrm>
            <a:custGeom>
              <a:avLst/>
              <a:gdLst>
                <a:gd name="T0" fmla="*/ 124 w 124"/>
                <a:gd name="T1" fmla="*/ 14 h 21"/>
                <a:gd name="T2" fmla="*/ 112 w 124"/>
                <a:gd name="T3" fmla="*/ 14 h 21"/>
                <a:gd name="T4" fmla="*/ 56 w 124"/>
                <a:gd name="T5" fmla="*/ 21 h 21"/>
                <a:gd name="T6" fmla="*/ 26 w 124"/>
                <a:gd name="T7" fmla="*/ 21 h 21"/>
                <a:gd name="T8" fmla="*/ 0 w 124"/>
                <a:gd name="T9" fmla="*/ 14 h 21"/>
                <a:gd name="T10" fmla="*/ 30 w 124"/>
                <a:gd name="T11" fmla="*/ 3 h 21"/>
                <a:gd name="T12" fmla="*/ 60 w 124"/>
                <a:gd name="T13" fmla="*/ 0 h 21"/>
                <a:gd name="T14" fmla="*/ 124 w 124"/>
                <a:gd name="T15" fmla="*/ 7 h 21"/>
                <a:gd name="T16" fmla="*/ 124 w 124"/>
                <a:gd name="T17" fmla="*/ 1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" h="21">
                  <a:moveTo>
                    <a:pt x="124" y="14"/>
                  </a:moveTo>
                  <a:lnTo>
                    <a:pt x="112" y="14"/>
                  </a:lnTo>
                  <a:lnTo>
                    <a:pt x="56" y="21"/>
                  </a:lnTo>
                  <a:lnTo>
                    <a:pt x="26" y="21"/>
                  </a:lnTo>
                  <a:lnTo>
                    <a:pt x="0" y="14"/>
                  </a:lnTo>
                  <a:lnTo>
                    <a:pt x="30" y="3"/>
                  </a:lnTo>
                  <a:lnTo>
                    <a:pt x="60" y="0"/>
                  </a:lnTo>
                  <a:lnTo>
                    <a:pt x="124" y="7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7" name="Freeform 364"/>
            <p:cNvSpPr>
              <a:spLocks/>
            </p:cNvSpPr>
            <p:nvPr/>
          </p:nvSpPr>
          <p:spPr bwMode="auto">
            <a:xfrm>
              <a:off x="460" y="3747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4 w 128"/>
                <a:gd name="T5" fmla="*/ 29 h 43"/>
                <a:gd name="T6" fmla="*/ 0 w 128"/>
                <a:gd name="T7" fmla="*/ 36 h 43"/>
                <a:gd name="T8" fmla="*/ 4 w 128"/>
                <a:gd name="T9" fmla="*/ 39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90 w 128"/>
                <a:gd name="T17" fmla="*/ 39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4" y="39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90" y="39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8" name="Freeform 365"/>
            <p:cNvSpPr>
              <a:spLocks/>
            </p:cNvSpPr>
            <p:nvPr/>
          </p:nvSpPr>
          <p:spPr bwMode="auto">
            <a:xfrm>
              <a:off x="597" y="3604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0 w 30"/>
                <a:gd name="T7" fmla="*/ 21 h 104"/>
                <a:gd name="T8" fmla="*/ 9 w 30"/>
                <a:gd name="T9" fmla="*/ 0 h 104"/>
                <a:gd name="T10" fmla="*/ 26 w 30"/>
                <a:gd name="T11" fmla="*/ 21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89" name="Freeform 366"/>
            <p:cNvSpPr>
              <a:spLocks/>
            </p:cNvSpPr>
            <p:nvPr/>
          </p:nvSpPr>
          <p:spPr bwMode="auto">
            <a:xfrm>
              <a:off x="623" y="3604"/>
              <a:ext cx="43" cy="100"/>
            </a:xfrm>
            <a:custGeom>
              <a:avLst/>
              <a:gdLst>
                <a:gd name="T0" fmla="*/ 0 w 43"/>
                <a:gd name="T1" fmla="*/ 100 h 100"/>
                <a:gd name="T2" fmla="*/ 13 w 43"/>
                <a:gd name="T3" fmla="*/ 93 h 100"/>
                <a:gd name="T4" fmla="*/ 30 w 43"/>
                <a:gd name="T5" fmla="*/ 64 h 100"/>
                <a:gd name="T6" fmla="*/ 43 w 43"/>
                <a:gd name="T7" fmla="*/ 36 h 100"/>
                <a:gd name="T8" fmla="*/ 43 w 43"/>
                <a:gd name="T9" fmla="*/ 18 h 100"/>
                <a:gd name="T10" fmla="*/ 34 w 43"/>
                <a:gd name="T11" fmla="*/ 0 h 100"/>
                <a:gd name="T12" fmla="*/ 17 w 43"/>
                <a:gd name="T13" fmla="*/ 18 h 100"/>
                <a:gd name="T14" fmla="*/ 4 w 43"/>
                <a:gd name="T15" fmla="*/ 57 h 100"/>
                <a:gd name="T16" fmla="*/ 0 w 43"/>
                <a:gd name="T17" fmla="*/ 93 h 100"/>
                <a:gd name="T18" fmla="*/ 0 w 43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100">
                  <a:moveTo>
                    <a:pt x="0" y="100"/>
                  </a:moveTo>
                  <a:lnTo>
                    <a:pt x="13" y="93"/>
                  </a:lnTo>
                  <a:lnTo>
                    <a:pt x="30" y="64"/>
                  </a:lnTo>
                  <a:lnTo>
                    <a:pt x="43" y="36"/>
                  </a:lnTo>
                  <a:lnTo>
                    <a:pt x="43" y="18"/>
                  </a:lnTo>
                  <a:lnTo>
                    <a:pt x="34" y="0"/>
                  </a:lnTo>
                  <a:lnTo>
                    <a:pt x="17" y="18"/>
                  </a:lnTo>
                  <a:lnTo>
                    <a:pt x="4" y="57"/>
                  </a:lnTo>
                  <a:lnTo>
                    <a:pt x="0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0" name="Freeform 367"/>
            <p:cNvSpPr>
              <a:spLocks/>
            </p:cNvSpPr>
            <p:nvPr/>
          </p:nvSpPr>
          <p:spPr bwMode="auto">
            <a:xfrm>
              <a:off x="524" y="3758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6 w 69"/>
                <a:gd name="T3" fmla="*/ 3 h 89"/>
                <a:gd name="T4" fmla="*/ 26 w 69"/>
                <a:gd name="T5" fmla="*/ 28 h 89"/>
                <a:gd name="T6" fmla="*/ 4 w 69"/>
                <a:gd name="T7" fmla="*/ 54 h 89"/>
                <a:gd name="T8" fmla="*/ 0 w 69"/>
                <a:gd name="T9" fmla="*/ 71 h 89"/>
                <a:gd name="T10" fmla="*/ 0 w 69"/>
                <a:gd name="T11" fmla="*/ 89 h 89"/>
                <a:gd name="T12" fmla="*/ 22 w 69"/>
                <a:gd name="T13" fmla="*/ 75 h 89"/>
                <a:gd name="T14" fmla="*/ 47 w 69"/>
                <a:gd name="T15" fmla="*/ 39 h 89"/>
                <a:gd name="T16" fmla="*/ 69 w 69"/>
                <a:gd name="T17" fmla="*/ 7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9">
                  <a:moveTo>
                    <a:pt x="69" y="0"/>
                  </a:moveTo>
                  <a:lnTo>
                    <a:pt x="56" y="3"/>
                  </a:lnTo>
                  <a:lnTo>
                    <a:pt x="26" y="28"/>
                  </a:lnTo>
                  <a:lnTo>
                    <a:pt x="4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22" y="75"/>
                  </a:lnTo>
                  <a:lnTo>
                    <a:pt x="47" y="39"/>
                  </a:lnTo>
                  <a:lnTo>
                    <a:pt x="69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1" name="Freeform 368"/>
            <p:cNvSpPr>
              <a:spLocks/>
            </p:cNvSpPr>
            <p:nvPr/>
          </p:nvSpPr>
          <p:spPr bwMode="auto">
            <a:xfrm>
              <a:off x="584" y="3697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0 w 56"/>
                <a:gd name="T17" fmla="*/ 54 h 72"/>
                <a:gd name="T18" fmla="*/ 0 w 56"/>
                <a:gd name="T19" fmla="*/ 64 h 72"/>
                <a:gd name="T20" fmla="*/ 4 w 56"/>
                <a:gd name="T21" fmla="*/ 72 h 72"/>
                <a:gd name="T22" fmla="*/ 13 w 56"/>
                <a:gd name="T23" fmla="*/ 72 h 72"/>
                <a:gd name="T24" fmla="*/ 26 w 56"/>
                <a:gd name="T25" fmla="*/ 64 h 72"/>
                <a:gd name="T26" fmla="*/ 35 w 56"/>
                <a:gd name="T27" fmla="*/ 57 h 72"/>
                <a:gd name="T28" fmla="*/ 47 w 56"/>
                <a:gd name="T29" fmla="*/ 43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6" y="64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2" name="Freeform 369"/>
            <p:cNvSpPr>
              <a:spLocks/>
            </p:cNvSpPr>
            <p:nvPr/>
          </p:nvSpPr>
          <p:spPr bwMode="auto">
            <a:xfrm>
              <a:off x="640" y="3640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4 w 47"/>
                <a:gd name="T3" fmla="*/ 61 h 61"/>
                <a:gd name="T4" fmla="*/ 13 w 47"/>
                <a:gd name="T5" fmla="*/ 57 h 61"/>
                <a:gd name="T6" fmla="*/ 39 w 47"/>
                <a:gd name="T7" fmla="*/ 35 h 61"/>
                <a:gd name="T8" fmla="*/ 43 w 47"/>
                <a:gd name="T9" fmla="*/ 25 h 61"/>
                <a:gd name="T10" fmla="*/ 47 w 47"/>
                <a:gd name="T11" fmla="*/ 10 h 61"/>
                <a:gd name="T12" fmla="*/ 43 w 47"/>
                <a:gd name="T13" fmla="*/ 0 h 61"/>
                <a:gd name="T14" fmla="*/ 43 w 47"/>
                <a:gd name="T15" fmla="*/ 0 h 61"/>
                <a:gd name="T16" fmla="*/ 13 w 47"/>
                <a:gd name="T17" fmla="*/ 25 h 61"/>
                <a:gd name="T18" fmla="*/ 0 w 47"/>
                <a:gd name="T19" fmla="*/ 57 h 61"/>
                <a:gd name="T20" fmla="*/ 0 w 47"/>
                <a:gd name="T21" fmla="*/ 5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1">
                  <a:moveTo>
                    <a:pt x="0" y="57"/>
                  </a:moveTo>
                  <a:lnTo>
                    <a:pt x="4" y="61"/>
                  </a:lnTo>
                  <a:lnTo>
                    <a:pt x="13" y="57"/>
                  </a:lnTo>
                  <a:lnTo>
                    <a:pt x="39" y="35"/>
                  </a:lnTo>
                  <a:lnTo>
                    <a:pt x="43" y="25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13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3" name="Freeform 370"/>
            <p:cNvSpPr>
              <a:spLocks/>
            </p:cNvSpPr>
            <p:nvPr/>
          </p:nvSpPr>
          <p:spPr bwMode="auto">
            <a:xfrm>
              <a:off x="601" y="3747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4" name="Freeform 371"/>
            <p:cNvSpPr>
              <a:spLocks/>
            </p:cNvSpPr>
            <p:nvPr/>
          </p:nvSpPr>
          <p:spPr bwMode="auto">
            <a:xfrm>
              <a:off x="593" y="3747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7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5" name="Freeform 372"/>
            <p:cNvSpPr>
              <a:spLocks/>
            </p:cNvSpPr>
            <p:nvPr/>
          </p:nvSpPr>
          <p:spPr bwMode="auto">
            <a:xfrm>
              <a:off x="614" y="3736"/>
              <a:ext cx="5" cy="11"/>
            </a:xfrm>
            <a:custGeom>
              <a:avLst/>
              <a:gdLst>
                <a:gd name="T0" fmla="*/ 5 w 5"/>
                <a:gd name="T1" fmla="*/ 8 h 11"/>
                <a:gd name="T2" fmla="*/ 5 w 5"/>
                <a:gd name="T3" fmla="*/ 0 h 11"/>
                <a:gd name="T4" fmla="*/ 0 w 5"/>
                <a:gd name="T5" fmla="*/ 4 h 11"/>
                <a:gd name="T6" fmla="*/ 0 w 5"/>
                <a:gd name="T7" fmla="*/ 11 h 11"/>
                <a:gd name="T8" fmla="*/ 5 w 5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5" y="8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6" name="Freeform 373"/>
            <p:cNvSpPr>
              <a:spLocks/>
            </p:cNvSpPr>
            <p:nvPr/>
          </p:nvSpPr>
          <p:spPr bwMode="auto">
            <a:xfrm>
              <a:off x="597" y="3733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3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7" name="Freeform 374"/>
            <p:cNvSpPr>
              <a:spLocks/>
            </p:cNvSpPr>
            <p:nvPr/>
          </p:nvSpPr>
          <p:spPr bwMode="auto">
            <a:xfrm>
              <a:off x="623" y="3726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8" name="Freeform 375"/>
            <p:cNvSpPr>
              <a:spLocks/>
            </p:cNvSpPr>
            <p:nvPr/>
          </p:nvSpPr>
          <p:spPr bwMode="auto">
            <a:xfrm>
              <a:off x="606" y="3718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8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99" name="Freeform 376"/>
            <p:cNvSpPr>
              <a:spLocks/>
            </p:cNvSpPr>
            <p:nvPr/>
          </p:nvSpPr>
          <p:spPr bwMode="auto">
            <a:xfrm>
              <a:off x="623" y="3715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0" name="Freeform 377"/>
            <p:cNvSpPr>
              <a:spLocks/>
            </p:cNvSpPr>
            <p:nvPr/>
          </p:nvSpPr>
          <p:spPr bwMode="auto">
            <a:xfrm>
              <a:off x="623" y="370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0 h 10"/>
                <a:gd name="T4" fmla="*/ 0 w 8"/>
                <a:gd name="T5" fmla="*/ 3 h 10"/>
                <a:gd name="T6" fmla="*/ 4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1" name="Freeform 378"/>
            <p:cNvSpPr>
              <a:spLocks/>
            </p:cNvSpPr>
            <p:nvPr/>
          </p:nvSpPr>
          <p:spPr bwMode="auto">
            <a:xfrm>
              <a:off x="610" y="3711"/>
              <a:ext cx="9" cy="7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0 h 7"/>
                <a:gd name="T4" fmla="*/ 4 w 9"/>
                <a:gd name="T5" fmla="*/ 0 h 7"/>
                <a:gd name="T6" fmla="*/ 0 w 9"/>
                <a:gd name="T7" fmla="*/ 7 h 7"/>
                <a:gd name="T8" fmla="*/ 9 w 9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2" name="Freeform 379"/>
            <p:cNvSpPr>
              <a:spLocks/>
            </p:cNvSpPr>
            <p:nvPr/>
          </p:nvSpPr>
          <p:spPr bwMode="auto">
            <a:xfrm>
              <a:off x="576" y="3765"/>
              <a:ext cx="25" cy="104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1 h 104"/>
                <a:gd name="T4" fmla="*/ 25 w 25"/>
                <a:gd name="T5" fmla="*/ 61 h 104"/>
                <a:gd name="T6" fmla="*/ 21 w 25"/>
                <a:gd name="T7" fmla="*/ 82 h 104"/>
                <a:gd name="T8" fmla="*/ 12 w 25"/>
                <a:gd name="T9" fmla="*/ 104 h 104"/>
                <a:gd name="T10" fmla="*/ 0 w 25"/>
                <a:gd name="T11" fmla="*/ 82 h 104"/>
                <a:gd name="T12" fmla="*/ 0 w 25"/>
                <a:gd name="T13" fmla="*/ 54 h 104"/>
                <a:gd name="T14" fmla="*/ 12 w 25"/>
                <a:gd name="T15" fmla="*/ 4 h 104"/>
                <a:gd name="T16" fmla="*/ 25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25" y="0"/>
                  </a:moveTo>
                  <a:lnTo>
                    <a:pt x="21" y="11"/>
                  </a:lnTo>
                  <a:lnTo>
                    <a:pt x="25" y="61"/>
                  </a:lnTo>
                  <a:lnTo>
                    <a:pt x="21" y="82"/>
                  </a:lnTo>
                  <a:lnTo>
                    <a:pt x="12" y="104"/>
                  </a:lnTo>
                  <a:lnTo>
                    <a:pt x="0" y="82"/>
                  </a:lnTo>
                  <a:lnTo>
                    <a:pt x="0" y="54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3" name="Freeform 380"/>
            <p:cNvSpPr>
              <a:spLocks/>
            </p:cNvSpPr>
            <p:nvPr/>
          </p:nvSpPr>
          <p:spPr bwMode="auto">
            <a:xfrm>
              <a:off x="640" y="3650"/>
              <a:ext cx="112" cy="65"/>
            </a:xfrm>
            <a:custGeom>
              <a:avLst/>
              <a:gdLst>
                <a:gd name="T0" fmla="*/ 73 w 112"/>
                <a:gd name="T1" fmla="*/ 15 h 65"/>
                <a:gd name="T2" fmla="*/ 9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99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3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65">
                  <a:moveTo>
                    <a:pt x="73" y="15"/>
                  </a:moveTo>
                  <a:lnTo>
                    <a:pt x="9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99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4" name="Freeform 381"/>
            <p:cNvSpPr>
              <a:spLocks/>
            </p:cNvSpPr>
            <p:nvPr/>
          </p:nvSpPr>
          <p:spPr bwMode="auto">
            <a:xfrm>
              <a:off x="601" y="3758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5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8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5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8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5" name="Freeform 382"/>
            <p:cNvSpPr>
              <a:spLocks/>
            </p:cNvSpPr>
            <p:nvPr/>
          </p:nvSpPr>
          <p:spPr bwMode="auto">
            <a:xfrm>
              <a:off x="610" y="3747"/>
              <a:ext cx="112" cy="57"/>
            </a:xfrm>
            <a:custGeom>
              <a:avLst/>
              <a:gdLst>
                <a:gd name="T0" fmla="*/ 0 w 112"/>
                <a:gd name="T1" fmla="*/ 11 h 57"/>
                <a:gd name="T2" fmla="*/ 34 w 112"/>
                <a:gd name="T3" fmla="*/ 36 h 57"/>
                <a:gd name="T4" fmla="*/ 86 w 112"/>
                <a:gd name="T5" fmla="*/ 54 h 57"/>
                <a:gd name="T6" fmla="*/ 112 w 112"/>
                <a:gd name="T7" fmla="*/ 57 h 57"/>
                <a:gd name="T8" fmla="*/ 112 w 112"/>
                <a:gd name="T9" fmla="*/ 50 h 57"/>
                <a:gd name="T10" fmla="*/ 107 w 112"/>
                <a:gd name="T11" fmla="*/ 43 h 57"/>
                <a:gd name="T12" fmla="*/ 86 w 112"/>
                <a:gd name="T13" fmla="*/ 25 h 57"/>
                <a:gd name="T14" fmla="*/ 56 w 112"/>
                <a:gd name="T15" fmla="*/ 7 h 57"/>
                <a:gd name="T16" fmla="*/ 17 w 112"/>
                <a:gd name="T17" fmla="*/ 0 h 57"/>
                <a:gd name="T18" fmla="*/ 4 w 112"/>
                <a:gd name="T19" fmla="*/ 4 h 57"/>
                <a:gd name="T20" fmla="*/ 0 w 112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12" y="57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6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6" name="Freeform 383"/>
            <p:cNvSpPr>
              <a:spLocks/>
            </p:cNvSpPr>
            <p:nvPr/>
          </p:nvSpPr>
          <p:spPr bwMode="auto">
            <a:xfrm>
              <a:off x="636" y="3711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13 w 124"/>
                <a:gd name="T11" fmla="*/ 18 h 36"/>
                <a:gd name="T12" fmla="*/ 38 w 124"/>
                <a:gd name="T13" fmla="*/ 29 h 36"/>
                <a:gd name="T14" fmla="*/ 77 w 124"/>
                <a:gd name="T15" fmla="*/ 36 h 36"/>
                <a:gd name="T16" fmla="*/ 111 w 124"/>
                <a:gd name="T17" fmla="*/ 33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3" y="18"/>
                  </a:lnTo>
                  <a:lnTo>
                    <a:pt x="38" y="29"/>
                  </a:lnTo>
                  <a:lnTo>
                    <a:pt x="77" y="36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7" name="Freeform 384"/>
            <p:cNvSpPr>
              <a:spLocks/>
            </p:cNvSpPr>
            <p:nvPr/>
          </p:nvSpPr>
          <p:spPr bwMode="auto">
            <a:xfrm>
              <a:off x="627" y="3733"/>
              <a:ext cx="120" cy="46"/>
            </a:xfrm>
            <a:custGeom>
              <a:avLst/>
              <a:gdLst>
                <a:gd name="T0" fmla="*/ 0 w 120"/>
                <a:gd name="T1" fmla="*/ 11 h 46"/>
                <a:gd name="T2" fmla="*/ 39 w 120"/>
                <a:gd name="T3" fmla="*/ 28 h 46"/>
                <a:gd name="T4" fmla="*/ 95 w 120"/>
                <a:gd name="T5" fmla="*/ 46 h 46"/>
                <a:gd name="T6" fmla="*/ 120 w 120"/>
                <a:gd name="T7" fmla="*/ 46 h 46"/>
                <a:gd name="T8" fmla="*/ 116 w 120"/>
                <a:gd name="T9" fmla="*/ 39 h 46"/>
                <a:gd name="T10" fmla="*/ 112 w 120"/>
                <a:gd name="T11" fmla="*/ 28 h 46"/>
                <a:gd name="T12" fmla="*/ 86 w 120"/>
                <a:gd name="T13" fmla="*/ 14 h 46"/>
                <a:gd name="T14" fmla="*/ 56 w 120"/>
                <a:gd name="T15" fmla="*/ 0 h 46"/>
                <a:gd name="T16" fmla="*/ 17 w 120"/>
                <a:gd name="T17" fmla="*/ 0 h 46"/>
                <a:gd name="T18" fmla="*/ 4 w 120"/>
                <a:gd name="T19" fmla="*/ 3 h 46"/>
                <a:gd name="T20" fmla="*/ 0 w 120"/>
                <a:gd name="T21" fmla="*/ 11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6">
                  <a:moveTo>
                    <a:pt x="0" y="11"/>
                  </a:moveTo>
                  <a:lnTo>
                    <a:pt x="39" y="28"/>
                  </a:lnTo>
                  <a:lnTo>
                    <a:pt x="95" y="46"/>
                  </a:lnTo>
                  <a:lnTo>
                    <a:pt x="120" y="46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6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8" name="Line 385"/>
            <p:cNvSpPr>
              <a:spLocks noChangeShapeType="1"/>
            </p:cNvSpPr>
            <p:nvPr/>
          </p:nvSpPr>
          <p:spPr bwMode="auto">
            <a:xfrm>
              <a:off x="2672" y="3572"/>
              <a:ext cx="159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9" name="Freeform 386"/>
            <p:cNvSpPr>
              <a:spLocks/>
            </p:cNvSpPr>
            <p:nvPr/>
          </p:nvSpPr>
          <p:spPr bwMode="auto">
            <a:xfrm>
              <a:off x="2813" y="3625"/>
              <a:ext cx="168" cy="97"/>
            </a:xfrm>
            <a:custGeom>
              <a:avLst/>
              <a:gdLst>
                <a:gd name="T0" fmla="*/ 0 w 168"/>
                <a:gd name="T1" fmla="*/ 0 h 97"/>
                <a:gd name="T2" fmla="*/ 9 w 168"/>
                <a:gd name="T3" fmla="*/ 4 h 97"/>
                <a:gd name="T4" fmla="*/ 30 w 168"/>
                <a:gd name="T5" fmla="*/ 15 h 97"/>
                <a:gd name="T6" fmla="*/ 82 w 168"/>
                <a:gd name="T7" fmla="*/ 47 h 97"/>
                <a:gd name="T8" fmla="*/ 142 w 168"/>
                <a:gd name="T9" fmla="*/ 83 h 97"/>
                <a:gd name="T10" fmla="*/ 159 w 168"/>
                <a:gd name="T11" fmla="*/ 93 h 97"/>
                <a:gd name="T12" fmla="*/ 168 w 168"/>
                <a:gd name="T13" fmla="*/ 9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97">
                  <a:moveTo>
                    <a:pt x="0" y="0"/>
                  </a:moveTo>
                  <a:lnTo>
                    <a:pt x="9" y="4"/>
                  </a:lnTo>
                  <a:lnTo>
                    <a:pt x="30" y="15"/>
                  </a:lnTo>
                  <a:lnTo>
                    <a:pt x="82" y="47"/>
                  </a:lnTo>
                  <a:lnTo>
                    <a:pt x="142" y="83"/>
                  </a:lnTo>
                  <a:lnTo>
                    <a:pt x="159" y="93"/>
                  </a:lnTo>
                  <a:lnTo>
                    <a:pt x="168" y="9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0" name="Freeform 387"/>
            <p:cNvSpPr>
              <a:spLocks/>
            </p:cNvSpPr>
            <p:nvPr/>
          </p:nvSpPr>
          <p:spPr bwMode="auto">
            <a:xfrm>
              <a:off x="2646" y="3600"/>
              <a:ext cx="137" cy="65"/>
            </a:xfrm>
            <a:custGeom>
              <a:avLst/>
              <a:gdLst>
                <a:gd name="T0" fmla="*/ 0 w 137"/>
                <a:gd name="T1" fmla="*/ 0 h 65"/>
                <a:gd name="T2" fmla="*/ 8 w 137"/>
                <a:gd name="T3" fmla="*/ 4 h 65"/>
                <a:gd name="T4" fmla="*/ 26 w 137"/>
                <a:gd name="T5" fmla="*/ 15 h 65"/>
                <a:gd name="T6" fmla="*/ 73 w 137"/>
                <a:gd name="T7" fmla="*/ 33 h 65"/>
                <a:gd name="T8" fmla="*/ 116 w 137"/>
                <a:gd name="T9" fmla="*/ 54 h 65"/>
                <a:gd name="T10" fmla="*/ 129 w 137"/>
                <a:gd name="T11" fmla="*/ 61 h 65"/>
                <a:gd name="T12" fmla="*/ 137 w 137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65">
                  <a:moveTo>
                    <a:pt x="0" y="0"/>
                  </a:moveTo>
                  <a:lnTo>
                    <a:pt x="8" y="4"/>
                  </a:lnTo>
                  <a:lnTo>
                    <a:pt x="26" y="15"/>
                  </a:lnTo>
                  <a:lnTo>
                    <a:pt x="73" y="33"/>
                  </a:lnTo>
                  <a:lnTo>
                    <a:pt x="116" y="54"/>
                  </a:lnTo>
                  <a:lnTo>
                    <a:pt x="129" y="61"/>
                  </a:lnTo>
                  <a:lnTo>
                    <a:pt x="137" y="6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1" name="Line 388"/>
            <p:cNvSpPr>
              <a:spLocks noChangeShapeType="1"/>
            </p:cNvSpPr>
            <p:nvPr/>
          </p:nvSpPr>
          <p:spPr bwMode="auto">
            <a:xfrm>
              <a:off x="2762" y="3697"/>
              <a:ext cx="142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2" name="Freeform 389"/>
            <p:cNvSpPr>
              <a:spLocks/>
            </p:cNvSpPr>
            <p:nvPr/>
          </p:nvSpPr>
          <p:spPr bwMode="auto">
            <a:xfrm>
              <a:off x="2672" y="3640"/>
              <a:ext cx="1018" cy="179"/>
            </a:xfrm>
            <a:custGeom>
              <a:avLst/>
              <a:gdLst>
                <a:gd name="T0" fmla="*/ 0 w 1018"/>
                <a:gd name="T1" fmla="*/ 0 h 179"/>
                <a:gd name="T2" fmla="*/ 8 w 1018"/>
                <a:gd name="T3" fmla="*/ 3 h 179"/>
                <a:gd name="T4" fmla="*/ 30 w 1018"/>
                <a:gd name="T5" fmla="*/ 7 h 179"/>
                <a:gd name="T6" fmla="*/ 56 w 1018"/>
                <a:gd name="T7" fmla="*/ 14 h 179"/>
                <a:gd name="T8" fmla="*/ 90 w 1018"/>
                <a:gd name="T9" fmla="*/ 21 h 179"/>
                <a:gd name="T10" fmla="*/ 180 w 1018"/>
                <a:gd name="T11" fmla="*/ 46 h 179"/>
                <a:gd name="T12" fmla="*/ 275 w 1018"/>
                <a:gd name="T13" fmla="*/ 75 h 179"/>
                <a:gd name="T14" fmla="*/ 369 w 1018"/>
                <a:gd name="T15" fmla="*/ 104 h 179"/>
                <a:gd name="T16" fmla="*/ 412 w 1018"/>
                <a:gd name="T17" fmla="*/ 114 h 179"/>
                <a:gd name="T18" fmla="*/ 451 w 1018"/>
                <a:gd name="T19" fmla="*/ 125 h 179"/>
                <a:gd name="T20" fmla="*/ 485 w 1018"/>
                <a:gd name="T21" fmla="*/ 136 h 179"/>
                <a:gd name="T22" fmla="*/ 511 w 1018"/>
                <a:gd name="T23" fmla="*/ 143 h 179"/>
                <a:gd name="T24" fmla="*/ 528 w 1018"/>
                <a:gd name="T25" fmla="*/ 146 h 179"/>
                <a:gd name="T26" fmla="*/ 532 w 1018"/>
                <a:gd name="T27" fmla="*/ 150 h 179"/>
                <a:gd name="T28" fmla="*/ 601 w 1018"/>
                <a:gd name="T29" fmla="*/ 161 h 179"/>
                <a:gd name="T30" fmla="*/ 665 w 1018"/>
                <a:gd name="T31" fmla="*/ 168 h 179"/>
                <a:gd name="T32" fmla="*/ 721 w 1018"/>
                <a:gd name="T33" fmla="*/ 175 h 179"/>
                <a:gd name="T34" fmla="*/ 769 w 1018"/>
                <a:gd name="T35" fmla="*/ 175 h 179"/>
                <a:gd name="T36" fmla="*/ 816 w 1018"/>
                <a:gd name="T37" fmla="*/ 179 h 179"/>
                <a:gd name="T38" fmla="*/ 854 w 1018"/>
                <a:gd name="T39" fmla="*/ 179 h 179"/>
                <a:gd name="T40" fmla="*/ 889 w 1018"/>
                <a:gd name="T41" fmla="*/ 179 h 179"/>
                <a:gd name="T42" fmla="*/ 919 w 1018"/>
                <a:gd name="T43" fmla="*/ 175 h 179"/>
                <a:gd name="T44" fmla="*/ 966 w 1018"/>
                <a:gd name="T45" fmla="*/ 172 h 179"/>
                <a:gd name="T46" fmla="*/ 996 w 1018"/>
                <a:gd name="T47" fmla="*/ 164 h 179"/>
                <a:gd name="T48" fmla="*/ 1013 w 1018"/>
                <a:gd name="T49" fmla="*/ 157 h 179"/>
                <a:gd name="T50" fmla="*/ 1018 w 1018"/>
                <a:gd name="T51" fmla="*/ 154 h 1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8" h="179">
                  <a:moveTo>
                    <a:pt x="0" y="0"/>
                  </a:moveTo>
                  <a:lnTo>
                    <a:pt x="8" y="3"/>
                  </a:lnTo>
                  <a:lnTo>
                    <a:pt x="30" y="7"/>
                  </a:lnTo>
                  <a:lnTo>
                    <a:pt x="56" y="14"/>
                  </a:lnTo>
                  <a:lnTo>
                    <a:pt x="90" y="21"/>
                  </a:lnTo>
                  <a:lnTo>
                    <a:pt x="180" y="46"/>
                  </a:lnTo>
                  <a:lnTo>
                    <a:pt x="275" y="75"/>
                  </a:lnTo>
                  <a:lnTo>
                    <a:pt x="369" y="104"/>
                  </a:lnTo>
                  <a:lnTo>
                    <a:pt x="412" y="114"/>
                  </a:lnTo>
                  <a:lnTo>
                    <a:pt x="451" y="125"/>
                  </a:lnTo>
                  <a:lnTo>
                    <a:pt x="485" y="136"/>
                  </a:lnTo>
                  <a:lnTo>
                    <a:pt x="511" y="143"/>
                  </a:lnTo>
                  <a:lnTo>
                    <a:pt x="528" y="146"/>
                  </a:lnTo>
                  <a:lnTo>
                    <a:pt x="532" y="150"/>
                  </a:lnTo>
                  <a:lnTo>
                    <a:pt x="601" y="161"/>
                  </a:lnTo>
                  <a:lnTo>
                    <a:pt x="665" y="168"/>
                  </a:lnTo>
                  <a:lnTo>
                    <a:pt x="721" y="175"/>
                  </a:lnTo>
                  <a:lnTo>
                    <a:pt x="769" y="175"/>
                  </a:lnTo>
                  <a:lnTo>
                    <a:pt x="816" y="179"/>
                  </a:lnTo>
                  <a:lnTo>
                    <a:pt x="854" y="179"/>
                  </a:lnTo>
                  <a:lnTo>
                    <a:pt x="889" y="179"/>
                  </a:lnTo>
                  <a:lnTo>
                    <a:pt x="919" y="175"/>
                  </a:lnTo>
                  <a:lnTo>
                    <a:pt x="966" y="172"/>
                  </a:lnTo>
                  <a:lnTo>
                    <a:pt x="996" y="164"/>
                  </a:lnTo>
                  <a:lnTo>
                    <a:pt x="1013" y="157"/>
                  </a:lnTo>
                  <a:lnTo>
                    <a:pt x="1018" y="154"/>
                  </a:lnTo>
                </a:path>
              </a:pathLst>
            </a:custGeom>
            <a:noFill/>
            <a:ln w="6350">
              <a:solidFill>
                <a:srgbClr val="40A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3" name="Freeform 390"/>
            <p:cNvSpPr>
              <a:spLocks/>
            </p:cNvSpPr>
            <p:nvPr/>
          </p:nvSpPr>
          <p:spPr bwMode="auto">
            <a:xfrm>
              <a:off x="2753" y="3686"/>
              <a:ext cx="22" cy="22"/>
            </a:xfrm>
            <a:custGeom>
              <a:avLst/>
              <a:gdLst>
                <a:gd name="T0" fmla="*/ 22 w 22"/>
                <a:gd name="T1" fmla="*/ 4 h 22"/>
                <a:gd name="T2" fmla="*/ 13 w 22"/>
                <a:gd name="T3" fmla="*/ 0 h 22"/>
                <a:gd name="T4" fmla="*/ 0 w 22"/>
                <a:gd name="T5" fmla="*/ 0 h 22"/>
                <a:gd name="T6" fmla="*/ 0 w 22"/>
                <a:gd name="T7" fmla="*/ 7 h 22"/>
                <a:gd name="T8" fmla="*/ 0 w 22"/>
                <a:gd name="T9" fmla="*/ 18 h 22"/>
                <a:gd name="T10" fmla="*/ 9 w 22"/>
                <a:gd name="T11" fmla="*/ 22 h 22"/>
                <a:gd name="T12" fmla="*/ 17 w 22"/>
                <a:gd name="T13" fmla="*/ 22 h 22"/>
                <a:gd name="T14" fmla="*/ 22 w 22"/>
                <a:gd name="T15" fmla="*/ 15 h 22"/>
                <a:gd name="T16" fmla="*/ 22 w 22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22" y="15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4" name="Freeform 391"/>
            <p:cNvSpPr>
              <a:spLocks/>
            </p:cNvSpPr>
            <p:nvPr/>
          </p:nvSpPr>
          <p:spPr bwMode="auto">
            <a:xfrm>
              <a:off x="2663" y="3629"/>
              <a:ext cx="26" cy="25"/>
            </a:xfrm>
            <a:custGeom>
              <a:avLst/>
              <a:gdLst>
                <a:gd name="T0" fmla="*/ 22 w 26"/>
                <a:gd name="T1" fmla="*/ 7 h 25"/>
                <a:gd name="T2" fmla="*/ 13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0 w 26"/>
                <a:gd name="T9" fmla="*/ 18 h 25"/>
                <a:gd name="T10" fmla="*/ 9 w 26"/>
                <a:gd name="T11" fmla="*/ 25 h 25"/>
                <a:gd name="T12" fmla="*/ 17 w 26"/>
                <a:gd name="T13" fmla="*/ 25 h 25"/>
                <a:gd name="T14" fmla="*/ 26 w 26"/>
                <a:gd name="T15" fmla="*/ 14 h 25"/>
                <a:gd name="T16" fmla="*/ 22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2" y="7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5"/>
                  </a:lnTo>
                  <a:lnTo>
                    <a:pt x="17" y="25"/>
                  </a:lnTo>
                  <a:lnTo>
                    <a:pt x="26" y="1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5" name="Freeform 392"/>
            <p:cNvSpPr>
              <a:spLocks/>
            </p:cNvSpPr>
            <p:nvPr/>
          </p:nvSpPr>
          <p:spPr bwMode="auto">
            <a:xfrm>
              <a:off x="2629" y="3597"/>
              <a:ext cx="25" cy="25"/>
            </a:xfrm>
            <a:custGeom>
              <a:avLst/>
              <a:gdLst>
                <a:gd name="T0" fmla="*/ 25 w 25"/>
                <a:gd name="T1" fmla="*/ 7 h 25"/>
                <a:gd name="T2" fmla="*/ 17 w 25"/>
                <a:gd name="T3" fmla="*/ 0 h 25"/>
                <a:gd name="T4" fmla="*/ 8 w 25"/>
                <a:gd name="T5" fmla="*/ 0 h 25"/>
                <a:gd name="T6" fmla="*/ 0 w 25"/>
                <a:gd name="T7" fmla="*/ 10 h 25"/>
                <a:gd name="T8" fmla="*/ 4 w 25"/>
                <a:gd name="T9" fmla="*/ 18 h 25"/>
                <a:gd name="T10" fmla="*/ 13 w 25"/>
                <a:gd name="T11" fmla="*/ 25 h 25"/>
                <a:gd name="T12" fmla="*/ 21 w 25"/>
                <a:gd name="T13" fmla="*/ 25 h 25"/>
                <a:gd name="T14" fmla="*/ 25 w 25"/>
                <a:gd name="T15" fmla="*/ 18 h 25"/>
                <a:gd name="T16" fmla="*/ 25 w 25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5" y="7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5" y="18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6" name="Freeform 393"/>
            <p:cNvSpPr>
              <a:spLocks/>
            </p:cNvSpPr>
            <p:nvPr/>
          </p:nvSpPr>
          <p:spPr bwMode="auto">
            <a:xfrm>
              <a:off x="2659" y="3561"/>
              <a:ext cx="26" cy="25"/>
            </a:xfrm>
            <a:custGeom>
              <a:avLst/>
              <a:gdLst>
                <a:gd name="T0" fmla="*/ 26 w 26"/>
                <a:gd name="T1" fmla="*/ 7 h 25"/>
                <a:gd name="T2" fmla="*/ 17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4 w 26"/>
                <a:gd name="T9" fmla="*/ 18 h 25"/>
                <a:gd name="T10" fmla="*/ 13 w 26"/>
                <a:gd name="T11" fmla="*/ 25 h 25"/>
                <a:gd name="T12" fmla="*/ 21 w 26"/>
                <a:gd name="T13" fmla="*/ 25 h 25"/>
                <a:gd name="T14" fmla="*/ 26 w 26"/>
                <a:gd name="T15" fmla="*/ 14 h 25"/>
                <a:gd name="T16" fmla="*/ 26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5">
                  <a:moveTo>
                    <a:pt x="26" y="7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6" y="14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7" name="Freeform 394"/>
            <p:cNvSpPr>
              <a:spLocks/>
            </p:cNvSpPr>
            <p:nvPr/>
          </p:nvSpPr>
          <p:spPr bwMode="auto">
            <a:xfrm>
              <a:off x="2792" y="3611"/>
              <a:ext cx="26" cy="22"/>
            </a:xfrm>
            <a:custGeom>
              <a:avLst/>
              <a:gdLst>
                <a:gd name="T0" fmla="*/ 26 w 26"/>
                <a:gd name="T1" fmla="*/ 4 h 22"/>
                <a:gd name="T2" fmla="*/ 17 w 26"/>
                <a:gd name="T3" fmla="*/ 0 h 22"/>
                <a:gd name="T4" fmla="*/ 4 w 26"/>
                <a:gd name="T5" fmla="*/ 0 h 22"/>
                <a:gd name="T6" fmla="*/ 0 w 26"/>
                <a:gd name="T7" fmla="*/ 7 h 22"/>
                <a:gd name="T8" fmla="*/ 4 w 26"/>
                <a:gd name="T9" fmla="*/ 18 h 22"/>
                <a:gd name="T10" fmla="*/ 13 w 26"/>
                <a:gd name="T11" fmla="*/ 22 h 22"/>
                <a:gd name="T12" fmla="*/ 21 w 26"/>
                <a:gd name="T13" fmla="*/ 22 h 22"/>
                <a:gd name="T14" fmla="*/ 26 w 26"/>
                <a:gd name="T15" fmla="*/ 14 h 22"/>
                <a:gd name="T16" fmla="*/ 26 w 26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2">
                  <a:moveTo>
                    <a:pt x="26" y="4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1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8" name="Freeform 395"/>
            <p:cNvSpPr>
              <a:spLocks/>
            </p:cNvSpPr>
            <p:nvPr/>
          </p:nvSpPr>
          <p:spPr bwMode="auto">
            <a:xfrm>
              <a:off x="3552" y="3851"/>
              <a:ext cx="138" cy="29"/>
            </a:xfrm>
            <a:custGeom>
              <a:avLst/>
              <a:gdLst>
                <a:gd name="T0" fmla="*/ 0 w 138"/>
                <a:gd name="T1" fmla="*/ 0 h 29"/>
                <a:gd name="T2" fmla="*/ 13 w 138"/>
                <a:gd name="T3" fmla="*/ 3 h 29"/>
                <a:gd name="T4" fmla="*/ 78 w 138"/>
                <a:gd name="T5" fmla="*/ 3 h 29"/>
                <a:gd name="T6" fmla="*/ 108 w 138"/>
                <a:gd name="T7" fmla="*/ 7 h 29"/>
                <a:gd name="T8" fmla="*/ 138 w 138"/>
                <a:gd name="T9" fmla="*/ 18 h 29"/>
                <a:gd name="T10" fmla="*/ 103 w 138"/>
                <a:gd name="T11" fmla="*/ 29 h 29"/>
                <a:gd name="T12" fmla="*/ 69 w 138"/>
                <a:gd name="T13" fmla="*/ 29 h 29"/>
                <a:gd name="T14" fmla="*/ 0 w 138"/>
                <a:gd name="T15" fmla="*/ 11 h 29"/>
                <a:gd name="T16" fmla="*/ 0 w 13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8" h="29">
                  <a:moveTo>
                    <a:pt x="0" y="0"/>
                  </a:moveTo>
                  <a:lnTo>
                    <a:pt x="13" y="3"/>
                  </a:lnTo>
                  <a:lnTo>
                    <a:pt x="78" y="3"/>
                  </a:lnTo>
                  <a:lnTo>
                    <a:pt x="108" y="7"/>
                  </a:lnTo>
                  <a:lnTo>
                    <a:pt x="138" y="18"/>
                  </a:lnTo>
                  <a:lnTo>
                    <a:pt x="103" y="29"/>
                  </a:lnTo>
                  <a:lnTo>
                    <a:pt x="69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19" name="Freeform 396"/>
            <p:cNvSpPr>
              <a:spLocks/>
            </p:cNvSpPr>
            <p:nvPr/>
          </p:nvSpPr>
          <p:spPr bwMode="auto">
            <a:xfrm>
              <a:off x="3552" y="3865"/>
              <a:ext cx="133" cy="65"/>
            </a:xfrm>
            <a:custGeom>
              <a:avLst/>
              <a:gdLst>
                <a:gd name="T0" fmla="*/ 43 w 133"/>
                <a:gd name="T1" fmla="*/ 11 h 65"/>
                <a:gd name="T2" fmla="*/ 120 w 133"/>
                <a:gd name="T3" fmla="*/ 40 h 65"/>
                <a:gd name="T4" fmla="*/ 133 w 133"/>
                <a:gd name="T5" fmla="*/ 50 h 65"/>
                <a:gd name="T6" fmla="*/ 133 w 133"/>
                <a:gd name="T7" fmla="*/ 58 h 65"/>
                <a:gd name="T8" fmla="*/ 129 w 133"/>
                <a:gd name="T9" fmla="*/ 61 h 65"/>
                <a:gd name="T10" fmla="*/ 108 w 133"/>
                <a:gd name="T11" fmla="*/ 65 h 65"/>
                <a:gd name="T12" fmla="*/ 82 w 133"/>
                <a:gd name="T13" fmla="*/ 58 h 65"/>
                <a:gd name="T14" fmla="*/ 56 w 133"/>
                <a:gd name="T15" fmla="*/ 54 h 65"/>
                <a:gd name="T16" fmla="*/ 39 w 133"/>
                <a:gd name="T17" fmla="*/ 43 h 65"/>
                <a:gd name="T18" fmla="*/ 17 w 133"/>
                <a:gd name="T19" fmla="*/ 25 h 65"/>
                <a:gd name="T20" fmla="*/ 0 w 133"/>
                <a:gd name="T21" fmla="*/ 0 h 65"/>
                <a:gd name="T22" fmla="*/ 5 w 133"/>
                <a:gd name="T23" fmla="*/ 0 h 65"/>
                <a:gd name="T24" fmla="*/ 43 w 133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65">
                  <a:moveTo>
                    <a:pt x="43" y="11"/>
                  </a:moveTo>
                  <a:lnTo>
                    <a:pt x="120" y="40"/>
                  </a:lnTo>
                  <a:lnTo>
                    <a:pt x="133" y="50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08" y="65"/>
                  </a:lnTo>
                  <a:lnTo>
                    <a:pt x="82" y="58"/>
                  </a:lnTo>
                  <a:lnTo>
                    <a:pt x="56" y="54"/>
                  </a:lnTo>
                  <a:lnTo>
                    <a:pt x="39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0" name="Freeform 397"/>
            <p:cNvSpPr>
              <a:spLocks/>
            </p:cNvSpPr>
            <p:nvPr/>
          </p:nvSpPr>
          <p:spPr bwMode="auto">
            <a:xfrm>
              <a:off x="3548" y="3801"/>
              <a:ext cx="129" cy="57"/>
            </a:xfrm>
            <a:custGeom>
              <a:avLst/>
              <a:gdLst>
                <a:gd name="T0" fmla="*/ 0 w 129"/>
                <a:gd name="T1" fmla="*/ 57 h 57"/>
                <a:gd name="T2" fmla="*/ 51 w 129"/>
                <a:gd name="T3" fmla="*/ 46 h 57"/>
                <a:gd name="T4" fmla="*/ 107 w 129"/>
                <a:gd name="T5" fmla="*/ 25 h 57"/>
                <a:gd name="T6" fmla="*/ 129 w 129"/>
                <a:gd name="T7" fmla="*/ 7 h 57"/>
                <a:gd name="T8" fmla="*/ 120 w 129"/>
                <a:gd name="T9" fmla="*/ 3 h 57"/>
                <a:gd name="T10" fmla="*/ 107 w 129"/>
                <a:gd name="T11" fmla="*/ 0 h 57"/>
                <a:gd name="T12" fmla="*/ 73 w 129"/>
                <a:gd name="T13" fmla="*/ 3 h 57"/>
                <a:gd name="T14" fmla="*/ 34 w 129"/>
                <a:gd name="T15" fmla="*/ 14 h 57"/>
                <a:gd name="T16" fmla="*/ 17 w 129"/>
                <a:gd name="T17" fmla="*/ 25 h 57"/>
                <a:gd name="T18" fmla="*/ 4 w 129"/>
                <a:gd name="T19" fmla="*/ 36 h 57"/>
                <a:gd name="T20" fmla="*/ 0 w 129"/>
                <a:gd name="T21" fmla="*/ 43 h 57"/>
                <a:gd name="T22" fmla="*/ 0 w 129"/>
                <a:gd name="T23" fmla="*/ 50 h 57"/>
                <a:gd name="T24" fmla="*/ 0 w 12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57">
                  <a:moveTo>
                    <a:pt x="0" y="57"/>
                  </a:moveTo>
                  <a:lnTo>
                    <a:pt x="51" y="46"/>
                  </a:lnTo>
                  <a:lnTo>
                    <a:pt x="107" y="25"/>
                  </a:lnTo>
                  <a:lnTo>
                    <a:pt x="129" y="7"/>
                  </a:lnTo>
                  <a:lnTo>
                    <a:pt x="120" y="3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17" y="25"/>
                  </a:lnTo>
                  <a:lnTo>
                    <a:pt x="4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1" name="Freeform 398"/>
            <p:cNvSpPr>
              <a:spLocks/>
            </p:cNvSpPr>
            <p:nvPr/>
          </p:nvSpPr>
          <p:spPr bwMode="auto">
            <a:xfrm>
              <a:off x="3535" y="3751"/>
              <a:ext cx="95" cy="93"/>
            </a:xfrm>
            <a:custGeom>
              <a:avLst/>
              <a:gdLst>
                <a:gd name="T0" fmla="*/ 0 w 95"/>
                <a:gd name="T1" fmla="*/ 86 h 93"/>
                <a:gd name="T2" fmla="*/ 9 w 95"/>
                <a:gd name="T3" fmla="*/ 78 h 93"/>
                <a:gd name="T4" fmla="*/ 43 w 95"/>
                <a:gd name="T5" fmla="*/ 32 h 93"/>
                <a:gd name="T6" fmla="*/ 69 w 95"/>
                <a:gd name="T7" fmla="*/ 14 h 93"/>
                <a:gd name="T8" fmla="*/ 95 w 95"/>
                <a:gd name="T9" fmla="*/ 0 h 93"/>
                <a:gd name="T10" fmla="*/ 86 w 95"/>
                <a:gd name="T11" fmla="*/ 28 h 93"/>
                <a:gd name="T12" fmla="*/ 64 w 95"/>
                <a:gd name="T13" fmla="*/ 53 h 93"/>
                <a:gd name="T14" fmla="*/ 9 w 95"/>
                <a:gd name="T15" fmla="*/ 93 h 93"/>
                <a:gd name="T16" fmla="*/ 0 w 95"/>
                <a:gd name="T17" fmla="*/ 8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93">
                  <a:moveTo>
                    <a:pt x="0" y="86"/>
                  </a:moveTo>
                  <a:lnTo>
                    <a:pt x="9" y="78"/>
                  </a:lnTo>
                  <a:lnTo>
                    <a:pt x="43" y="32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9" y="9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2" name="Freeform 399"/>
            <p:cNvSpPr>
              <a:spLocks/>
            </p:cNvSpPr>
            <p:nvPr/>
          </p:nvSpPr>
          <p:spPr bwMode="auto">
            <a:xfrm>
              <a:off x="3526" y="3726"/>
              <a:ext cx="73" cy="107"/>
            </a:xfrm>
            <a:custGeom>
              <a:avLst/>
              <a:gdLst>
                <a:gd name="T0" fmla="*/ 35 w 73"/>
                <a:gd name="T1" fmla="*/ 82 h 107"/>
                <a:gd name="T2" fmla="*/ 73 w 73"/>
                <a:gd name="T3" fmla="*/ 21 h 107"/>
                <a:gd name="T4" fmla="*/ 73 w 73"/>
                <a:gd name="T5" fmla="*/ 3 h 107"/>
                <a:gd name="T6" fmla="*/ 65 w 73"/>
                <a:gd name="T7" fmla="*/ 0 h 107"/>
                <a:gd name="T8" fmla="*/ 43 w 73"/>
                <a:gd name="T9" fmla="*/ 7 h 107"/>
                <a:gd name="T10" fmla="*/ 26 w 73"/>
                <a:gd name="T11" fmla="*/ 21 h 107"/>
                <a:gd name="T12" fmla="*/ 13 w 73"/>
                <a:gd name="T13" fmla="*/ 39 h 107"/>
                <a:gd name="T14" fmla="*/ 5 w 73"/>
                <a:gd name="T15" fmla="*/ 57 h 107"/>
                <a:gd name="T16" fmla="*/ 0 w 73"/>
                <a:gd name="T17" fmla="*/ 82 h 107"/>
                <a:gd name="T18" fmla="*/ 5 w 73"/>
                <a:gd name="T19" fmla="*/ 107 h 107"/>
                <a:gd name="T20" fmla="*/ 9 w 73"/>
                <a:gd name="T21" fmla="*/ 107 h 107"/>
                <a:gd name="T22" fmla="*/ 35 w 73"/>
                <a:gd name="T23" fmla="*/ 82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" h="107">
                  <a:moveTo>
                    <a:pt x="35" y="82"/>
                  </a:moveTo>
                  <a:lnTo>
                    <a:pt x="73" y="21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26" y="21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82"/>
                  </a:lnTo>
                  <a:lnTo>
                    <a:pt x="5" y="107"/>
                  </a:lnTo>
                  <a:lnTo>
                    <a:pt x="9" y="107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3" name="Freeform 400"/>
            <p:cNvSpPr>
              <a:spLocks/>
            </p:cNvSpPr>
            <p:nvPr/>
          </p:nvSpPr>
          <p:spPr bwMode="auto">
            <a:xfrm>
              <a:off x="3552" y="3880"/>
              <a:ext cx="112" cy="78"/>
            </a:xfrm>
            <a:custGeom>
              <a:avLst/>
              <a:gdLst>
                <a:gd name="T0" fmla="*/ 9 w 112"/>
                <a:gd name="T1" fmla="*/ 0 h 78"/>
                <a:gd name="T2" fmla="*/ 17 w 112"/>
                <a:gd name="T3" fmla="*/ 10 h 78"/>
                <a:gd name="T4" fmla="*/ 73 w 112"/>
                <a:gd name="T5" fmla="*/ 39 h 78"/>
                <a:gd name="T6" fmla="*/ 95 w 112"/>
                <a:gd name="T7" fmla="*/ 57 h 78"/>
                <a:gd name="T8" fmla="*/ 112 w 112"/>
                <a:gd name="T9" fmla="*/ 78 h 78"/>
                <a:gd name="T10" fmla="*/ 78 w 112"/>
                <a:gd name="T11" fmla="*/ 71 h 78"/>
                <a:gd name="T12" fmla="*/ 47 w 112"/>
                <a:gd name="T13" fmla="*/ 53 h 78"/>
                <a:gd name="T14" fmla="*/ 0 w 112"/>
                <a:gd name="T15" fmla="*/ 10 h 78"/>
                <a:gd name="T16" fmla="*/ 9 w 11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78">
                  <a:moveTo>
                    <a:pt x="9" y="0"/>
                  </a:moveTo>
                  <a:lnTo>
                    <a:pt x="17" y="10"/>
                  </a:lnTo>
                  <a:lnTo>
                    <a:pt x="73" y="39"/>
                  </a:lnTo>
                  <a:lnTo>
                    <a:pt x="95" y="57"/>
                  </a:lnTo>
                  <a:lnTo>
                    <a:pt x="112" y="78"/>
                  </a:lnTo>
                  <a:lnTo>
                    <a:pt x="78" y="71"/>
                  </a:lnTo>
                  <a:lnTo>
                    <a:pt x="47" y="5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4" name="Freeform 401"/>
            <p:cNvSpPr>
              <a:spLocks/>
            </p:cNvSpPr>
            <p:nvPr/>
          </p:nvSpPr>
          <p:spPr bwMode="auto">
            <a:xfrm>
              <a:off x="3552" y="3890"/>
              <a:ext cx="73" cy="101"/>
            </a:xfrm>
            <a:custGeom>
              <a:avLst/>
              <a:gdLst>
                <a:gd name="T0" fmla="*/ 0 w 73"/>
                <a:gd name="T1" fmla="*/ 0 h 101"/>
                <a:gd name="T2" fmla="*/ 0 w 73"/>
                <a:gd name="T3" fmla="*/ 15 h 101"/>
                <a:gd name="T4" fmla="*/ 13 w 73"/>
                <a:gd name="T5" fmla="*/ 50 h 101"/>
                <a:gd name="T6" fmla="*/ 35 w 73"/>
                <a:gd name="T7" fmla="*/ 83 h 101"/>
                <a:gd name="T8" fmla="*/ 52 w 73"/>
                <a:gd name="T9" fmla="*/ 93 h 101"/>
                <a:gd name="T10" fmla="*/ 73 w 73"/>
                <a:gd name="T11" fmla="*/ 101 h 101"/>
                <a:gd name="T12" fmla="*/ 69 w 73"/>
                <a:gd name="T13" fmla="*/ 75 h 101"/>
                <a:gd name="T14" fmla="*/ 9 w 73"/>
                <a:gd name="T15" fmla="*/ 7 h 101"/>
                <a:gd name="T16" fmla="*/ 0 w 7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101">
                  <a:moveTo>
                    <a:pt x="0" y="0"/>
                  </a:moveTo>
                  <a:lnTo>
                    <a:pt x="0" y="15"/>
                  </a:lnTo>
                  <a:lnTo>
                    <a:pt x="13" y="50"/>
                  </a:lnTo>
                  <a:lnTo>
                    <a:pt x="35" y="83"/>
                  </a:lnTo>
                  <a:lnTo>
                    <a:pt x="52" y="93"/>
                  </a:lnTo>
                  <a:lnTo>
                    <a:pt x="73" y="101"/>
                  </a:lnTo>
                  <a:lnTo>
                    <a:pt x="69" y="75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5" name="Freeform 402"/>
            <p:cNvSpPr>
              <a:spLocks/>
            </p:cNvSpPr>
            <p:nvPr/>
          </p:nvSpPr>
          <p:spPr bwMode="auto">
            <a:xfrm>
              <a:off x="3483" y="3722"/>
              <a:ext cx="48" cy="111"/>
            </a:xfrm>
            <a:custGeom>
              <a:avLst/>
              <a:gdLst>
                <a:gd name="T0" fmla="*/ 39 w 48"/>
                <a:gd name="T1" fmla="*/ 111 h 111"/>
                <a:gd name="T2" fmla="*/ 48 w 48"/>
                <a:gd name="T3" fmla="*/ 97 h 111"/>
                <a:gd name="T4" fmla="*/ 43 w 48"/>
                <a:gd name="T5" fmla="*/ 61 h 111"/>
                <a:gd name="T6" fmla="*/ 35 w 48"/>
                <a:gd name="T7" fmla="*/ 29 h 111"/>
                <a:gd name="T8" fmla="*/ 18 w 48"/>
                <a:gd name="T9" fmla="*/ 11 h 111"/>
                <a:gd name="T10" fmla="*/ 0 w 48"/>
                <a:gd name="T11" fmla="*/ 0 h 111"/>
                <a:gd name="T12" fmla="*/ 0 w 48"/>
                <a:gd name="T13" fmla="*/ 25 h 111"/>
                <a:gd name="T14" fmla="*/ 13 w 48"/>
                <a:gd name="T15" fmla="*/ 64 h 111"/>
                <a:gd name="T16" fmla="*/ 35 w 48"/>
                <a:gd name="T17" fmla="*/ 104 h 111"/>
                <a:gd name="T18" fmla="*/ 39 w 48"/>
                <a:gd name="T19" fmla="*/ 111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111">
                  <a:moveTo>
                    <a:pt x="39" y="111"/>
                  </a:moveTo>
                  <a:lnTo>
                    <a:pt x="48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4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" name="Freeform 403"/>
            <p:cNvSpPr>
              <a:spLocks/>
            </p:cNvSpPr>
            <p:nvPr/>
          </p:nvSpPr>
          <p:spPr bwMode="auto">
            <a:xfrm>
              <a:off x="3505" y="3822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17 w 56"/>
                <a:gd name="T3" fmla="*/ 65 h 86"/>
                <a:gd name="T4" fmla="*/ 26 w 56"/>
                <a:gd name="T5" fmla="*/ 79 h 86"/>
                <a:gd name="T6" fmla="*/ 34 w 56"/>
                <a:gd name="T7" fmla="*/ 86 h 86"/>
                <a:gd name="T8" fmla="*/ 47 w 56"/>
                <a:gd name="T9" fmla="*/ 86 h 86"/>
                <a:gd name="T10" fmla="*/ 52 w 56"/>
                <a:gd name="T11" fmla="*/ 79 h 86"/>
                <a:gd name="T12" fmla="*/ 56 w 56"/>
                <a:gd name="T13" fmla="*/ 68 h 86"/>
                <a:gd name="T14" fmla="*/ 47 w 56"/>
                <a:gd name="T15" fmla="*/ 40 h 86"/>
                <a:gd name="T16" fmla="*/ 39 w 56"/>
                <a:gd name="T17" fmla="*/ 22 h 86"/>
                <a:gd name="T18" fmla="*/ 30 w 56"/>
                <a:gd name="T19" fmla="*/ 11 h 86"/>
                <a:gd name="T20" fmla="*/ 17 w 56"/>
                <a:gd name="T21" fmla="*/ 0 h 86"/>
                <a:gd name="T22" fmla="*/ 9 w 56"/>
                <a:gd name="T23" fmla="*/ 0 h 86"/>
                <a:gd name="T24" fmla="*/ 4 w 56"/>
                <a:gd name="T25" fmla="*/ 7 h 86"/>
                <a:gd name="T26" fmla="*/ 0 w 56"/>
                <a:gd name="T27" fmla="*/ 18 h 86"/>
                <a:gd name="T28" fmla="*/ 9 w 56"/>
                <a:gd name="T29" fmla="*/ 5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86">
                  <a:moveTo>
                    <a:pt x="9" y="50"/>
                  </a:moveTo>
                  <a:lnTo>
                    <a:pt x="17" y="65"/>
                  </a:lnTo>
                  <a:lnTo>
                    <a:pt x="26" y="79"/>
                  </a:lnTo>
                  <a:lnTo>
                    <a:pt x="34" y="86"/>
                  </a:lnTo>
                  <a:lnTo>
                    <a:pt x="47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7" y="40"/>
                  </a:lnTo>
                  <a:lnTo>
                    <a:pt x="39" y="22"/>
                  </a:lnTo>
                  <a:lnTo>
                    <a:pt x="30" y="1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7" name="Freeform 404"/>
            <p:cNvSpPr>
              <a:spLocks/>
            </p:cNvSpPr>
            <p:nvPr/>
          </p:nvSpPr>
          <p:spPr bwMode="auto">
            <a:xfrm>
              <a:off x="3462" y="3761"/>
              <a:ext cx="52" cy="72"/>
            </a:xfrm>
            <a:custGeom>
              <a:avLst/>
              <a:gdLst>
                <a:gd name="T0" fmla="*/ 52 w 52"/>
                <a:gd name="T1" fmla="*/ 58 h 72"/>
                <a:gd name="T2" fmla="*/ 26 w 52"/>
                <a:gd name="T3" fmla="*/ 18 h 72"/>
                <a:gd name="T4" fmla="*/ 17 w 52"/>
                <a:gd name="T5" fmla="*/ 8 h 72"/>
                <a:gd name="T6" fmla="*/ 4 w 52"/>
                <a:gd name="T7" fmla="*/ 0 h 72"/>
                <a:gd name="T8" fmla="*/ 0 w 52"/>
                <a:gd name="T9" fmla="*/ 4 h 72"/>
                <a:gd name="T10" fmla="*/ 0 w 52"/>
                <a:gd name="T11" fmla="*/ 8 h 72"/>
                <a:gd name="T12" fmla="*/ 0 w 52"/>
                <a:gd name="T13" fmla="*/ 36 h 72"/>
                <a:gd name="T14" fmla="*/ 17 w 52"/>
                <a:gd name="T15" fmla="*/ 61 h 72"/>
                <a:gd name="T16" fmla="*/ 34 w 52"/>
                <a:gd name="T17" fmla="*/ 72 h 72"/>
                <a:gd name="T18" fmla="*/ 47 w 52"/>
                <a:gd name="T19" fmla="*/ 61 h 72"/>
                <a:gd name="T20" fmla="*/ 52 w 52"/>
                <a:gd name="T21" fmla="*/ 58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72">
                  <a:moveTo>
                    <a:pt x="52" y="58"/>
                  </a:moveTo>
                  <a:lnTo>
                    <a:pt x="26" y="18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6"/>
                  </a:lnTo>
                  <a:lnTo>
                    <a:pt x="17" y="61"/>
                  </a:lnTo>
                  <a:lnTo>
                    <a:pt x="34" y="72"/>
                  </a:lnTo>
                  <a:lnTo>
                    <a:pt x="47" y="61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8" name="Freeform 405"/>
            <p:cNvSpPr>
              <a:spLocks/>
            </p:cNvSpPr>
            <p:nvPr/>
          </p:nvSpPr>
          <p:spPr bwMode="auto">
            <a:xfrm>
              <a:off x="3458" y="3819"/>
              <a:ext cx="51" cy="43"/>
            </a:xfrm>
            <a:custGeom>
              <a:avLst/>
              <a:gdLst>
                <a:gd name="T0" fmla="*/ 47 w 51"/>
                <a:gd name="T1" fmla="*/ 14 h 43"/>
                <a:gd name="T2" fmla="*/ 25 w 51"/>
                <a:gd name="T3" fmla="*/ 10 h 43"/>
                <a:gd name="T4" fmla="*/ 13 w 51"/>
                <a:gd name="T5" fmla="*/ 0 h 43"/>
                <a:gd name="T6" fmla="*/ 4 w 51"/>
                <a:gd name="T7" fmla="*/ 0 h 43"/>
                <a:gd name="T8" fmla="*/ 0 w 51"/>
                <a:gd name="T9" fmla="*/ 3 h 43"/>
                <a:gd name="T10" fmla="*/ 8 w 51"/>
                <a:gd name="T11" fmla="*/ 21 h 43"/>
                <a:gd name="T12" fmla="*/ 17 w 51"/>
                <a:gd name="T13" fmla="*/ 32 h 43"/>
                <a:gd name="T14" fmla="*/ 25 w 51"/>
                <a:gd name="T15" fmla="*/ 35 h 43"/>
                <a:gd name="T16" fmla="*/ 34 w 51"/>
                <a:gd name="T17" fmla="*/ 39 h 43"/>
                <a:gd name="T18" fmla="*/ 47 w 51"/>
                <a:gd name="T19" fmla="*/ 43 h 43"/>
                <a:gd name="T20" fmla="*/ 51 w 51"/>
                <a:gd name="T21" fmla="*/ 35 h 43"/>
                <a:gd name="T22" fmla="*/ 47 w 51"/>
                <a:gd name="T23" fmla="*/ 18 h 43"/>
                <a:gd name="T24" fmla="*/ 47 w 51"/>
                <a:gd name="T25" fmla="*/ 1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43">
                  <a:moveTo>
                    <a:pt x="47" y="14"/>
                  </a:moveTo>
                  <a:lnTo>
                    <a:pt x="25" y="1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21"/>
                  </a:lnTo>
                  <a:lnTo>
                    <a:pt x="17" y="32"/>
                  </a:lnTo>
                  <a:lnTo>
                    <a:pt x="25" y="35"/>
                  </a:lnTo>
                  <a:lnTo>
                    <a:pt x="34" y="39"/>
                  </a:lnTo>
                  <a:lnTo>
                    <a:pt x="47" y="43"/>
                  </a:lnTo>
                  <a:lnTo>
                    <a:pt x="51" y="35"/>
                  </a:lnTo>
                  <a:lnTo>
                    <a:pt x="47" y="18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9" name="Freeform 406"/>
            <p:cNvSpPr>
              <a:spLocks/>
            </p:cNvSpPr>
            <p:nvPr/>
          </p:nvSpPr>
          <p:spPr bwMode="auto">
            <a:xfrm>
              <a:off x="3471" y="3862"/>
              <a:ext cx="51" cy="35"/>
            </a:xfrm>
            <a:custGeom>
              <a:avLst/>
              <a:gdLst>
                <a:gd name="T0" fmla="*/ 38 w 51"/>
                <a:gd name="T1" fmla="*/ 0 h 35"/>
                <a:gd name="T2" fmla="*/ 25 w 51"/>
                <a:gd name="T3" fmla="*/ 3 h 35"/>
                <a:gd name="T4" fmla="*/ 17 w 51"/>
                <a:gd name="T5" fmla="*/ 10 h 35"/>
                <a:gd name="T6" fmla="*/ 12 w 51"/>
                <a:gd name="T7" fmla="*/ 14 h 35"/>
                <a:gd name="T8" fmla="*/ 4 w 51"/>
                <a:gd name="T9" fmla="*/ 21 h 35"/>
                <a:gd name="T10" fmla="*/ 0 w 51"/>
                <a:gd name="T11" fmla="*/ 32 h 35"/>
                <a:gd name="T12" fmla="*/ 4 w 51"/>
                <a:gd name="T13" fmla="*/ 35 h 35"/>
                <a:gd name="T14" fmla="*/ 21 w 51"/>
                <a:gd name="T15" fmla="*/ 35 h 35"/>
                <a:gd name="T16" fmla="*/ 38 w 51"/>
                <a:gd name="T17" fmla="*/ 35 h 35"/>
                <a:gd name="T18" fmla="*/ 51 w 51"/>
                <a:gd name="T19" fmla="*/ 28 h 35"/>
                <a:gd name="T20" fmla="*/ 47 w 51"/>
                <a:gd name="T21" fmla="*/ 18 h 35"/>
                <a:gd name="T22" fmla="*/ 38 w 51"/>
                <a:gd name="T23" fmla="*/ 3 h 35"/>
                <a:gd name="T24" fmla="*/ 38 w 51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5">
                  <a:moveTo>
                    <a:pt x="38" y="0"/>
                  </a:moveTo>
                  <a:lnTo>
                    <a:pt x="25" y="3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21" y="35"/>
                  </a:lnTo>
                  <a:lnTo>
                    <a:pt x="38" y="35"/>
                  </a:lnTo>
                  <a:lnTo>
                    <a:pt x="51" y="28"/>
                  </a:lnTo>
                  <a:lnTo>
                    <a:pt x="47" y="18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0" name="Freeform 407"/>
            <p:cNvSpPr>
              <a:spLocks/>
            </p:cNvSpPr>
            <p:nvPr/>
          </p:nvSpPr>
          <p:spPr bwMode="auto">
            <a:xfrm>
              <a:off x="3505" y="3894"/>
              <a:ext cx="34" cy="39"/>
            </a:xfrm>
            <a:custGeom>
              <a:avLst/>
              <a:gdLst>
                <a:gd name="T0" fmla="*/ 21 w 34"/>
                <a:gd name="T1" fmla="*/ 0 h 39"/>
                <a:gd name="T2" fmla="*/ 17 w 34"/>
                <a:gd name="T3" fmla="*/ 0 h 39"/>
                <a:gd name="T4" fmla="*/ 9 w 34"/>
                <a:gd name="T5" fmla="*/ 7 h 39"/>
                <a:gd name="T6" fmla="*/ 0 w 34"/>
                <a:gd name="T7" fmla="*/ 25 h 39"/>
                <a:gd name="T8" fmla="*/ 0 w 34"/>
                <a:gd name="T9" fmla="*/ 39 h 39"/>
                <a:gd name="T10" fmla="*/ 4 w 34"/>
                <a:gd name="T11" fmla="*/ 39 h 39"/>
                <a:gd name="T12" fmla="*/ 13 w 34"/>
                <a:gd name="T13" fmla="*/ 39 h 39"/>
                <a:gd name="T14" fmla="*/ 34 w 34"/>
                <a:gd name="T15" fmla="*/ 18 h 39"/>
                <a:gd name="T16" fmla="*/ 30 w 34"/>
                <a:gd name="T17" fmla="*/ 3 h 39"/>
                <a:gd name="T18" fmla="*/ 21 w 34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9">
                  <a:moveTo>
                    <a:pt x="21" y="0"/>
                  </a:moveTo>
                  <a:lnTo>
                    <a:pt x="17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39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1" name="Freeform 408"/>
            <p:cNvSpPr>
              <a:spLocks/>
            </p:cNvSpPr>
            <p:nvPr/>
          </p:nvSpPr>
          <p:spPr bwMode="auto">
            <a:xfrm>
              <a:off x="3535" y="3908"/>
              <a:ext cx="39" cy="75"/>
            </a:xfrm>
            <a:custGeom>
              <a:avLst/>
              <a:gdLst>
                <a:gd name="T0" fmla="*/ 13 w 39"/>
                <a:gd name="T1" fmla="*/ 0 h 75"/>
                <a:gd name="T2" fmla="*/ 13 w 39"/>
                <a:gd name="T3" fmla="*/ 0 h 75"/>
                <a:gd name="T4" fmla="*/ 9 w 39"/>
                <a:gd name="T5" fmla="*/ 0 h 75"/>
                <a:gd name="T6" fmla="*/ 0 w 39"/>
                <a:gd name="T7" fmla="*/ 15 h 75"/>
                <a:gd name="T8" fmla="*/ 4 w 39"/>
                <a:gd name="T9" fmla="*/ 32 h 75"/>
                <a:gd name="T10" fmla="*/ 4 w 39"/>
                <a:gd name="T11" fmla="*/ 43 h 75"/>
                <a:gd name="T12" fmla="*/ 13 w 39"/>
                <a:gd name="T13" fmla="*/ 54 h 75"/>
                <a:gd name="T14" fmla="*/ 26 w 39"/>
                <a:gd name="T15" fmla="*/ 68 h 75"/>
                <a:gd name="T16" fmla="*/ 39 w 39"/>
                <a:gd name="T17" fmla="*/ 75 h 75"/>
                <a:gd name="T18" fmla="*/ 39 w 39"/>
                <a:gd name="T19" fmla="*/ 75 h 75"/>
                <a:gd name="T20" fmla="*/ 34 w 39"/>
                <a:gd name="T21" fmla="*/ 40 h 75"/>
                <a:gd name="T22" fmla="*/ 13 w 39"/>
                <a:gd name="T23" fmla="*/ 0 h 75"/>
                <a:gd name="T24" fmla="*/ 13 w 39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" y="32"/>
                  </a:lnTo>
                  <a:lnTo>
                    <a:pt x="4" y="43"/>
                  </a:lnTo>
                  <a:lnTo>
                    <a:pt x="13" y="54"/>
                  </a:lnTo>
                  <a:lnTo>
                    <a:pt x="26" y="68"/>
                  </a:lnTo>
                  <a:lnTo>
                    <a:pt x="39" y="75"/>
                  </a:lnTo>
                  <a:lnTo>
                    <a:pt x="34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2" name="Freeform 409"/>
            <p:cNvSpPr>
              <a:spLocks/>
            </p:cNvSpPr>
            <p:nvPr/>
          </p:nvSpPr>
          <p:spPr bwMode="auto">
            <a:xfrm>
              <a:off x="3514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3" name="Freeform 410"/>
            <p:cNvSpPr>
              <a:spLocks/>
            </p:cNvSpPr>
            <p:nvPr/>
          </p:nvSpPr>
          <p:spPr bwMode="auto">
            <a:xfrm>
              <a:off x="3522" y="3829"/>
              <a:ext cx="4" cy="15"/>
            </a:xfrm>
            <a:custGeom>
              <a:avLst/>
              <a:gdLst>
                <a:gd name="T0" fmla="*/ 0 w 4"/>
                <a:gd name="T1" fmla="*/ 8 h 15"/>
                <a:gd name="T2" fmla="*/ 4 w 4"/>
                <a:gd name="T3" fmla="*/ 15 h 15"/>
                <a:gd name="T4" fmla="*/ 4 w 4"/>
                <a:gd name="T5" fmla="*/ 4 h 15"/>
                <a:gd name="T6" fmla="*/ 0 w 4"/>
                <a:gd name="T7" fmla="*/ 0 h 15"/>
                <a:gd name="T8" fmla="*/ 0 w 4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5">
                  <a:moveTo>
                    <a:pt x="0" y="8"/>
                  </a:moveTo>
                  <a:lnTo>
                    <a:pt x="4" y="15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4" name="Freeform 411"/>
            <p:cNvSpPr>
              <a:spLocks/>
            </p:cNvSpPr>
            <p:nvPr/>
          </p:nvSpPr>
          <p:spPr bwMode="auto">
            <a:xfrm>
              <a:off x="3518" y="3858"/>
              <a:ext cx="8" cy="7"/>
            </a:xfrm>
            <a:custGeom>
              <a:avLst/>
              <a:gdLst>
                <a:gd name="T0" fmla="*/ 0 w 8"/>
                <a:gd name="T1" fmla="*/ 4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5" name="Freeform 412"/>
            <p:cNvSpPr>
              <a:spLocks/>
            </p:cNvSpPr>
            <p:nvPr/>
          </p:nvSpPr>
          <p:spPr bwMode="auto">
            <a:xfrm>
              <a:off x="3531" y="3847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6" name="Freeform 413"/>
            <p:cNvSpPr>
              <a:spLocks/>
            </p:cNvSpPr>
            <p:nvPr/>
          </p:nvSpPr>
          <p:spPr bwMode="auto">
            <a:xfrm>
              <a:off x="3518" y="3872"/>
              <a:ext cx="13" cy="8"/>
            </a:xfrm>
            <a:custGeom>
              <a:avLst/>
              <a:gdLst>
                <a:gd name="T0" fmla="*/ 4 w 13"/>
                <a:gd name="T1" fmla="*/ 8 h 8"/>
                <a:gd name="T2" fmla="*/ 13 w 13"/>
                <a:gd name="T3" fmla="*/ 4 h 8"/>
                <a:gd name="T4" fmla="*/ 8 w 13"/>
                <a:gd name="T5" fmla="*/ 0 h 8"/>
                <a:gd name="T6" fmla="*/ 0 w 13"/>
                <a:gd name="T7" fmla="*/ 0 h 8"/>
                <a:gd name="T8" fmla="*/ 4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8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7" name="Freeform 414"/>
            <p:cNvSpPr>
              <a:spLocks/>
            </p:cNvSpPr>
            <p:nvPr/>
          </p:nvSpPr>
          <p:spPr bwMode="auto">
            <a:xfrm>
              <a:off x="3539" y="3865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8" name="Freeform 415"/>
            <p:cNvSpPr>
              <a:spLocks/>
            </p:cNvSpPr>
            <p:nvPr/>
          </p:nvSpPr>
          <p:spPr bwMode="auto">
            <a:xfrm>
              <a:off x="3531" y="3880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9" name="Freeform 416"/>
            <p:cNvSpPr>
              <a:spLocks/>
            </p:cNvSpPr>
            <p:nvPr/>
          </p:nvSpPr>
          <p:spPr bwMode="auto">
            <a:xfrm>
              <a:off x="3544" y="3890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0" name="Freeform 417"/>
            <p:cNvSpPr>
              <a:spLocks/>
            </p:cNvSpPr>
            <p:nvPr/>
          </p:nvSpPr>
          <p:spPr bwMode="auto">
            <a:xfrm>
              <a:off x="3544" y="3872"/>
              <a:ext cx="8" cy="15"/>
            </a:xfrm>
            <a:custGeom>
              <a:avLst/>
              <a:gdLst>
                <a:gd name="T0" fmla="*/ 0 w 8"/>
                <a:gd name="T1" fmla="*/ 8 h 15"/>
                <a:gd name="T2" fmla="*/ 4 w 8"/>
                <a:gd name="T3" fmla="*/ 15 h 15"/>
                <a:gd name="T4" fmla="*/ 8 w 8"/>
                <a:gd name="T5" fmla="*/ 8 h 15"/>
                <a:gd name="T6" fmla="*/ 4 w 8"/>
                <a:gd name="T7" fmla="*/ 0 h 15"/>
                <a:gd name="T8" fmla="*/ 0 w 8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5">
                  <a:moveTo>
                    <a:pt x="0" y="8"/>
                  </a:moveTo>
                  <a:lnTo>
                    <a:pt x="4" y="15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1" name="Freeform 418"/>
            <p:cNvSpPr>
              <a:spLocks/>
            </p:cNvSpPr>
            <p:nvPr/>
          </p:nvSpPr>
          <p:spPr bwMode="auto">
            <a:xfrm>
              <a:off x="5545" y="353"/>
              <a:ext cx="159" cy="50"/>
            </a:xfrm>
            <a:custGeom>
              <a:avLst/>
              <a:gdLst>
                <a:gd name="T0" fmla="*/ 0 w 159"/>
                <a:gd name="T1" fmla="*/ 4 h 50"/>
                <a:gd name="T2" fmla="*/ 0 w 159"/>
                <a:gd name="T3" fmla="*/ 11 h 50"/>
                <a:gd name="T4" fmla="*/ 5 w 159"/>
                <a:gd name="T5" fmla="*/ 22 h 50"/>
                <a:gd name="T6" fmla="*/ 17 w 159"/>
                <a:gd name="T7" fmla="*/ 29 h 50"/>
                <a:gd name="T8" fmla="*/ 35 w 159"/>
                <a:gd name="T9" fmla="*/ 36 h 50"/>
                <a:gd name="T10" fmla="*/ 56 w 159"/>
                <a:gd name="T11" fmla="*/ 43 h 50"/>
                <a:gd name="T12" fmla="*/ 86 w 159"/>
                <a:gd name="T13" fmla="*/ 50 h 50"/>
                <a:gd name="T14" fmla="*/ 121 w 159"/>
                <a:gd name="T15" fmla="*/ 50 h 50"/>
                <a:gd name="T16" fmla="*/ 159 w 159"/>
                <a:gd name="T17" fmla="*/ 47 h 50"/>
                <a:gd name="T18" fmla="*/ 121 w 159"/>
                <a:gd name="T19" fmla="*/ 29 h 50"/>
                <a:gd name="T20" fmla="*/ 69 w 159"/>
                <a:gd name="T21" fmla="*/ 11 h 50"/>
                <a:gd name="T22" fmla="*/ 26 w 159"/>
                <a:gd name="T23" fmla="*/ 0 h 50"/>
                <a:gd name="T24" fmla="*/ 9 w 159"/>
                <a:gd name="T25" fmla="*/ 0 h 50"/>
                <a:gd name="T26" fmla="*/ 0 w 159"/>
                <a:gd name="T27" fmla="*/ 4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50">
                  <a:moveTo>
                    <a:pt x="0" y="4"/>
                  </a:moveTo>
                  <a:lnTo>
                    <a:pt x="0" y="11"/>
                  </a:lnTo>
                  <a:lnTo>
                    <a:pt x="5" y="22"/>
                  </a:lnTo>
                  <a:lnTo>
                    <a:pt x="17" y="29"/>
                  </a:lnTo>
                  <a:lnTo>
                    <a:pt x="35" y="36"/>
                  </a:lnTo>
                  <a:lnTo>
                    <a:pt x="56" y="43"/>
                  </a:lnTo>
                  <a:lnTo>
                    <a:pt x="86" y="50"/>
                  </a:lnTo>
                  <a:lnTo>
                    <a:pt x="121" y="50"/>
                  </a:lnTo>
                  <a:lnTo>
                    <a:pt x="159" y="47"/>
                  </a:lnTo>
                  <a:lnTo>
                    <a:pt x="121" y="29"/>
                  </a:lnTo>
                  <a:lnTo>
                    <a:pt x="69" y="1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2" name="Freeform 419"/>
            <p:cNvSpPr>
              <a:spLocks/>
            </p:cNvSpPr>
            <p:nvPr/>
          </p:nvSpPr>
          <p:spPr bwMode="auto">
            <a:xfrm>
              <a:off x="5545" y="328"/>
              <a:ext cx="185" cy="39"/>
            </a:xfrm>
            <a:custGeom>
              <a:avLst/>
              <a:gdLst>
                <a:gd name="T0" fmla="*/ 0 w 185"/>
                <a:gd name="T1" fmla="*/ 25 h 39"/>
                <a:gd name="T2" fmla="*/ 9 w 185"/>
                <a:gd name="T3" fmla="*/ 32 h 39"/>
                <a:gd name="T4" fmla="*/ 22 w 185"/>
                <a:gd name="T5" fmla="*/ 39 h 39"/>
                <a:gd name="T6" fmla="*/ 47 w 185"/>
                <a:gd name="T7" fmla="*/ 39 h 39"/>
                <a:gd name="T8" fmla="*/ 73 w 185"/>
                <a:gd name="T9" fmla="*/ 39 h 39"/>
                <a:gd name="T10" fmla="*/ 133 w 185"/>
                <a:gd name="T11" fmla="*/ 29 h 39"/>
                <a:gd name="T12" fmla="*/ 163 w 185"/>
                <a:gd name="T13" fmla="*/ 22 h 39"/>
                <a:gd name="T14" fmla="*/ 185 w 185"/>
                <a:gd name="T15" fmla="*/ 11 h 39"/>
                <a:gd name="T16" fmla="*/ 129 w 185"/>
                <a:gd name="T17" fmla="*/ 4 h 39"/>
                <a:gd name="T18" fmla="*/ 69 w 185"/>
                <a:gd name="T19" fmla="*/ 0 h 39"/>
                <a:gd name="T20" fmla="*/ 43 w 185"/>
                <a:gd name="T21" fmla="*/ 0 h 39"/>
                <a:gd name="T22" fmla="*/ 22 w 185"/>
                <a:gd name="T23" fmla="*/ 4 h 39"/>
                <a:gd name="T24" fmla="*/ 9 w 185"/>
                <a:gd name="T25" fmla="*/ 11 h 39"/>
                <a:gd name="T26" fmla="*/ 0 w 185"/>
                <a:gd name="T27" fmla="*/ 2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39">
                  <a:moveTo>
                    <a:pt x="0" y="25"/>
                  </a:moveTo>
                  <a:lnTo>
                    <a:pt x="9" y="32"/>
                  </a:lnTo>
                  <a:lnTo>
                    <a:pt x="22" y="39"/>
                  </a:lnTo>
                  <a:lnTo>
                    <a:pt x="47" y="39"/>
                  </a:lnTo>
                  <a:lnTo>
                    <a:pt x="73" y="39"/>
                  </a:lnTo>
                  <a:lnTo>
                    <a:pt x="133" y="29"/>
                  </a:lnTo>
                  <a:lnTo>
                    <a:pt x="163" y="22"/>
                  </a:lnTo>
                  <a:lnTo>
                    <a:pt x="185" y="11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3" name="Freeform 420"/>
            <p:cNvSpPr>
              <a:spLocks/>
            </p:cNvSpPr>
            <p:nvPr/>
          </p:nvSpPr>
          <p:spPr bwMode="auto">
            <a:xfrm>
              <a:off x="5537" y="203"/>
              <a:ext cx="116" cy="143"/>
            </a:xfrm>
            <a:custGeom>
              <a:avLst/>
              <a:gdLst>
                <a:gd name="T0" fmla="*/ 21 w 116"/>
                <a:gd name="T1" fmla="*/ 143 h 143"/>
                <a:gd name="T2" fmla="*/ 8 w 116"/>
                <a:gd name="T3" fmla="*/ 139 h 143"/>
                <a:gd name="T4" fmla="*/ 0 w 116"/>
                <a:gd name="T5" fmla="*/ 136 h 143"/>
                <a:gd name="T6" fmla="*/ 0 w 116"/>
                <a:gd name="T7" fmla="*/ 118 h 143"/>
                <a:gd name="T8" fmla="*/ 17 w 116"/>
                <a:gd name="T9" fmla="*/ 96 h 143"/>
                <a:gd name="T10" fmla="*/ 38 w 116"/>
                <a:gd name="T11" fmla="*/ 75 h 143"/>
                <a:gd name="T12" fmla="*/ 94 w 116"/>
                <a:gd name="T13" fmla="*/ 32 h 143"/>
                <a:gd name="T14" fmla="*/ 111 w 116"/>
                <a:gd name="T15" fmla="*/ 14 h 143"/>
                <a:gd name="T16" fmla="*/ 116 w 116"/>
                <a:gd name="T17" fmla="*/ 0 h 143"/>
                <a:gd name="T18" fmla="*/ 116 w 116"/>
                <a:gd name="T19" fmla="*/ 14 h 143"/>
                <a:gd name="T20" fmla="*/ 111 w 116"/>
                <a:gd name="T21" fmla="*/ 28 h 143"/>
                <a:gd name="T22" fmla="*/ 98 w 116"/>
                <a:gd name="T23" fmla="*/ 71 h 143"/>
                <a:gd name="T24" fmla="*/ 90 w 116"/>
                <a:gd name="T25" fmla="*/ 93 h 143"/>
                <a:gd name="T26" fmla="*/ 73 w 116"/>
                <a:gd name="T27" fmla="*/ 114 h 143"/>
                <a:gd name="T28" fmla="*/ 51 w 116"/>
                <a:gd name="T29" fmla="*/ 132 h 143"/>
                <a:gd name="T30" fmla="*/ 21 w 116"/>
                <a:gd name="T31" fmla="*/ 143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143">
                  <a:moveTo>
                    <a:pt x="21" y="143"/>
                  </a:moveTo>
                  <a:lnTo>
                    <a:pt x="8" y="139"/>
                  </a:lnTo>
                  <a:lnTo>
                    <a:pt x="0" y="136"/>
                  </a:lnTo>
                  <a:lnTo>
                    <a:pt x="0" y="118"/>
                  </a:lnTo>
                  <a:lnTo>
                    <a:pt x="17" y="96"/>
                  </a:lnTo>
                  <a:lnTo>
                    <a:pt x="38" y="75"/>
                  </a:lnTo>
                  <a:lnTo>
                    <a:pt x="94" y="32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16" y="14"/>
                  </a:lnTo>
                  <a:lnTo>
                    <a:pt x="111" y="28"/>
                  </a:lnTo>
                  <a:lnTo>
                    <a:pt x="98" y="71"/>
                  </a:lnTo>
                  <a:lnTo>
                    <a:pt x="90" y="93"/>
                  </a:lnTo>
                  <a:lnTo>
                    <a:pt x="73" y="114"/>
                  </a:lnTo>
                  <a:lnTo>
                    <a:pt x="51" y="132"/>
                  </a:lnTo>
                  <a:lnTo>
                    <a:pt x="21" y="1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9" name="Freeform 421"/>
          <p:cNvSpPr>
            <a:spLocks/>
          </p:cNvSpPr>
          <p:nvPr/>
        </p:nvSpPr>
        <p:spPr bwMode="auto">
          <a:xfrm>
            <a:off x="8632826" y="4226719"/>
            <a:ext cx="265113" cy="85725"/>
          </a:xfrm>
          <a:custGeom>
            <a:avLst/>
            <a:gdLst>
              <a:gd name="T0" fmla="*/ 2147483646 w 167"/>
              <a:gd name="T1" fmla="*/ 2147483646 h 72"/>
              <a:gd name="T2" fmla="*/ 0 w 167"/>
              <a:gd name="T3" fmla="*/ 2147483646 h 72"/>
              <a:gd name="T4" fmla="*/ 2147483646 w 167"/>
              <a:gd name="T5" fmla="*/ 2147483646 h 72"/>
              <a:gd name="T6" fmla="*/ 2147483646 w 167"/>
              <a:gd name="T7" fmla="*/ 2147483646 h 72"/>
              <a:gd name="T8" fmla="*/ 2147483646 w 167"/>
              <a:gd name="T9" fmla="*/ 2147483646 h 72"/>
              <a:gd name="T10" fmla="*/ 2147483646 w 167"/>
              <a:gd name="T11" fmla="*/ 2147483646 h 72"/>
              <a:gd name="T12" fmla="*/ 2147483646 w 167"/>
              <a:gd name="T13" fmla="*/ 0 h 72"/>
              <a:gd name="T14" fmla="*/ 2147483646 w 167"/>
              <a:gd name="T15" fmla="*/ 0 h 72"/>
              <a:gd name="T16" fmla="*/ 2147483646 w 167"/>
              <a:gd name="T17" fmla="*/ 2147483646 h 72"/>
              <a:gd name="T18" fmla="*/ 2147483646 w 167"/>
              <a:gd name="T19" fmla="*/ 2147483646 h 72"/>
              <a:gd name="T20" fmla="*/ 2147483646 w 167"/>
              <a:gd name="T21" fmla="*/ 2147483646 h 72"/>
              <a:gd name="T22" fmla="*/ 2147483646 w 167"/>
              <a:gd name="T23" fmla="*/ 2147483646 h 72"/>
              <a:gd name="T24" fmla="*/ 2147483646 w 167"/>
              <a:gd name="T25" fmla="*/ 2147483646 h 72"/>
              <a:gd name="T26" fmla="*/ 2147483646 w 167"/>
              <a:gd name="T27" fmla="*/ 2147483646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7" h="72">
                <a:moveTo>
                  <a:pt x="4" y="65"/>
                </a:moveTo>
                <a:lnTo>
                  <a:pt x="0" y="54"/>
                </a:lnTo>
                <a:lnTo>
                  <a:pt x="8" y="47"/>
                </a:lnTo>
                <a:lnTo>
                  <a:pt x="30" y="32"/>
                </a:lnTo>
                <a:lnTo>
                  <a:pt x="56" y="22"/>
                </a:lnTo>
                <a:lnTo>
                  <a:pt x="116" y="4"/>
                </a:lnTo>
                <a:lnTo>
                  <a:pt x="146" y="0"/>
                </a:lnTo>
                <a:lnTo>
                  <a:pt x="167" y="0"/>
                </a:lnTo>
                <a:lnTo>
                  <a:pt x="133" y="29"/>
                </a:lnTo>
                <a:lnTo>
                  <a:pt x="90" y="57"/>
                </a:lnTo>
                <a:lnTo>
                  <a:pt x="69" y="65"/>
                </a:lnTo>
                <a:lnTo>
                  <a:pt x="43" y="72"/>
                </a:lnTo>
                <a:lnTo>
                  <a:pt x="21" y="72"/>
                </a:lnTo>
                <a:lnTo>
                  <a:pt x="4" y="65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Freeform 422"/>
          <p:cNvSpPr>
            <a:spLocks/>
          </p:cNvSpPr>
          <p:nvPr/>
        </p:nvSpPr>
        <p:spPr bwMode="auto">
          <a:xfrm>
            <a:off x="8701088" y="4355306"/>
            <a:ext cx="273050" cy="80963"/>
          </a:xfrm>
          <a:custGeom>
            <a:avLst/>
            <a:gdLst>
              <a:gd name="T0" fmla="*/ 2147483646 w 172"/>
              <a:gd name="T1" fmla="*/ 2147483646 h 68"/>
              <a:gd name="T2" fmla="*/ 0 w 172"/>
              <a:gd name="T3" fmla="*/ 2147483646 h 68"/>
              <a:gd name="T4" fmla="*/ 2147483646 w 172"/>
              <a:gd name="T5" fmla="*/ 2147483646 h 68"/>
              <a:gd name="T6" fmla="*/ 2147483646 w 172"/>
              <a:gd name="T7" fmla="*/ 2147483646 h 68"/>
              <a:gd name="T8" fmla="*/ 2147483646 w 172"/>
              <a:gd name="T9" fmla="*/ 2147483646 h 68"/>
              <a:gd name="T10" fmla="*/ 2147483646 w 172"/>
              <a:gd name="T11" fmla="*/ 2147483646 h 68"/>
              <a:gd name="T12" fmla="*/ 2147483646 w 172"/>
              <a:gd name="T13" fmla="*/ 2147483646 h 68"/>
              <a:gd name="T14" fmla="*/ 2147483646 w 172"/>
              <a:gd name="T15" fmla="*/ 2147483646 h 68"/>
              <a:gd name="T16" fmla="*/ 2147483646 w 172"/>
              <a:gd name="T17" fmla="*/ 2147483646 h 68"/>
              <a:gd name="T18" fmla="*/ 2147483646 w 172"/>
              <a:gd name="T19" fmla="*/ 2147483646 h 68"/>
              <a:gd name="T20" fmla="*/ 2147483646 w 172"/>
              <a:gd name="T21" fmla="*/ 2147483646 h 68"/>
              <a:gd name="T22" fmla="*/ 2147483646 w 172"/>
              <a:gd name="T23" fmla="*/ 0 h 68"/>
              <a:gd name="T24" fmla="*/ 2147483646 w 172"/>
              <a:gd name="T25" fmla="*/ 0 h 68"/>
              <a:gd name="T26" fmla="*/ 2147483646 w 172"/>
              <a:gd name="T27" fmla="*/ 2147483646 h 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" h="68">
                <a:moveTo>
                  <a:pt x="4" y="7"/>
                </a:moveTo>
                <a:lnTo>
                  <a:pt x="0" y="14"/>
                </a:lnTo>
                <a:lnTo>
                  <a:pt x="13" y="25"/>
                </a:lnTo>
                <a:lnTo>
                  <a:pt x="30" y="35"/>
                </a:lnTo>
                <a:lnTo>
                  <a:pt x="60" y="50"/>
                </a:lnTo>
                <a:lnTo>
                  <a:pt x="120" y="64"/>
                </a:lnTo>
                <a:lnTo>
                  <a:pt x="146" y="68"/>
                </a:lnTo>
                <a:lnTo>
                  <a:pt x="172" y="64"/>
                </a:lnTo>
                <a:lnTo>
                  <a:pt x="137" y="39"/>
                </a:lnTo>
                <a:lnTo>
                  <a:pt x="90" y="14"/>
                </a:lnTo>
                <a:lnTo>
                  <a:pt x="69" y="3"/>
                </a:lnTo>
                <a:lnTo>
                  <a:pt x="43" y="0"/>
                </a:lnTo>
                <a:lnTo>
                  <a:pt x="21" y="0"/>
                </a:lnTo>
                <a:lnTo>
                  <a:pt x="4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Freeform 423"/>
          <p:cNvSpPr>
            <a:spLocks/>
          </p:cNvSpPr>
          <p:nvPr/>
        </p:nvSpPr>
        <p:spPr bwMode="auto">
          <a:xfrm>
            <a:off x="8926513" y="4231482"/>
            <a:ext cx="87312" cy="89297"/>
          </a:xfrm>
          <a:custGeom>
            <a:avLst/>
            <a:gdLst>
              <a:gd name="T0" fmla="*/ 2147483646 w 55"/>
              <a:gd name="T1" fmla="*/ 0 h 75"/>
              <a:gd name="T2" fmla="*/ 2147483646 w 55"/>
              <a:gd name="T3" fmla="*/ 2147483646 h 75"/>
              <a:gd name="T4" fmla="*/ 2147483646 w 55"/>
              <a:gd name="T5" fmla="*/ 2147483646 h 75"/>
              <a:gd name="T6" fmla="*/ 0 w 55"/>
              <a:gd name="T7" fmla="*/ 2147483646 h 75"/>
              <a:gd name="T8" fmla="*/ 0 w 55"/>
              <a:gd name="T9" fmla="*/ 2147483646 h 75"/>
              <a:gd name="T10" fmla="*/ 0 w 55"/>
              <a:gd name="T11" fmla="*/ 2147483646 h 75"/>
              <a:gd name="T12" fmla="*/ 2147483646 w 55"/>
              <a:gd name="T13" fmla="*/ 2147483646 h 75"/>
              <a:gd name="T14" fmla="*/ 2147483646 w 55"/>
              <a:gd name="T15" fmla="*/ 2147483646 h 75"/>
              <a:gd name="T16" fmla="*/ 2147483646 w 55"/>
              <a:gd name="T17" fmla="*/ 2147483646 h 75"/>
              <a:gd name="T18" fmla="*/ 2147483646 w 55"/>
              <a:gd name="T19" fmla="*/ 2147483646 h 75"/>
              <a:gd name="T20" fmla="*/ 2147483646 w 55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5" h="75">
                <a:moveTo>
                  <a:pt x="55" y="0"/>
                </a:moveTo>
                <a:lnTo>
                  <a:pt x="38" y="7"/>
                </a:lnTo>
                <a:lnTo>
                  <a:pt x="17" y="18"/>
                </a:lnTo>
                <a:lnTo>
                  <a:pt x="0" y="39"/>
                </a:lnTo>
                <a:lnTo>
                  <a:pt x="0" y="53"/>
                </a:lnTo>
                <a:lnTo>
                  <a:pt x="0" y="75"/>
                </a:lnTo>
                <a:lnTo>
                  <a:pt x="30" y="53"/>
                </a:lnTo>
                <a:lnTo>
                  <a:pt x="38" y="46"/>
                </a:lnTo>
                <a:lnTo>
                  <a:pt x="51" y="32"/>
                </a:lnTo>
                <a:lnTo>
                  <a:pt x="55" y="18"/>
                </a:lnTo>
                <a:lnTo>
                  <a:pt x="55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Freeform 424"/>
          <p:cNvSpPr>
            <a:spLocks/>
          </p:cNvSpPr>
          <p:nvPr/>
        </p:nvSpPr>
        <p:spPr bwMode="auto">
          <a:xfrm>
            <a:off x="8053388" y="4350544"/>
            <a:ext cx="273050" cy="85725"/>
          </a:xfrm>
          <a:custGeom>
            <a:avLst/>
            <a:gdLst>
              <a:gd name="T0" fmla="*/ 2147483646 w 172"/>
              <a:gd name="T1" fmla="*/ 2147483646 h 72"/>
              <a:gd name="T2" fmla="*/ 2147483646 w 172"/>
              <a:gd name="T3" fmla="*/ 2147483646 h 72"/>
              <a:gd name="T4" fmla="*/ 2147483646 w 172"/>
              <a:gd name="T5" fmla="*/ 2147483646 h 72"/>
              <a:gd name="T6" fmla="*/ 2147483646 w 172"/>
              <a:gd name="T7" fmla="*/ 2147483646 h 72"/>
              <a:gd name="T8" fmla="*/ 2147483646 w 172"/>
              <a:gd name="T9" fmla="*/ 2147483646 h 72"/>
              <a:gd name="T10" fmla="*/ 2147483646 w 172"/>
              <a:gd name="T11" fmla="*/ 2147483646 h 72"/>
              <a:gd name="T12" fmla="*/ 2147483646 w 172"/>
              <a:gd name="T13" fmla="*/ 0 h 72"/>
              <a:gd name="T14" fmla="*/ 0 w 172"/>
              <a:gd name="T15" fmla="*/ 2147483646 h 72"/>
              <a:gd name="T16" fmla="*/ 2147483646 w 172"/>
              <a:gd name="T17" fmla="*/ 2147483646 h 72"/>
              <a:gd name="T18" fmla="*/ 2147483646 w 172"/>
              <a:gd name="T19" fmla="*/ 2147483646 h 72"/>
              <a:gd name="T20" fmla="*/ 2147483646 w 172"/>
              <a:gd name="T21" fmla="*/ 2147483646 h 72"/>
              <a:gd name="T22" fmla="*/ 2147483646 w 172"/>
              <a:gd name="T23" fmla="*/ 2147483646 h 72"/>
              <a:gd name="T24" fmla="*/ 2147483646 w 172"/>
              <a:gd name="T25" fmla="*/ 2147483646 h 72"/>
              <a:gd name="T26" fmla="*/ 2147483646 w 172"/>
              <a:gd name="T27" fmla="*/ 2147483646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" h="72">
                <a:moveTo>
                  <a:pt x="172" y="61"/>
                </a:moveTo>
                <a:lnTo>
                  <a:pt x="172" y="54"/>
                </a:lnTo>
                <a:lnTo>
                  <a:pt x="163" y="43"/>
                </a:lnTo>
                <a:lnTo>
                  <a:pt x="146" y="32"/>
                </a:lnTo>
                <a:lnTo>
                  <a:pt x="116" y="21"/>
                </a:lnTo>
                <a:lnTo>
                  <a:pt x="56" y="4"/>
                </a:lnTo>
                <a:lnTo>
                  <a:pt x="26" y="0"/>
                </a:lnTo>
                <a:lnTo>
                  <a:pt x="0" y="4"/>
                </a:lnTo>
                <a:lnTo>
                  <a:pt x="38" y="29"/>
                </a:lnTo>
                <a:lnTo>
                  <a:pt x="81" y="57"/>
                </a:lnTo>
                <a:lnTo>
                  <a:pt x="107" y="64"/>
                </a:lnTo>
                <a:lnTo>
                  <a:pt x="129" y="72"/>
                </a:lnTo>
                <a:lnTo>
                  <a:pt x="150" y="68"/>
                </a:lnTo>
                <a:lnTo>
                  <a:pt x="172" y="61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Freeform 425"/>
          <p:cNvSpPr>
            <a:spLocks/>
          </p:cNvSpPr>
          <p:nvPr/>
        </p:nvSpPr>
        <p:spPr bwMode="auto">
          <a:xfrm>
            <a:off x="8154988" y="4504135"/>
            <a:ext cx="95250" cy="89297"/>
          </a:xfrm>
          <a:custGeom>
            <a:avLst/>
            <a:gdLst>
              <a:gd name="T0" fmla="*/ 2147483646 w 60"/>
              <a:gd name="T1" fmla="*/ 0 h 75"/>
              <a:gd name="T2" fmla="*/ 2147483646 w 60"/>
              <a:gd name="T3" fmla="*/ 2147483646 h 75"/>
              <a:gd name="T4" fmla="*/ 2147483646 w 60"/>
              <a:gd name="T5" fmla="*/ 2147483646 h 75"/>
              <a:gd name="T6" fmla="*/ 2147483646 w 60"/>
              <a:gd name="T7" fmla="*/ 2147483646 h 75"/>
              <a:gd name="T8" fmla="*/ 0 w 60"/>
              <a:gd name="T9" fmla="*/ 2147483646 h 75"/>
              <a:gd name="T10" fmla="*/ 2147483646 w 60"/>
              <a:gd name="T11" fmla="*/ 2147483646 h 75"/>
              <a:gd name="T12" fmla="*/ 2147483646 w 60"/>
              <a:gd name="T13" fmla="*/ 2147483646 h 75"/>
              <a:gd name="T14" fmla="*/ 2147483646 w 60"/>
              <a:gd name="T15" fmla="*/ 2147483646 h 75"/>
              <a:gd name="T16" fmla="*/ 2147483646 w 60"/>
              <a:gd name="T17" fmla="*/ 2147483646 h 75"/>
              <a:gd name="T18" fmla="*/ 2147483646 w 60"/>
              <a:gd name="T19" fmla="*/ 2147483646 h 75"/>
              <a:gd name="T20" fmla="*/ 2147483646 w 60"/>
              <a:gd name="T21" fmla="*/ 0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75">
                <a:moveTo>
                  <a:pt x="56" y="0"/>
                </a:moveTo>
                <a:lnTo>
                  <a:pt x="43" y="7"/>
                </a:lnTo>
                <a:lnTo>
                  <a:pt x="22" y="18"/>
                </a:lnTo>
                <a:lnTo>
                  <a:pt x="4" y="39"/>
                </a:lnTo>
                <a:lnTo>
                  <a:pt x="0" y="57"/>
                </a:lnTo>
                <a:lnTo>
                  <a:pt x="4" y="75"/>
                </a:lnTo>
                <a:lnTo>
                  <a:pt x="35" y="57"/>
                </a:lnTo>
                <a:lnTo>
                  <a:pt x="43" y="46"/>
                </a:lnTo>
                <a:lnTo>
                  <a:pt x="52" y="36"/>
                </a:lnTo>
                <a:lnTo>
                  <a:pt x="60" y="18"/>
                </a:lnTo>
                <a:lnTo>
                  <a:pt x="56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Freeform 426"/>
          <p:cNvSpPr>
            <a:spLocks/>
          </p:cNvSpPr>
          <p:nvPr/>
        </p:nvSpPr>
        <p:spPr bwMode="auto">
          <a:xfrm>
            <a:off x="8353426" y="4418410"/>
            <a:ext cx="252413" cy="64294"/>
          </a:xfrm>
          <a:custGeom>
            <a:avLst/>
            <a:gdLst>
              <a:gd name="T0" fmla="*/ 0 w 159"/>
              <a:gd name="T1" fmla="*/ 2147483646 h 54"/>
              <a:gd name="T2" fmla="*/ 0 w 159"/>
              <a:gd name="T3" fmla="*/ 2147483646 h 54"/>
              <a:gd name="T4" fmla="*/ 2147483646 w 159"/>
              <a:gd name="T5" fmla="*/ 2147483646 h 54"/>
              <a:gd name="T6" fmla="*/ 2147483646 w 159"/>
              <a:gd name="T7" fmla="*/ 2147483646 h 54"/>
              <a:gd name="T8" fmla="*/ 2147483646 w 159"/>
              <a:gd name="T9" fmla="*/ 2147483646 h 54"/>
              <a:gd name="T10" fmla="*/ 2147483646 w 159"/>
              <a:gd name="T11" fmla="*/ 2147483646 h 54"/>
              <a:gd name="T12" fmla="*/ 2147483646 w 159"/>
              <a:gd name="T13" fmla="*/ 2147483646 h 54"/>
              <a:gd name="T14" fmla="*/ 2147483646 w 159"/>
              <a:gd name="T15" fmla="*/ 2147483646 h 54"/>
              <a:gd name="T16" fmla="*/ 2147483646 w 159"/>
              <a:gd name="T17" fmla="*/ 2147483646 h 54"/>
              <a:gd name="T18" fmla="*/ 2147483646 w 159"/>
              <a:gd name="T19" fmla="*/ 2147483646 h 54"/>
              <a:gd name="T20" fmla="*/ 2147483646 w 159"/>
              <a:gd name="T21" fmla="*/ 2147483646 h 54"/>
              <a:gd name="T22" fmla="*/ 2147483646 w 159"/>
              <a:gd name="T23" fmla="*/ 2147483646 h 54"/>
              <a:gd name="T24" fmla="*/ 2147483646 w 159"/>
              <a:gd name="T25" fmla="*/ 0 h 54"/>
              <a:gd name="T26" fmla="*/ 0 w 159"/>
              <a:gd name="T27" fmla="*/ 2147483646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9" h="54">
                <a:moveTo>
                  <a:pt x="0" y="7"/>
                </a:moveTo>
                <a:lnTo>
                  <a:pt x="0" y="15"/>
                </a:lnTo>
                <a:lnTo>
                  <a:pt x="4" y="22"/>
                </a:lnTo>
                <a:lnTo>
                  <a:pt x="17" y="33"/>
                </a:lnTo>
                <a:lnTo>
                  <a:pt x="30" y="40"/>
                </a:lnTo>
                <a:lnTo>
                  <a:pt x="56" y="47"/>
                </a:lnTo>
                <a:lnTo>
                  <a:pt x="81" y="50"/>
                </a:lnTo>
                <a:lnTo>
                  <a:pt x="116" y="54"/>
                </a:lnTo>
                <a:lnTo>
                  <a:pt x="159" y="50"/>
                </a:lnTo>
                <a:lnTo>
                  <a:pt x="116" y="33"/>
                </a:lnTo>
                <a:lnTo>
                  <a:pt x="68" y="15"/>
                </a:lnTo>
                <a:lnTo>
                  <a:pt x="26" y="4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Freeform 427"/>
          <p:cNvSpPr>
            <a:spLocks/>
          </p:cNvSpPr>
          <p:nvPr/>
        </p:nvSpPr>
        <p:spPr bwMode="auto">
          <a:xfrm>
            <a:off x="8353425" y="4393407"/>
            <a:ext cx="285750" cy="46435"/>
          </a:xfrm>
          <a:custGeom>
            <a:avLst/>
            <a:gdLst>
              <a:gd name="T0" fmla="*/ 0 w 180"/>
              <a:gd name="T1" fmla="*/ 2147483646 h 39"/>
              <a:gd name="T2" fmla="*/ 2147483646 w 180"/>
              <a:gd name="T3" fmla="*/ 2147483646 h 39"/>
              <a:gd name="T4" fmla="*/ 2147483646 w 180"/>
              <a:gd name="T5" fmla="*/ 2147483646 h 39"/>
              <a:gd name="T6" fmla="*/ 2147483646 w 180"/>
              <a:gd name="T7" fmla="*/ 2147483646 h 39"/>
              <a:gd name="T8" fmla="*/ 2147483646 w 180"/>
              <a:gd name="T9" fmla="*/ 2147483646 h 39"/>
              <a:gd name="T10" fmla="*/ 2147483646 w 180"/>
              <a:gd name="T11" fmla="*/ 2147483646 h 39"/>
              <a:gd name="T12" fmla="*/ 2147483646 w 180"/>
              <a:gd name="T13" fmla="*/ 2147483646 h 39"/>
              <a:gd name="T14" fmla="*/ 2147483646 w 180"/>
              <a:gd name="T15" fmla="*/ 2147483646 h 39"/>
              <a:gd name="T16" fmla="*/ 2147483646 w 180"/>
              <a:gd name="T17" fmla="*/ 2147483646 h 39"/>
              <a:gd name="T18" fmla="*/ 2147483646 w 180"/>
              <a:gd name="T19" fmla="*/ 0 h 39"/>
              <a:gd name="T20" fmla="*/ 2147483646 w 180"/>
              <a:gd name="T21" fmla="*/ 0 h 39"/>
              <a:gd name="T22" fmla="*/ 2147483646 w 180"/>
              <a:gd name="T23" fmla="*/ 2147483646 h 39"/>
              <a:gd name="T24" fmla="*/ 2147483646 w 180"/>
              <a:gd name="T25" fmla="*/ 2147483646 h 39"/>
              <a:gd name="T26" fmla="*/ 0 w 180"/>
              <a:gd name="T27" fmla="*/ 2147483646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0" h="39">
                <a:moveTo>
                  <a:pt x="0" y="25"/>
                </a:moveTo>
                <a:lnTo>
                  <a:pt x="8" y="32"/>
                </a:lnTo>
                <a:lnTo>
                  <a:pt x="21" y="39"/>
                </a:lnTo>
                <a:lnTo>
                  <a:pt x="47" y="39"/>
                </a:lnTo>
                <a:lnTo>
                  <a:pt x="73" y="39"/>
                </a:lnTo>
                <a:lnTo>
                  <a:pt x="133" y="28"/>
                </a:lnTo>
                <a:lnTo>
                  <a:pt x="159" y="18"/>
                </a:lnTo>
                <a:lnTo>
                  <a:pt x="180" y="11"/>
                </a:lnTo>
                <a:lnTo>
                  <a:pt x="129" y="3"/>
                </a:lnTo>
                <a:lnTo>
                  <a:pt x="68" y="0"/>
                </a:lnTo>
                <a:lnTo>
                  <a:pt x="43" y="0"/>
                </a:lnTo>
                <a:lnTo>
                  <a:pt x="21" y="3"/>
                </a:lnTo>
                <a:lnTo>
                  <a:pt x="8" y="14"/>
                </a:lnTo>
                <a:lnTo>
                  <a:pt x="0" y="25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Freeform 428"/>
          <p:cNvSpPr>
            <a:spLocks/>
          </p:cNvSpPr>
          <p:nvPr/>
        </p:nvSpPr>
        <p:spPr bwMode="auto">
          <a:xfrm>
            <a:off x="8339138" y="4248150"/>
            <a:ext cx="184150" cy="166688"/>
          </a:xfrm>
          <a:custGeom>
            <a:avLst/>
            <a:gdLst>
              <a:gd name="T0" fmla="*/ 2147483646 w 116"/>
              <a:gd name="T1" fmla="*/ 2147483646 h 140"/>
              <a:gd name="T2" fmla="*/ 2147483646 w 116"/>
              <a:gd name="T3" fmla="*/ 2147483646 h 140"/>
              <a:gd name="T4" fmla="*/ 0 w 116"/>
              <a:gd name="T5" fmla="*/ 2147483646 h 140"/>
              <a:gd name="T6" fmla="*/ 0 w 116"/>
              <a:gd name="T7" fmla="*/ 2147483646 h 140"/>
              <a:gd name="T8" fmla="*/ 2147483646 w 116"/>
              <a:gd name="T9" fmla="*/ 2147483646 h 140"/>
              <a:gd name="T10" fmla="*/ 2147483646 w 116"/>
              <a:gd name="T11" fmla="*/ 2147483646 h 140"/>
              <a:gd name="T12" fmla="*/ 2147483646 w 116"/>
              <a:gd name="T13" fmla="*/ 2147483646 h 140"/>
              <a:gd name="T14" fmla="*/ 2147483646 w 116"/>
              <a:gd name="T15" fmla="*/ 2147483646 h 140"/>
              <a:gd name="T16" fmla="*/ 2147483646 w 116"/>
              <a:gd name="T17" fmla="*/ 0 h 140"/>
              <a:gd name="T18" fmla="*/ 2147483646 w 116"/>
              <a:gd name="T19" fmla="*/ 2147483646 h 140"/>
              <a:gd name="T20" fmla="*/ 2147483646 w 116"/>
              <a:gd name="T21" fmla="*/ 2147483646 h 140"/>
              <a:gd name="T22" fmla="*/ 2147483646 w 116"/>
              <a:gd name="T23" fmla="*/ 2147483646 h 140"/>
              <a:gd name="T24" fmla="*/ 2147483646 w 116"/>
              <a:gd name="T25" fmla="*/ 2147483646 h 140"/>
              <a:gd name="T26" fmla="*/ 2147483646 w 116"/>
              <a:gd name="T27" fmla="*/ 2147483646 h 140"/>
              <a:gd name="T28" fmla="*/ 2147483646 w 116"/>
              <a:gd name="T29" fmla="*/ 2147483646 h 140"/>
              <a:gd name="T30" fmla="*/ 2147483646 w 116"/>
              <a:gd name="T31" fmla="*/ 2147483646 h 1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" h="140">
                <a:moveTo>
                  <a:pt x="22" y="140"/>
                </a:moveTo>
                <a:lnTo>
                  <a:pt x="9" y="136"/>
                </a:lnTo>
                <a:lnTo>
                  <a:pt x="0" y="129"/>
                </a:lnTo>
                <a:lnTo>
                  <a:pt x="0" y="115"/>
                </a:lnTo>
                <a:lnTo>
                  <a:pt x="13" y="93"/>
                </a:lnTo>
                <a:lnTo>
                  <a:pt x="39" y="72"/>
                </a:lnTo>
                <a:lnTo>
                  <a:pt x="90" y="29"/>
                </a:lnTo>
                <a:lnTo>
                  <a:pt x="108" y="11"/>
                </a:lnTo>
                <a:lnTo>
                  <a:pt x="116" y="0"/>
                </a:lnTo>
                <a:lnTo>
                  <a:pt x="112" y="11"/>
                </a:lnTo>
                <a:lnTo>
                  <a:pt x="112" y="29"/>
                </a:lnTo>
                <a:lnTo>
                  <a:pt x="99" y="68"/>
                </a:lnTo>
                <a:lnTo>
                  <a:pt x="86" y="90"/>
                </a:lnTo>
                <a:lnTo>
                  <a:pt x="73" y="111"/>
                </a:lnTo>
                <a:lnTo>
                  <a:pt x="52" y="129"/>
                </a:lnTo>
                <a:lnTo>
                  <a:pt x="22" y="14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Freeform 429"/>
          <p:cNvSpPr>
            <a:spLocks/>
          </p:cNvSpPr>
          <p:nvPr/>
        </p:nvSpPr>
        <p:spPr bwMode="auto">
          <a:xfrm>
            <a:off x="8312151" y="4426744"/>
            <a:ext cx="68263" cy="98822"/>
          </a:xfrm>
          <a:custGeom>
            <a:avLst/>
            <a:gdLst>
              <a:gd name="T0" fmla="*/ 2147483646 w 43"/>
              <a:gd name="T1" fmla="*/ 0 h 83"/>
              <a:gd name="T2" fmla="*/ 2147483646 w 43"/>
              <a:gd name="T3" fmla="*/ 2147483646 h 83"/>
              <a:gd name="T4" fmla="*/ 0 w 43"/>
              <a:gd name="T5" fmla="*/ 2147483646 h 83"/>
              <a:gd name="T6" fmla="*/ 2147483646 w 43"/>
              <a:gd name="T7" fmla="*/ 2147483646 h 83"/>
              <a:gd name="T8" fmla="*/ 2147483646 w 43"/>
              <a:gd name="T9" fmla="*/ 2147483646 h 83"/>
              <a:gd name="T10" fmla="*/ 2147483646 w 43"/>
              <a:gd name="T11" fmla="*/ 2147483646 h 83"/>
              <a:gd name="T12" fmla="*/ 2147483646 w 43"/>
              <a:gd name="T13" fmla="*/ 2147483646 h 83"/>
              <a:gd name="T14" fmla="*/ 2147483646 w 43"/>
              <a:gd name="T15" fmla="*/ 2147483646 h 83"/>
              <a:gd name="T16" fmla="*/ 2147483646 w 43"/>
              <a:gd name="T17" fmla="*/ 2147483646 h 83"/>
              <a:gd name="T18" fmla="*/ 2147483646 w 43"/>
              <a:gd name="T19" fmla="*/ 2147483646 h 83"/>
              <a:gd name="T20" fmla="*/ 2147483646 w 43"/>
              <a:gd name="T21" fmla="*/ 2147483646 h 83"/>
              <a:gd name="T22" fmla="*/ 2147483646 w 43"/>
              <a:gd name="T23" fmla="*/ 0 h 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83">
                <a:moveTo>
                  <a:pt x="17" y="0"/>
                </a:moveTo>
                <a:lnTo>
                  <a:pt x="4" y="15"/>
                </a:lnTo>
                <a:lnTo>
                  <a:pt x="0" y="26"/>
                </a:lnTo>
                <a:lnTo>
                  <a:pt x="4" y="33"/>
                </a:lnTo>
                <a:lnTo>
                  <a:pt x="21" y="54"/>
                </a:lnTo>
                <a:lnTo>
                  <a:pt x="26" y="65"/>
                </a:lnTo>
                <a:lnTo>
                  <a:pt x="21" y="83"/>
                </a:lnTo>
                <a:lnTo>
                  <a:pt x="34" y="58"/>
                </a:lnTo>
                <a:lnTo>
                  <a:pt x="43" y="43"/>
                </a:lnTo>
                <a:lnTo>
                  <a:pt x="43" y="26"/>
                </a:lnTo>
                <a:lnTo>
                  <a:pt x="34" y="15"/>
                </a:lnTo>
                <a:lnTo>
                  <a:pt x="17" y="0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8" name="Picture 4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2950"/>
            <a:ext cx="6400800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38" name="Text Box 434"/>
          <p:cNvSpPr txBox="1">
            <a:spLocks noChangeArrowheads="1"/>
          </p:cNvSpPr>
          <p:nvPr/>
        </p:nvSpPr>
        <p:spPr bwMode="auto">
          <a:xfrm>
            <a:off x="838200" y="2945607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 chào tất cả các em học sinh</a:t>
            </a:r>
            <a:endParaRPr lang="en-US" altLang="vi-VN" sz="48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539" name="Picture 4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1850"/>
            <a:ext cx="13414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" y="0"/>
            <a:ext cx="1377885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8640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1007 -0.5388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7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449818"/>
            <a:ext cx="3800669" cy="2426732"/>
            <a:chOff x="1752600" y="297418"/>
            <a:chExt cx="3800669" cy="242673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28800" y="1657350"/>
              <a:ext cx="3581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05200" y="590550"/>
              <a:ext cx="1219200" cy="106680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438400" y="590550"/>
              <a:ext cx="1066800" cy="10668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286000" y="1657350"/>
              <a:ext cx="1219200" cy="1066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52600" y="123825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0869" y="123825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vi-V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10338" y="1618474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vi-V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30208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vi-V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29741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vi-V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33600" y="2203575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vi-VN" dirty="0"/>
            </a:p>
          </p:txBody>
        </p:sp>
        <p:sp>
          <p:nvSpPr>
            <p:cNvPr id="38" name="Arc 37"/>
            <p:cNvSpPr/>
            <p:nvPr/>
          </p:nvSpPr>
          <p:spPr>
            <a:xfrm>
              <a:off x="3638938" y="1436912"/>
              <a:ext cx="228600" cy="45059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3133531" y="1438081"/>
              <a:ext cx="228600" cy="45059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Arc 39"/>
            <p:cNvSpPr/>
            <p:nvPr/>
          </p:nvSpPr>
          <p:spPr>
            <a:xfrm rot="13352503">
              <a:off x="3217510" y="1264979"/>
              <a:ext cx="228600" cy="45059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3201" y="1349573"/>
              <a:ext cx="457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14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vi-VN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10000" y="1352550"/>
              <a:ext cx="457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14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vi-VN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19400" y="1730573"/>
              <a:ext cx="457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en-US" sz="14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vi-VN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127379" y="2029097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/>
              <a:t>Hai góc xOz và xOh có phải là hai góc đối đỉnh </a:t>
            </a:r>
            <a:r>
              <a:rPr lang="vi-VN" dirty="0" smtClean="0"/>
              <a:t>..........? </a:t>
            </a:r>
            <a:r>
              <a:rPr lang="en-US" dirty="0" smtClean="0"/>
              <a:t>…..?</a:t>
            </a:r>
            <a:endParaRPr lang="vi-VN" dirty="0"/>
          </a:p>
          <a:p>
            <a:pPr lvl="0"/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xOz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yOt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smtClean="0"/>
              <a:t>……….? …..?</a:t>
            </a:r>
            <a:endParaRPr lang="vi-VN" dirty="0"/>
          </a:p>
          <a:p>
            <a:pPr lvl="0"/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xOh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yOt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smtClean="0"/>
              <a:t>……….? …..?</a:t>
            </a:r>
            <a:endParaRPr lang="vi-VN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04193" y="66041"/>
            <a:ext cx="2667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SỐ 2 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992017" y="2724150"/>
            <a:ext cx="3048000" cy="2286000"/>
            <a:chOff x="2992017" y="2724150"/>
            <a:chExt cx="3048000" cy="2286000"/>
          </a:xfrm>
        </p:grpSpPr>
        <p:sp>
          <p:nvSpPr>
            <p:cNvPr id="54" name="TextBox 53"/>
            <p:cNvSpPr txBox="1"/>
            <p:nvPr/>
          </p:nvSpPr>
          <p:spPr>
            <a:xfrm>
              <a:off x="4629538" y="2724150"/>
              <a:ext cx="1430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.</a:t>
              </a:r>
              <a:endParaRPr lang="vi-VN" sz="44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992017" y="2952750"/>
              <a:ext cx="3048000" cy="2057400"/>
              <a:chOff x="1066800" y="3028950"/>
              <a:chExt cx="3048000" cy="20574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066800" y="4095750"/>
                <a:ext cx="3048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2066731" y="3028950"/>
                <a:ext cx="914400" cy="2057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309395" y="3536247"/>
                <a:ext cx="143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726021" y="3535909"/>
                <a:ext cx="143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96276" y="4183171"/>
                <a:ext cx="143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6764" y="3770544"/>
                <a:ext cx="275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A</a:t>
                </a:r>
                <a:endParaRPr lang="vi-VN" sz="12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17539" y="3259248"/>
                <a:ext cx="275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D</a:t>
                </a:r>
                <a:endParaRPr lang="vi-VN" sz="12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19466" y="4572972"/>
                <a:ext cx="275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C</a:t>
                </a:r>
                <a:endParaRPr lang="vi-VN" sz="12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724469" y="3749940"/>
                <a:ext cx="275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B</a:t>
                </a:r>
                <a:endParaRPr lang="vi-VN" sz="12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380862" y="3539177"/>
                <a:ext cx="143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  <p:sp>
            <p:nvSpPr>
              <p:cNvPr id="66" name="Arc 65"/>
              <p:cNvSpPr/>
              <p:nvPr/>
            </p:nvSpPr>
            <p:spPr>
              <a:xfrm rot="6181320">
                <a:off x="2226726" y="3801810"/>
                <a:ext cx="539627" cy="474357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Arc 66"/>
              <p:cNvSpPr/>
              <p:nvPr/>
            </p:nvSpPr>
            <p:spPr>
              <a:xfrm rot="11900295">
                <a:off x="2173779" y="3943445"/>
                <a:ext cx="539627" cy="474357"/>
              </a:xfrm>
              <a:prstGeom prst="arc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Arc 67"/>
              <p:cNvSpPr/>
              <p:nvPr/>
            </p:nvSpPr>
            <p:spPr>
              <a:xfrm rot="1052411">
                <a:off x="2296728" y="3789036"/>
                <a:ext cx="539627" cy="474357"/>
              </a:xfrm>
              <a:prstGeom prst="arc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28900" y="430535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250</a:t>
                </a:r>
                <a:r>
                  <a:rPr lang="en-US" sz="1400" b="1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vi-VN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98389" y="3664991"/>
                <a:ext cx="249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?</a:t>
                </a:r>
                <a:endParaRPr lang="vi-VN" b="1" dirty="0"/>
              </a:p>
            </p:txBody>
          </p:sp>
        </p:grpSp>
      </p:grp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04193" y="2997637"/>
            <a:ext cx="2667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SỐ 2 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352550"/>
            <a:ext cx="8382000" cy="3624069"/>
          </a:xfrm>
          <a:prstGeom prst="rect">
            <a:avLst/>
          </a:prstGeom>
          <a:ln w="19050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en-US" sz="2100" b="1" smtClean="0">
                <a:latin typeface="Times New Roman" pitchFamily="18" charset="0"/>
                <a:cs typeface="Times New Roman" pitchFamily="18" charset="0"/>
              </a:rPr>
              <a:t>- Xem lại cách giải bài toán tìm x chứa dấu giá trị tuyệt đối, cộng, trừ, nhân, chia số thập phân.</a:t>
            </a:r>
            <a:endParaRPr lang="en-US" altLang="en-US" sz="21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1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smtClean="0">
                <a:latin typeface="Times New Roman" pitchFamily="18" charset="0"/>
                <a:cs typeface="Times New Roman" pitchFamily="18" charset="0"/>
              </a:rPr>
              <a:t>- Làm bài tập sau:</a:t>
            </a:r>
          </a:p>
          <a:p>
            <a:pPr eaLnBrk="1" hangingPunct="1"/>
            <a:r>
              <a:rPr lang="en-US" alt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</a:p>
          <a:p>
            <a:pPr eaLnBrk="1" hangingPunct="1"/>
            <a:r>
              <a:rPr lang="sv-SE" alt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sv-SE" altLang="en-US" sz="21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v-SE" altLang="en-US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v-SE" altLang="en-US" sz="21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v-SE" altLang="en-US" sz="21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v-SE" altLang="en-US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100" b="1">
                <a:latin typeface="Times New Roman" pitchFamily="18" charset="0"/>
                <a:cs typeface="Times New Roman" pitchFamily="18" charset="0"/>
              </a:rPr>
              <a:t>- Ôn tập lũy thừa của một số tự nhiên. Tiết sau học bài lũy thừa của một số hữu tỉ.</a:t>
            </a:r>
            <a:endParaRPr lang="sv-SE" altLang="en-US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285750"/>
            <a:ext cx="8153400" cy="87164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7927" y="457200"/>
            <a:ext cx="5587235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100" b="1" smtClean="0">
                <a:ln/>
                <a:solidFill>
                  <a:srgbClr val="008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HƯỚNG DẪN VỀ NHÀ</a:t>
            </a:r>
            <a:endParaRPr lang="en-US" sz="4100" b="1" dirty="0">
              <a:ln/>
              <a:solidFill>
                <a:srgbClr val="008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 bwMode="auto">
          <a:xfrm>
            <a:off x="564204" y="2524125"/>
            <a:ext cx="4845996" cy="16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guest-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895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6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297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Rectangle 4"/>
            <p:cNvSpPr>
              <a:spLocks noChangeArrowheads="1"/>
            </p:cNvSpPr>
            <p:nvPr/>
          </p:nvSpPr>
          <p:spPr bwMode="auto">
            <a:xfrm>
              <a:off x="3560" y="1389"/>
              <a:ext cx="1815" cy="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altLang="vi-VN">
                <a:latin typeface="+mj-lt"/>
              </a:endParaRPr>
            </a:p>
          </p:txBody>
        </p:sp>
        <p:sp>
          <p:nvSpPr>
            <p:cNvPr id="29707" name="Rectangle 5"/>
            <p:cNvSpPr>
              <a:spLocks noChangeArrowheads="1"/>
            </p:cNvSpPr>
            <p:nvPr/>
          </p:nvSpPr>
          <p:spPr bwMode="auto">
            <a:xfrm>
              <a:off x="4604" y="3067"/>
              <a:ext cx="893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altLang="vi-VN">
                <a:latin typeface="+mj-lt"/>
              </a:endParaRPr>
            </a:p>
          </p:txBody>
        </p:sp>
      </p:grpSp>
      <p:pic>
        <p:nvPicPr>
          <p:cNvPr id="296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0057"/>
            <a:ext cx="1847850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59806"/>
            <a:ext cx="1847850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1457"/>
            <a:ext cx="1847850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9757"/>
            <a:ext cx="1847850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886200"/>
            <a:ext cx="1236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968375" y="619126"/>
            <a:ext cx="685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vi-VN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CHÀO TẠM BIỆT VÀ HẸN GẶP LẠI CÁC EM</a:t>
            </a:r>
            <a:endParaRPr lang="vi-VN" altLang="vi-VN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Freeform 3109"/>
          <p:cNvSpPr/>
          <p:nvPr/>
        </p:nvSpPr>
        <p:spPr>
          <a:xfrm>
            <a:off x="4262787" y="3019568"/>
            <a:ext cx="1500733" cy="787824"/>
          </a:xfrm>
          <a:custGeom>
            <a:avLst/>
            <a:gdLst>
              <a:gd name="connsiteX0" fmla="*/ 567702 w 2000717"/>
              <a:gd name="connsiteY0" fmla="*/ 0 h 1050432"/>
              <a:gd name="connsiteX1" fmla="*/ 76382 w 2000717"/>
              <a:gd name="connsiteY1" fmla="*/ 532262 h 1050432"/>
              <a:gd name="connsiteX2" fmla="*/ 2000717 w 2000717"/>
              <a:gd name="connsiteY2" fmla="*/ 1037229 h 10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717" h="1050432">
                <a:moveTo>
                  <a:pt x="567702" y="0"/>
                </a:moveTo>
                <a:cubicBezTo>
                  <a:pt x="202624" y="179695"/>
                  <a:pt x="-162454" y="359391"/>
                  <a:pt x="76382" y="532262"/>
                </a:cubicBezTo>
                <a:cubicBezTo>
                  <a:pt x="315218" y="705133"/>
                  <a:pt x="1589010" y="1130489"/>
                  <a:pt x="2000717" y="1037229"/>
                </a:cubicBezTo>
              </a:path>
            </a:pathLst>
          </a:cu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Pentagon 3077"/>
          <p:cNvSpPr/>
          <p:nvPr/>
        </p:nvSpPr>
        <p:spPr>
          <a:xfrm>
            <a:off x="5943778" y="1885950"/>
            <a:ext cx="971676" cy="272430"/>
          </a:xfrm>
          <a:prstGeom prst="homePlate">
            <a:avLst>
              <a:gd name="adj" fmla="val 1758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Pentagon 36"/>
          <p:cNvSpPr/>
          <p:nvPr/>
        </p:nvSpPr>
        <p:spPr>
          <a:xfrm flipH="1">
            <a:off x="733168" y="2303617"/>
            <a:ext cx="1829038" cy="186524"/>
          </a:xfrm>
          <a:prstGeom prst="homePlate">
            <a:avLst>
              <a:gd name="adj" fmla="val 159703"/>
            </a:avLst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72306" y="3303157"/>
            <a:ext cx="3172238" cy="1166424"/>
            <a:chOff x="2590006" y="4632810"/>
            <a:chExt cx="4229100" cy="1555233"/>
          </a:xfrm>
        </p:grpSpPr>
        <p:sp>
          <p:nvSpPr>
            <p:cNvPr id="13" name="Rounded Rectangle 12"/>
            <p:cNvSpPr/>
            <p:nvPr/>
          </p:nvSpPr>
          <p:spPr>
            <a:xfrm>
              <a:off x="2590006" y="4816443"/>
              <a:ext cx="4229100" cy="13716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45794" y="4632810"/>
              <a:ext cx="4098593" cy="1477329"/>
              <a:chOff x="7330613" y="4070844"/>
              <a:chExt cx="4098593" cy="153446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762207" y="4409181"/>
                <a:ext cx="2666999" cy="119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  nếu   </a:t>
                </a:r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≥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  nếu  </a:t>
                </a:r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&lt;0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30613" y="4197294"/>
                <a:ext cx="1202993" cy="128156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10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en-US" sz="270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100" smtClean="0"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en-US" sz="270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US" sz="27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305006" y="4070844"/>
                <a:ext cx="457200" cy="15344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6600">
                    <a:latin typeface="Times New Roman" pitchFamily="18" charset="0"/>
                    <a:cs typeface="Times New Roman" pitchFamily="18" charset="0"/>
                    <a:sym typeface="Symbol"/>
                  </a:rPr>
                  <a:t></a:t>
                </a:r>
                <a:endParaRPr lang="en-US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Oval 14"/>
          <p:cNvSpPr/>
          <p:nvPr/>
        </p:nvSpPr>
        <p:spPr>
          <a:xfrm>
            <a:off x="3371693" y="742950"/>
            <a:ext cx="2807905" cy="2276618"/>
          </a:xfrm>
          <a:prstGeom prst="ellipse">
            <a:avLst/>
          </a:prstGeom>
          <a:solidFill>
            <a:srgbClr val="DBE9F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1908" y="1060356"/>
            <a:ext cx="2322526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GIÁ TRỊ TUYỆT ĐỐI CỦA MỘT SỐ HỮU TỈ. </a:t>
            </a: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CỘNG, TRỪ, NHÂN, CHIA SỐ THẬP PHÂN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4137" y="145957"/>
            <a:ext cx="1723663" cy="10541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KHOẢNG CÁCH TỪ </a:t>
            </a:r>
            <a:r>
              <a:rPr lang="en-US" sz="16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 X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 0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TRÊN TRỤC SỐ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502" y="1846756"/>
            <a:ext cx="91451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|x|</a:t>
            </a:r>
            <a:endParaRPr lang="en-US" sz="5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834"/>
            <a:ext cx="1371183" cy="15465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THEO QUY TẮC TƯƠNG TỰ </a:t>
            </a:r>
          </a:p>
          <a:p>
            <a:pPr algn="ctr">
              <a:lnSpc>
                <a:spcPct val="150000"/>
              </a:lnSpc>
            </a:pPr>
            <a:r>
              <a:rPr lang="en-US" sz="16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NGUYÊN</a:t>
            </a:r>
            <a:endParaRPr lang="en-US" sz="1600" b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07" y="3383733"/>
            <a:ext cx="1943353" cy="13619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DƯỚI DẠNG PHÂN SỐ</a:t>
            </a:r>
          </a:p>
          <a:p>
            <a:pPr algn="ctr"/>
            <a:endParaRPr 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smtClean="0">
                <a:latin typeface="Times New Roman" pitchFamily="18" charset="0"/>
                <a:cs typeface="Times New Roman" pitchFamily="18" charset="0"/>
              </a:rPr>
              <a:t>THỰC HIỆN TÍNH</a:t>
            </a:r>
            <a:endParaRPr 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7539" y="1714500"/>
            <a:ext cx="1532886" cy="1085850"/>
          </a:xfrm>
          <a:prstGeom prst="rect">
            <a:avLst/>
          </a:prstGeom>
        </p:spPr>
      </p:pic>
      <p:cxnSp>
        <p:nvCxnSpPr>
          <p:cNvPr id="40" name="Curved Connector 39"/>
          <p:cNvCxnSpPr>
            <a:stCxn id="37" idx="3"/>
            <a:endCxn id="18" idx="3"/>
          </p:cNvCxnSpPr>
          <p:nvPr/>
        </p:nvCxnSpPr>
        <p:spPr>
          <a:xfrm rot="10800000" flipH="1" flipV="1">
            <a:off x="733168" y="2396879"/>
            <a:ext cx="1609692" cy="1667810"/>
          </a:xfrm>
          <a:prstGeom prst="curvedConnector5">
            <a:avLst>
              <a:gd name="adj1" fmla="val -14201"/>
              <a:gd name="adj2" fmla="val 32381"/>
              <a:gd name="adj3" fmla="val 114201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 flipH="1">
            <a:off x="733168" y="1592767"/>
            <a:ext cx="209647" cy="747138"/>
          </a:xfrm>
          <a:prstGeom prst="curvedConnector4">
            <a:avLst>
              <a:gd name="adj1" fmla="val 800404"/>
              <a:gd name="adj2" fmla="val 56241"/>
            </a:avLst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8" name="Freeform 3107"/>
          <p:cNvSpPr/>
          <p:nvPr/>
        </p:nvSpPr>
        <p:spPr>
          <a:xfrm>
            <a:off x="6595959" y="624385"/>
            <a:ext cx="733845" cy="1392072"/>
          </a:xfrm>
          <a:custGeom>
            <a:avLst/>
            <a:gdLst>
              <a:gd name="connsiteX0" fmla="*/ 377832 w 978333"/>
              <a:gd name="connsiteY0" fmla="*/ 1856096 h 1856096"/>
              <a:gd name="connsiteX1" fmla="*/ 9342 w 978333"/>
              <a:gd name="connsiteY1" fmla="*/ 1337481 h 1856096"/>
              <a:gd name="connsiteX2" fmla="*/ 719026 w 978333"/>
              <a:gd name="connsiteY2" fmla="*/ 955344 h 1856096"/>
              <a:gd name="connsiteX3" fmla="*/ 323240 w 978333"/>
              <a:gd name="connsiteY3" fmla="*/ 259308 h 1856096"/>
              <a:gd name="connsiteX4" fmla="*/ 978333 w 978333"/>
              <a:gd name="connsiteY4" fmla="*/ 0 h 18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333" h="1856096">
                <a:moveTo>
                  <a:pt x="377832" y="1856096"/>
                </a:moveTo>
                <a:cubicBezTo>
                  <a:pt x="165154" y="1671851"/>
                  <a:pt x="-47524" y="1487606"/>
                  <a:pt x="9342" y="1337481"/>
                </a:cubicBezTo>
                <a:cubicBezTo>
                  <a:pt x="66208" y="1187356"/>
                  <a:pt x="666710" y="1135039"/>
                  <a:pt x="719026" y="955344"/>
                </a:cubicBezTo>
                <a:cubicBezTo>
                  <a:pt x="771342" y="775648"/>
                  <a:pt x="280022" y="418532"/>
                  <a:pt x="323240" y="259308"/>
                </a:cubicBezTo>
                <a:cubicBezTo>
                  <a:pt x="366458" y="100084"/>
                  <a:pt x="978333" y="0"/>
                  <a:pt x="978333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9" name="Freeform 3108"/>
          <p:cNvSpPr/>
          <p:nvPr/>
        </p:nvSpPr>
        <p:spPr>
          <a:xfrm>
            <a:off x="6832972" y="2022165"/>
            <a:ext cx="1500072" cy="655093"/>
          </a:xfrm>
          <a:custGeom>
            <a:avLst/>
            <a:gdLst>
              <a:gd name="connsiteX0" fmla="*/ 75500 w 1999835"/>
              <a:gd name="connsiteY0" fmla="*/ 0 h 873457"/>
              <a:gd name="connsiteX1" fmla="*/ 553172 w 1999835"/>
              <a:gd name="connsiteY1" fmla="*/ 218365 h 873457"/>
              <a:gd name="connsiteX2" fmla="*/ 48205 w 1999835"/>
              <a:gd name="connsiteY2" fmla="*/ 682389 h 873457"/>
              <a:gd name="connsiteX3" fmla="*/ 1999835 w 1999835"/>
              <a:gd name="connsiteY3" fmla="*/ 873457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835" h="873457">
                <a:moveTo>
                  <a:pt x="75500" y="0"/>
                </a:moveTo>
                <a:cubicBezTo>
                  <a:pt x="316610" y="52317"/>
                  <a:pt x="557721" y="104634"/>
                  <a:pt x="553172" y="218365"/>
                </a:cubicBezTo>
                <a:cubicBezTo>
                  <a:pt x="548623" y="332096"/>
                  <a:pt x="-192905" y="573207"/>
                  <a:pt x="48205" y="682389"/>
                </a:cubicBezTo>
                <a:cubicBezTo>
                  <a:pt x="289315" y="791571"/>
                  <a:pt x="1144575" y="832514"/>
                  <a:pt x="1999835" y="87345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11" name="Picture 3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4640" y="3298687"/>
            <a:ext cx="1172839" cy="1787665"/>
          </a:xfrm>
          <a:prstGeom prst="rect">
            <a:avLst/>
          </a:prstGeom>
        </p:spPr>
      </p:pic>
      <p:pic>
        <p:nvPicPr>
          <p:cNvPr id="3112" name="Picture 3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15" y="1515137"/>
            <a:ext cx="544754" cy="54468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3" y="825307"/>
            <a:ext cx="544754" cy="54468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8218" y="2274659"/>
            <a:ext cx="544754" cy="544683"/>
          </a:xfrm>
          <a:prstGeom prst="rect">
            <a:avLst/>
          </a:prstGeom>
        </p:spPr>
      </p:pic>
      <p:sp>
        <p:nvSpPr>
          <p:cNvPr id="3113" name="TextBox 3112"/>
          <p:cNvSpPr txBox="1"/>
          <p:nvPr/>
        </p:nvSpPr>
        <p:spPr>
          <a:xfrm rot="907087">
            <a:off x="4746043" y="3361855"/>
            <a:ext cx="6963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Chú ý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86211" y="1535132"/>
            <a:ext cx="13716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Microsoft JhengHei"/>
                <a:cs typeface="Times New Roman" pitchFamily="18" charset="0"/>
              </a:rPr>
              <a:t>+</a:t>
            </a:r>
            <a:r>
              <a:rPr lang="en-US" sz="2400" b="1">
                <a:latin typeface="Times New Roman" pitchFamily="18" charset="0"/>
                <a:ea typeface="Microsoft JhengHei"/>
                <a:cs typeface="Times New Roman" pitchFamily="18" charset="0"/>
              </a:rPr>
              <a:t>;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Microsoft JhengHei"/>
                <a:cs typeface="Times New Roman" pitchFamily="18" charset="0"/>
              </a:rPr>
              <a:t>- </a:t>
            </a:r>
            <a:r>
              <a:rPr lang="en-US" sz="2400" b="1">
                <a:latin typeface="Times New Roman" pitchFamily="18" charset="0"/>
                <a:ea typeface="Microsoft JhengHei"/>
                <a:cs typeface="Times New Roman" pitchFamily="18" charset="0"/>
              </a:rPr>
              <a:t>;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÷</a:t>
            </a:r>
          </a:p>
        </p:txBody>
      </p:sp>
      <p:sp>
        <p:nvSpPr>
          <p:cNvPr id="3114" name="Rectangle 3113"/>
          <p:cNvSpPr/>
          <p:nvPr/>
        </p:nvSpPr>
        <p:spPr>
          <a:xfrm>
            <a:off x="917359" y="1962172"/>
            <a:ext cx="1460656" cy="35375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</a:p>
        </p:txBody>
      </p:sp>
      <p:sp>
        <p:nvSpPr>
          <p:cNvPr id="3126" name="Rectangle 3125"/>
          <p:cNvSpPr/>
          <p:nvPr/>
        </p:nvSpPr>
        <p:spPr>
          <a:xfrm>
            <a:off x="2478808" y="3547462"/>
            <a:ext cx="25391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05277" y="1262242"/>
            <a:ext cx="25391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29" name="Down Arrow 3128"/>
          <p:cNvSpPr/>
          <p:nvPr/>
        </p:nvSpPr>
        <p:spPr>
          <a:xfrm>
            <a:off x="1203848" y="3807393"/>
            <a:ext cx="167335" cy="603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0" name="TextBox 3129"/>
          <p:cNvSpPr txBox="1"/>
          <p:nvPr/>
        </p:nvSpPr>
        <p:spPr>
          <a:xfrm rot="1172023">
            <a:off x="6153637" y="1798841"/>
            <a:ext cx="1242785" cy="368470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ArchUp">
              <a:avLst/>
            </a:prstTxWarp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Giá trị tuyệt đối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078" grpId="0" animBg="1"/>
      <p:bldP spid="37" grpId="0" animBg="1"/>
      <p:bldP spid="6" grpId="0" animBg="1"/>
      <p:bldP spid="7" grpId="0"/>
      <p:bldP spid="17" grpId="0" animBg="1"/>
      <p:bldP spid="18" grpId="0" animBg="1"/>
      <p:bldP spid="3108" grpId="0" animBg="1"/>
      <p:bldP spid="3109" grpId="0" animBg="1"/>
      <p:bldP spid="3113" grpId="0"/>
      <p:bldP spid="108" grpId="0"/>
      <p:bldP spid="3114" grpId="0"/>
      <p:bldP spid="3126" grpId="0"/>
      <p:bldP spid="122" grpId="0"/>
      <p:bldP spid="3129" grpId="0" animBg="1"/>
      <p:bldP spid="3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7808" y="0"/>
            <a:ext cx="8853792" cy="684803"/>
          </a:xfrm>
          <a:prstGeom prst="rect">
            <a:avLst/>
          </a:prstGeom>
          <a:solidFill>
            <a:srgbClr val="92D050"/>
          </a:solidFill>
        </p:spPr>
        <p:txBody>
          <a:bodyPr wrap="squar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</a:t>
            </a: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GIÁ TRỊ TUYỆT ĐỐI CỦA MỘT SỐ HỮU TỈ.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CỘNG, TRỪ, NHÂN, CHIA SỐ THẬP PHÂN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71855" y="1039417"/>
            <a:ext cx="4171545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7808" y="3181350"/>
            <a:ext cx="4205592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b) Viết ba phân số cùng biểu diễn số hữu tỉ  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2681"/>
              </p:ext>
            </p:extLst>
          </p:nvPr>
        </p:nvGraphicFramePr>
        <p:xfrm>
          <a:off x="228600" y="2385911"/>
          <a:ext cx="382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2" name="Equation" r:id="rId3" imgW="3822480" imgH="660240" progId="Equation.DSMT4">
                  <p:embed/>
                </p:oleObj>
              </mc:Choice>
              <mc:Fallback>
                <p:oleObj name="Equation" r:id="rId3" imgW="38224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85911"/>
                        <a:ext cx="3822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29769"/>
              </p:ext>
            </p:extLst>
          </p:nvPr>
        </p:nvGraphicFramePr>
        <p:xfrm>
          <a:off x="2082801" y="3623001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" name="Equation" r:id="rId5" imgW="419040" imgH="647640" progId="Equation.DSMT4">
                  <p:embed/>
                </p:oleObj>
              </mc:Choice>
              <mc:Fallback>
                <p:oleObj name="Equation" r:id="rId5" imgW="4190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1" y="3623001"/>
                        <a:ext cx="4191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71855" y="641216"/>
            <a:ext cx="1905000" cy="346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21/15 (sgk)</a:t>
            </a:r>
          </a:p>
        </p:txBody>
      </p:sp>
      <p:graphicFrame>
        <p:nvGraphicFramePr>
          <p:cNvPr id="256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09618"/>
              </p:ext>
            </p:extLst>
          </p:nvPr>
        </p:nvGraphicFramePr>
        <p:xfrm>
          <a:off x="5131340" y="3366016"/>
          <a:ext cx="19986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7" imgW="2311200" imgH="723600" progId="Equation.DSMT4">
                  <p:embed/>
                </p:oleObj>
              </mc:Choice>
              <mc:Fallback>
                <p:oleObj name="Equation" r:id="rId7" imgW="23112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340" y="3366016"/>
                        <a:ext cx="19986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67180"/>
              </p:ext>
            </p:extLst>
          </p:nvPr>
        </p:nvGraphicFramePr>
        <p:xfrm>
          <a:off x="4661036" y="1313714"/>
          <a:ext cx="2765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9" imgW="3581280" imgH="838080" progId="Equation.DSMT4">
                  <p:embed/>
                </p:oleObj>
              </mc:Choice>
              <mc:Fallback>
                <p:oleObj name="Equation" r:id="rId9" imgW="3581280" imgH="838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036" y="1313714"/>
                        <a:ext cx="27654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32780"/>
              </p:ext>
            </p:extLst>
          </p:nvPr>
        </p:nvGraphicFramePr>
        <p:xfrm>
          <a:off x="4654551" y="2114550"/>
          <a:ext cx="2146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11" imgW="2450880" imgH="838080" progId="Equation.DSMT4">
                  <p:embed/>
                </p:oleObj>
              </mc:Choice>
              <mc:Fallback>
                <p:oleObj name="Equation" r:id="rId11" imgW="2450880" imgH="838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1" y="2114550"/>
                        <a:ext cx="21463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419600" y="666750"/>
            <a:ext cx="0" cy="4476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29126" y="1443373"/>
            <a:ext cx="45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4550" y="3400640"/>
            <a:ext cx="45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801829"/>
            <a:ext cx="212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BÀI LÀM</a:t>
            </a:r>
            <a:endParaRPr lang="en-US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guest-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5" y="628705"/>
            <a:ext cx="1219200" cy="4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605" grpId="0"/>
      <p:bldP spid="25606" grpId="0"/>
      <p:bldP spid="4103" grpId="0" animBg="1"/>
      <p:bldP spid="6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" y="2252180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14453" y="312738"/>
            <a:ext cx="1993559" cy="39241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22/16 (sgk)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9283" y="671247"/>
            <a:ext cx="408623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 xếp các số hữu tỉ sau theo thứ tự lớn dần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16027"/>
              </p:ext>
            </p:extLst>
          </p:nvPr>
        </p:nvGraphicFramePr>
        <p:xfrm>
          <a:off x="264733" y="1513273"/>
          <a:ext cx="3886199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9" name="Equation" r:id="rId3" imgW="4368800" imgH="660400" progId="Equation.DSMT4">
                  <p:embed/>
                </p:oleObj>
              </mc:Choice>
              <mc:Fallback>
                <p:oleObj name="Equation" r:id="rId3" imgW="43688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33" y="1513273"/>
                        <a:ext cx="3886199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14453" y="2620307"/>
            <a:ext cx="3893177" cy="77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>
                <a:latin typeface="Times New Roman" pitchFamily="18" charset="0"/>
                <a:cs typeface="Times New Roman" pitchFamily="18" charset="0"/>
              </a:rPr>
              <a:t>Dựa vào tính chất </a:t>
            </a:r>
            <a:r>
              <a:rPr lang="en-US" alt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"nếu x&lt;y và y&lt;z thì x&lt;z" </a:t>
            </a:r>
            <a:r>
              <a:rPr lang="en-US" altLang="en-US" sz="2300" b="1">
                <a:latin typeface="Times New Roman" pitchFamily="18" charset="0"/>
                <a:cs typeface="Times New Roman" pitchFamily="18" charset="0"/>
              </a:rPr>
              <a:t>hãy so sánh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55575" y="2055972"/>
            <a:ext cx="1993558" cy="39241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23/16 (sgk)</a:t>
            </a:r>
          </a:p>
        </p:txBody>
      </p:sp>
      <p:graphicFrame>
        <p:nvGraphicFramePr>
          <p:cNvPr id="266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04501"/>
              </p:ext>
            </p:extLst>
          </p:nvPr>
        </p:nvGraphicFramePr>
        <p:xfrm>
          <a:off x="6378570" y="3409282"/>
          <a:ext cx="2176282" cy="121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0" name="Equation" r:id="rId5" imgW="1028520" imgH="685800" progId="Equation.DSMT4">
                  <p:embed/>
                </p:oleObj>
              </mc:Choice>
              <mc:Fallback>
                <p:oleObj name="Equation" r:id="rId5" imgW="1028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0" y="3409282"/>
                        <a:ext cx="2176282" cy="1211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Rectangle 27"/>
          <p:cNvSpPr>
            <a:spLocks noChangeArrowheads="1"/>
          </p:cNvSpPr>
          <p:nvPr/>
        </p:nvSpPr>
        <p:spPr bwMode="auto">
          <a:xfrm>
            <a:off x="3552446" y="2377478"/>
            <a:ext cx="176972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just"/>
            <a:r>
              <a:rPr lang="nl-NL" altLang="en-US" sz="1100">
                <a:latin typeface="Times New Roman" pitchFamily="18" charset="0"/>
                <a:cs typeface="Times New Roman" pitchFamily="18" charset="0"/>
              </a:rPr>
              <a:t> </a:t>
            </a:r>
            <a:endParaRPr lang="nl-NL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4155519" y="3804889"/>
            <a:ext cx="21384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just"/>
            <a:r>
              <a:rPr lang="nl-NL" altLang="en-US" sz="21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27821" y="939721"/>
            <a:ext cx="4528693" cy="42319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 hữu tỉ âm &lt; 0 &lt; Số hữu tỉ dương</a:t>
            </a:r>
            <a:endParaRPr lang="en-US" altLang="en-US" sz="23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063675"/>
              </p:ext>
            </p:extLst>
          </p:nvPr>
        </p:nvGraphicFramePr>
        <p:xfrm>
          <a:off x="4664075" y="1473200"/>
          <a:ext cx="36576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1" name="Equation" r:id="rId7" imgW="4038480" imgH="622080" progId="Equation.DSMT4">
                  <p:embed/>
                </p:oleObj>
              </mc:Choice>
              <mc:Fallback>
                <p:oleObj name="Equation" r:id="rId7" imgW="4038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473200"/>
                        <a:ext cx="36576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64010"/>
              </p:ext>
            </p:extLst>
          </p:nvPr>
        </p:nvGraphicFramePr>
        <p:xfrm>
          <a:off x="4155519" y="3409950"/>
          <a:ext cx="1864418" cy="165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" name="Equation" r:id="rId9" imgW="774360" imgH="1066680" progId="Equation.DSMT4">
                  <p:embed/>
                </p:oleObj>
              </mc:Choice>
              <mc:Fallback>
                <p:oleObj name="Equation" r:id="rId9" imgW="77436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519" y="3409950"/>
                        <a:ext cx="1864418" cy="1656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155519" y="0"/>
            <a:ext cx="0" cy="514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utoShape 2" descr="Giải bài 23 trang 16 Toán 7 Tập 1 | Giải bài tập Toán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Giải bài 23 trang 16 Toán 7 Tập 1 | Giải bài tập Toán 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9"/>
          <a:stretch/>
        </p:blipFill>
        <p:spPr>
          <a:xfrm>
            <a:off x="349884" y="3601345"/>
            <a:ext cx="1936116" cy="1256405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234307" y="464495"/>
            <a:ext cx="1993559" cy="39241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22/16 (sgk)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181459" y="2025179"/>
            <a:ext cx="1993558" cy="39241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23/16 (sgk)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9"/>
          <a:stretch/>
        </p:blipFill>
        <p:spPr>
          <a:xfrm>
            <a:off x="4291750" y="2496742"/>
            <a:ext cx="1936116" cy="6282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 b="32679"/>
          <a:stretch/>
        </p:blipFill>
        <p:spPr>
          <a:xfrm>
            <a:off x="6498653" y="2479935"/>
            <a:ext cx="1936116" cy="6282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227866" y="2693403"/>
            <a:ext cx="0" cy="2450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4306" y="3028111"/>
            <a:ext cx="94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79626" y="3028111"/>
            <a:ext cx="94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79829"/>
            <a:ext cx="196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LÀM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 descr="guest-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11" y="80402"/>
            <a:ext cx="1600200" cy="7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599" y="-57509"/>
            <a:ext cx="883831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5: LUYỆN TẬP: GIÁ TRỊ TUYỆT ĐỐI CỦA MỘT SỐ HỮU TỈ. CỘNG, TRỪ, NHÂN, CHIA SỐ THẬP PHÂN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6631" grpId="0"/>
      <p:bldP spid="26634" grpId="0"/>
      <p:bldP spid="26646" grpId="0" animBg="1"/>
      <p:bldP spid="24" grpId="0" animBg="1"/>
      <p:bldP spid="26" grpId="0" animBg="1"/>
      <p:bldP spid="27" grpId="0" animBg="1"/>
      <p:bldP spid="10" grpId="0"/>
      <p:bldP spid="3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1" y="350233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1" y="365235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838200" y="481988"/>
            <a:ext cx="2209799" cy="39241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25a/16 (sgk)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047999" y="465707"/>
            <a:ext cx="190499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altLang="en-US" sz="210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en-US" sz="21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667429"/>
              </p:ext>
            </p:extLst>
          </p:nvPr>
        </p:nvGraphicFramePr>
        <p:xfrm>
          <a:off x="4194175" y="857250"/>
          <a:ext cx="20129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" name="Equation" r:id="rId3" imgW="2209680" imgH="482400" progId="Equation.DSMT4">
                  <p:embed/>
                </p:oleObj>
              </mc:Choice>
              <mc:Fallback>
                <p:oleObj name="Equation" r:id="rId3" imgW="2209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857250"/>
                        <a:ext cx="20129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8964"/>
              </p:ext>
            </p:extLst>
          </p:nvPr>
        </p:nvGraphicFramePr>
        <p:xfrm>
          <a:off x="6829504" y="1200150"/>
          <a:ext cx="1732033" cy="102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" name="Equation" r:id="rId5" imgW="1218960" imgH="660240" progId="Equation.DSMT4">
                  <p:embed/>
                </p:oleObj>
              </mc:Choice>
              <mc:Fallback>
                <p:oleObj name="Equation" r:id="rId5" imgW="1218960" imgH="660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504" y="1200150"/>
                        <a:ext cx="1732033" cy="1026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604713" y="1600786"/>
            <a:ext cx="1" cy="5219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28439"/>
              </p:ext>
            </p:extLst>
          </p:nvPr>
        </p:nvGraphicFramePr>
        <p:xfrm>
          <a:off x="4279900" y="2828925"/>
          <a:ext cx="23749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Equation" r:id="rId7" imgW="2374560" imgH="1371600" progId="Equation.DSMT4">
                  <p:embed/>
                </p:oleObj>
              </mc:Choice>
              <mc:Fallback>
                <p:oleObj name="Equation" r:id="rId7" imgW="2374560" imgH="1371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828925"/>
                        <a:ext cx="23749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138720" y="3109921"/>
            <a:ext cx="93198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just"/>
            <a:r>
              <a:rPr lang="nl-NL" altLang="en-US" sz="2100" smtClean="0">
                <a:latin typeface="Times New Roman" pitchFamily="18" charset="0"/>
                <a:cs typeface="Times New Roman" pitchFamily="18" charset="0"/>
              </a:rPr>
              <a:t>( vô lý)</a:t>
            </a:r>
            <a:endParaRPr lang="nl-NL" altLang="en-US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142778" y="1131919"/>
            <a:ext cx="686726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just"/>
            <a:r>
              <a:rPr lang="nl-NL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000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nl-NL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510288"/>
            <a:ext cx="0" cy="36423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07611" y="1005603"/>
            <a:ext cx="3573081" cy="314701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 nhớ: 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|A(x)| = B ( B là số dương) </a:t>
            </a:r>
          </a:p>
          <a:p>
            <a:pPr marL="342900" indent="-342900" eaLnBrk="1" hangingPunct="1">
              <a:spcBef>
                <a:spcPct val="50000"/>
              </a:spcBef>
              <a:buFont typeface="Symbol"/>
              <a:buChar char="Þ"/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A(x)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= B hoặc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A(x)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= (-B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|A(x)| = B ( B là số âm)</a:t>
            </a:r>
          </a:p>
          <a:p>
            <a:pPr marL="342900" indent="-342900" eaLnBrk="1" hangingPunct="1">
              <a:spcBef>
                <a:spcPct val="50000"/>
              </a:spcBef>
              <a:buFont typeface="Symbol"/>
              <a:buChar char="Þ"/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x thuộc tập hợp rỗng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|A(x)|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342900" indent="-342900" eaLnBrk="1" hangingPunct="1">
              <a:spcBef>
                <a:spcPct val="50000"/>
              </a:spcBef>
              <a:buFont typeface="Symbol"/>
              <a:buChar char="Þ"/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A(x)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305896"/>
              </p:ext>
            </p:extLst>
          </p:nvPr>
        </p:nvGraphicFramePr>
        <p:xfrm>
          <a:off x="4419600" y="1253852"/>
          <a:ext cx="1828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3" name="Equation" r:id="rId9" imgW="1625400" imgH="799920" progId="Equation.DSMT4">
                  <p:embed/>
                </p:oleObj>
              </mc:Choice>
              <mc:Fallback>
                <p:oleObj name="Equation" r:id="rId9" imgW="16254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1253852"/>
                        <a:ext cx="1828800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15145"/>
              </p:ext>
            </p:extLst>
          </p:nvPr>
        </p:nvGraphicFramePr>
        <p:xfrm>
          <a:off x="4137024" y="2367663"/>
          <a:ext cx="1806575" cy="35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" name="Equation" r:id="rId11" imgW="2006280" imgH="304560" progId="Equation.DSMT4">
                  <p:embed/>
                </p:oleObj>
              </mc:Choice>
              <mc:Fallback>
                <p:oleObj name="Equation" r:id="rId11" imgW="2006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7024" y="2367663"/>
                        <a:ext cx="1806575" cy="35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8" t="12640" r="31894" b="8941"/>
          <a:stretch/>
        </p:blipFill>
        <p:spPr>
          <a:xfrm>
            <a:off x="2945735" y="3306128"/>
            <a:ext cx="833335" cy="940234"/>
          </a:xfrm>
          <a:prstGeom prst="rect">
            <a:avLst/>
          </a:prstGeom>
        </p:spPr>
      </p:pic>
      <p:pic>
        <p:nvPicPr>
          <p:cNvPr id="17" name="Picture 3" descr="guest-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3"/>
            <a:ext cx="838200" cy="84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guest-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8599" y="77781"/>
            <a:ext cx="883831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5: LUYỆN TẬP: GIÁ TRỊ TUYỆT ĐỐI CỦA MỘT SỐ HỮU TỈ. CỘNG, TRỪ, NHÂN, CHIA SỐ THẬP PHÂN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 animBg="1"/>
      <p:bldP spid="28695" grpId="0"/>
      <p:bldP spid="28" grpId="0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1718189"/>
              </p:ext>
            </p:extLst>
          </p:nvPr>
        </p:nvGraphicFramePr>
        <p:xfrm>
          <a:off x="545830" y="438150"/>
          <a:ext cx="19558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" name="Equation" r:id="rId3" imgW="2184120" imgH="2463480" progId="Equation.DSMT4">
                  <p:embed/>
                </p:oleObj>
              </mc:Choice>
              <mc:Fallback>
                <p:oleObj name="Equation" r:id="rId3" imgW="2184120" imgH="246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30" y="438150"/>
                        <a:ext cx="195580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95901"/>
              </p:ext>
            </p:extLst>
          </p:nvPr>
        </p:nvGraphicFramePr>
        <p:xfrm>
          <a:off x="3352800" y="2277085"/>
          <a:ext cx="1357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" name="Equation" r:id="rId5" imgW="1574640" imgH="838080" progId="Equation.DSMT4">
                  <p:embed/>
                </p:oleObj>
              </mc:Choice>
              <mc:Fallback>
                <p:oleObj name="Equation" r:id="rId5" imgW="157464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77085"/>
                        <a:ext cx="13573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514600" y="2277085"/>
            <a:ext cx="7155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just"/>
            <a:r>
              <a:rPr lang="nl-NL" altLang="en-US" sz="2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en-US" sz="2100" smtClean="0">
                <a:latin typeface="Times New Roman" pitchFamily="18" charset="0"/>
                <a:cs typeface="Times New Roman" pitchFamily="18" charset="0"/>
              </a:rPr>
              <a:t>hoặc</a:t>
            </a:r>
            <a:endParaRPr lang="nl-NL" altLang="en-US" sz="21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2800350"/>
            <a:ext cx="0" cy="160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532760"/>
              </p:ext>
            </p:extLst>
          </p:nvPr>
        </p:nvGraphicFramePr>
        <p:xfrm>
          <a:off x="533400" y="2378987"/>
          <a:ext cx="14859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" name="Equation" r:id="rId7" imgW="1485720" imgH="723600" progId="Equation.DSMT4">
                  <p:embed/>
                </p:oleObj>
              </mc:Choice>
              <mc:Fallback>
                <p:oleObj name="Equation" r:id="rId7" imgW="14857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2378987"/>
                        <a:ext cx="14859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85082"/>
              </p:ext>
            </p:extLst>
          </p:nvPr>
        </p:nvGraphicFramePr>
        <p:xfrm>
          <a:off x="609600" y="2952749"/>
          <a:ext cx="1676400" cy="188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" name="Equation" r:id="rId9" imgW="1371600" imgH="1600200" progId="Equation.DSMT4">
                  <p:embed/>
                </p:oleObj>
              </mc:Choice>
              <mc:Fallback>
                <p:oleObj name="Equation" r:id="rId9" imgW="13716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2952749"/>
                        <a:ext cx="1676400" cy="188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24027"/>
              </p:ext>
            </p:extLst>
          </p:nvPr>
        </p:nvGraphicFramePr>
        <p:xfrm>
          <a:off x="3048000" y="2952750"/>
          <a:ext cx="169790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0" name="Equation" r:id="rId11" imgW="2298600" imgH="2234880" progId="Equation.DSMT4">
                  <p:embed/>
                </p:oleObj>
              </mc:Choice>
              <mc:Fallback>
                <p:oleObj name="Equation" r:id="rId11" imgW="2298600" imgH="223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2952750"/>
                        <a:ext cx="1697903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486150" cy="5143500"/>
          </a:xfrm>
          <a:prstGeom prst="rect">
            <a:avLst/>
          </a:prstGeom>
        </p:spPr>
      </p:pic>
      <p:pic>
        <p:nvPicPr>
          <p:cNvPr id="10" name="Picture 3" descr="guest-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75" y="346734"/>
            <a:ext cx="1378595" cy="85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598" y="38957"/>
            <a:ext cx="883831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5: LUYỆN TẬP: GIÁ TRỊ TUYỆT ĐỐI CỦA MỘT SỐ HỮU TỈ. CỘNG, TRỪ, NHÂN, CHIA SỐ THẬP PHÂN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09550"/>
            <a:ext cx="6629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SỐ 1 :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371623"/>
              </p:ext>
            </p:extLst>
          </p:nvPr>
        </p:nvGraphicFramePr>
        <p:xfrm>
          <a:off x="268288" y="914400"/>
          <a:ext cx="27051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7" name="Equation" r:id="rId3" imgW="1904760" imgH="1752480" progId="Equation.DSMT4">
                  <p:embed/>
                </p:oleObj>
              </mc:Choice>
              <mc:Fallback>
                <p:oleObj name="Equation" r:id="rId3" imgW="190476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88" y="914400"/>
                        <a:ext cx="2705100" cy="26177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9932"/>
              </p:ext>
            </p:extLst>
          </p:nvPr>
        </p:nvGraphicFramePr>
        <p:xfrm>
          <a:off x="3276600" y="895350"/>
          <a:ext cx="22098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5" imgW="1396800" imgH="1752480" progId="Equation.DSMT4">
                  <p:embed/>
                </p:oleObj>
              </mc:Choice>
              <mc:Fallback>
                <p:oleObj name="Equation" r:id="rId5" imgW="139680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895350"/>
                        <a:ext cx="2209800" cy="27193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90951"/>
              </p:ext>
            </p:extLst>
          </p:nvPr>
        </p:nvGraphicFramePr>
        <p:xfrm>
          <a:off x="5867400" y="1062038"/>
          <a:ext cx="2711450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7" imgW="1917360" imgH="1955520" progId="Equation.DSMT4">
                  <p:embed/>
                </p:oleObj>
              </mc:Choice>
              <mc:Fallback>
                <p:oleObj name="Equation" r:id="rId7" imgW="191736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1062038"/>
                        <a:ext cx="2711450" cy="28654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18117"/>
              </p:ext>
            </p:extLst>
          </p:nvPr>
        </p:nvGraphicFramePr>
        <p:xfrm>
          <a:off x="489857" y="3790950"/>
          <a:ext cx="2781300" cy="61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9" imgW="2057400" imgH="457200" progId="Equation.DSMT4">
                  <p:embed/>
                </p:oleObj>
              </mc:Choice>
              <mc:Fallback>
                <p:oleObj name="Equation" r:id="rId9" imgW="2057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857" y="3790950"/>
                        <a:ext cx="2781300" cy="61836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41842"/>
              </p:ext>
            </p:extLst>
          </p:nvPr>
        </p:nvGraphicFramePr>
        <p:xfrm>
          <a:off x="457200" y="4400550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11" imgW="1828800" imgH="419040" progId="Equation.DSMT4">
                  <p:embed/>
                </p:oleObj>
              </mc:Choice>
              <mc:Fallback>
                <p:oleObj name="Equation" r:id="rId11" imgW="1828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4400550"/>
                        <a:ext cx="2895600" cy="5715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2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33400" y="265151"/>
            <a:ext cx="2418119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932201"/>
              </p:ext>
            </p:extLst>
          </p:nvPr>
        </p:nvGraphicFramePr>
        <p:xfrm>
          <a:off x="228600" y="1082675"/>
          <a:ext cx="2360613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3" imgW="1562040" imgH="2044440" progId="Equation.DSMT4">
                  <p:embed/>
                </p:oleObj>
              </mc:Choice>
              <mc:Fallback>
                <p:oleObj name="Equation" r:id="rId3" imgW="156204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082675"/>
                        <a:ext cx="2360613" cy="354647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01702"/>
              </p:ext>
            </p:extLst>
          </p:nvPr>
        </p:nvGraphicFramePr>
        <p:xfrm>
          <a:off x="2930525" y="1144588"/>
          <a:ext cx="2206625" cy="34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5" imgW="1422360" imgH="2082600" progId="Equation.DSMT4">
                  <p:embed/>
                </p:oleObj>
              </mc:Choice>
              <mc:Fallback>
                <p:oleObj name="Equation" r:id="rId5" imgW="142236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1144588"/>
                        <a:ext cx="2206625" cy="3408362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463299"/>
              </p:ext>
            </p:extLst>
          </p:nvPr>
        </p:nvGraphicFramePr>
        <p:xfrm>
          <a:off x="5334000" y="1144588"/>
          <a:ext cx="3151187" cy="37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7" imgW="2019240" imgH="2616120" progId="Equation.DSMT4">
                  <p:embed/>
                </p:oleObj>
              </mc:Choice>
              <mc:Fallback>
                <p:oleObj name="Equation" r:id="rId7" imgW="2019240" imgH="2616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0" y="1144588"/>
                        <a:ext cx="3151187" cy="3789362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4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92806"/>
              </p:ext>
            </p:extLst>
          </p:nvPr>
        </p:nvGraphicFramePr>
        <p:xfrm>
          <a:off x="304800" y="971550"/>
          <a:ext cx="2362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3" imgW="1447560" imgH="2361960" progId="Equation.DSMT4">
                  <p:embed/>
                </p:oleObj>
              </mc:Choice>
              <mc:Fallback>
                <p:oleObj name="Equation" r:id="rId3" imgW="1447560" imgH="236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71550"/>
                        <a:ext cx="2362200" cy="3200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85623"/>
              </p:ext>
            </p:extLst>
          </p:nvPr>
        </p:nvGraphicFramePr>
        <p:xfrm>
          <a:off x="2886075" y="984250"/>
          <a:ext cx="2676525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Equation" r:id="rId5" imgW="1879560" imgH="2450880" progId="Equation.DSMT4">
                  <p:embed/>
                </p:oleObj>
              </mc:Choice>
              <mc:Fallback>
                <p:oleObj name="Equation" r:id="rId5" imgW="1879560" imgH="245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984250"/>
                        <a:ext cx="2676525" cy="34163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94629"/>
              </p:ext>
            </p:extLst>
          </p:nvPr>
        </p:nvGraphicFramePr>
        <p:xfrm>
          <a:off x="5715000" y="971550"/>
          <a:ext cx="289560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Equation" r:id="rId7" imgW="2234880" imgH="2197080" progId="Equation.DSMT4">
                  <p:embed/>
                </p:oleObj>
              </mc:Choice>
              <mc:Fallback>
                <p:oleObj name="Equation" r:id="rId7" imgW="2234880" imgH="2197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71550"/>
                        <a:ext cx="2895601" cy="2971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285750"/>
            <a:ext cx="44196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SỐ 2 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x,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57&quot;&gt;&lt;object type=&quot;3&quot; unique_id=&quot;10058&quot;&gt;&lt;property id=&quot;20148&quot; value=&quot;5&quot;/&gt;&lt;property id=&quot;20300&quot; value=&quot;Slide 2&quot;/&gt;&lt;property id=&quot;20307&quot; value=&quot;283&quot;/&gt;&lt;/object&gt;&lt;object type=&quot;3&quot; unique_id=&quot;10176&quot;&gt;&lt;property id=&quot;20148&quot; value=&quot;5&quot;/&gt;&lt;property id=&quot;20300&quot; value=&quot;Slide 3&quot;/&gt;&lt;property id=&quot;20307&quot; value=&quot;286&quot;/&gt;&lt;/object&gt;&lt;object type=&quot;3&quot; unique_id=&quot;10179&quot;&gt;&lt;property id=&quot;20148&quot; value=&quot;5&quot;/&gt;&lt;property id=&quot;20300&quot; value=&quot;Slide 5&quot;/&gt;&lt;property id=&quot;20307&quot; value=&quot;289&quot;/&gt;&lt;/object&gt;&lt;object type=&quot;3&quot; unique_id=&quot;10180&quot;&gt;&lt;property id=&quot;20148&quot; value=&quot;5&quot;/&gt;&lt;property id=&quot;20300&quot; value=&quot;Slide 7&quot;/&gt;&lt;property id=&quot;20307&quot; value=&quot;290&quot;/&gt;&lt;/object&gt;&lt;object type=&quot;3&quot; unique_id=&quot;10214&quot;&gt;&lt;property id=&quot;20148&quot; value=&quot;5&quot;/&gt;&lt;property id=&quot;20300&quot; value=&quot;Slide 6&quot;/&gt;&lt;property id=&quot;20307&quot; value=&quot;291&quot;/&gt;&lt;/object&gt;&lt;object type=&quot;3&quot; unique_id=&quot;10261&quot;&gt;&lt;property id=&quot;20148&quot; value=&quot;5&quot;/&gt;&lt;property id=&quot;20300&quot; value=&quot;Slide 4&quot;/&gt;&lt;property id=&quot;20307&quot; value=&quot;293&quot;/&gt;&lt;/object&gt;&lt;object type=&quot;3&quot; unique_id=&quot;10465&quot;&gt;&lt;property id=&quot;20148&quot; value=&quot;5&quot;/&gt;&lt;property id=&quot;20300&quot; value=&quot;Slide 1&quot;/&gt;&lt;property id=&quot;20307&quot; value=&quot;297&quot;/&gt;&lt;/object&gt;&lt;object type=&quot;3&quot; unique_id=&quot;10466&quot;&gt;&lt;property id=&quot;20148&quot; value=&quot;5&quot;/&gt;&lt;property id=&quot;20300&quot; value=&quot;Slide 8&quot;/&gt;&lt;property id=&quot;20307&quot; value=&quot;295&quot;/&gt;&lt;/object&gt;&lt;/object&gt;&lt;object type=&quot;8&quot; unique_id=&quot;10085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533</Words>
  <Application>Microsoft Office PowerPoint</Application>
  <PresentationFormat>On-screen Show (16:9)</PresentationFormat>
  <Paragraphs>97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Oriel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285</cp:revision>
  <dcterms:created xsi:type="dcterms:W3CDTF">2010-08-14T09:34:45Z</dcterms:created>
  <dcterms:modified xsi:type="dcterms:W3CDTF">2021-09-24T05:56:44Z</dcterms:modified>
</cp:coreProperties>
</file>