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520B095-8192-40E6-9943-78166BEF7B63}">
  <a:tblStyle styleId="{5520B095-8192-40E6-9943-78166BEF7B6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1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64784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0.wmf"/><Relationship Id="rId5" Type="http://schemas.openxmlformats.org/officeDocument/2006/relationships/image" Target="../media/image13.jpe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2.png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3.jpe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jpeg"/><Relationship Id="rId4" Type="http://schemas.openxmlformats.org/officeDocument/2006/relationships/image" Target="../media/image18.png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3.wmf"/><Relationship Id="rId10" Type="http://schemas.openxmlformats.org/officeDocument/2006/relationships/image" Target="../media/image22.jpeg"/><Relationship Id="rId4" Type="http://schemas.openxmlformats.org/officeDocument/2006/relationships/oleObject" Target="../embeddings/oleObject11.bin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image" Target="../media/image22.jpeg"/><Relationship Id="rId5" Type="http://schemas.openxmlformats.org/officeDocument/2006/relationships/oleObject" Target="../embeddings/oleObject13.bin"/><Relationship Id="rId10" Type="http://schemas.microsoft.com/office/2007/relationships/hdphoto" Target="../media/hdphoto1.wdp"/><Relationship Id="rId4" Type="http://schemas.openxmlformats.org/officeDocument/2006/relationships/image" Target="../media/image27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3217052" y="782515"/>
            <a:ext cx="5018670" cy="106152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 dirty="0" err="1">
                <a:ln w="2222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7CAAC"/>
                </a:solidFill>
                <a:latin typeface="Times New Roman"/>
              </a:rPr>
              <a:t>Tiết</a:t>
            </a:r>
            <a:r>
              <a:rPr b="1" i="0" dirty="0">
                <a:ln w="2222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7CAAC"/>
                </a:solidFill>
                <a:latin typeface="Times New Roman"/>
              </a:rPr>
              <a:t> 4: LUYỆN TẬP  </a:t>
            </a:r>
          </a:p>
        </p:txBody>
      </p:sp>
      <p:sp>
        <p:nvSpPr>
          <p:cNvPr id="85" name="Google Shape;85;p13"/>
          <p:cNvSpPr/>
          <p:nvPr/>
        </p:nvSpPr>
        <p:spPr>
          <a:xfrm>
            <a:off x="1087844" y="2845726"/>
            <a:ext cx="1040701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</a:t>
            </a:r>
            <a:r>
              <a:rPr lang="en-US" sz="6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đường</a:t>
            </a:r>
            <a:r>
              <a:rPr lang="en-US" sz="6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thẳng</a:t>
            </a:r>
            <a:r>
              <a:rPr lang="en-US" sz="6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vuông</a:t>
            </a:r>
            <a:r>
              <a:rPr lang="en-US" sz="6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6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66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7244" y="121920"/>
            <a:ext cx="1112647" cy="3444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980" y="-57912"/>
            <a:ext cx="1734628" cy="38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4"/>
          <p:cNvSpPr/>
          <p:nvPr/>
        </p:nvSpPr>
        <p:spPr>
          <a:xfrm>
            <a:off x="2172623" y="415650"/>
            <a:ext cx="774923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Hướng</a:t>
            </a:r>
            <a:r>
              <a:rPr lang="en-US" sz="8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dẫn</a:t>
            </a:r>
            <a:r>
              <a:rPr lang="en-US" sz="8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về</a:t>
            </a:r>
            <a:r>
              <a:rPr lang="en-US" sz="8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nhà</a:t>
            </a:r>
            <a:endParaRPr sz="8000" b="0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24"/>
          <p:cNvSpPr/>
          <p:nvPr/>
        </p:nvSpPr>
        <p:spPr>
          <a:xfrm>
            <a:off x="1240117" y="1723327"/>
            <a:ext cx="9691157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Vẽ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diễn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đạt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sau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xÔy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60</a:t>
            </a:r>
            <a:r>
              <a:rPr lang="en-US" sz="3200" b="0" cap="none" baseline="300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 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Lấy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điểm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nằm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xOy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Kẻ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AB⊥Ox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AC⊥Oy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B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thuộc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Ox, C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thuộc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Oy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Vẽ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đường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trung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trực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OA </a:t>
            </a:r>
            <a:r>
              <a:rPr lang="en-US" sz="3200" b="0" cap="none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200" b="0" cap="none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/>
          <p:nvPr/>
        </p:nvSpPr>
        <p:spPr>
          <a:xfrm>
            <a:off x="3521010" y="0"/>
            <a:ext cx="4954905" cy="860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0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Kiến thức ghi nhớ </a:t>
            </a:r>
            <a:endParaRPr sz="5000" b="0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93" name="Google Shape;93;p14"/>
          <p:cNvGraphicFramePr/>
          <p:nvPr/>
        </p:nvGraphicFramePr>
        <p:xfrm>
          <a:off x="4041329" y="861774"/>
          <a:ext cx="4188275" cy="5996225"/>
        </p:xfrm>
        <a:graphic>
          <a:graphicData uri="http://schemas.openxmlformats.org/drawingml/2006/table">
            <a:tbl>
              <a:tblPr firstRow="1" bandRow="1">
                <a:noFill/>
                <a:tableStyleId>{5520B095-8192-40E6-9943-78166BEF7B63}</a:tableStyleId>
              </a:tblPr>
              <a:tblGrid>
                <a:gridCol w="4188275"/>
              </a:tblGrid>
              <a:tr h="582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Cách vẽ 2 đường thẳng vuông góc</a:t>
                      </a:r>
                      <a:endParaRPr sz="2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54139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TH1 : Đường thẳng vuông góc tại 1 điểm nằm trên đường thẳng a cho trước :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TH1 : Đường thẳng vuông góc tại 1 điểm nằm ngoài  đường thẳng a cho trước :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graphicFrame>
        <p:nvGraphicFramePr>
          <p:cNvPr id="94" name="Google Shape;94;p14"/>
          <p:cNvGraphicFramePr/>
          <p:nvPr/>
        </p:nvGraphicFramePr>
        <p:xfrm>
          <a:off x="8229600" y="861774"/>
          <a:ext cx="3962400" cy="5987400"/>
        </p:xfrm>
        <a:graphic>
          <a:graphicData uri="http://schemas.openxmlformats.org/drawingml/2006/table">
            <a:tbl>
              <a:tblPr firstRow="1" bandRow="1">
                <a:noFill/>
                <a:tableStyleId>{5520B095-8192-40E6-9943-78166BEF7B63}</a:tableStyleId>
              </a:tblPr>
              <a:tblGrid>
                <a:gridCol w="3962400"/>
              </a:tblGrid>
              <a:tr h="9192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Định nghĩa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 trung trực của đoạn thẳng</a:t>
                      </a:r>
                      <a:endParaRPr sz="2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50682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Định nghĩa : Đường thẳng vuông góc với đoạn thẳng tại trung điểm của nó thì được gọi là đường trung trực của đoạn thẳng .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graphicFrame>
        <p:nvGraphicFramePr>
          <p:cNvPr id="95" name="Google Shape;95;p14"/>
          <p:cNvGraphicFramePr/>
          <p:nvPr/>
        </p:nvGraphicFramePr>
        <p:xfrm>
          <a:off x="0" y="861774"/>
          <a:ext cx="4041325" cy="5996225"/>
        </p:xfrm>
        <a:graphic>
          <a:graphicData uri="http://schemas.openxmlformats.org/drawingml/2006/table">
            <a:tbl>
              <a:tblPr firstRow="1" bandRow="1">
                <a:noFill/>
                <a:tableStyleId>{5520B095-8192-40E6-9943-78166BEF7B63}</a:tableStyleId>
              </a:tblPr>
              <a:tblGrid>
                <a:gridCol w="4041325"/>
              </a:tblGrid>
              <a:tr h="863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Định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nghĩa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–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Tính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chất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Hai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thẳng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vuông</a:t>
                      </a: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góc</a:t>
                      </a:r>
                      <a:endParaRPr sz="2000" u="none" strike="noStrike" cap="none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5133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Định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nghĩa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: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Hai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thẳng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xx’ ,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yy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’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cắt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nhau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và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trong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các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góc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tạo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thành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có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1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góc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vuông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được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gọi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là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hai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thẳng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vuông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góc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với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nhau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Kí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hiệu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: 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Tính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chất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: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Có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1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và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chỉ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một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thẳng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qua O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và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vuông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góc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với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đường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thẳng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cho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trước</a:t>
                      </a: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dirty="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pic>
        <p:nvPicPr>
          <p:cNvPr id="96" name="Google Shape;9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62075" y="4087091"/>
            <a:ext cx="1297998" cy="479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80558" y="2401824"/>
            <a:ext cx="3035808" cy="196944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663390" y="5227628"/>
            <a:ext cx="2944149" cy="16215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851661" y="3608844"/>
            <a:ext cx="3157459" cy="3240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7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1846509" y="263245"/>
            <a:ext cx="3540760" cy="817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Lời</a:t>
            </a:r>
            <a:r>
              <a:rPr lang="en-US" sz="40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endParaRPr sz="40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4967" y="245024"/>
            <a:ext cx="4411651" cy="2706527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FF0000"/>
            </a:solidFill>
          </a:ln>
        </p:spPr>
      </p:pic>
      <p:sp>
        <p:nvSpPr>
          <p:cNvPr id="112" name="Google Shape;112;p16"/>
          <p:cNvSpPr/>
          <p:nvPr/>
        </p:nvSpPr>
        <p:spPr>
          <a:xfrm>
            <a:off x="85344" y="1323439"/>
            <a:ext cx="7424928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500" b="0" i="0" u="none" strike="noStrike" cap="none">
              <a:solidFill>
                <a:srgbClr val="8DA9DB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3058915" y="1711115"/>
            <a:ext cx="76174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3175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4471926" y="2885895"/>
            <a:ext cx="3218461" cy="39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OC </a:t>
            </a:r>
            <a:r>
              <a:rPr lang="en-US" sz="2400" b="0" i="0" u="none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nằm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giữa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OA,OB)</a:t>
            </a:r>
            <a:endParaRPr sz="24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4260698" y="4871576"/>
            <a:ext cx="388760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OC </a:t>
            </a:r>
            <a:r>
              <a:rPr lang="en-US" sz="2400" b="0" i="0" u="none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nằm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giữa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OD,OB)</a:t>
            </a:r>
            <a:endParaRPr sz="24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237744" y="1475839"/>
            <a:ext cx="7424928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500" b="0" i="0" u="none" strike="noStrike" cap="none">
              <a:solidFill>
                <a:srgbClr val="8DA9DB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356712"/>
              </p:ext>
            </p:extLst>
          </p:nvPr>
        </p:nvGraphicFramePr>
        <p:xfrm>
          <a:off x="1058572" y="1212115"/>
          <a:ext cx="4328697" cy="532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6" imgW="1523880" imgH="241200" progId="Equation.DSMT4">
                  <p:embed/>
                </p:oleObj>
              </mc:Choice>
              <mc:Fallback>
                <p:oleObj name="Equation" r:id="rId6" imgW="1523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58572" y="1212115"/>
                        <a:ext cx="4328697" cy="5322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783294"/>
              </p:ext>
            </p:extLst>
          </p:nvPr>
        </p:nvGraphicFramePr>
        <p:xfrm>
          <a:off x="1056411" y="2010158"/>
          <a:ext cx="4328697" cy="501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8" imgW="1523880" imgH="241200" progId="Equation.DSMT4">
                  <p:embed/>
                </p:oleObj>
              </mc:Choice>
              <mc:Fallback>
                <p:oleObj name="Equation" r:id="rId8" imgW="1523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56411" y="2010158"/>
                        <a:ext cx="4328697" cy="5010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044175"/>
              </p:ext>
            </p:extLst>
          </p:nvPr>
        </p:nvGraphicFramePr>
        <p:xfrm>
          <a:off x="1066525" y="2762693"/>
          <a:ext cx="3299333" cy="189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0" imgW="1269720" imgH="774360" progId="Equation.DSMT4">
                  <p:embed/>
                </p:oleObj>
              </mc:Choice>
              <mc:Fallback>
                <p:oleObj name="Equation" r:id="rId10" imgW="126972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66525" y="2762693"/>
                        <a:ext cx="3299333" cy="1893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909260"/>
              </p:ext>
            </p:extLst>
          </p:nvPr>
        </p:nvGraphicFramePr>
        <p:xfrm>
          <a:off x="1088588" y="4744316"/>
          <a:ext cx="336550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12" imgW="1295280" imgH="774360" progId="Equation.DSMT4">
                  <p:embed/>
                </p:oleObj>
              </mc:Choice>
              <mc:Fallback>
                <p:oleObj name="Equation" r:id="rId12" imgW="129528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88588" y="4744316"/>
                        <a:ext cx="3365500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25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25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/>
          <p:nvPr/>
        </p:nvSpPr>
        <p:spPr>
          <a:xfrm>
            <a:off x="159904" y="2589142"/>
            <a:ext cx="1807441" cy="661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Bài</a:t>
            </a:r>
            <a:r>
              <a:rPr lang="en-US" sz="3600" b="1" i="0" u="none" strike="noStrike" cap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2:</a:t>
            </a:r>
            <a:endParaRPr sz="3600" b="1" i="0" u="none" strike="noStrike" cap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2105891" y="2672272"/>
            <a:ext cx="9806587" cy="3046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xÔy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=120</a:t>
            </a:r>
            <a:r>
              <a:rPr lang="en-US" sz="3200" b="1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 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Ở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phía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ngoài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vẽ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Oc,Od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sao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Od ⊥Ox,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Oc⊥Oy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.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Gọi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Om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giác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xÔy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.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Oy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đối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Oy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a) </a:t>
            </a:r>
            <a:r>
              <a:rPr lang="en-US" sz="32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Chứng</a:t>
            </a: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tỏ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Ox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giác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y’Ôm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b) </a:t>
            </a:r>
            <a:r>
              <a:rPr lang="en-US" sz="32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Chứng</a:t>
            </a: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tỏ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Oy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nằm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giữa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Ox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Od?</a:t>
            </a:r>
            <a:endParaRPr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c)</a:t>
            </a:r>
            <a:r>
              <a:rPr lang="en-US" sz="32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</a:t>
            </a: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mOc</a:t>
            </a: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?                 </a:t>
            </a:r>
            <a:endParaRPr dirty="0"/>
          </a:p>
        </p:txBody>
      </p:sp>
      <p:sp>
        <p:nvSpPr>
          <p:cNvPr id="4" name="Google Shape;104;p15"/>
          <p:cNvSpPr/>
          <p:nvPr/>
        </p:nvSpPr>
        <p:spPr>
          <a:xfrm>
            <a:off x="99410" y="642683"/>
            <a:ext cx="2006474" cy="661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3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 :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5" name="Google Shape;105;p15"/>
          <p:cNvSpPr/>
          <p:nvPr/>
        </p:nvSpPr>
        <p:spPr>
          <a:xfrm>
            <a:off x="1834092" y="654893"/>
            <a:ext cx="9789926" cy="1326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 AÔB = 130</a:t>
            </a:r>
            <a:r>
              <a:rPr lang="en-US" sz="3200" b="1" i="0" u="none" strike="noStrike" cap="none" baseline="30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32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AÔB </a:t>
            </a:r>
            <a:r>
              <a:rPr lang="en-US" sz="32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vẽ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200" b="1" i="0" u="none" strike="noStrike" cap="none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OC 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,OD </a:t>
            </a:r>
            <a:r>
              <a:rPr lang="en-US" sz="32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sao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OC⊥ OA, OD⊥</a:t>
            </a:r>
            <a:r>
              <a:rPr lang="en-US" sz="3200" b="1" i="0" u="none" strike="noStrike" cap="none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  . </a:t>
            </a:r>
            <a:r>
              <a:rPr lang="en-US" sz="3200" b="1" i="0" u="none" strike="noStrike" cap="none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</a:t>
            </a:r>
            <a:r>
              <a:rPr lang="en-US" sz="3200" b="1" i="0" u="none" strike="noStrike" cap="none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CÔD  </a:t>
            </a:r>
            <a:r>
              <a:rPr lang="en-US" sz="3200" b="1" i="0" u="none" strike="noStrike" cap="none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HS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)</a:t>
            </a:r>
            <a:endParaRPr sz="32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/>
          <p:nvPr/>
        </p:nvSpPr>
        <p:spPr>
          <a:xfrm>
            <a:off x="73444" y="247379"/>
            <a:ext cx="1364662" cy="678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endParaRPr sz="3200" b="1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18"/>
          <p:cNvSpPr/>
          <p:nvPr/>
        </p:nvSpPr>
        <p:spPr>
          <a:xfrm>
            <a:off x="85344" y="1323439"/>
            <a:ext cx="7424928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500">
              <a:solidFill>
                <a:srgbClr val="8DA9DB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3058915" y="1711115"/>
            <a:ext cx="76174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3175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endParaRPr sz="4000" b="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647091"/>
              </p:ext>
            </p:extLst>
          </p:nvPr>
        </p:nvGraphicFramePr>
        <p:xfrm>
          <a:off x="1299706" y="173086"/>
          <a:ext cx="6587877" cy="123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4" imgW="3504960" imgH="507960" progId="Equation.DSMT4">
                  <p:embed/>
                </p:oleObj>
              </mc:Choice>
              <mc:Fallback>
                <p:oleObj name="Equation" r:id="rId4" imgW="350496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9706" y="173086"/>
                        <a:ext cx="6587877" cy="12302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499558"/>
              </p:ext>
            </p:extLst>
          </p:nvPr>
        </p:nvGraphicFramePr>
        <p:xfrm>
          <a:off x="1560513" y="1393824"/>
          <a:ext cx="4212794" cy="1598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6" imgW="1498320" imgH="799920" progId="Equation.DSMT4">
                  <p:embed/>
                </p:oleObj>
              </mc:Choice>
              <mc:Fallback>
                <p:oleObj name="Equation" r:id="rId6" imgW="149832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60513" y="1393824"/>
                        <a:ext cx="4212794" cy="1598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810745"/>
              </p:ext>
            </p:extLst>
          </p:nvPr>
        </p:nvGraphicFramePr>
        <p:xfrm>
          <a:off x="833006" y="2939761"/>
          <a:ext cx="6218957" cy="172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8" imgW="2628720" imgH="711000" progId="Equation.DSMT4">
                  <p:embed/>
                </p:oleObj>
              </mc:Choice>
              <mc:Fallback>
                <p:oleObj name="Equation" r:id="rId8" imgW="262872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3006" y="2939761"/>
                        <a:ext cx="6218957" cy="172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139768"/>
              </p:ext>
            </p:extLst>
          </p:nvPr>
        </p:nvGraphicFramePr>
        <p:xfrm>
          <a:off x="576263" y="4637088"/>
          <a:ext cx="5527675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0" imgW="2336760" imgH="787320" progId="Equation.DSMT4">
                  <p:embed/>
                </p:oleObj>
              </mc:Choice>
              <mc:Fallback>
                <p:oleObj name="Equation" r:id="rId10" imgW="233676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6263" y="4637088"/>
                        <a:ext cx="5527675" cy="190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Google Shape;153;p19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250506" y="923573"/>
            <a:ext cx="4650549" cy="5601936"/>
          </a:xfrm>
          <a:prstGeom prst="rect">
            <a:avLst/>
          </a:prstGeom>
          <a:blipFill>
            <a:blip r:embed="rId13"/>
            <a:tile tx="0" ty="0" sx="100000" sy="100000" flip="none" algn="tl"/>
          </a:blip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/>
          <p:nvPr/>
        </p:nvSpPr>
        <p:spPr>
          <a:xfrm>
            <a:off x="3058915" y="1711115"/>
            <a:ext cx="76174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3175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endParaRPr sz="4000" b="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3" name="Google Shape;153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50506" y="383228"/>
            <a:ext cx="4650549" cy="5601936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085796"/>
              </p:ext>
            </p:extLst>
          </p:nvPr>
        </p:nvGraphicFramePr>
        <p:xfrm>
          <a:off x="536638" y="309932"/>
          <a:ext cx="6789737" cy="240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" imgW="2869920" imgH="990360" progId="Equation.DSMT4">
                  <p:embed/>
                </p:oleObj>
              </mc:Choice>
              <mc:Fallback>
                <p:oleObj name="Equation" r:id="rId6" imgW="2869920" imgH="990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38" y="309932"/>
                        <a:ext cx="6789737" cy="2401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708102"/>
              </p:ext>
            </p:extLst>
          </p:nvPr>
        </p:nvGraphicFramePr>
        <p:xfrm>
          <a:off x="563548" y="3019583"/>
          <a:ext cx="5376862" cy="363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8" imgW="2273040" imgH="1498320" progId="Equation.DSMT4">
                  <p:embed/>
                </p:oleObj>
              </mc:Choice>
              <mc:Fallback>
                <p:oleObj name="Equation" r:id="rId8" imgW="2273040" imgH="1498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48" y="3019583"/>
                        <a:ext cx="5376862" cy="363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/>
          <p:nvPr/>
        </p:nvSpPr>
        <p:spPr>
          <a:xfrm>
            <a:off x="345814" y="296355"/>
            <a:ext cx="3406140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toán</a:t>
            </a:r>
            <a:r>
              <a:rPr lang="en-US" sz="4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4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tế</a:t>
            </a:r>
            <a:endParaRPr sz="4000" b="0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21"/>
          <p:cNvSpPr/>
          <p:nvPr/>
        </p:nvSpPr>
        <p:spPr>
          <a:xfrm>
            <a:off x="609620" y="1029647"/>
            <a:ext cx="6858000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ánh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sáng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truyền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chiết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suất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nhỏ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sang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chiết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suất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thì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ánh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sáng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mặt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sẽ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mặt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như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NN’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gọi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pháp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tuyến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mặt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SI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IS’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IR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SIN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NIS’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N’IR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luôn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luôn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bằng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nhau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imes New Roman"/>
              <a:buAutoNum type="alphaLcParenR"/>
            </a:pP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Nếu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50</a:t>
            </a:r>
            <a:r>
              <a:rPr lang="en-US" sz="2400" cap="none" baseline="30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30</a:t>
            </a:r>
            <a:r>
              <a:rPr lang="en-US" sz="2400" cap="none" baseline="30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 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bởi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imes New Roman"/>
              <a:buAutoNum type="alphaLcParenR"/>
            </a:pPr>
            <a:endParaRPr sz="2400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imes New Roman"/>
              <a:buAutoNum type="alphaLcParenR"/>
            </a:pP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Nếu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đo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lớn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gấp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đôi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đo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? </a:t>
            </a:r>
            <a:endParaRPr sz="2400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625461" y="771200"/>
            <a:ext cx="4023980" cy="4860618"/>
            <a:chOff x="8082676" y="771200"/>
            <a:chExt cx="4023980" cy="4860618"/>
          </a:xfrm>
        </p:grpSpPr>
        <p:pic>
          <p:nvPicPr>
            <p:cNvPr id="176" name="Google Shape;176;p21"/>
            <p:cNvPicPr preferRelativeResize="0"/>
            <p:nvPr/>
          </p:nvPicPr>
          <p:blipFill rotWithShape="1">
            <a:blip r:embed="rId3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3000"/>
                      </a14:imgEffect>
                      <a14:imgEffect>
                        <a14:colorTemperature colorTemp="59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082676" y="771200"/>
              <a:ext cx="4023980" cy="4860618"/>
            </a:xfrm>
            <a:prstGeom prst="rect">
              <a:avLst/>
            </a:prstGeom>
            <a:blipFill>
              <a:blip r:embed="rId5"/>
              <a:tile tx="0" ty="0" sx="100000" sy="100000" flip="none" algn="tl"/>
            </a:blipFill>
            <a:ln w="19050" cmpd="sng">
              <a:solidFill>
                <a:schemeClr val="bg1"/>
              </a:solidFill>
            </a:ln>
          </p:spPr>
        </p:pic>
        <p:cxnSp>
          <p:nvCxnSpPr>
            <p:cNvPr id="3" name="Straight Connector 2"/>
            <p:cNvCxnSpPr/>
            <p:nvPr/>
          </p:nvCxnSpPr>
          <p:spPr>
            <a:xfrm>
              <a:off x="9767455" y="861774"/>
              <a:ext cx="0" cy="4347535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Connector 5"/>
          <p:cNvCxnSpPr/>
          <p:nvPr/>
        </p:nvCxnSpPr>
        <p:spPr>
          <a:xfrm>
            <a:off x="7611606" y="3243074"/>
            <a:ext cx="4023980" cy="0"/>
          </a:xfrm>
          <a:prstGeom prst="line">
            <a:avLst/>
          </a:prstGeom>
          <a:ln w="444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/>
          <p:nvPr/>
        </p:nvSpPr>
        <p:spPr>
          <a:xfrm>
            <a:off x="184542" y="224860"/>
            <a:ext cx="694777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HD : </a:t>
            </a:r>
            <a:r>
              <a:rPr lang="en-US" sz="3000" b="1" dirty="0" err="1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bằng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3000" b="1" cap="none" dirty="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Google Shape;187;p22"/>
          <p:cNvSpPr/>
          <p:nvPr/>
        </p:nvSpPr>
        <p:spPr>
          <a:xfrm>
            <a:off x="572482" y="2478673"/>
            <a:ext cx="6387465" cy="101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Vậy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tạo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bởi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tia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khúc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</a:t>
            </a:r>
            <a:r>
              <a:rPr lang="en-US" sz="3000" b="1" baseline="30000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3000" b="1" cap="none" dirty="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669522"/>
              </p:ext>
            </p:extLst>
          </p:nvPr>
        </p:nvGraphicFramePr>
        <p:xfrm>
          <a:off x="647425" y="1620548"/>
          <a:ext cx="57007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4" imgW="1917360" imgH="355320" progId="Equation.DSMT4">
                  <p:embed/>
                </p:oleObj>
              </mc:Choice>
              <mc:Fallback>
                <p:oleObj name="Equation" r:id="rId4" imgW="191736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425" y="1620548"/>
                        <a:ext cx="570071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671043"/>
              </p:ext>
            </p:extLst>
          </p:nvPr>
        </p:nvGraphicFramePr>
        <p:xfrm>
          <a:off x="671190" y="1028219"/>
          <a:ext cx="3285114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6" imgW="1104840" imgH="241200" progId="Equation.DSMT4">
                  <p:embed/>
                </p:oleObj>
              </mc:Choice>
              <mc:Fallback>
                <p:oleObj name="Equation" r:id="rId6" imgW="1104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0" y="1028219"/>
                        <a:ext cx="3285114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6821911" y="826606"/>
            <a:ext cx="4885179" cy="4860618"/>
            <a:chOff x="8082676" y="771200"/>
            <a:chExt cx="4023980" cy="4860618"/>
          </a:xfrm>
        </p:grpSpPr>
        <p:pic>
          <p:nvPicPr>
            <p:cNvPr id="16" name="Google Shape;176;p21"/>
            <p:cNvPicPr preferRelativeResize="0"/>
            <p:nvPr/>
          </p:nvPicPr>
          <p:blipFill rotWithShape="1">
            <a:blip r:embed="rId8">
              <a:alphaModFix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harpenSoften amount="13000"/>
                      </a14:imgEffect>
                      <a14:imgEffect>
                        <a14:colorTemperature colorTemp="59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082676" y="771200"/>
              <a:ext cx="4023980" cy="4860618"/>
            </a:xfrm>
            <a:prstGeom prst="rect">
              <a:avLst/>
            </a:prstGeom>
            <a:blipFill>
              <a:blip r:embed="rId10"/>
              <a:tile tx="0" ty="0" sx="100000" sy="100000" flip="none" algn="tl"/>
            </a:blipFill>
            <a:ln w="19050" cmpd="sng">
              <a:solidFill>
                <a:schemeClr val="bg1"/>
              </a:solidFill>
            </a:ln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9767455" y="861774"/>
              <a:ext cx="0" cy="4347535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"/>
          <p:cNvSpPr/>
          <p:nvPr/>
        </p:nvSpPr>
        <p:spPr>
          <a:xfrm>
            <a:off x="251118" y="5777197"/>
            <a:ext cx="6352032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Vậy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trị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cần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</a:t>
            </a:r>
            <a:endParaRPr sz="3000" b="1" cap="none" dirty="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0" name="Google Shape;200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04403" y="5768358"/>
            <a:ext cx="633730" cy="56038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83;p22"/>
          <p:cNvSpPr/>
          <p:nvPr/>
        </p:nvSpPr>
        <p:spPr>
          <a:xfrm>
            <a:off x="400098" y="640151"/>
            <a:ext cx="694777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 HD : </a:t>
            </a:r>
            <a:r>
              <a:rPr lang="en-US" sz="3000" b="1" dirty="0" err="1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lang="en-US" sz="3000" b="1" dirty="0" smtClean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tới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bằng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góc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phản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xạ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lang="en-US" sz="3000" b="1" dirty="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3000" b="1" cap="none" dirty="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164238"/>
              </p:ext>
            </p:extLst>
          </p:nvPr>
        </p:nvGraphicFramePr>
        <p:xfrm>
          <a:off x="721590" y="1525878"/>
          <a:ext cx="3393209" cy="532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5" imgW="1396800" imgH="241200" progId="Equation.DSMT4">
                  <p:embed/>
                </p:oleObj>
              </mc:Choice>
              <mc:Fallback>
                <p:oleObj name="Equation" r:id="rId5" imgW="1396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90" y="1525878"/>
                        <a:ext cx="3393209" cy="5325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251170"/>
              </p:ext>
            </p:extLst>
          </p:nvPr>
        </p:nvGraphicFramePr>
        <p:xfrm>
          <a:off x="734289" y="2313715"/>
          <a:ext cx="4966494" cy="3352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7" imgW="1955520" imgH="1549080" progId="Equation.DSMT4">
                  <p:embed/>
                </p:oleObj>
              </mc:Choice>
              <mc:Fallback>
                <p:oleObj name="Equation" r:id="rId7" imgW="1955520" imgH="1549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89" y="2313715"/>
                        <a:ext cx="4966494" cy="33527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6503258" y="1285252"/>
            <a:ext cx="5328524" cy="4860618"/>
            <a:chOff x="8082676" y="771200"/>
            <a:chExt cx="4023980" cy="4860618"/>
          </a:xfrm>
        </p:grpSpPr>
        <p:pic>
          <p:nvPicPr>
            <p:cNvPr id="15" name="Google Shape;176;p21"/>
            <p:cNvPicPr preferRelativeResize="0"/>
            <p:nvPr/>
          </p:nvPicPr>
          <p:blipFill rotWithShape="1">
            <a:blip r:embed="rId9">
              <a:alphaModFix/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13000"/>
                      </a14:imgEffect>
                      <a14:imgEffect>
                        <a14:colorTemperature colorTemp="59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082676" y="771200"/>
              <a:ext cx="4023980" cy="4860618"/>
            </a:xfrm>
            <a:prstGeom prst="rect">
              <a:avLst/>
            </a:prstGeom>
            <a:blipFill>
              <a:blip r:embed="rId11"/>
              <a:tile tx="0" ty="0" sx="100000" sy="100000" flip="none" algn="tl"/>
            </a:blipFill>
            <a:ln w="19050" cmpd="sng">
              <a:solidFill>
                <a:schemeClr val="bg1"/>
              </a:solidFill>
            </a:ln>
          </p:spPr>
        </p:pic>
        <p:cxnSp>
          <p:nvCxnSpPr>
            <p:cNvPr id="16" name="Straight Connector 15"/>
            <p:cNvCxnSpPr/>
            <p:nvPr/>
          </p:nvCxnSpPr>
          <p:spPr>
            <a:xfrm>
              <a:off x="9767455" y="861774"/>
              <a:ext cx="0" cy="4347535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546</Words>
  <Application>Microsoft Office PowerPoint</Application>
  <PresentationFormat>Custom</PresentationFormat>
  <Paragraphs>53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21</cp:revision>
  <dcterms:modified xsi:type="dcterms:W3CDTF">2021-09-13T03:41:28Z</dcterms:modified>
</cp:coreProperties>
</file>