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m4a" ContentType="audio/mp4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7" r:id="rId3"/>
    <p:sldId id="258" r:id="rId4"/>
    <p:sldId id="259" r:id="rId5"/>
    <p:sldId id="261" r:id="rId6"/>
    <p:sldId id="260" r:id="rId7"/>
    <p:sldId id="262" r:id="rId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0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>
      <p:cViewPr varScale="1">
        <p:scale>
          <a:sx n="92" d="100"/>
          <a:sy n="92" d="100"/>
        </p:scale>
        <p:origin x="768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12" Type="http://schemas.openxmlformats.org/officeDocument/2006/relationships/image" Target="../media/image17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11" Type="http://schemas.openxmlformats.org/officeDocument/2006/relationships/image" Target="../media/image16.wmf"/><Relationship Id="rId5" Type="http://schemas.openxmlformats.org/officeDocument/2006/relationships/image" Target="../media/image10.wmf"/><Relationship Id="rId10" Type="http://schemas.openxmlformats.org/officeDocument/2006/relationships/image" Target="../media/image15.wmf"/><Relationship Id="rId4" Type="http://schemas.openxmlformats.org/officeDocument/2006/relationships/image" Target="../media/image9.wmf"/><Relationship Id="rId9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Relationship Id="rId9" Type="http://schemas.openxmlformats.org/officeDocument/2006/relationships/image" Target="../media/image26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image" Target="../media/image39.wmf"/><Relationship Id="rId3" Type="http://schemas.openxmlformats.org/officeDocument/2006/relationships/image" Target="../media/image29.wmf"/><Relationship Id="rId7" Type="http://schemas.openxmlformats.org/officeDocument/2006/relationships/image" Target="../media/image33.wmf"/><Relationship Id="rId12" Type="http://schemas.openxmlformats.org/officeDocument/2006/relationships/image" Target="../media/image38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6" Type="http://schemas.openxmlformats.org/officeDocument/2006/relationships/image" Target="../media/image32.wmf"/><Relationship Id="rId11" Type="http://schemas.openxmlformats.org/officeDocument/2006/relationships/image" Target="../media/image37.wmf"/><Relationship Id="rId5" Type="http://schemas.openxmlformats.org/officeDocument/2006/relationships/image" Target="../media/image31.wmf"/><Relationship Id="rId10" Type="http://schemas.openxmlformats.org/officeDocument/2006/relationships/image" Target="../media/image36.wmf"/><Relationship Id="rId4" Type="http://schemas.openxmlformats.org/officeDocument/2006/relationships/image" Target="../media/image30.wmf"/><Relationship Id="rId9" Type="http://schemas.openxmlformats.org/officeDocument/2006/relationships/image" Target="../media/image3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6" Type="http://schemas.openxmlformats.org/officeDocument/2006/relationships/image" Target="../media/image45.wmf"/><Relationship Id="rId5" Type="http://schemas.openxmlformats.org/officeDocument/2006/relationships/image" Target="../media/image44.wmf"/><Relationship Id="rId4" Type="http://schemas.openxmlformats.org/officeDocument/2006/relationships/image" Target="../media/image4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E2135-3668-4272-9C77-4E425F632AA2}" type="datetimeFigureOut">
              <a:rPr lang="en-US" smtClean="0"/>
              <a:pPr/>
              <a:t>05/09/2021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95D44-9C8E-4D96-8C83-C6673BE389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41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E2135-3668-4272-9C77-4E425F632AA2}" type="datetimeFigureOut">
              <a:rPr lang="en-US" smtClean="0"/>
              <a:pPr/>
              <a:t>05/09/2021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95D44-9C8E-4D96-8C83-C6673BE389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604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E2135-3668-4272-9C77-4E425F632AA2}" type="datetimeFigureOut">
              <a:rPr lang="en-US" smtClean="0"/>
              <a:pPr/>
              <a:t>05/09/2021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95D44-9C8E-4D96-8C83-C6673BE389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869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E2135-3668-4272-9C77-4E425F632AA2}" type="datetimeFigureOut">
              <a:rPr lang="en-US" smtClean="0"/>
              <a:pPr/>
              <a:t>05/09/2021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95D44-9C8E-4D96-8C83-C6673BE389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291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E2135-3668-4272-9C77-4E425F632AA2}" type="datetimeFigureOut">
              <a:rPr lang="en-US" smtClean="0"/>
              <a:pPr/>
              <a:t>05/09/2021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95D44-9C8E-4D96-8C83-C6673BE389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049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E2135-3668-4272-9C77-4E425F632AA2}" type="datetimeFigureOut">
              <a:rPr lang="en-US" smtClean="0"/>
              <a:pPr/>
              <a:t>05/09/2021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95D44-9C8E-4D96-8C83-C6673BE389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348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E2135-3668-4272-9C77-4E425F632AA2}" type="datetimeFigureOut">
              <a:rPr lang="en-US" smtClean="0"/>
              <a:pPr/>
              <a:t>05/09/2021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95D44-9C8E-4D96-8C83-C6673BE389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281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E2135-3668-4272-9C77-4E425F632AA2}" type="datetimeFigureOut">
              <a:rPr lang="en-US" smtClean="0"/>
              <a:pPr/>
              <a:t>05/09/2021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95D44-9C8E-4D96-8C83-C6673BE389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11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E2135-3668-4272-9C77-4E425F632AA2}" type="datetimeFigureOut">
              <a:rPr lang="en-US" smtClean="0"/>
              <a:pPr/>
              <a:t>05/09/2021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95D44-9C8E-4D96-8C83-C6673BE389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470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E2135-3668-4272-9C77-4E425F632AA2}" type="datetimeFigureOut">
              <a:rPr lang="en-US" smtClean="0"/>
              <a:pPr/>
              <a:t>05/09/2021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95D44-9C8E-4D96-8C83-C6673BE389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4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E2135-3668-4272-9C77-4E425F632AA2}" type="datetimeFigureOut">
              <a:rPr lang="en-US" smtClean="0"/>
              <a:pPr/>
              <a:t>05/09/2021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95D44-9C8E-4D96-8C83-C6673BE389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528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1E2135-3668-4272-9C77-4E425F632AA2}" type="datetimeFigureOut">
              <a:rPr lang="en-US" smtClean="0"/>
              <a:pPr/>
              <a:t>05/09/2021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895D44-9C8E-4D96-8C83-C6673BE389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598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oleObject" Target="../embeddings/oleObject9.bin"/><Relationship Id="rId18" Type="http://schemas.openxmlformats.org/officeDocument/2006/relationships/image" Target="../media/image13.wmf"/><Relationship Id="rId26" Type="http://schemas.openxmlformats.org/officeDocument/2006/relationships/image" Target="../media/image17.wmf"/><Relationship Id="rId3" Type="http://schemas.openxmlformats.org/officeDocument/2006/relationships/oleObject" Target="../embeddings/oleObject4.bin"/><Relationship Id="rId21" Type="http://schemas.openxmlformats.org/officeDocument/2006/relationships/oleObject" Target="../embeddings/oleObject13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10.wmf"/><Relationship Id="rId17" Type="http://schemas.openxmlformats.org/officeDocument/2006/relationships/oleObject" Target="../embeddings/oleObject11.bin"/><Relationship Id="rId25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2.wmf"/><Relationship Id="rId20" Type="http://schemas.openxmlformats.org/officeDocument/2006/relationships/image" Target="../media/image14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8.bin"/><Relationship Id="rId24" Type="http://schemas.openxmlformats.org/officeDocument/2006/relationships/image" Target="../media/image16.wmf"/><Relationship Id="rId5" Type="http://schemas.openxmlformats.org/officeDocument/2006/relationships/oleObject" Target="../embeddings/oleObject5.bin"/><Relationship Id="rId15" Type="http://schemas.openxmlformats.org/officeDocument/2006/relationships/oleObject" Target="../embeddings/oleObject10.bin"/><Relationship Id="rId23" Type="http://schemas.openxmlformats.org/officeDocument/2006/relationships/oleObject" Target="../embeddings/oleObject14.bin"/><Relationship Id="rId10" Type="http://schemas.openxmlformats.org/officeDocument/2006/relationships/image" Target="../media/image9.wmf"/><Relationship Id="rId19" Type="http://schemas.openxmlformats.org/officeDocument/2006/relationships/oleObject" Target="../embeddings/oleObject12.bin"/><Relationship Id="rId4" Type="http://schemas.openxmlformats.org/officeDocument/2006/relationships/image" Target="../media/image6.w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11.wmf"/><Relationship Id="rId22" Type="http://schemas.openxmlformats.org/officeDocument/2006/relationships/image" Target="../media/image15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21.bin"/><Relationship Id="rId18" Type="http://schemas.openxmlformats.org/officeDocument/2006/relationships/image" Target="../media/image25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2.wmf"/><Relationship Id="rId17" Type="http://schemas.openxmlformats.org/officeDocument/2006/relationships/oleObject" Target="../embeddings/oleObject23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24.wmf"/><Relationship Id="rId20" Type="http://schemas.openxmlformats.org/officeDocument/2006/relationships/image" Target="../media/image26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5" Type="http://schemas.openxmlformats.org/officeDocument/2006/relationships/oleObject" Target="../embeddings/oleObject22.bin"/><Relationship Id="rId10" Type="http://schemas.openxmlformats.org/officeDocument/2006/relationships/image" Target="../media/image21.wmf"/><Relationship Id="rId19" Type="http://schemas.openxmlformats.org/officeDocument/2006/relationships/oleObject" Target="../embeddings/oleObject24.bin"/><Relationship Id="rId4" Type="http://schemas.openxmlformats.org/officeDocument/2006/relationships/image" Target="../media/image18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3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13" Type="http://schemas.openxmlformats.org/officeDocument/2006/relationships/oleObject" Target="../embeddings/oleObject30.bin"/><Relationship Id="rId18" Type="http://schemas.openxmlformats.org/officeDocument/2006/relationships/image" Target="../media/image34.wmf"/><Relationship Id="rId26" Type="http://schemas.openxmlformats.org/officeDocument/2006/relationships/image" Target="../media/image38.wmf"/><Relationship Id="rId3" Type="http://schemas.openxmlformats.org/officeDocument/2006/relationships/oleObject" Target="../embeddings/oleObject25.bin"/><Relationship Id="rId21" Type="http://schemas.openxmlformats.org/officeDocument/2006/relationships/oleObject" Target="../embeddings/oleObject34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31.wmf"/><Relationship Id="rId17" Type="http://schemas.openxmlformats.org/officeDocument/2006/relationships/oleObject" Target="../embeddings/oleObject32.bin"/><Relationship Id="rId25" Type="http://schemas.openxmlformats.org/officeDocument/2006/relationships/oleObject" Target="../embeddings/oleObject36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33.wmf"/><Relationship Id="rId20" Type="http://schemas.openxmlformats.org/officeDocument/2006/relationships/image" Target="../media/image35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29.bin"/><Relationship Id="rId24" Type="http://schemas.openxmlformats.org/officeDocument/2006/relationships/image" Target="../media/image37.wmf"/><Relationship Id="rId5" Type="http://schemas.openxmlformats.org/officeDocument/2006/relationships/oleObject" Target="../embeddings/oleObject26.bin"/><Relationship Id="rId15" Type="http://schemas.openxmlformats.org/officeDocument/2006/relationships/oleObject" Target="../embeddings/oleObject31.bin"/><Relationship Id="rId23" Type="http://schemas.openxmlformats.org/officeDocument/2006/relationships/oleObject" Target="../embeddings/oleObject35.bin"/><Relationship Id="rId28" Type="http://schemas.openxmlformats.org/officeDocument/2006/relationships/image" Target="../media/image39.wmf"/><Relationship Id="rId10" Type="http://schemas.openxmlformats.org/officeDocument/2006/relationships/image" Target="../media/image30.wmf"/><Relationship Id="rId19" Type="http://schemas.openxmlformats.org/officeDocument/2006/relationships/oleObject" Target="../embeddings/oleObject33.bin"/><Relationship Id="rId4" Type="http://schemas.openxmlformats.org/officeDocument/2006/relationships/image" Target="../media/image27.wmf"/><Relationship Id="rId9" Type="http://schemas.openxmlformats.org/officeDocument/2006/relationships/oleObject" Target="../embeddings/oleObject28.bin"/><Relationship Id="rId14" Type="http://schemas.openxmlformats.org/officeDocument/2006/relationships/image" Target="../media/image32.wmf"/><Relationship Id="rId22" Type="http://schemas.openxmlformats.org/officeDocument/2006/relationships/image" Target="../media/image36.wmf"/><Relationship Id="rId27" Type="http://schemas.openxmlformats.org/officeDocument/2006/relationships/oleObject" Target="../embeddings/oleObject37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13" Type="http://schemas.openxmlformats.org/officeDocument/2006/relationships/oleObject" Target="../embeddings/oleObject43.bin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12" Type="http://schemas.openxmlformats.org/officeDocument/2006/relationships/image" Target="../media/image4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41.wmf"/><Relationship Id="rId11" Type="http://schemas.openxmlformats.org/officeDocument/2006/relationships/oleObject" Target="../embeddings/oleObject42.bin"/><Relationship Id="rId5" Type="http://schemas.openxmlformats.org/officeDocument/2006/relationships/oleObject" Target="../embeddings/oleObject39.bin"/><Relationship Id="rId10" Type="http://schemas.openxmlformats.org/officeDocument/2006/relationships/image" Target="../media/image43.wmf"/><Relationship Id="rId4" Type="http://schemas.openxmlformats.org/officeDocument/2006/relationships/image" Target="../media/image40.wmf"/><Relationship Id="rId9" Type="http://schemas.openxmlformats.org/officeDocument/2006/relationships/oleObject" Target="../embeddings/oleObject41.bin"/><Relationship Id="rId14" Type="http://schemas.openxmlformats.org/officeDocument/2006/relationships/image" Target="../media/image45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EJ020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58800" y="-171450"/>
            <a:ext cx="10261600" cy="577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WordArt 3"/>
          <p:cNvSpPr>
            <a:spLocks noChangeArrowheads="1" noChangeShapeType="1" noTextEdit="1"/>
          </p:cNvSpPr>
          <p:nvPr/>
        </p:nvSpPr>
        <p:spPr bwMode="auto">
          <a:xfrm>
            <a:off x="685800" y="1457325"/>
            <a:ext cx="7467600" cy="2228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b="1" kern="10" dirty="0" err="1">
                <a:solidFill>
                  <a:srgbClr val="00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Chào</a:t>
            </a:r>
            <a:r>
              <a:rPr lang="en-US" b="1" kern="10" dirty="0">
                <a:solidFill>
                  <a:srgbClr val="00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solidFill>
                  <a:srgbClr val="00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mừng</a:t>
            </a:r>
            <a:r>
              <a:rPr lang="en-US" b="1" kern="10" dirty="0">
                <a:solidFill>
                  <a:srgbClr val="00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solidFill>
                  <a:srgbClr val="00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các</a:t>
            </a:r>
            <a:r>
              <a:rPr lang="en-US" b="1" kern="10" dirty="0">
                <a:solidFill>
                  <a:srgbClr val="00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solidFill>
                  <a:srgbClr val="00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em</a:t>
            </a:r>
            <a:r>
              <a:rPr lang="en-US" b="1" kern="10" dirty="0">
                <a:solidFill>
                  <a:srgbClr val="00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solidFill>
                  <a:srgbClr val="00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đến</a:t>
            </a:r>
            <a:r>
              <a:rPr lang="en-US" b="1" kern="10" dirty="0">
                <a:solidFill>
                  <a:srgbClr val="00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solidFill>
                  <a:srgbClr val="00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với</a:t>
            </a:r>
            <a:r>
              <a:rPr lang="en-US" b="1" kern="10" dirty="0">
                <a:solidFill>
                  <a:srgbClr val="00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solidFill>
                  <a:srgbClr val="00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bài</a:t>
            </a:r>
            <a:r>
              <a:rPr lang="en-US" b="1" kern="10" dirty="0">
                <a:solidFill>
                  <a:srgbClr val="00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solidFill>
                  <a:srgbClr val="00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giảng</a:t>
            </a:r>
            <a:r>
              <a:rPr lang="en-US" b="1" kern="10" dirty="0">
                <a:solidFill>
                  <a:srgbClr val="00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solidFill>
                  <a:srgbClr val="00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trực</a:t>
            </a:r>
            <a:r>
              <a:rPr lang="en-US" b="1" kern="10" dirty="0">
                <a:solidFill>
                  <a:srgbClr val="00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solidFill>
                  <a:srgbClr val="00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tuyến</a:t>
            </a:r>
            <a:endParaRPr lang="en-US" b="1" kern="10" dirty="0">
              <a:solidFill>
                <a:srgbClr val="0000FF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3" name="Audio 2">
            <a:hlinkClick r:id="" action="ppaction://media"/>
            <a:extLst>
              <a:ext uri="{FF2B5EF4-FFF2-40B4-BE49-F238E27FC236}">
                <a16:creationId xmlns:a16="http://schemas.microsoft.com/office/drawing/2014/main" id="{015E29A0-65C4-4D05-A4A4-02CBFDBF120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 cstate="print"/>
          <a:stretch>
            <a:fillRect/>
          </a:stretch>
        </p:blipFill>
        <p:spPr>
          <a:xfrm>
            <a:off x="8382000" y="4572000"/>
            <a:ext cx="6096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8287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1364">
        <p:split orient="vert"/>
      </p:transition>
    </mc:Choice>
    <mc:Fallback xmlns="">
      <p:transition spd="slow" advTm="11364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996950" y="0"/>
            <a:ext cx="7156450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alt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altLang="en-US" sz="2800" b="1" dirty="0">
                <a:solidFill>
                  <a:srgbClr val="C0000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LUYỆN TẬP </a:t>
            </a:r>
            <a:r>
              <a:rPr lang="en-US" alt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NHÂN, CHIA SỐ HỮU TỈ</a:t>
            </a:r>
          </a:p>
        </p:txBody>
      </p:sp>
      <p:sp>
        <p:nvSpPr>
          <p:cNvPr id="2051" name="Text Box 5"/>
          <p:cNvSpPr txBox="1">
            <a:spLocks noChangeArrowheads="1"/>
          </p:cNvSpPr>
          <p:nvPr/>
        </p:nvSpPr>
        <p:spPr bwMode="auto">
          <a:xfrm>
            <a:off x="0" y="571500"/>
            <a:ext cx="323929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altLang="en-US" sz="24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altLang="en-US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altLang="en-US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altLang="en-US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24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pSp>
        <p:nvGrpSpPr>
          <p:cNvPr id="2052" name="Group 18"/>
          <p:cNvGrpSpPr>
            <a:grpSpLocks/>
          </p:cNvGrpSpPr>
          <p:nvPr/>
        </p:nvGrpSpPr>
        <p:grpSpPr bwMode="auto">
          <a:xfrm>
            <a:off x="2971801" y="611982"/>
            <a:ext cx="6135251" cy="1959769"/>
            <a:chOff x="3696" y="868"/>
            <a:chExt cx="1986" cy="1312"/>
          </a:xfrm>
        </p:grpSpPr>
        <p:graphicFrame>
          <p:nvGraphicFramePr>
            <p:cNvPr id="2066" name="Object 1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69104984"/>
                </p:ext>
              </p:extLst>
            </p:nvPr>
          </p:nvGraphicFramePr>
          <p:xfrm>
            <a:off x="3745" y="1005"/>
            <a:ext cx="621" cy="4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3" name="Equation" r:id="rId3" imgW="698400" imgH="393480" progId="Equation.DSMT4">
                    <p:embed/>
                  </p:oleObj>
                </mc:Choice>
                <mc:Fallback>
                  <p:oleObj name="Equation" r:id="rId3" imgW="698400" imgH="393480" progId="Equation.DSMT4">
                    <p:embed/>
                    <p:pic>
                      <p:nvPicPr>
                        <p:cNvPr id="0" name="Picture 9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lum bright="-20000" contrast="44000"/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45" y="1005"/>
                          <a:ext cx="621" cy="46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67" name="Rectangle 20"/>
            <p:cNvSpPr>
              <a:spLocks noChangeArrowheads="1"/>
            </p:cNvSpPr>
            <p:nvPr/>
          </p:nvSpPr>
          <p:spPr bwMode="auto">
            <a:xfrm>
              <a:off x="4687" y="1319"/>
              <a:ext cx="995" cy="3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609600" indent="-609600">
                <a:spcBef>
                  <a:spcPct val="20000"/>
                </a:spcBef>
              </a:pPr>
              <a:r>
                <a:rPr lang="en-US" altLang="en-US" sz="2400" b="1" dirty="0" err="1">
                  <a:latin typeface="Times New Roman" pitchFamily="18" charset="0"/>
                  <a:cs typeface="Times New Roman" pitchFamily="18" charset="0"/>
                </a:rPr>
                <a:t>Với</a:t>
              </a:r>
              <a:r>
                <a:rPr lang="en-US" altLang="en-US" sz="2400" b="1" dirty="0">
                  <a:latin typeface="Times New Roman" pitchFamily="18" charset="0"/>
                  <a:cs typeface="Times New Roman" pitchFamily="18" charset="0"/>
                </a:rPr>
                <a:t> a, b, c, d </a:t>
              </a:r>
              <a:r>
                <a:rPr lang="en-US" altLang="en-US" sz="2400" b="1" dirty="0"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Z </a:t>
              </a:r>
            </a:p>
            <a:p>
              <a:pPr marL="609600" indent="-609600">
                <a:spcBef>
                  <a:spcPct val="20000"/>
                </a:spcBef>
              </a:pPr>
              <a:r>
                <a:rPr lang="en-US" altLang="en-US" sz="2400" b="1" dirty="0"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(b, d  0)</a:t>
              </a:r>
            </a:p>
          </p:txBody>
        </p:sp>
        <p:sp>
          <p:nvSpPr>
            <p:cNvPr id="2068" name="Rectangle 21"/>
            <p:cNvSpPr>
              <a:spLocks noChangeArrowheads="1"/>
            </p:cNvSpPr>
            <p:nvPr/>
          </p:nvSpPr>
          <p:spPr bwMode="auto">
            <a:xfrm>
              <a:off x="3696" y="868"/>
              <a:ext cx="1951" cy="2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609600" indent="-609600">
                <a:lnSpc>
                  <a:spcPct val="80000"/>
                </a:lnSpc>
                <a:spcBef>
                  <a:spcPct val="20000"/>
                </a:spcBef>
              </a:pPr>
              <a:r>
                <a:rPr lang="en-US" altLang="en-US" sz="2400" b="1" dirty="0">
                  <a:latin typeface="Times New Roman" pitchFamily="18" charset="0"/>
                  <a:cs typeface="Times New Roman" pitchFamily="18" charset="0"/>
                </a:rPr>
                <a:t>* </a:t>
              </a:r>
              <a:r>
                <a:rPr lang="en-US" altLang="en-US" sz="2400" b="1" dirty="0" err="1">
                  <a:latin typeface="Times New Roman" pitchFamily="18" charset="0"/>
                  <a:cs typeface="Times New Roman" pitchFamily="18" charset="0"/>
                </a:rPr>
                <a:t>Quy</a:t>
              </a:r>
              <a:r>
                <a:rPr lang="en-US" altLang="en-US" sz="2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b="1" dirty="0" err="1">
                  <a:latin typeface="Times New Roman" pitchFamily="18" charset="0"/>
                  <a:cs typeface="Times New Roman" pitchFamily="18" charset="0"/>
                </a:rPr>
                <a:t>tắc</a:t>
              </a:r>
              <a:r>
                <a:rPr lang="en-US" altLang="en-US" sz="2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b="1" dirty="0" err="1">
                  <a:latin typeface="Times New Roman" pitchFamily="18" charset="0"/>
                  <a:cs typeface="Times New Roman" pitchFamily="18" charset="0"/>
                </a:rPr>
                <a:t>nhân</a:t>
              </a:r>
              <a:r>
                <a:rPr lang="en-US" altLang="en-US" sz="2400" b="1" dirty="0">
                  <a:latin typeface="Times New Roman" pitchFamily="18" charset="0"/>
                  <a:cs typeface="Times New Roman" pitchFamily="18" charset="0"/>
                </a:rPr>
                <a:t>, chia </a:t>
              </a:r>
              <a:r>
                <a:rPr lang="en-US" altLang="en-US" sz="2400" b="1" dirty="0" err="1" smtClean="0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alt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b="1" dirty="0" err="1" smtClean="0">
                  <a:latin typeface="Times New Roman" pitchFamily="18" charset="0"/>
                  <a:cs typeface="Times New Roman" pitchFamily="18" charset="0"/>
                </a:rPr>
                <a:t>hữu</a:t>
              </a:r>
              <a:r>
                <a:rPr lang="en-US" alt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b="1" dirty="0" err="1" smtClean="0">
                  <a:latin typeface="Times New Roman" pitchFamily="18" charset="0"/>
                  <a:cs typeface="Times New Roman" pitchFamily="18" charset="0"/>
                </a:rPr>
                <a:t>tỉ</a:t>
              </a:r>
              <a:r>
                <a:rPr lang="en-US" altLang="en-US" sz="2400" b="1" dirty="0" smtClean="0">
                  <a:latin typeface="Times New Roman" pitchFamily="18" charset="0"/>
                  <a:cs typeface="Times New Roman" pitchFamily="18" charset="0"/>
                </a:rPr>
                <a:t>:</a:t>
              </a:r>
              <a:endParaRPr lang="en-US" altLang="en-US" sz="2400" b="1" dirty="0">
                <a:latin typeface="Times New Roman" pitchFamily="18" charset="0"/>
                <a:cs typeface="Times New Roman" pitchFamily="18" charset="0"/>
                <a:sym typeface="Symbol" pitchFamily="18" charset="2"/>
              </a:endParaRPr>
            </a:p>
          </p:txBody>
        </p:sp>
        <p:graphicFrame>
          <p:nvGraphicFramePr>
            <p:cNvPr id="2069" name="Object 2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83058002"/>
                </p:ext>
              </p:extLst>
            </p:nvPr>
          </p:nvGraphicFramePr>
          <p:xfrm>
            <a:off x="3739" y="1482"/>
            <a:ext cx="914" cy="6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4" name="Equation" r:id="rId5" imgW="1168200" imgH="583920" progId="Equation.DSMT4">
                    <p:embed/>
                  </p:oleObj>
                </mc:Choice>
                <mc:Fallback>
                  <p:oleObj name="Equation" r:id="rId5" imgW="1168200" imgH="583920" progId="Equation.DSMT4">
                    <p:embed/>
                    <p:pic>
                      <p:nvPicPr>
                        <p:cNvPr id="0" name="Picture 9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lum bright="-20000" contrast="44000"/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39" y="1482"/>
                          <a:ext cx="914" cy="69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70" name="Rectangle 24"/>
            <p:cNvSpPr>
              <a:spLocks noChangeArrowheads="1"/>
            </p:cNvSpPr>
            <p:nvPr/>
          </p:nvSpPr>
          <p:spPr bwMode="auto">
            <a:xfrm>
              <a:off x="3712" y="868"/>
              <a:ext cx="1946" cy="1159"/>
            </a:xfrm>
            <a:prstGeom prst="rect">
              <a:avLst/>
            </a:prstGeom>
            <a:noFill/>
            <a:ln w="9525">
              <a:solidFill>
                <a:srgbClr val="99FFCC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 sz="24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9673" name="Group 41"/>
          <p:cNvGrpSpPr>
            <a:grpSpLocks/>
          </p:cNvGrpSpPr>
          <p:nvPr/>
        </p:nvGrpSpPr>
        <p:grpSpPr bwMode="auto">
          <a:xfrm>
            <a:off x="11112" y="2874169"/>
            <a:ext cx="9636219" cy="1754981"/>
            <a:chOff x="-68" y="2251"/>
            <a:chExt cx="6343" cy="1474"/>
          </a:xfrm>
        </p:grpSpPr>
        <p:grpSp>
          <p:nvGrpSpPr>
            <p:cNvPr id="2056" name="Group 30"/>
            <p:cNvGrpSpPr>
              <a:grpSpLocks/>
            </p:cNvGrpSpPr>
            <p:nvPr/>
          </p:nvGrpSpPr>
          <p:grpSpPr bwMode="auto">
            <a:xfrm>
              <a:off x="-68" y="2251"/>
              <a:ext cx="5761" cy="1445"/>
              <a:chOff x="4710" y="1956"/>
              <a:chExt cx="6076" cy="1629"/>
            </a:xfrm>
          </p:grpSpPr>
          <p:sp>
            <p:nvSpPr>
              <p:cNvPr id="2061" name="Rectangle 31"/>
              <p:cNvSpPr>
                <a:spLocks noChangeArrowheads="1"/>
              </p:cNvSpPr>
              <p:nvPr/>
            </p:nvSpPr>
            <p:spPr bwMode="auto">
              <a:xfrm>
                <a:off x="4710" y="1956"/>
                <a:ext cx="6076" cy="2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609600" indent="-609600"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en-US" altLang="en-US" sz="2400" b="1" dirty="0">
                    <a:latin typeface="Times New Roman" pitchFamily="18" charset="0"/>
                    <a:cs typeface="Times New Roman" pitchFamily="18" charset="0"/>
                  </a:rPr>
                  <a:t>* </a:t>
                </a:r>
                <a:r>
                  <a:rPr lang="en-US" altLang="en-US" sz="2400" b="1" dirty="0" err="1">
                    <a:latin typeface="Times New Roman" pitchFamily="18" charset="0"/>
                    <a:cs typeface="Times New Roman" pitchFamily="18" charset="0"/>
                  </a:rPr>
                  <a:t>Tính</a:t>
                </a:r>
                <a:r>
                  <a:rPr lang="en-US" altLang="en-US" sz="24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itchFamily="18" charset="0"/>
                    <a:cs typeface="Times New Roman" pitchFamily="18" charset="0"/>
                  </a:rPr>
                  <a:t>chất</a:t>
                </a:r>
                <a:r>
                  <a:rPr lang="en-US" altLang="en-US" sz="24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itchFamily="18" charset="0"/>
                    <a:cs typeface="Times New Roman" pitchFamily="18" charset="0"/>
                  </a:rPr>
                  <a:t>phép</a:t>
                </a:r>
                <a:r>
                  <a:rPr lang="en-US" altLang="en-US" sz="24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itchFamily="18" charset="0"/>
                    <a:cs typeface="Times New Roman" pitchFamily="18" charset="0"/>
                  </a:rPr>
                  <a:t>nhân</a:t>
                </a:r>
                <a:r>
                  <a:rPr lang="en-US" altLang="en-US" sz="24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altLang="en-US" sz="24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itchFamily="18" charset="0"/>
                    <a:cs typeface="Times New Roman" pitchFamily="18" charset="0"/>
                  </a:rPr>
                  <a:t>hữu</a:t>
                </a:r>
                <a:r>
                  <a:rPr lang="en-US" altLang="en-US" sz="24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itchFamily="18" charset="0"/>
                    <a:cs typeface="Times New Roman" pitchFamily="18" charset="0"/>
                  </a:rPr>
                  <a:t>tỉ</a:t>
                </a:r>
                <a:r>
                  <a:rPr lang="en-US" altLang="en-US" sz="2400" b="1" dirty="0" smtClean="0">
                    <a:latin typeface="Times New Roman" pitchFamily="18" charset="0"/>
                    <a:cs typeface="Times New Roman" pitchFamily="18" charset="0"/>
                  </a:rPr>
                  <a:t>: </a:t>
                </a:r>
                <a:r>
                  <a:rPr lang="en-US" alt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Với</a:t>
                </a:r>
                <a:r>
                  <a:rPr lang="en-US" alt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altLang="en-US" sz="2400" b="1" dirty="0">
                    <a:latin typeface="Times New Roman" pitchFamily="18" charset="0"/>
                    <a:cs typeface="Times New Roman" pitchFamily="18" charset="0"/>
                  </a:rPr>
                  <a:t>x, y, z </a:t>
                </a:r>
                <a:r>
                  <a:rPr lang="en-US" altLang="en-US" sz="2400" b="1" dirty="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Q ta </a:t>
                </a:r>
                <a:r>
                  <a:rPr lang="en-US" altLang="en-US" sz="2400" b="1" dirty="0" err="1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có</a:t>
                </a:r>
                <a:r>
                  <a:rPr lang="en-US" altLang="en-US" sz="2400" b="1" dirty="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:</a:t>
                </a:r>
              </a:p>
              <a:p>
                <a:pPr marL="609600" indent="-609600">
                  <a:lnSpc>
                    <a:spcPct val="80000"/>
                  </a:lnSpc>
                  <a:spcBef>
                    <a:spcPct val="20000"/>
                  </a:spcBef>
                </a:pPr>
                <a:endParaRPr lang="en-US" altLang="en-US" sz="2400" b="1" dirty="0">
                  <a:latin typeface="Times New Roman" pitchFamily="18" charset="0"/>
                  <a:cs typeface="Times New Roman" pitchFamily="18" charset="0"/>
                  <a:sym typeface="Symbol" pitchFamily="18" charset="2"/>
                </a:endParaRPr>
              </a:p>
            </p:txBody>
          </p:sp>
          <p:sp>
            <p:nvSpPr>
              <p:cNvPr id="2062" name="Rectangle 32"/>
              <p:cNvSpPr>
                <a:spLocks noChangeArrowheads="1"/>
              </p:cNvSpPr>
              <p:nvPr/>
            </p:nvSpPr>
            <p:spPr bwMode="auto">
              <a:xfrm>
                <a:off x="5170" y="2288"/>
                <a:ext cx="1293" cy="2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609600" indent="-609600"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en-US" altLang="en-US" sz="2400" b="1" dirty="0">
                    <a:latin typeface="Times New Roman" pitchFamily="18" charset="0"/>
                    <a:cs typeface="Times New Roman" pitchFamily="18" charset="0"/>
                  </a:rPr>
                  <a:t>- </a:t>
                </a:r>
                <a:r>
                  <a:rPr lang="en-US" altLang="en-US" sz="2400" i="1" dirty="0" err="1">
                    <a:latin typeface="Times New Roman" pitchFamily="18" charset="0"/>
                    <a:cs typeface="Times New Roman" pitchFamily="18" charset="0"/>
                  </a:rPr>
                  <a:t>Giao</a:t>
                </a:r>
                <a:r>
                  <a:rPr lang="en-US" altLang="en-US" sz="2400" i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altLang="en-US" sz="2400" i="1" dirty="0" err="1">
                    <a:latin typeface="Times New Roman" pitchFamily="18" charset="0"/>
                    <a:cs typeface="Times New Roman" pitchFamily="18" charset="0"/>
                  </a:rPr>
                  <a:t>hoán</a:t>
                </a:r>
                <a:r>
                  <a:rPr lang="en-US" altLang="en-US" sz="2400" i="1" dirty="0">
                    <a:latin typeface="Times New Roman" pitchFamily="18" charset="0"/>
                    <a:cs typeface="Times New Roman" pitchFamily="18" charset="0"/>
                  </a:rPr>
                  <a:t>:</a:t>
                </a:r>
                <a:endParaRPr lang="en-US" altLang="en-US" sz="2400" i="1" dirty="0">
                  <a:latin typeface="Times New Roman" pitchFamily="18" charset="0"/>
                  <a:cs typeface="Times New Roman" pitchFamily="18" charset="0"/>
                  <a:sym typeface="Symbol" pitchFamily="18" charset="2"/>
                </a:endParaRPr>
              </a:p>
            </p:txBody>
          </p:sp>
          <p:sp>
            <p:nvSpPr>
              <p:cNvPr id="2063" name="Rectangle 33"/>
              <p:cNvSpPr>
                <a:spLocks noChangeArrowheads="1"/>
              </p:cNvSpPr>
              <p:nvPr/>
            </p:nvSpPr>
            <p:spPr bwMode="auto">
              <a:xfrm>
                <a:off x="5170" y="2620"/>
                <a:ext cx="1293" cy="2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609600" indent="-609600"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en-US" altLang="en-US" sz="2400" i="1">
                    <a:latin typeface="Times New Roman" pitchFamily="18" charset="0"/>
                    <a:cs typeface="Times New Roman" pitchFamily="18" charset="0"/>
                  </a:rPr>
                  <a:t>- Kết hợp:</a:t>
                </a:r>
                <a:endParaRPr lang="en-US" altLang="en-US" sz="2400" i="1">
                  <a:latin typeface="Times New Roman" pitchFamily="18" charset="0"/>
                  <a:cs typeface="Times New Roman" pitchFamily="18" charset="0"/>
                  <a:sym typeface="Symbol" pitchFamily="18" charset="2"/>
                </a:endParaRPr>
              </a:p>
            </p:txBody>
          </p:sp>
          <p:sp>
            <p:nvSpPr>
              <p:cNvPr id="2064" name="Rectangle 34"/>
              <p:cNvSpPr>
                <a:spLocks noChangeArrowheads="1"/>
              </p:cNvSpPr>
              <p:nvPr/>
            </p:nvSpPr>
            <p:spPr bwMode="auto">
              <a:xfrm>
                <a:off x="5170" y="2978"/>
                <a:ext cx="1293" cy="2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609600" indent="-609600"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en-US" altLang="en-US" sz="2400" b="1">
                    <a:latin typeface="Times New Roman" pitchFamily="18" charset="0"/>
                    <a:cs typeface="Times New Roman" pitchFamily="18" charset="0"/>
                  </a:rPr>
                  <a:t>- </a:t>
                </a:r>
                <a:r>
                  <a:rPr lang="en-US" altLang="en-US" sz="2400" i="1">
                    <a:latin typeface="Times New Roman" pitchFamily="18" charset="0"/>
                    <a:cs typeface="Times New Roman" pitchFamily="18" charset="0"/>
                  </a:rPr>
                  <a:t>Nhân với 1:</a:t>
                </a:r>
                <a:endParaRPr lang="en-US" altLang="en-US" sz="2400" i="1">
                  <a:latin typeface="Times New Roman" pitchFamily="18" charset="0"/>
                  <a:cs typeface="Times New Roman" pitchFamily="18" charset="0"/>
                  <a:sym typeface="Symbol" pitchFamily="18" charset="2"/>
                </a:endParaRPr>
              </a:p>
            </p:txBody>
          </p:sp>
          <p:sp>
            <p:nvSpPr>
              <p:cNvPr id="2065" name="Rectangle 35"/>
              <p:cNvSpPr>
                <a:spLocks noChangeArrowheads="1"/>
              </p:cNvSpPr>
              <p:nvPr/>
            </p:nvSpPr>
            <p:spPr bwMode="auto">
              <a:xfrm>
                <a:off x="5171" y="3311"/>
                <a:ext cx="4442" cy="2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609600" indent="-609600"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en-US" altLang="en-US" sz="2400" i="1" dirty="0">
                    <a:latin typeface="Times New Roman" pitchFamily="18" charset="0"/>
                    <a:cs typeface="Times New Roman" pitchFamily="18" charset="0"/>
                  </a:rPr>
                  <a:t>- </a:t>
                </a:r>
                <a:r>
                  <a:rPr lang="en-US" altLang="en-US" sz="2400" i="1" dirty="0" err="1">
                    <a:latin typeface="Times New Roman" pitchFamily="18" charset="0"/>
                    <a:cs typeface="Times New Roman" pitchFamily="18" charset="0"/>
                  </a:rPr>
                  <a:t>Phân</a:t>
                </a:r>
                <a:r>
                  <a:rPr lang="en-US" altLang="en-US" sz="2400" i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altLang="en-US" sz="2400" i="1" dirty="0" err="1">
                    <a:latin typeface="Times New Roman" pitchFamily="18" charset="0"/>
                    <a:cs typeface="Times New Roman" pitchFamily="18" charset="0"/>
                  </a:rPr>
                  <a:t>phối</a:t>
                </a:r>
                <a:r>
                  <a:rPr lang="en-US" altLang="en-US" sz="2400" i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altLang="en-US" sz="2400" i="1" dirty="0" err="1">
                    <a:latin typeface="Times New Roman" pitchFamily="18" charset="0"/>
                    <a:cs typeface="Times New Roman" pitchFamily="18" charset="0"/>
                  </a:rPr>
                  <a:t>của</a:t>
                </a:r>
                <a:r>
                  <a:rPr lang="en-US" altLang="en-US" sz="2400" i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altLang="en-US" sz="2400" i="1" dirty="0" err="1">
                    <a:latin typeface="Times New Roman" pitchFamily="18" charset="0"/>
                    <a:cs typeface="Times New Roman" pitchFamily="18" charset="0"/>
                  </a:rPr>
                  <a:t>phép</a:t>
                </a:r>
                <a:r>
                  <a:rPr lang="en-US" altLang="en-US" sz="2400" i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altLang="en-US" sz="2400" i="1" dirty="0" err="1">
                    <a:latin typeface="Times New Roman" pitchFamily="18" charset="0"/>
                    <a:cs typeface="Times New Roman" pitchFamily="18" charset="0"/>
                  </a:rPr>
                  <a:t>nhân</a:t>
                </a:r>
                <a:r>
                  <a:rPr lang="en-US" altLang="en-US" sz="2400" i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vi-VN" altLang="en-US" sz="2400" i="1" dirty="0">
                    <a:latin typeface="Times New Roman" pitchFamily="18" charset="0"/>
                    <a:cs typeface="Times New Roman" pitchFamily="18" charset="0"/>
                  </a:rPr>
                  <a:t>đ</a:t>
                </a:r>
                <a:r>
                  <a:rPr lang="en-US" altLang="en-US" sz="2400" i="1" dirty="0" err="1">
                    <a:latin typeface="Times New Roman" pitchFamily="18" charset="0"/>
                    <a:cs typeface="Times New Roman" pitchFamily="18" charset="0"/>
                  </a:rPr>
                  <a:t>ối</a:t>
                </a:r>
                <a:r>
                  <a:rPr lang="en-US" altLang="en-US" sz="2400" i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altLang="en-US" sz="2400" i="1" dirty="0" err="1">
                    <a:latin typeface="Times New Roman" pitchFamily="18" charset="0"/>
                    <a:cs typeface="Times New Roman" pitchFamily="18" charset="0"/>
                  </a:rPr>
                  <a:t>với</a:t>
                </a:r>
                <a:r>
                  <a:rPr lang="en-US" altLang="en-US" sz="2400" i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altLang="en-US" sz="2400" i="1" dirty="0" err="1">
                    <a:latin typeface="Times New Roman" pitchFamily="18" charset="0"/>
                    <a:cs typeface="Times New Roman" pitchFamily="18" charset="0"/>
                  </a:rPr>
                  <a:t>phép</a:t>
                </a:r>
                <a:r>
                  <a:rPr lang="en-US" altLang="en-US" sz="2400" i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altLang="en-US" sz="2400" i="1" dirty="0" err="1">
                    <a:latin typeface="Times New Roman" pitchFamily="18" charset="0"/>
                    <a:cs typeface="Times New Roman" pitchFamily="18" charset="0"/>
                  </a:rPr>
                  <a:t>cộng</a:t>
                </a:r>
                <a:r>
                  <a:rPr lang="en-US" altLang="en-US" sz="2400" i="1" dirty="0">
                    <a:latin typeface="Times New Roman" pitchFamily="18" charset="0"/>
                    <a:cs typeface="Times New Roman" pitchFamily="18" charset="0"/>
                  </a:rPr>
                  <a:t>:</a:t>
                </a:r>
                <a:endParaRPr lang="en-US" altLang="en-US" sz="2400" i="1" dirty="0">
                  <a:latin typeface="Times New Roman" pitchFamily="18" charset="0"/>
                  <a:cs typeface="Times New Roman" pitchFamily="18" charset="0"/>
                  <a:sym typeface="Symbol" pitchFamily="18" charset="2"/>
                </a:endParaRPr>
              </a:p>
            </p:txBody>
          </p:sp>
        </p:grpSp>
        <p:sp>
          <p:nvSpPr>
            <p:cNvPr id="2057" name="Rectangle 37"/>
            <p:cNvSpPr>
              <a:spLocks noChangeArrowheads="1"/>
            </p:cNvSpPr>
            <p:nvPr/>
          </p:nvSpPr>
          <p:spPr bwMode="auto">
            <a:xfrm>
              <a:off x="1564" y="2546"/>
              <a:ext cx="1089" cy="2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609600" indent="-609600">
                <a:lnSpc>
                  <a:spcPct val="80000"/>
                </a:lnSpc>
                <a:spcBef>
                  <a:spcPct val="20000"/>
                </a:spcBef>
              </a:pPr>
              <a:r>
                <a:rPr lang="en-US" altLang="en-US" sz="2400" b="1" dirty="0" err="1">
                  <a:latin typeface="Times New Roman" pitchFamily="18" charset="0"/>
                  <a:cs typeface="Times New Roman" pitchFamily="18" charset="0"/>
                </a:rPr>
                <a:t>x.y</a:t>
              </a:r>
              <a:r>
                <a:rPr lang="en-US" altLang="en-US" sz="2400" b="1" dirty="0">
                  <a:latin typeface="Times New Roman" pitchFamily="18" charset="0"/>
                  <a:cs typeface="Times New Roman" pitchFamily="18" charset="0"/>
                </a:rPr>
                <a:t> = </a:t>
              </a:r>
              <a:r>
                <a:rPr lang="en-US" altLang="en-US" sz="2400" b="1" dirty="0" err="1">
                  <a:latin typeface="Times New Roman" pitchFamily="18" charset="0"/>
                  <a:cs typeface="Times New Roman" pitchFamily="18" charset="0"/>
                </a:rPr>
                <a:t>y.x</a:t>
              </a:r>
              <a:endParaRPr lang="en-US" altLang="en-US" sz="2400" b="1" dirty="0">
                <a:latin typeface="Times New Roman" pitchFamily="18" charset="0"/>
                <a:cs typeface="Times New Roman" pitchFamily="18" charset="0"/>
                <a:sym typeface="Symbol" pitchFamily="18" charset="2"/>
              </a:endParaRPr>
            </a:p>
          </p:txBody>
        </p:sp>
        <p:sp>
          <p:nvSpPr>
            <p:cNvPr id="2058" name="Rectangle 38"/>
            <p:cNvSpPr>
              <a:spLocks noChangeArrowheads="1"/>
            </p:cNvSpPr>
            <p:nvPr/>
          </p:nvSpPr>
          <p:spPr bwMode="auto">
            <a:xfrm>
              <a:off x="1292" y="2863"/>
              <a:ext cx="1565" cy="2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609600" indent="-609600">
                <a:lnSpc>
                  <a:spcPct val="80000"/>
                </a:lnSpc>
                <a:spcBef>
                  <a:spcPct val="20000"/>
                </a:spcBef>
              </a:pPr>
              <a:r>
                <a:rPr lang="en-US" altLang="en-US" sz="2400" b="1">
                  <a:latin typeface="Times New Roman" pitchFamily="18" charset="0"/>
                  <a:cs typeface="Times New Roman" pitchFamily="18" charset="0"/>
                </a:rPr>
                <a:t>(x.y).z = x.(y.z)</a:t>
              </a:r>
              <a:endParaRPr lang="en-US" altLang="en-US" sz="2400" b="1">
                <a:latin typeface="Times New Roman" pitchFamily="18" charset="0"/>
                <a:cs typeface="Times New Roman" pitchFamily="18" charset="0"/>
                <a:sym typeface="Symbol" pitchFamily="18" charset="2"/>
              </a:endParaRPr>
            </a:p>
          </p:txBody>
        </p:sp>
        <p:sp>
          <p:nvSpPr>
            <p:cNvPr id="2059" name="Rectangle 39"/>
            <p:cNvSpPr>
              <a:spLocks noChangeArrowheads="1"/>
            </p:cNvSpPr>
            <p:nvPr/>
          </p:nvSpPr>
          <p:spPr bwMode="auto">
            <a:xfrm>
              <a:off x="1632" y="3158"/>
              <a:ext cx="1497" cy="2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609600" indent="-609600">
                <a:lnSpc>
                  <a:spcPct val="80000"/>
                </a:lnSpc>
                <a:spcBef>
                  <a:spcPct val="20000"/>
                </a:spcBef>
              </a:pPr>
              <a:r>
                <a:rPr lang="en-US" altLang="en-US" sz="2400" b="1" dirty="0">
                  <a:latin typeface="Times New Roman" pitchFamily="18" charset="0"/>
                  <a:cs typeface="Times New Roman" pitchFamily="18" charset="0"/>
                </a:rPr>
                <a:t>x.1 = 1.x = x</a:t>
              </a:r>
              <a:endParaRPr lang="en-US" altLang="en-US" sz="2400" b="1" dirty="0">
                <a:latin typeface="Times New Roman" pitchFamily="18" charset="0"/>
                <a:cs typeface="Times New Roman" pitchFamily="18" charset="0"/>
                <a:sym typeface="Symbol" pitchFamily="18" charset="2"/>
              </a:endParaRPr>
            </a:p>
          </p:txBody>
        </p:sp>
        <p:sp>
          <p:nvSpPr>
            <p:cNvPr id="2060" name="Rectangle 40"/>
            <p:cNvSpPr>
              <a:spLocks noChangeArrowheads="1"/>
            </p:cNvSpPr>
            <p:nvPr/>
          </p:nvSpPr>
          <p:spPr bwMode="auto">
            <a:xfrm>
              <a:off x="4188" y="3451"/>
              <a:ext cx="2087" cy="2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609600" indent="-609600">
                <a:lnSpc>
                  <a:spcPct val="80000"/>
                </a:lnSpc>
                <a:spcBef>
                  <a:spcPct val="20000"/>
                </a:spcBef>
              </a:pPr>
              <a:r>
                <a:rPr lang="en-US" altLang="en-US" sz="2400" b="1" dirty="0">
                  <a:latin typeface="Times New Roman" pitchFamily="18" charset="0"/>
                  <a:cs typeface="Times New Roman" pitchFamily="18" charset="0"/>
                </a:rPr>
                <a:t>x.(y + z) = </a:t>
              </a:r>
              <a:r>
                <a:rPr lang="en-US" altLang="en-US" sz="2400" b="1" dirty="0" err="1">
                  <a:latin typeface="Times New Roman" pitchFamily="18" charset="0"/>
                  <a:cs typeface="Times New Roman" pitchFamily="18" charset="0"/>
                </a:rPr>
                <a:t>x.y</a:t>
              </a:r>
              <a:r>
                <a:rPr lang="en-US" altLang="en-US" sz="2400" b="1" dirty="0">
                  <a:latin typeface="Times New Roman" pitchFamily="18" charset="0"/>
                  <a:cs typeface="Times New Roman" pitchFamily="18" charset="0"/>
                </a:rPr>
                <a:t> + </a:t>
              </a:r>
              <a:r>
                <a:rPr lang="en-US" altLang="en-US" sz="2400" b="1" dirty="0" err="1">
                  <a:latin typeface="Times New Roman" pitchFamily="18" charset="0"/>
                  <a:cs typeface="Times New Roman" pitchFamily="18" charset="0"/>
                </a:rPr>
                <a:t>x.z</a:t>
              </a:r>
              <a:endParaRPr lang="en-US" altLang="en-US" sz="2400" b="1" dirty="0">
                <a:latin typeface="Times New Roman" pitchFamily="18" charset="0"/>
                <a:cs typeface="Times New Roman" pitchFamily="18" charset="0"/>
                <a:sym typeface="Symbol" pitchFamily="18" charset="2"/>
              </a:endParaRPr>
            </a:p>
          </p:txBody>
        </p:sp>
      </p:grpSp>
      <p:sp>
        <p:nvSpPr>
          <p:cNvPr id="69674" name="Rectangle 42"/>
          <p:cNvSpPr>
            <a:spLocks noChangeArrowheads="1"/>
          </p:cNvSpPr>
          <p:nvPr/>
        </p:nvSpPr>
        <p:spPr bwMode="auto">
          <a:xfrm>
            <a:off x="0" y="4675585"/>
            <a:ext cx="7308850" cy="2964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altLang="en-US" sz="2400" b="1" dirty="0" err="1" smtClean="0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 ý: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solidFill>
                  <a:srgbClr val="230399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en-US" sz="2400" i="1" dirty="0">
                <a:solidFill>
                  <a:srgbClr val="230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solidFill>
                  <a:srgbClr val="230399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400" i="1" dirty="0">
                <a:solidFill>
                  <a:srgbClr val="230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solidFill>
                  <a:srgbClr val="230399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altLang="en-US" sz="2400" i="1" dirty="0">
                <a:solidFill>
                  <a:srgbClr val="230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solidFill>
                  <a:srgbClr val="230399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altLang="en-US" sz="2400" i="1" dirty="0">
                <a:solidFill>
                  <a:srgbClr val="230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solidFill>
                  <a:srgbClr val="230399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altLang="en-US" sz="2400" i="1" dirty="0">
                <a:solidFill>
                  <a:srgbClr val="230399"/>
                </a:solidFill>
                <a:latin typeface="Times New Roman" pitchFamily="18" charset="0"/>
                <a:cs typeface="Times New Roman" pitchFamily="18" charset="0"/>
              </a:rPr>
              <a:t> 0 </a:t>
            </a:r>
            <a:r>
              <a:rPr lang="vi-VN" altLang="en-US" sz="2400" i="1" dirty="0">
                <a:solidFill>
                  <a:srgbClr val="230399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altLang="en-US" sz="2400" i="1" dirty="0" err="1">
                <a:solidFill>
                  <a:srgbClr val="230399"/>
                </a:solidFill>
                <a:latin typeface="Times New Roman" pitchFamily="18" charset="0"/>
                <a:cs typeface="Times New Roman" pitchFamily="18" charset="0"/>
              </a:rPr>
              <a:t>ều</a:t>
            </a:r>
            <a:r>
              <a:rPr lang="en-US" altLang="en-US" sz="2400" i="1" dirty="0">
                <a:solidFill>
                  <a:srgbClr val="230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solidFill>
                  <a:srgbClr val="230399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400" i="1" dirty="0">
                <a:solidFill>
                  <a:srgbClr val="230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solidFill>
                  <a:srgbClr val="230399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400" i="1" dirty="0">
                <a:solidFill>
                  <a:srgbClr val="230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solidFill>
                  <a:srgbClr val="230399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400" i="1" dirty="0">
                <a:solidFill>
                  <a:srgbClr val="230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solidFill>
                  <a:srgbClr val="230399"/>
                </a:solidFill>
                <a:latin typeface="Times New Roman" pitchFamily="18" charset="0"/>
                <a:cs typeface="Times New Roman" pitchFamily="18" charset="0"/>
              </a:rPr>
              <a:t>nghịch</a:t>
            </a:r>
            <a:r>
              <a:rPr lang="en-US" altLang="en-US" sz="2400" i="1" dirty="0">
                <a:solidFill>
                  <a:srgbClr val="230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2400" i="1" dirty="0">
                <a:solidFill>
                  <a:srgbClr val="230399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altLang="en-US" sz="2400" i="1" dirty="0" err="1">
                <a:solidFill>
                  <a:srgbClr val="230399"/>
                </a:solidFill>
                <a:latin typeface="Times New Roman" pitchFamily="18" charset="0"/>
                <a:cs typeface="Times New Roman" pitchFamily="18" charset="0"/>
              </a:rPr>
              <a:t>ảo</a:t>
            </a:r>
            <a:endParaRPr lang="en-US" altLang="en-US" sz="2400" i="1" dirty="0">
              <a:solidFill>
                <a:srgbClr val="230399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23" name="Rectangle 36"/>
          <p:cNvSpPr>
            <a:spLocks noChangeArrowheads="1"/>
          </p:cNvSpPr>
          <p:nvPr/>
        </p:nvSpPr>
        <p:spPr bwMode="auto">
          <a:xfrm>
            <a:off x="0" y="2474119"/>
            <a:ext cx="2971800" cy="3262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609600" indent="-609600">
              <a:lnSpc>
                <a:spcPct val="80000"/>
              </a:lnSpc>
              <a:spcBef>
                <a:spcPct val="20000"/>
              </a:spcBef>
            </a:pP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latin typeface="Times New Roman" pitchFamily="18" charset="0"/>
                <a:cs typeface="Times New Roman" pitchFamily="18" charset="0"/>
              </a:rPr>
              <a:t>vế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altLang="en-US" sz="2400" b="1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graphicFrame>
        <p:nvGraphicFramePr>
          <p:cNvPr id="24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69968"/>
              </p:ext>
            </p:extLst>
          </p:nvPr>
        </p:nvGraphicFramePr>
        <p:xfrm>
          <a:off x="2917825" y="2400300"/>
          <a:ext cx="3594100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5" name="Equation" r:id="rId7" imgW="1307880" imgH="177480" progId="Equation.DSMT4">
                  <p:embed/>
                </p:oleObj>
              </mc:Choice>
              <mc:Fallback>
                <p:oleObj name="Equation" r:id="rId7" imgW="1307880" imgH="177480" progId="Equation.DSMT4">
                  <p:embed/>
                  <p:pic>
                    <p:nvPicPr>
                      <p:cNvPr id="0" name="Picture 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lum bright="-20000" contrast="44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7825" y="2400300"/>
                        <a:ext cx="3594100" cy="346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74374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69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69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/>
      <p:bldP spid="69674" grpId="0"/>
      <p:bldP spid="2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5"/>
          <p:cNvSpPr txBox="1">
            <a:spLocks noChangeArrowheads="1"/>
          </p:cNvSpPr>
          <p:nvPr/>
        </p:nvSpPr>
        <p:spPr bwMode="auto">
          <a:xfrm>
            <a:off x="-4763" y="7635"/>
            <a:ext cx="320516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alt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altLang="en-US" sz="2800" b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142875" y="514350"/>
            <a:ext cx="205263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3076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4033028"/>
              </p:ext>
            </p:extLst>
          </p:nvPr>
        </p:nvGraphicFramePr>
        <p:xfrm>
          <a:off x="2101850" y="285750"/>
          <a:ext cx="1677988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1" name="Equation" r:id="rId3" imgW="698400" imgH="393480" progId="Equation.DSMT4">
                  <p:embed/>
                </p:oleObj>
              </mc:Choice>
              <mc:Fallback>
                <p:oleObj name="Equation" r:id="rId3" imgW="698400" imgH="393480" progId="Equation.DSMT4">
                  <p:embed/>
                  <p:pic>
                    <p:nvPicPr>
                      <p:cNvPr id="0" name="Picture 4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-20000" contrast="44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1850" y="285750"/>
                        <a:ext cx="1677988" cy="776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1024801"/>
              </p:ext>
            </p:extLst>
          </p:nvPr>
        </p:nvGraphicFramePr>
        <p:xfrm>
          <a:off x="228601" y="2037159"/>
          <a:ext cx="2530475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2" name="Equation" r:id="rId5" imgW="1054080" imgH="393480" progId="Equation.DSMT4">
                  <p:embed/>
                </p:oleObj>
              </mc:Choice>
              <mc:Fallback>
                <p:oleObj name="Equation" r:id="rId5" imgW="1054080" imgH="393480" progId="Equation.DSMT4">
                  <p:embed/>
                  <p:pic>
                    <p:nvPicPr>
                      <p:cNvPr id="0" name="Picture 4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-20000" contrast="44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1" y="2037159"/>
                        <a:ext cx="2530475" cy="776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6375505"/>
              </p:ext>
            </p:extLst>
          </p:nvPr>
        </p:nvGraphicFramePr>
        <p:xfrm>
          <a:off x="1" y="3028950"/>
          <a:ext cx="4511675" cy="8512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3" name="Equation" r:id="rId7" imgW="1879560" imgH="431640" progId="Equation.DSMT4">
                  <p:embed/>
                </p:oleObj>
              </mc:Choice>
              <mc:Fallback>
                <p:oleObj name="Equation" r:id="rId7" imgW="1879560" imgH="431640" progId="Equation.DSMT4">
                  <p:embed/>
                  <p:pic>
                    <p:nvPicPr>
                      <p:cNvPr id="0" name="Picture 4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lum bright="-20000" contrast="44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" y="3028950"/>
                        <a:ext cx="4511675" cy="85129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9510601"/>
              </p:ext>
            </p:extLst>
          </p:nvPr>
        </p:nvGraphicFramePr>
        <p:xfrm>
          <a:off x="381000" y="1200150"/>
          <a:ext cx="1738312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4" name="Equation" r:id="rId9" imgW="723600" imgH="393480" progId="Equation.DSMT4">
                  <p:embed/>
                </p:oleObj>
              </mc:Choice>
              <mc:Fallback>
                <p:oleObj name="Equation" r:id="rId9" imgW="723600" imgH="393480" progId="Equation.DSMT4">
                  <p:embed/>
                  <p:pic>
                    <p:nvPicPr>
                      <p:cNvPr id="0" name="Picture 4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lum bright="-20000" contrast="44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1200150"/>
                        <a:ext cx="1738312" cy="776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5700439"/>
              </p:ext>
            </p:extLst>
          </p:nvPr>
        </p:nvGraphicFramePr>
        <p:xfrm>
          <a:off x="3962400" y="285750"/>
          <a:ext cx="2165350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5" name="Equation" r:id="rId11" imgW="901440" imgH="393480" progId="Equation.DSMT4">
                  <p:embed/>
                </p:oleObj>
              </mc:Choice>
              <mc:Fallback>
                <p:oleObj name="Equation" r:id="rId11" imgW="901440" imgH="393480" progId="Equation.DSMT4">
                  <p:embed/>
                  <p:pic>
                    <p:nvPicPr>
                      <p:cNvPr id="0" name="Picture 4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lum bright="-20000" contrast="44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285750"/>
                        <a:ext cx="2165350" cy="776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4064856"/>
              </p:ext>
            </p:extLst>
          </p:nvPr>
        </p:nvGraphicFramePr>
        <p:xfrm>
          <a:off x="4157664" y="1143000"/>
          <a:ext cx="3690937" cy="8512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6" name="Equation" r:id="rId13" imgW="1536480" imgH="431640" progId="Equation.DSMT4">
                  <p:embed/>
                </p:oleObj>
              </mc:Choice>
              <mc:Fallback>
                <p:oleObj name="Equation" r:id="rId13" imgW="1536480" imgH="431640" progId="Equation.DSMT4">
                  <p:embed/>
                  <p:pic>
                    <p:nvPicPr>
                      <p:cNvPr id="0" name="Picture 4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lum bright="-20000" contrast="44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7664" y="1143000"/>
                        <a:ext cx="3690937" cy="85129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8339158"/>
              </p:ext>
            </p:extLst>
          </p:nvPr>
        </p:nvGraphicFramePr>
        <p:xfrm>
          <a:off x="2971800" y="1943100"/>
          <a:ext cx="2438400" cy="8512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7" name="Equation" r:id="rId15" imgW="1015920" imgH="431640" progId="Equation.DSMT4">
                  <p:embed/>
                </p:oleObj>
              </mc:Choice>
              <mc:Fallback>
                <p:oleObj name="Equation" r:id="rId15" imgW="1015920" imgH="431640" progId="Equation.DSMT4">
                  <p:embed/>
                  <p:pic>
                    <p:nvPicPr>
                      <p:cNvPr id="0" name="Picture 4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lum bright="-20000" contrast="44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1943100"/>
                        <a:ext cx="2438400" cy="85129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4334521"/>
              </p:ext>
            </p:extLst>
          </p:nvPr>
        </p:nvGraphicFramePr>
        <p:xfrm>
          <a:off x="5562601" y="2037159"/>
          <a:ext cx="2652713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8" name="Equation" r:id="rId17" imgW="1104840" imgH="393480" progId="Equation.DSMT4">
                  <p:embed/>
                </p:oleObj>
              </mc:Choice>
              <mc:Fallback>
                <p:oleObj name="Equation" r:id="rId17" imgW="1104840" imgH="393480" progId="Equation.DSMT4">
                  <p:embed/>
                  <p:pic>
                    <p:nvPicPr>
                      <p:cNvPr id="0" name="Picture 4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lum bright="-20000" contrast="44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1" y="2037159"/>
                        <a:ext cx="2652713" cy="776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3398977"/>
              </p:ext>
            </p:extLst>
          </p:nvPr>
        </p:nvGraphicFramePr>
        <p:xfrm>
          <a:off x="4648200" y="3028951"/>
          <a:ext cx="4144962" cy="8512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9" name="Equation" r:id="rId19" imgW="1726920" imgH="431640" progId="Equation.DSMT4">
                  <p:embed/>
                </p:oleObj>
              </mc:Choice>
              <mc:Fallback>
                <p:oleObj name="Equation" r:id="rId19" imgW="1726920" imgH="431640" progId="Equation.DSMT4">
                  <p:embed/>
                  <p:pic>
                    <p:nvPicPr>
                      <p:cNvPr id="0" name="Picture 4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lum bright="-20000" contrast="44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3028951"/>
                        <a:ext cx="4144962" cy="85129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5271893"/>
              </p:ext>
            </p:extLst>
          </p:nvPr>
        </p:nvGraphicFramePr>
        <p:xfrm>
          <a:off x="76201" y="3994546"/>
          <a:ext cx="4175125" cy="9013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10" name="Equation" r:id="rId21" imgW="1739880" imgH="457200" progId="Equation.DSMT4">
                  <p:embed/>
                </p:oleObj>
              </mc:Choice>
              <mc:Fallback>
                <p:oleObj name="Equation" r:id="rId21" imgW="1739880" imgH="457200" progId="Equation.DSMT4">
                  <p:embed/>
                  <p:pic>
                    <p:nvPicPr>
                      <p:cNvPr id="0" name="Picture 4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lum bright="-20000" contrast="44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1" y="3994546"/>
                        <a:ext cx="4175125" cy="9013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8243909"/>
              </p:ext>
            </p:extLst>
          </p:nvPr>
        </p:nvGraphicFramePr>
        <p:xfrm>
          <a:off x="4387850" y="4013596"/>
          <a:ext cx="4603750" cy="9013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11" name="Equation" r:id="rId23" imgW="1917360" imgH="457200" progId="Equation.DSMT4">
                  <p:embed/>
                </p:oleObj>
              </mc:Choice>
              <mc:Fallback>
                <p:oleObj name="Equation" r:id="rId23" imgW="1917360" imgH="457200" progId="Equation.DSMT4">
                  <p:embed/>
                  <p:pic>
                    <p:nvPicPr>
                      <p:cNvPr id="0" name="Picture 4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lum bright="-20000" contrast="44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7850" y="4013596"/>
                        <a:ext cx="4603750" cy="9013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3189972"/>
              </p:ext>
            </p:extLst>
          </p:nvPr>
        </p:nvGraphicFramePr>
        <p:xfrm>
          <a:off x="2392364" y="1166812"/>
          <a:ext cx="1525587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12" name="Equation" r:id="rId25" imgW="634680" imgH="393480" progId="Equation.DSMT4">
                  <p:embed/>
                </p:oleObj>
              </mc:Choice>
              <mc:Fallback>
                <p:oleObj name="Equation" r:id="rId25" imgW="634680" imgH="393480" progId="Equation.DSMT4">
                  <p:embed/>
                  <p:pic>
                    <p:nvPicPr>
                      <p:cNvPr id="0" name="Picture 4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lum bright="-20000" contrast="44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2364" y="1166812"/>
                        <a:ext cx="1525587" cy="776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24107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8299479"/>
              </p:ext>
            </p:extLst>
          </p:nvPr>
        </p:nvGraphicFramePr>
        <p:xfrm>
          <a:off x="228601" y="571500"/>
          <a:ext cx="2074863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67" name="Equation" r:id="rId3" imgW="863225" imgH="393529" progId="Equation.DSMT4">
                  <p:embed/>
                </p:oleObj>
              </mc:Choice>
              <mc:Fallback>
                <p:oleObj name="Equation" r:id="rId3" imgW="863225" imgH="393529" progId="Equation.DSMT4">
                  <p:embed/>
                  <p:pic>
                    <p:nvPicPr>
                      <p:cNvPr id="0" name="Picture 2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-20000" contrast="44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1" y="571500"/>
                        <a:ext cx="2074863" cy="776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4131269"/>
              </p:ext>
            </p:extLst>
          </p:nvPr>
        </p:nvGraphicFramePr>
        <p:xfrm>
          <a:off x="4938713" y="514350"/>
          <a:ext cx="1954212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68" name="Equation" r:id="rId5" imgW="812520" imgH="393480" progId="Equation.DSMT4">
                  <p:embed/>
                </p:oleObj>
              </mc:Choice>
              <mc:Fallback>
                <p:oleObj name="Equation" r:id="rId5" imgW="812520" imgH="393480" progId="Equation.DSMT4">
                  <p:embed/>
                  <p:pic>
                    <p:nvPicPr>
                      <p:cNvPr id="0" name="Picture 2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-20000" contrast="44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8713" y="514350"/>
                        <a:ext cx="1954212" cy="776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52401" y="114301"/>
            <a:ext cx="266382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6015971"/>
              </p:ext>
            </p:extLst>
          </p:nvPr>
        </p:nvGraphicFramePr>
        <p:xfrm>
          <a:off x="714376" y="1428750"/>
          <a:ext cx="1495425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69" name="Equation" r:id="rId7" imgW="622080" imgH="393480" progId="Equation.DSMT4">
                  <p:embed/>
                </p:oleObj>
              </mc:Choice>
              <mc:Fallback>
                <p:oleObj name="Equation" r:id="rId7" imgW="622080" imgH="393480" progId="Equation.DSMT4">
                  <p:embed/>
                  <p:pic>
                    <p:nvPicPr>
                      <p:cNvPr id="0" name="Picture 2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lum bright="-20000" contrast="44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76" y="1428750"/>
                        <a:ext cx="1495425" cy="776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7866287"/>
              </p:ext>
            </p:extLst>
          </p:nvPr>
        </p:nvGraphicFramePr>
        <p:xfrm>
          <a:off x="685800" y="2252662"/>
          <a:ext cx="1373188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0" name="Equation" r:id="rId9" imgW="571320" imgH="393480" progId="Equation.DSMT4">
                  <p:embed/>
                </p:oleObj>
              </mc:Choice>
              <mc:Fallback>
                <p:oleObj name="Equation" r:id="rId9" imgW="571320" imgH="393480" progId="Equation.DSMT4">
                  <p:embed/>
                  <p:pic>
                    <p:nvPicPr>
                      <p:cNvPr id="0" name="Picture 2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lum bright="-20000" contrast="44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252662"/>
                        <a:ext cx="1373188" cy="776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1075326"/>
              </p:ext>
            </p:extLst>
          </p:nvPr>
        </p:nvGraphicFramePr>
        <p:xfrm>
          <a:off x="838200" y="3224212"/>
          <a:ext cx="1068388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1" name="Equation" r:id="rId11" imgW="444240" imgH="393480" progId="Equation.DSMT4">
                  <p:embed/>
                </p:oleObj>
              </mc:Choice>
              <mc:Fallback>
                <p:oleObj name="Equation" r:id="rId11" imgW="444240" imgH="393480" progId="Equation.DSMT4">
                  <p:embed/>
                  <p:pic>
                    <p:nvPicPr>
                      <p:cNvPr id="0" name="Picture 2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lum bright="-20000" contrast="44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224212"/>
                        <a:ext cx="1068388" cy="776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5269578"/>
              </p:ext>
            </p:extLst>
          </p:nvPr>
        </p:nvGraphicFramePr>
        <p:xfrm>
          <a:off x="5224464" y="1371600"/>
          <a:ext cx="1709737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2" name="Equation" r:id="rId13" imgW="711000" imgH="393480" progId="Equation.DSMT4">
                  <p:embed/>
                </p:oleObj>
              </mc:Choice>
              <mc:Fallback>
                <p:oleObj name="Equation" r:id="rId13" imgW="711000" imgH="393480" progId="Equation.DSMT4">
                  <p:embed/>
                  <p:pic>
                    <p:nvPicPr>
                      <p:cNvPr id="0" name="Picture 2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lum bright="-20000" contrast="44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4464" y="1371600"/>
                        <a:ext cx="1709737" cy="776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5657777"/>
              </p:ext>
            </p:extLst>
          </p:nvPr>
        </p:nvGraphicFramePr>
        <p:xfrm>
          <a:off x="5240338" y="2252662"/>
          <a:ext cx="1617662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3" name="Equation" r:id="rId15" imgW="672840" imgH="393480" progId="Equation.DSMT4">
                  <p:embed/>
                </p:oleObj>
              </mc:Choice>
              <mc:Fallback>
                <p:oleObj name="Equation" r:id="rId15" imgW="672840" imgH="393480" progId="Equation.DSMT4">
                  <p:embed/>
                  <p:pic>
                    <p:nvPicPr>
                      <p:cNvPr id="0" name="Picture 2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lum bright="-20000" contrast="44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0338" y="2252662"/>
                        <a:ext cx="1617662" cy="776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4485750"/>
              </p:ext>
            </p:extLst>
          </p:nvPr>
        </p:nvGraphicFramePr>
        <p:xfrm>
          <a:off x="5303838" y="3167062"/>
          <a:ext cx="1617662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4" name="Equation" r:id="rId17" imgW="672840" imgH="393480" progId="Equation.DSMT4">
                  <p:embed/>
                </p:oleObj>
              </mc:Choice>
              <mc:Fallback>
                <p:oleObj name="Equation" r:id="rId17" imgW="672840" imgH="393480" progId="Equation.DSMT4">
                  <p:embed/>
                  <p:pic>
                    <p:nvPicPr>
                      <p:cNvPr id="0" name="Picture 2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lum bright="-20000" contrast="44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838" y="3167062"/>
                        <a:ext cx="1617662" cy="776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6660712"/>
              </p:ext>
            </p:extLst>
          </p:nvPr>
        </p:nvGraphicFramePr>
        <p:xfrm>
          <a:off x="5410200" y="4081462"/>
          <a:ext cx="1098550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5" name="Equation" r:id="rId19" imgW="457200" imgH="393480" progId="Equation.DSMT4">
                  <p:embed/>
                </p:oleObj>
              </mc:Choice>
              <mc:Fallback>
                <p:oleObj name="Equation" r:id="rId19" imgW="457200" imgH="393480" progId="Equation.DSMT4">
                  <p:embed/>
                  <p:pic>
                    <p:nvPicPr>
                      <p:cNvPr id="0" name="Picture 2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lum bright="-20000" contrast="44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4081462"/>
                        <a:ext cx="1098550" cy="776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35557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5977963"/>
              </p:ext>
            </p:extLst>
          </p:nvPr>
        </p:nvGraphicFramePr>
        <p:xfrm>
          <a:off x="287338" y="171450"/>
          <a:ext cx="2379663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8" name="Equation" r:id="rId3" imgW="990170" imgH="393529" progId="Equation.DSMT4">
                  <p:embed/>
                </p:oleObj>
              </mc:Choice>
              <mc:Fallback>
                <p:oleObj name="Equation" r:id="rId3" imgW="990170" imgH="393529" progId="Equation.DSMT4">
                  <p:embed/>
                  <p:pic>
                    <p:nvPicPr>
                      <p:cNvPr id="0" name="Picture 2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-20000" contrast="44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338" y="171450"/>
                        <a:ext cx="2379663" cy="776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3481535"/>
              </p:ext>
            </p:extLst>
          </p:nvPr>
        </p:nvGraphicFramePr>
        <p:xfrm>
          <a:off x="5664200" y="171450"/>
          <a:ext cx="20320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9" name="Equation" r:id="rId5" imgW="647419" imgH="177723" progId="Equation.DSMT4">
                  <p:embed/>
                </p:oleObj>
              </mc:Choice>
              <mc:Fallback>
                <p:oleObj name="Equation" r:id="rId5" imgW="647419" imgH="177723" progId="Equation.DSMT4">
                  <p:embed/>
                  <p:pic>
                    <p:nvPicPr>
                      <p:cNvPr id="0" name="Picture 2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-20000" contrast="44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4200" y="171450"/>
                        <a:ext cx="20320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49810"/>
              </p:ext>
            </p:extLst>
          </p:nvPr>
        </p:nvGraphicFramePr>
        <p:xfrm>
          <a:off x="623888" y="971550"/>
          <a:ext cx="1890713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0" name="Equation" r:id="rId7" imgW="787320" imgH="393480" progId="Equation.DSMT4">
                  <p:embed/>
                </p:oleObj>
              </mc:Choice>
              <mc:Fallback>
                <p:oleObj name="Equation" r:id="rId7" imgW="787320" imgH="393480" progId="Equation.DSMT4">
                  <p:embed/>
                  <p:pic>
                    <p:nvPicPr>
                      <p:cNvPr id="0" name="Picture 2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lum bright="-20000" contrast="44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888" y="971550"/>
                        <a:ext cx="1890713" cy="776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6044495"/>
              </p:ext>
            </p:extLst>
          </p:nvPr>
        </p:nvGraphicFramePr>
        <p:xfrm>
          <a:off x="549276" y="1771650"/>
          <a:ext cx="2193925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1" name="Equation" r:id="rId9" imgW="914400" imgH="393480" progId="Equation.DSMT4">
                  <p:embed/>
                </p:oleObj>
              </mc:Choice>
              <mc:Fallback>
                <p:oleObj name="Equation" r:id="rId9" imgW="914400" imgH="393480" progId="Equation.DSMT4">
                  <p:embed/>
                  <p:pic>
                    <p:nvPicPr>
                      <p:cNvPr id="0" name="Picture 2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lum bright="-20000" contrast="44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76" y="1771650"/>
                        <a:ext cx="2193925" cy="776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0560396"/>
              </p:ext>
            </p:extLst>
          </p:nvPr>
        </p:nvGraphicFramePr>
        <p:xfrm>
          <a:off x="609600" y="2686050"/>
          <a:ext cx="1555750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2" name="Equation" r:id="rId11" imgW="647640" imgH="393480" progId="Equation.DSMT4">
                  <p:embed/>
                </p:oleObj>
              </mc:Choice>
              <mc:Fallback>
                <p:oleObj name="Equation" r:id="rId11" imgW="647640" imgH="393480" progId="Equation.DSMT4">
                  <p:embed/>
                  <p:pic>
                    <p:nvPicPr>
                      <p:cNvPr id="0" name="Picture 2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lum bright="-20000" contrast="44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686050"/>
                        <a:ext cx="1555750" cy="776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268563"/>
              </p:ext>
            </p:extLst>
          </p:nvPr>
        </p:nvGraphicFramePr>
        <p:xfrm>
          <a:off x="654050" y="3486150"/>
          <a:ext cx="1555750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3" name="Equation" r:id="rId13" imgW="647640" imgH="393480" progId="Equation.DSMT4">
                  <p:embed/>
                </p:oleObj>
              </mc:Choice>
              <mc:Fallback>
                <p:oleObj name="Equation" r:id="rId13" imgW="647640" imgH="393480" progId="Equation.DSMT4">
                  <p:embed/>
                  <p:pic>
                    <p:nvPicPr>
                      <p:cNvPr id="0" name="Picture 3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lum bright="-20000" contrast="44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050" y="3486150"/>
                        <a:ext cx="1555750" cy="776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441814"/>
              </p:ext>
            </p:extLst>
          </p:nvPr>
        </p:nvGraphicFramePr>
        <p:xfrm>
          <a:off x="685801" y="4343400"/>
          <a:ext cx="1677987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4" name="Equation" r:id="rId15" imgW="698400" imgH="393480" progId="Equation.DSMT4">
                  <p:embed/>
                </p:oleObj>
              </mc:Choice>
              <mc:Fallback>
                <p:oleObj name="Equation" r:id="rId15" imgW="698400" imgH="393480" progId="Equation.DSMT4">
                  <p:embed/>
                  <p:pic>
                    <p:nvPicPr>
                      <p:cNvPr id="0" name="Picture 3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lum bright="-20000" contrast="44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1" y="4343400"/>
                        <a:ext cx="1677987" cy="776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311023"/>
              </p:ext>
            </p:extLst>
          </p:nvPr>
        </p:nvGraphicFramePr>
        <p:xfrm>
          <a:off x="5668056" y="678657"/>
          <a:ext cx="1951945" cy="4071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5" name="Equation" r:id="rId17" imgW="698400" imgH="177480" progId="Equation.DSMT4">
                  <p:embed/>
                </p:oleObj>
              </mc:Choice>
              <mc:Fallback>
                <p:oleObj name="Equation" r:id="rId17" imgW="698400" imgH="177480" progId="Equation.DSMT4">
                  <p:embed/>
                  <p:pic>
                    <p:nvPicPr>
                      <p:cNvPr id="0" name="Picture 3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lum bright="-20000" contrast="44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8056" y="678657"/>
                        <a:ext cx="1951945" cy="4071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9280336"/>
              </p:ext>
            </p:extLst>
          </p:nvPr>
        </p:nvGraphicFramePr>
        <p:xfrm>
          <a:off x="5486400" y="1200150"/>
          <a:ext cx="2160814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6" name="Equation" r:id="rId19" imgW="787320" imgH="203040" progId="Equation.DSMT4">
                  <p:embed/>
                </p:oleObj>
              </mc:Choice>
              <mc:Fallback>
                <p:oleObj name="Equation" r:id="rId19" imgW="787320" imgH="203040" progId="Equation.DSMT4">
                  <p:embed/>
                  <p:pic>
                    <p:nvPicPr>
                      <p:cNvPr id="0" name="Picture 3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lum bright="-20000" contrast="44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1200150"/>
                        <a:ext cx="2160814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62003"/>
              </p:ext>
            </p:extLst>
          </p:nvPr>
        </p:nvGraphicFramePr>
        <p:xfrm>
          <a:off x="4938712" y="1771650"/>
          <a:ext cx="351948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7" name="Equation" r:id="rId21" imgW="1282680" imgH="203040" progId="Equation.DSMT4">
                  <p:embed/>
                </p:oleObj>
              </mc:Choice>
              <mc:Fallback>
                <p:oleObj name="Equation" r:id="rId21" imgW="1282680" imgH="203040" progId="Equation.DSMT4">
                  <p:embed/>
                  <p:pic>
                    <p:nvPicPr>
                      <p:cNvPr id="0" name="Picture 3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lum bright="-20000" contrast="44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8712" y="1771650"/>
                        <a:ext cx="3519488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1797360"/>
              </p:ext>
            </p:extLst>
          </p:nvPr>
        </p:nvGraphicFramePr>
        <p:xfrm>
          <a:off x="4953001" y="2400300"/>
          <a:ext cx="317182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8" name="Equation" r:id="rId23" imgW="1155600" imgH="203040" progId="Equation.DSMT4">
                  <p:embed/>
                </p:oleObj>
              </mc:Choice>
              <mc:Fallback>
                <p:oleObj name="Equation" r:id="rId23" imgW="1155600" imgH="203040" progId="Equation.DSMT4">
                  <p:embed/>
                  <p:pic>
                    <p:nvPicPr>
                      <p:cNvPr id="0" name="Picture 3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lum bright="-20000" contrast="44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1" y="2400300"/>
                        <a:ext cx="3171825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6473699"/>
              </p:ext>
            </p:extLst>
          </p:nvPr>
        </p:nvGraphicFramePr>
        <p:xfrm>
          <a:off x="5029201" y="2914650"/>
          <a:ext cx="261302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9" name="Equation" r:id="rId25" imgW="952200" imgH="203040" progId="Equation.DSMT4">
                  <p:embed/>
                </p:oleObj>
              </mc:Choice>
              <mc:Fallback>
                <p:oleObj name="Equation" r:id="rId25" imgW="952200" imgH="203040" progId="Equation.DSMT4">
                  <p:embed/>
                  <p:pic>
                    <p:nvPicPr>
                      <p:cNvPr id="0" name="Picture 3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lum bright="-20000" contrast="44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1" y="2914650"/>
                        <a:ext cx="2613025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935342"/>
              </p:ext>
            </p:extLst>
          </p:nvPr>
        </p:nvGraphicFramePr>
        <p:xfrm>
          <a:off x="2771776" y="4343400"/>
          <a:ext cx="1006475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0" name="Equation" r:id="rId27" imgW="419040" imgH="393480" progId="Equation.DSMT4">
                  <p:embed/>
                </p:oleObj>
              </mc:Choice>
              <mc:Fallback>
                <p:oleObj name="Equation" r:id="rId27" imgW="419040" imgH="393480" progId="Equation.DSMT4">
                  <p:embed/>
                  <p:pic>
                    <p:nvPicPr>
                      <p:cNvPr id="0" name="Picture 3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lum bright="-20000" contrast="44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776" y="4343400"/>
                        <a:ext cx="1006475" cy="776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12479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1371600" cy="142875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0" indent="0"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5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0" y="-1673"/>
            <a:ext cx="88392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3:  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                                   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?         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                      </a:t>
            </a:r>
            <a:endParaRPr lang="en-US" alt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0999207"/>
              </p:ext>
            </p:extLst>
          </p:nvPr>
        </p:nvGraphicFramePr>
        <p:xfrm>
          <a:off x="2133601" y="57150"/>
          <a:ext cx="288524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6" name="Equation" r:id="rId3" imgW="1358310" imgH="393529" progId="Equation.DSMT4">
                  <p:embed/>
                </p:oleObj>
              </mc:Choice>
              <mc:Fallback>
                <p:oleObj name="Equation" r:id="rId3" imgW="1358310" imgH="393529" progId="Equation.DSMT4">
                  <p:embed/>
                  <p:pic>
                    <p:nvPicPr>
                      <p:cNvPr id="0" name="Picture 1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-20000" contrast="44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1" y="57150"/>
                        <a:ext cx="2885245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2792560"/>
              </p:ext>
            </p:extLst>
          </p:nvPr>
        </p:nvGraphicFramePr>
        <p:xfrm>
          <a:off x="3429000" y="742950"/>
          <a:ext cx="457200" cy="9545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7" name="Equation" r:id="rId5" imgW="165028" imgH="418918" progId="Equation.DSMT4">
                  <p:embed/>
                </p:oleObj>
              </mc:Choice>
              <mc:Fallback>
                <p:oleObj name="Equation" r:id="rId5" imgW="165028" imgH="418918" progId="Equation.DSMT4">
                  <p:embed/>
                  <p:pic>
                    <p:nvPicPr>
                      <p:cNvPr id="0" name="Picture 1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-20000" contrast="44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742950"/>
                        <a:ext cx="457200" cy="9545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8758538"/>
              </p:ext>
            </p:extLst>
          </p:nvPr>
        </p:nvGraphicFramePr>
        <p:xfrm>
          <a:off x="1756622" y="1477566"/>
          <a:ext cx="1215179" cy="16656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8" name="Equation" r:id="rId7" imgW="457200" imgH="761760" progId="Equation.DSMT4">
                  <p:embed/>
                </p:oleObj>
              </mc:Choice>
              <mc:Fallback>
                <p:oleObj name="Equation" r:id="rId7" imgW="457200" imgH="761760" progId="Equation.DSMT4">
                  <p:embed/>
                  <p:pic>
                    <p:nvPicPr>
                      <p:cNvPr id="0" name="Picture 1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lum bright="-20000" contrast="44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6622" y="1477566"/>
                        <a:ext cx="1215179" cy="166568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7919855"/>
              </p:ext>
            </p:extLst>
          </p:nvPr>
        </p:nvGraphicFramePr>
        <p:xfrm>
          <a:off x="3352800" y="1888332"/>
          <a:ext cx="1181100" cy="8608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9" name="Equation" r:id="rId9" imgW="444240" imgH="393480" progId="Equation.DSMT4">
                  <p:embed/>
                </p:oleObj>
              </mc:Choice>
              <mc:Fallback>
                <p:oleObj name="Equation" r:id="rId9" imgW="444240" imgH="393480" progId="Equation.DSMT4">
                  <p:embed/>
                  <p:pic>
                    <p:nvPicPr>
                      <p:cNvPr id="0" name="Picture 1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lum bright="-20000" contrast="44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1888332"/>
                        <a:ext cx="1181100" cy="86082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013036"/>
              </p:ext>
            </p:extLst>
          </p:nvPr>
        </p:nvGraphicFramePr>
        <p:xfrm>
          <a:off x="4768850" y="1885951"/>
          <a:ext cx="946150" cy="8608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0" name="Equation" r:id="rId11" imgW="355320" imgH="393480" progId="Equation.DSMT4">
                  <p:embed/>
                </p:oleObj>
              </mc:Choice>
              <mc:Fallback>
                <p:oleObj name="Equation" r:id="rId11" imgW="355320" imgH="393480" progId="Equation.DSMT4">
                  <p:embed/>
                  <p:pic>
                    <p:nvPicPr>
                      <p:cNvPr id="0" name="Picture 1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lum bright="-20000" contrast="44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8850" y="1885951"/>
                        <a:ext cx="946150" cy="86082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ontent Placeholder 2"/>
          <p:cNvSpPr txBox="1">
            <a:spLocks/>
          </p:cNvSpPr>
          <p:nvPr/>
        </p:nvSpPr>
        <p:spPr>
          <a:xfrm>
            <a:off x="533400" y="348615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i="1" dirty="0" err="1" smtClean="0">
                <a:solidFill>
                  <a:srgbClr val="230399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i="1" dirty="0" smtClean="0">
                <a:solidFill>
                  <a:srgbClr val="230399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i="1" dirty="0" err="1" smtClean="0">
                <a:solidFill>
                  <a:srgbClr val="230399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i="1" dirty="0" smtClean="0">
                <a:solidFill>
                  <a:srgbClr val="230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rgbClr val="230399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i="1" dirty="0" smtClean="0">
                <a:solidFill>
                  <a:srgbClr val="230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rgbClr val="230399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i="1" dirty="0" smtClean="0">
                <a:solidFill>
                  <a:srgbClr val="230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rgbClr val="230399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i="1" dirty="0" smtClean="0">
                <a:solidFill>
                  <a:srgbClr val="230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en-US" i="1" dirty="0" smtClean="0">
                <a:solidFill>
                  <a:srgbClr val="230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rgbClr val="230399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i="1" dirty="0" smtClean="0">
                <a:solidFill>
                  <a:srgbClr val="230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rgbClr val="230399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i="1" dirty="0" smtClean="0">
                <a:solidFill>
                  <a:srgbClr val="230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rgbClr val="230399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i="1" dirty="0" smtClean="0">
                <a:solidFill>
                  <a:srgbClr val="230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bc</a:t>
            </a:r>
            <a:r>
              <a:rPr lang="en-US" i="1" dirty="0" smtClean="0">
                <a:solidFill>
                  <a:srgbClr val="230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8662966"/>
              </p:ext>
            </p:extLst>
          </p:nvPr>
        </p:nvGraphicFramePr>
        <p:xfrm>
          <a:off x="1447800" y="3200400"/>
          <a:ext cx="457200" cy="9545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1" name="Equation" r:id="rId13" imgW="164880" imgH="419040" progId="Equation.DSMT4">
                  <p:embed/>
                </p:oleObj>
              </mc:Choice>
              <mc:Fallback>
                <p:oleObj name="Equation" r:id="rId13" imgW="164880" imgH="419040" progId="Equation.DSMT4">
                  <p:embed/>
                  <p:pic>
                    <p:nvPicPr>
                      <p:cNvPr id="0" name="Picture 1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lum bright="-20000" contrast="44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200400"/>
                        <a:ext cx="457200" cy="9545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41063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457200" y="114300"/>
            <a:ext cx="5410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 dirty="0" err="1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Hướng</a:t>
            </a:r>
            <a:r>
              <a:rPr lang="en-US" sz="2800" b="1" u="sng" dirty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dẫn</a:t>
            </a:r>
            <a:r>
              <a:rPr lang="en-US" sz="2800" b="1" u="sng" dirty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về</a:t>
            </a:r>
            <a:r>
              <a:rPr lang="en-US" sz="2800" b="1" u="sng" dirty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nhà</a:t>
            </a:r>
            <a:r>
              <a:rPr lang="en-US" sz="2800" b="1" u="sng" dirty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: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228600" y="742950"/>
            <a:ext cx="8839200" cy="4185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</a:rPr>
              <a:t>-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</a:rPr>
              <a:t>Kiến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</a:rPr>
              <a:t>thức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</a:rPr>
              <a:t>cần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</a:rPr>
              <a:t>nhớ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</a:rPr>
              <a:t>-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</a:rPr>
              <a:t>Quy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</a:rPr>
              <a:t>tắc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</a:rPr>
              <a:t>nhân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</a:rPr>
              <a:t>, chia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</a:rPr>
              <a:t>số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</a:rPr>
              <a:t>hữu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</a:rPr>
              <a:t>tỉ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</a:rPr>
              <a:t>,</a:t>
            </a:r>
          </a:p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</a:rPr>
              <a:t>-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</a:rPr>
              <a:t>Quy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</a:rPr>
              <a:t>tắc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</a:rPr>
              <a:t>chuyển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</a:rPr>
              <a:t>vế</a:t>
            </a:r>
            <a:endParaRPr lang="en-US" sz="2800" dirty="0" smtClean="0">
              <a:solidFill>
                <a:schemeClr val="accent2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</a:rPr>
              <a:t>-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</a:rPr>
              <a:t>Tính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</a:rPr>
              <a:t>chất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</a:rPr>
              <a:t>phép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</a:rPr>
              <a:t>nhân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</a:rPr>
              <a:t>số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</a:rPr>
              <a:t>hữu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</a:rPr>
              <a:t>tỉ</a:t>
            </a:r>
            <a:endParaRPr lang="en-US" sz="2800" dirty="0">
              <a:solidFill>
                <a:schemeClr val="accent2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</a:rPr>
              <a:t>-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</a:rPr>
              <a:t>Làm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</a:rPr>
              <a:t>bài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2800" dirty="0">
                <a:solidFill>
                  <a:schemeClr val="accent2"/>
                </a:solidFill>
                <a:latin typeface="Times New Roman" pitchFamily="18" charset="0"/>
              </a:rPr>
              <a:t>17,19, 22, 23 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</a:rPr>
              <a:t>SBT </a:t>
            </a:r>
            <a:r>
              <a:rPr lang="en-US" sz="2800" dirty="0" err="1" smtClean="0">
                <a:solidFill>
                  <a:schemeClr val="accent2"/>
                </a:solidFill>
                <a:latin typeface="Times New Roman" pitchFamily="18" charset="0"/>
              </a:rPr>
              <a:t>trang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2800" dirty="0">
                <a:solidFill>
                  <a:schemeClr val="accent2"/>
                </a:solidFill>
                <a:latin typeface="Times New Roman" pitchFamily="18" charset="0"/>
              </a:rPr>
              <a:t>6,7</a:t>
            </a:r>
          </a:p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</a:rPr>
              <a:t>- </a:t>
            </a:r>
            <a:r>
              <a:rPr lang="en-US" sz="2800" dirty="0" err="1">
                <a:solidFill>
                  <a:schemeClr val="accent2"/>
                </a:solidFill>
                <a:latin typeface="Times New Roman" pitchFamily="18" charset="0"/>
              </a:rPr>
              <a:t>Chuẩn</a:t>
            </a:r>
            <a:r>
              <a:rPr lang="en-US" sz="2800" dirty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accent2"/>
                </a:solidFill>
                <a:latin typeface="Times New Roman" pitchFamily="18" charset="0"/>
              </a:rPr>
              <a:t>bị</a:t>
            </a:r>
            <a:r>
              <a:rPr lang="en-US" sz="2800" dirty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accent2"/>
                </a:solidFill>
                <a:latin typeface="Times New Roman" pitchFamily="18" charset="0"/>
              </a:rPr>
              <a:t>bài</a:t>
            </a:r>
            <a:r>
              <a:rPr lang="en-US" sz="2800" dirty="0">
                <a:solidFill>
                  <a:schemeClr val="accent2"/>
                </a:solidFill>
                <a:latin typeface="Times New Roman" pitchFamily="18" charset="0"/>
              </a:rPr>
              <a:t>: “ </a:t>
            </a:r>
            <a:r>
              <a:rPr lang="en-US" sz="2800" dirty="0" err="1">
                <a:solidFill>
                  <a:schemeClr val="accent2"/>
                </a:solidFill>
                <a:latin typeface="Times New Roman" pitchFamily="18" charset="0"/>
              </a:rPr>
              <a:t>Giá</a:t>
            </a:r>
            <a:r>
              <a:rPr lang="en-US" sz="2800" dirty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accent2"/>
                </a:solidFill>
                <a:latin typeface="Times New Roman" pitchFamily="18" charset="0"/>
              </a:rPr>
              <a:t>trị</a:t>
            </a:r>
            <a:r>
              <a:rPr lang="en-US" sz="2800" dirty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accent2"/>
                </a:solidFill>
                <a:latin typeface="Times New Roman" pitchFamily="18" charset="0"/>
              </a:rPr>
              <a:t>tuyệt</a:t>
            </a:r>
            <a:r>
              <a:rPr lang="en-US" sz="2800" dirty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accent2"/>
                </a:solidFill>
                <a:latin typeface="Times New Roman" pitchFamily="18" charset="0"/>
              </a:rPr>
              <a:t>đối</a:t>
            </a:r>
            <a:r>
              <a:rPr lang="en-US" sz="2800" dirty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accent2"/>
                </a:solidFill>
                <a:latin typeface="Times New Roman" pitchFamily="18" charset="0"/>
              </a:rPr>
              <a:t>của</a:t>
            </a:r>
            <a:r>
              <a:rPr lang="en-US" sz="2800" dirty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accent2"/>
                </a:solidFill>
                <a:latin typeface="Times New Roman" pitchFamily="18" charset="0"/>
              </a:rPr>
              <a:t>một</a:t>
            </a:r>
            <a:r>
              <a:rPr lang="en-US" sz="2800" dirty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accent2"/>
                </a:solidFill>
                <a:latin typeface="Times New Roman" pitchFamily="18" charset="0"/>
              </a:rPr>
              <a:t>số</a:t>
            </a:r>
            <a:r>
              <a:rPr lang="en-US" sz="2800" dirty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accent2"/>
                </a:solidFill>
                <a:latin typeface="Times New Roman" pitchFamily="18" charset="0"/>
              </a:rPr>
              <a:t>hữu</a:t>
            </a:r>
            <a:r>
              <a:rPr lang="en-US" sz="2800" dirty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accent2"/>
                </a:solidFill>
                <a:latin typeface="Times New Roman" pitchFamily="18" charset="0"/>
              </a:rPr>
              <a:t>tỉ</a:t>
            </a:r>
            <a:r>
              <a:rPr lang="en-US" sz="2800" dirty="0">
                <a:solidFill>
                  <a:schemeClr val="accent2"/>
                </a:solidFill>
                <a:latin typeface="Times New Roman" pitchFamily="18" charset="0"/>
              </a:rPr>
              <a:t>. </a:t>
            </a:r>
            <a:r>
              <a:rPr lang="en-US" sz="2800" dirty="0" err="1">
                <a:solidFill>
                  <a:schemeClr val="accent2"/>
                </a:solidFill>
                <a:latin typeface="Times New Roman" pitchFamily="18" charset="0"/>
              </a:rPr>
              <a:t>Cộng</a:t>
            </a:r>
            <a:r>
              <a:rPr lang="en-US" sz="2800" dirty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accent2"/>
                </a:solidFill>
                <a:latin typeface="Times New Roman" pitchFamily="18" charset="0"/>
              </a:rPr>
              <a:t>trừ</a:t>
            </a:r>
            <a:r>
              <a:rPr lang="en-US" sz="2800" dirty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accent2"/>
                </a:solidFill>
                <a:latin typeface="Times New Roman" pitchFamily="18" charset="0"/>
              </a:rPr>
              <a:t>nhân</a:t>
            </a:r>
            <a:r>
              <a:rPr lang="en-US" sz="2800" dirty="0">
                <a:solidFill>
                  <a:schemeClr val="accent2"/>
                </a:solidFill>
                <a:latin typeface="Times New Roman" pitchFamily="18" charset="0"/>
              </a:rPr>
              <a:t> chia </a:t>
            </a:r>
            <a:r>
              <a:rPr lang="en-US" sz="2800" dirty="0" err="1">
                <a:solidFill>
                  <a:schemeClr val="accent2"/>
                </a:solidFill>
                <a:latin typeface="Times New Roman" pitchFamily="18" charset="0"/>
              </a:rPr>
              <a:t>số</a:t>
            </a:r>
            <a:r>
              <a:rPr lang="en-US" sz="2800" dirty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accent2"/>
                </a:solidFill>
                <a:latin typeface="Times New Roman" pitchFamily="18" charset="0"/>
              </a:rPr>
              <a:t>thập</a:t>
            </a:r>
            <a:r>
              <a:rPr lang="en-US" sz="2800" dirty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accent2"/>
                </a:solidFill>
                <a:latin typeface="Times New Roman" pitchFamily="18" charset="0"/>
              </a:rPr>
              <a:t>phân</a:t>
            </a:r>
            <a:r>
              <a:rPr lang="en-US" sz="2800" dirty="0">
                <a:solidFill>
                  <a:schemeClr val="accent2"/>
                </a:solidFill>
                <a:latin typeface="Times New Roman" pitchFamily="18" charset="0"/>
              </a:rPr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3690472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75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75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75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75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75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75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 build="p" autoUpdateAnimBg="0"/>
      <p:bldP spid="23555" grpId="0" build="p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</TotalTime>
  <Words>262</Words>
  <Application>Microsoft Office PowerPoint</Application>
  <PresentationFormat>On-screen Show (16:9)</PresentationFormat>
  <Paragraphs>32</Paragraphs>
  <Slides>7</Slides>
  <Notes>0</Notes>
  <HiddenSlides>0</HiddenSlides>
  <MMClips>1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MS PGothic</vt:lpstr>
      <vt:lpstr>Arial</vt:lpstr>
      <vt:lpstr>Calibri</vt:lpstr>
      <vt:lpstr>Symbol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3:  Cho                                     là 2 số hữu tỉ. Khi nào   thương        là một số nguyên?                                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gc</dc:creator>
  <cp:lastModifiedBy>Admin</cp:lastModifiedBy>
  <cp:revision>38</cp:revision>
  <dcterms:created xsi:type="dcterms:W3CDTF">2021-08-30T02:12:37Z</dcterms:created>
  <dcterms:modified xsi:type="dcterms:W3CDTF">2021-09-05T00:40:58Z</dcterms:modified>
</cp:coreProperties>
</file>