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62" r:id="rId3"/>
    <p:sldId id="274" r:id="rId4"/>
    <p:sldId id="265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1AD3"/>
    <a:srgbClr val="FFFF99"/>
    <a:srgbClr val="FFFF66"/>
    <a:srgbClr val="66FF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92" d="100"/>
          <a:sy n="92" d="100"/>
        </p:scale>
        <p:origin x="-72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A7C907-8705-4E09-BCCF-9109C3F721DA}" type="datetimeFigureOut">
              <a:rPr lang="en-US" smtClean="0"/>
              <a:t>03/09/2021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52AC3E-64CF-46F4-A49C-42A0E6140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638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52AC3E-64CF-46F4-A49C-42A0E614074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80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FDE0-FF5E-4604-BEF4-5D45E1C805D4}" type="datetimeFigureOut">
              <a:rPr lang="en-US" smtClean="0"/>
              <a:t>03/09/2021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08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FDE0-FF5E-4604-BEF4-5D45E1C805D4}" type="datetimeFigureOut">
              <a:rPr lang="en-US" smtClean="0"/>
              <a:t>03/09/2021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304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FDE0-FF5E-4604-BEF4-5D45E1C805D4}" type="datetimeFigureOut">
              <a:rPr lang="en-US" smtClean="0"/>
              <a:t>03/09/2021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300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FDE0-FF5E-4604-BEF4-5D45E1C805D4}" type="datetimeFigureOut">
              <a:rPr lang="en-US" smtClean="0"/>
              <a:t>03/09/2021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784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FDE0-FF5E-4604-BEF4-5D45E1C805D4}" type="datetimeFigureOut">
              <a:rPr lang="en-US" smtClean="0"/>
              <a:t>03/09/2021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463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FDE0-FF5E-4604-BEF4-5D45E1C805D4}" type="datetimeFigureOut">
              <a:rPr lang="en-US" smtClean="0"/>
              <a:t>03/09/2021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627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FDE0-FF5E-4604-BEF4-5D45E1C805D4}" type="datetimeFigureOut">
              <a:rPr lang="en-US" smtClean="0"/>
              <a:t>03/09/2021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09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FDE0-FF5E-4604-BEF4-5D45E1C805D4}" type="datetimeFigureOut">
              <a:rPr lang="en-US" smtClean="0"/>
              <a:t>03/09/2021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74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FDE0-FF5E-4604-BEF4-5D45E1C805D4}" type="datetimeFigureOut">
              <a:rPr lang="en-US" smtClean="0"/>
              <a:t>03/09/2021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119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FDE0-FF5E-4604-BEF4-5D45E1C805D4}" type="datetimeFigureOut">
              <a:rPr lang="en-US" smtClean="0"/>
              <a:t>03/09/2021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285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9FDE0-FF5E-4604-BEF4-5D45E1C805D4}" type="datetimeFigureOut">
              <a:rPr lang="en-US" smtClean="0"/>
              <a:t>03/09/2021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22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3000">
              <a:srgbClr val="E2E1F3"/>
            </a:gs>
            <a:gs pos="0">
              <a:schemeClr val="accent5">
                <a:lumMod val="20000"/>
                <a:lumOff val="80000"/>
              </a:schemeClr>
            </a:gs>
            <a:gs pos="99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9FDE0-FF5E-4604-BEF4-5D45E1C805D4}" type="datetimeFigureOut">
              <a:rPr lang="en-US" smtClean="0"/>
              <a:t>03/09/2021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8B829-621E-4EF3-86A8-0F96E2F63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30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6.jpe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1554" y="1840766"/>
            <a:ext cx="4752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Kiến thức cần chuẩn bị cho bài mới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7255" y="241935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Ôn lại về Giá trị tuyệt đối của một số nguyên.</a:t>
            </a:r>
          </a:p>
          <a:p>
            <a:pPr marL="285750" indent="-285750">
              <a:buFontTx/>
              <a:buChar char="-"/>
            </a:pP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Các kiến thức đã học về số hữu tỉ. Cách biểu diễn số hữu tỉ trên trục số.</a:t>
            </a:r>
          </a:p>
        </p:txBody>
      </p:sp>
      <p:sp>
        <p:nvSpPr>
          <p:cNvPr id="9" name="Rectangle 8"/>
          <p:cNvSpPr/>
          <p:nvPr/>
        </p:nvSpPr>
        <p:spPr>
          <a:xfrm>
            <a:off x="-228600" y="209550"/>
            <a:ext cx="9525000" cy="181588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HƯỚNG DẪN CHUẨN BỊ BÀI</a:t>
            </a:r>
            <a:endParaRPr lang="en-US" sz="2800" b="1" smtClean="0">
              <a:ln w="6600">
                <a:solidFill>
                  <a:schemeClr val="accent2"/>
                </a:solidFill>
                <a:prstDash val="solid"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2800" b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  <a:latin typeface="+mj-lt"/>
                <a:cs typeface="Arial" panose="020B0604020202020204" pitchFamily="34" charset="0"/>
              </a:rPr>
              <a:t>GIÁ 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  <a:latin typeface="+mj-lt"/>
                <a:cs typeface="Arial" panose="020B0604020202020204" pitchFamily="34" charset="0"/>
              </a:rPr>
              <a:t>TRỊ TUYỆT ĐỐI CỦA MỘT SỐ HỮU TỈ</a:t>
            </a:r>
            <a:r>
              <a:rPr lang="vi-VN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  <a:latin typeface="+mj-lt"/>
                <a:cs typeface="Arial" panose="020B0604020202020204" pitchFamily="34" charset="0"/>
              </a:rPr>
              <a:t>.</a:t>
            </a:r>
          </a:p>
          <a:p>
            <a:pPr algn="ctr">
              <a:defRPr/>
            </a:pP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  <a:latin typeface="+mj-lt"/>
                <a:cs typeface="Arial" panose="020B0604020202020204" pitchFamily="34" charset="0"/>
              </a:rPr>
              <a:t>CỘNG, TRỪ, NHÂN, CHIA SỐ THẬP PHÂN</a:t>
            </a:r>
          </a:p>
          <a:p>
            <a:pPr algn="ctr">
              <a:defRPr/>
            </a:pP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  <a:latin typeface="+mj-lt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176523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3000">
              <a:srgbClr val="E2E1F3"/>
            </a:gs>
            <a:gs pos="0">
              <a:schemeClr val="accent5">
                <a:lumMod val="20000"/>
                <a:lumOff val="80000"/>
              </a:schemeClr>
            </a:gs>
            <a:gs pos="99000">
              <a:srgbClr val="FFEBFA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675551" y="67330"/>
            <a:ext cx="5748689" cy="52322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vi-VN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tuyệt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8415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tỉ</a:t>
            </a:r>
            <a:endParaRPr lang="en-US" sz="2800" b="1" dirty="0">
              <a:ln w="18415" cmpd="sng">
                <a:noFill/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4849091" y="613083"/>
                <a:ext cx="3921976" cy="1247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200" b="1" smtClean="0">
                    <a:latin typeface="Times New Roman" pitchFamily="18" charset="0"/>
                    <a:cs typeface="Times New Roman" pitchFamily="18" charset="0"/>
                  </a:rPr>
                  <a:t>?1 Điền vào chỗ trống</a:t>
                </a:r>
                <a:endParaRPr lang="en-US" sz="2200">
                  <a:latin typeface="Times New Roman" pitchFamily="18" charset="0"/>
                  <a:cs typeface="Times New Roman" pitchFamily="18" charset="0"/>
                </a:endParaRPr>
              </a:p>
              <a:p>
                <a:pPr marL="514350" indent="-514350">
                  <a:buAutoNum type="alphaLcParenR"/>
                </a:pPr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Nếu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 = 3,5 thì |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| </a:t>
                </a:r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=…</a:t>
                </a:r>
                <a:endParaRPr lang="en-US" sz="220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      </a:t>
                </a:r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 Nếu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</a:rPr>
                      <m:t>𝑥</m:t>
                    </m:r>
                    <m:r>
                      <a:rPr lang="en-US" sz="2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2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200" i="1">
                            <a:latin typeface="Cambria Math"/>
                          </a:rPr>
                          <m:t>−4</m:t>
                        </m:r>
                      </m:num>
                      <m:den>
                        <m:r>
                          <a:rPr lang="en-US" sz="2200" i="1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 thì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2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200" i="1">
                        <a:latin typeface="Cambria Math"/>
                      </a:rPr>
                      <m:t>=</m:t>
                    </m:r>
                  </m:oMath>
                </a14:m>
                <a:r>
                  <a:rPr lang="en-US" sz="2200" i="1" smtClean="0">
                    <a:latin typeface="Times New Roman" pitchFamily="18" charset="0"/>
                    <a:cs typeface="Times New Roman" pitchFamily="18" charset="0"/>
                  </a:rPr>
                  <a:t>…</a:t>
                </a:r>
                <a:endParaRPr lang="en-US" sz="2200" i="1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9091" y="613083"/>
                <a:ext cx="3921976" cy="1247329"/>
              </a:xfrm>
              <a:prstGeom prst="rect">
                <a:avLst/>
              </a:prstGeom>
              <a:blipFill rotWithShape="1">
                <a:blip r:embed="rId2"/>
                <a:stretch>
                  <a:fillRect l="-1863" t="-2941" b="-34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4876800" y="1809750"/>
                <a:ext cx="3810000" cy="11079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b) </a:t>
                </a:r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 Nếu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 &gt; 0 thì </a:t>
                </a:r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|</a:t>
                </a:r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</a:rPr>
                      <m:t>𝑥</m:t>
                    </m:r>
                    <m:r>
                      <a:rPr lang="en-US" sz="22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| </a:t>
                </a:r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=…</a:t>
                </a:r>
                <a:endParaRPr lang="en-US" sz="220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    </a:t>
                </a:r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 Nếu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= 0 thì </a:t>
                </a:r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|</a:t>
                </a:r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</a:rPr>
                      <m:t>𝑥</m:t>
                    </m:r>
                    <m:r>
                      <a:rPr lang="en-US" sz="22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| </a:t>
                </a:r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= </a:t>
                </a:r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…</a:t>
                </a:r>
                <a:endParaRPr lang="en-US" sz="220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    </a:t>
                </a:r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 Nếu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</a:rPr>
                      <m:t>𝑥</m:t>
                    </m:r>
                  </m:oMath>
                </a14:m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&lt; 0 thì </a:t>
                </a:r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|</a:t>
                </a:r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</a:rPr>
                      <m:t>𝑥</m:t>
                    </m:r>
                    <m:r>
                      <a:rPr lang="en-US" sz="22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| </a:t>
                </a:r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=…</a:t>
                </a:r>
                <a:endParaRPr lang="en-US" sz="22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1809750"/>
                <a:ext cx="3810000" cy="1107996"/>
              </a:xfrm>
              <a:prstGeom prst="rect">
                <a:avLst/>
              </a:prstGeom>
              <a:blipFill rotWithShape="1">
                <a:blip r:embed="rId3"/>
                <a:stretch>
                  <a:fillRect l="-1920" t="-3297" b="-98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8" name="Picture 4" descr="Transparent Woman At Desk Clipart - Female School Teacher Teacher Clipart,  HD Png Download , Transparent Png Image - PNGite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2883247"/>
            <a:ext cx="2132956" cy="2425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Callout 3"/>
          <p:cNvSpPr/>
          <p:nvPr/>
        </p:nvSpPr>
        <p:spPr>
          <a:xfrm>
            <a:off x="609600" y="723097"/>
            <a:ext cx="4343400" cy="2160150"/>
          </a:xfrm>
          <a:prstGeom prst="wedgeEllipseCallout">
            <a:avLst>
              <a:gd name="adj1" fmla="val -31069"/>
              <a:gd name="adj2" fmla="val 82776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000" y="1123950"/>
            <a:ext cx="3352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Em hãy đọc khái niệm Giá trị tuyệt đối của một số hữu tỉ (SGK trang13) và vận dụng làm bài tập ?1,?2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4953000" y="2952750"/>
                <a:ext cx="4572000" cy="220682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200" b="1" smtClean="0">
                    <a:latin typeface="Times New Roman" pitchFamily="18" charset="0"/>
                    <a:cs typeface="Times New Roman" pitchFamily="18" charset="0"/>
                  </a:rPr>
                  <a:t>?2 Tìm |x|, biết :</a:t>
                </a:r>
                <a:endParaRPr lang="en-US" sz="220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</a:rPr>
                      <m:t>𝑥</m:t>
                    </m:r>
                    <m:r>
                      <a:rPr lang="en-US" sz="2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2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200" i="1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en-US" sz="2200" i="1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 thì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2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200" i="1">
                        <a:latin typeface="Cambria Math"/>
                      </a:rPr>
                      <m:t>=</m:t>
                    </m:r>
                  </m:oMath>
                </a14:m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…</a:t>
                </a:r>
                <a:endParaRPr lang="en-US" sz="220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</a:rPr>
                      <m:t>𝑥</m:t>
                    </m:r>
                    <m:r>
                      <a:rPr lang="en-US" sz="22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2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200" i="1">
                            <a:latin typeface="Cambria Math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 thì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2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200" i="1">
                        <a:latin typeface="Cambria Math"/>
                      </a:rPr>
                      <m:t>=</m:t>
                    </m:r>
                    <m:r>
                      <a:rPr lang="en-US" sz="22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…</a:t>
                </a:r>
                <a:endParaRPr lang="en-US" sz="220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c)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</a:rPr>
                      <m:t> </m:t>
                    </m:r>
                    <m:r>
                      <a:rPr lang="en-US" sz="2200" i="1">
                        <a:latin typeface="Cambria Math"/>
                      </a:rPr>
                      <m:t>𝑥</m:t>
                    </m:r>
                    <m:r>
                      <a:rPr lang="en-US" sz="2200" i="1">
                        <a:latin typeface="Cambria Math"/>
                      </a:rPr>
                      <m:t>=−3</m:t>
                    </m:r>
                    <m:f>
                      <m:fPr>
                        <m:ctrlPr>
                          <a:rPr lang="en-US" sz="22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2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2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 thì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2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200" i="1">
                        <a:latin typeface="Cambria Math"/>
                      </a:rPr>
                      <m:t>=</m:t>
                    </m:r>
                  </m:oMath>
                </a14:m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…</a:t>
                </a:r>
                <a:endParaRPr lang="en-US" sz="220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d)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/>
                      </a:rPr>
                      <m:t>𝑥</m:t>
                    </m:r>
                    <m:r>
                      <a:rPr lang="en-US" sz="2200" i="1">
                        <a:latin typeface="Cambria Math"/>
                      </a:rPr>
                      <m:t>=0</m:t>
                    </m:r>
                  </m:oMath>
                </a14:m>
                <a:r>
                  <a:rPr lang="en-US" sz="2200">
                    <a:latin typeface="Times New Roman" pitchFamily="18" charset="0"/>
                    <a:cs typeface="Times New Roman" pitchFamily="18" charset="0"/>
                  </a:rPr>
                  <a:t> thì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2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2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200" i="1">
                        <a:latin typeface="Cambria Math"/>
                      </a:rPr>
                      <m:t>=</m:t>
                    </m:r>
                  </m:oMath>
                </a14:m>
                <a:r>
                  <a:rPr lang="en-US" sz="2200" smtClean="0">
                    <a:latin typeface="Times New Roman" pitchFamily="18" charset="0"/>
                    <a:cs typeface="Times New Roman" pitchFamily="18" charset="0"/>
                  </a:rPr>
                  <a:t>…</a:t>
                </a:r>
                <a:endParaRPr lang="en-US" sz="22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952750"/>
                <a:ext cx="4572000" cy="2206823"/>
              </a:xfrm>
              <a:prstGeom prst="rect">
                <a:avLst/>
              </a:prstGeom>
              <a:blipFill rotWithShape="1">
                <a:blip r:embed="rId5"/>
                <a:stretch>
                  <a:fillRect l="-1733" t="-1657" b="-46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53794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 animBg="1"/>
      <p:bldP spid="5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Transparent Woman At Desk Clipart - Female School Teacher Teacher Clipart,  HD Png Download , Transparent Png Image - PNGit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6337" y="3078209"/>
            <a:ext cx="1633899" cy="1858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57200" y="742950"/>
            <a:ext cx="8534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smtClean="0">
                <a:latin typeface="Times New Roman" pitchFamily="18" charset="0"/>
                <a:cs typeface="Times New Roman" pitchFamily="18" charset="0"/>
              </a:rPr>
              <a:t>- Để </a:t>
            </a:r>
            <a:r>
              <a:rPr lang="en-US" altLang="en-US" sz="28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cộng, trừ, nhân, chia các số thập phân</a:t>
            </a:r>
            <a:r>
              <a:rPr lang="en-US" altLang="en-US" sz="2800" b="1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altLang="en-US" sz="2800" b="1" smtClean="0">
                <a:latin typeface="Times New Roman" pitchFamily="18" charset="0"/>
                <a:cs typeface="Times New Roman" pitchFamily="18" charset="0"/>
              </a:rPr>
              <a:t>thực </a:t>
            </a:r>
            <a:r>
              <a:rPr lang="en-US" altLang="en-US" sz="2800" b="1" smtClean="0">
                <a:latin typeface="Times New Roman" pitchFamily="18" charset="0"/>
                <a:cs typeface="Times New Roman" pitchFamily="18" charset="0"/>
              </a:rPr>
              <a:t>hiện theo quy tắc nào. Em hãy cho một vài ví dụ.</a:t>
            </a:r>
          </a:p>
          <a:p>
            <a:r>
              <a:rPr lang="en-US" altLang="en-US" sz="2800" b="1" smtClean="0">
                <a:latin typeface="Times New Roman" pitchFamily="18" charset="0"/>
                <a:cs typeface="Times New Roman" pitchFamily="18" charset="0"/>
              </a:rPr>
              <a:t>- Em hãy nêu </a:t>
            </a:r>
            <a:r>
              <a:rPr lang="en-US" altLang="en-US" sz="28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quy tắc về dấu của thương khi chia số thập phân</a:t>
            </a:r>
            <a:r>
              <a:rPr lang="en-US" altLang="en-US" sz="2800" b="1" smtClean="0">
                <a:latin typeface="Times New Roman" pitchFamily="18" charset="0"/>
                <a:cs typeface="Times New Roman" pitchFamily="18" charset="0"/>
              </a:rPr>
              <a:t>. Em hãy cho ví dụ.</a:t>
            </a:r>
            <a:endParaRPr lang="en-US" sz="2800"/>
          </a:p>
        </p:txBody>
      </p:sp>
      <p:sp>
        <p:nvSpPr>
          <p:cNvPr id="6" name="Rectangle 5"/>
          <p:cNvSpPr/>
          <p:nvPr/>
        </p:nvSpPr>
        <p:spPr>
          <a:xfrm>
            <a:off x="1505046" y="67330"/>
            <a:ext cx="5883342" cy="52322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Cộng, trừ, nhân, chia số thập phân</a:t>
            </a:r>
            <a:endParaRPr lang="en-US" sz="28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70923" y="2794319"/>
                <a:ext cx="449580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smtClean="0"/>
                  <a:t>?3 Tính</a:t>
                </a:r>
              </a:p>
              <a:p>
                <a:r>
                  <a:rPr lang="en-US" sz="2800" smtClean="0"/>
                  <a:t>a)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−3,116+0,263</m:t>
                    </m:r>
                  </m:oMath>
                </a14:m>
                <a:endParaRPr lang="en-US" sz="2800" b="0" smtClean="0"/>
              </a:p>
              <a:p>
                <a:r>
                  <a:rPr lang="en-US" sz="2800" smtClean="0"/>
                  <a:t>b)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−3,7</m:t>
                        </m:r>
                      </m:e>
                    </m:d>
                    <m:r>
                      <a:rPr lang="en-US" sz="2800" b="0" i="1" smtClean="0">
                        <a:latin typeface="Cambria Math"/>
                      </a:rPr>
                      <m:t>.(−2,16)</m:t>
                    </m:r>
                  </m:oMath>
                </a14:m>
                <a:endParaRPr lang="en-US" sz="2800" smtClean="0"/>
              </a:p>
              <a:p>
                <a:endParaRPr lang="en-US" sz="280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923" y="2794319"/>
                <a:ext cx="4495800" cy="1815882"/>
              </a:xfrm>
              <a:prstGeom prst="rect">
                <a:avLst/>
              </a:prstGeom>
              <a:blipFill rotWithShape="1">
                <a:blip r:embed="rId3"/>
                <a:stretch>
                  <a:fillRect l="-2849" t="-30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al Callout 7"/>
          <p:cNvSpPr/>
          <p:nvPr/>
        </p:nvSpPr>
        <p:spPr>
          <a:xfrm>
            <a:off x="3581400" y="2647950"/>
            <a:ext cx="3505200" cy="1242030"/>
          </a:xfrm>
          <a:prstGeom prst="wedgeEllipseCallout">
            <a:avLst>
              <a:gd name="adj1" fmla="val 58341"/>
              <a:gd name="adj2" fmla="val 16849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38600" y="2807553"/>
            <a:ext cx="2733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Em hãy vận dụng làm bài tập ?3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136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 animBg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tudent Thinking Question Mark, Thinking, Question Mark, Doubt PNG  Transparent Clipart Image and PSD File for Free Downloa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5780" y="3064274"/>
            <a:ext cx="2008220" cy="2008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loud Callout 6"/>
          <p:cNvSpPr/>
          <p:nvPr/>
        </p:nvSpPr>
        <p:spPr>
          <a:xfrm>
            <a:off x="4267200" y="2266950"/>
            <a:ext cx="3048000" cy="1524000"/>
          </a:xfrm>
          <a:prstGeom prst="cloudCallout">
            <a:avLst>
              <a:gd name="adj1" fmla="val 63465"/>
              <a:gd name="adj2" fmla="val 6792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648200" y="2562820"/>
                <a:ext cx="22860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mtClean="0">
                    <a:latin typeface="Times New Roman" pitchFamily="18" charset="0"/>
                    <a:cs typeface="Times New Roman" pitchFamily="18" charset="0"/>
                  </a:rPr>
                  <a:t>Mỗi bài có bao nhiêu giá trị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/>
                      </a:rPr>
                      <m:t>𝑥</m:t>
                    </m:r>
                  </m:oMath>
                </a14:m>
                <a:r>
                  <a:rPr lang="en-US" smtClean="0">
                    <a:latin typeface="Times New Roman" pitchFamily="18" charset="0"/>
                    <a:cs typeface="Times New Roman" pitchFamily="18" charset="0"/>
                  </a:rPr>
                  <a:t> thỏa mãn, đó là những giá trị nào? </a:t>
                </a: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2562820"/>
                <a:ext cx="2286000" cy="923330"/>
              </a:xfrm>
              <a:prstGeom prst="rect">
                <a:avLst/>
              </a:prstGeom>
              <a:blipFill rotWithShape="1">
                <a:blip r:embed="rId4"/>
                <a:stretch>
                  <a:fillRect l="-2400" t="-3289"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3012020" y="-19050"/>
            <a:ext cx="2518638" cy="461665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4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 Bài tập củng cố</a:t>
            </a:r>
            <a:endParaRPr lang="en-US" sz="24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6373" y="362028"/>
            <a:ext cx="8077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Em hãy vận dụng </a:t>
            </a:r>
            <a:r>
              <a:rPr lang="en-US" sz="2000" b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khái niệm giá trị tuyệt đối của số hữu tỉ làm bài tập 17 </a:t>
            </a:r>
            <a:r>
              <a:rPr lang="en-US" sz="2000" b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(SGK trang 15)</a:t>
            </a:r>
          </a:p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1) Trong các khẳng định sau, khẳng định nào đúng </a:t>
            </a:r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" y="1581150"/>
            <a:ext cx="17942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2) Tìm x, biết 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79339" y="1809750"/>
                <a:ext cx="1212191" cy="5288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fr-FR" sz="2000" i="0">
                            <a:latin typeface="Cambria Math"/>
                          </a:rPr>
                          <m:t>x</m:t>
                        </m:r>
                      </m:e>
                    </m:d>
                    <m:r>
                      <a:rPr lang="en-US" sz="2000" i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i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000" i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n-US" sz="20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39" y="1809750"/>
                <a:ext cx="1212191" cy="528863"/>
              </a:xfrm>
              <a:prstGeom prst="rect">
                <a:avLst/>
              </a:prstGeom>
              <a:blipFill rotWithShape="1">
                <a:blip r:embed="rId5"/>
                <a:stretch>
                  <a:fillRect l="-5556" b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2149712" y="1866840"/>
                <a:ext cx="158408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2000"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fr-FR" sz="2000" i="0">
                            <a:latin typeface="Cambria Math"/>
                          </a:rPr>
                          <m:t>x</m:t>
                        </m:r>
                      </m:e>
                    </m:d>
                    <m:r>
                      <a:rPr lang="fr-FR" sz="2000" i="0">
                        <a:latin typeface="Cambria Math"/>
                      </a:rPr>
                      <m:t>=0,37</m:t>
                    </m:r>
                  </m:oMath>
                </a14:m>
                <a:endParaRPr lang="en-US" sz="20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9712" y="1866840"/>
                <a:ext cx="1584088" cy="400110"/>
              </a:xfrm>
              <a:prstGeom prst="rect">
                <a:avLst/>
              </a:prstGeom>
              <a:blipFill rotWithShape="1">
                <a:blip r:embed="rId6"/>
                <a:stretch>
                  <a:fillRect l="-4231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4254973" y="1866840"/>
                <a:ext cx="123142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2000"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fr-FR" sz="2000" i="0">
                            <a:latin typeface="Cambria Math"/>
                          </a:rPr>
                          <m:t>x</m:t>
                        </m:r>
                      </m:e>
                    </m:d>
                    <m:r>
                      <a:rPr lang="fr-FR" sz="2000" i="0">
                        <a:latin typeface="Cambria Math"/>
                      </a:rPr>
                      <m:t>=0</m:t>
                    </m:r>
                  </m:oMath>
                </a14:m>
                <a:endParaRPr lang="en-US" sz="20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4973" y="1866840"/>
                <a:ext cx="1231427" cy="400110"/>
              </a:xfrm>
              <a:prstGeom prst="rect">
                <a:avLst/>
              </a:prstGeom>
              <a:blipFill rotWithShape="1">
                <a:blip r:embed="rId7"/>
                <a:stretch>
                  <a:fillRect l="-5446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6477000" y="1809750"/>
                <a:ext cx="1461747" cy="5291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2000">
                    <a:latin typeface="Times New Roman" pitchFamily="18" charset="0"/>
                    <a:cs typeface="Times New Roman" pitchFamily="18" charset="0"/>
                  </a:rPr>
                  <a:t>d)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fr-FR" sz="2000" i="0">
                            <a:latin typeface="Cambria Math"/>
                          </a:rPr>
                          <m:t>x</m:t>
                        </m:r>
                      </m:e>
                    </m:d>
                    <m:r>
                      <a:rPr lang="fr-FR" sz="2000" i="0">
                        <a:latin typeface="Cambria Math"/>
                      </a:rPr>
                      <m:t>=1</m:t>
                    </m:r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fr-FR" sz="2000" i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fr-FR" sz="2000" i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sz="20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1809750"/>
                <a:ext cx="1461747" cy="529184"/>
              </a:xfrm>
              <a:prstGeom prst="rect">
                <a:avLst/>
              </a:prstGeom>
              <a:blipFill rotWithShape="1">
                <a:blip r:embed="rId8"/>
                <a:stretch>
                  <a:fillRect l="-4603" b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5799056" y="1207353"/>
                <a:ext cx="240989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smtClean="0">
                    <a:latin typeface="Times New Roman" pitchFamily="18" charset="0"/>
                    <a:cs typeface="Times New Roman" pitchFamily="18" charset="0"/>
                  </a:rPr>
                  <a:t>c)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i="0">
                            <a:latin typeface="Cambria Math"/>
                          </a:rPr>
                          <m:t>−2,5</m:t>
                        </m:r>
                      </m:e>
                    </m:d>
                    <m:r>
                      <a:rPr lang="en-US" sz="2000" i="0">
                        <a:latin typeface="Cambria Math"/>
                      </a:rPr>
                      <m:t>=−(−2,5)</m:t>
                    </m:r>
                  </m:oMath>
                </a14:m>
                <a:endParaRPr lang="en-US" sz="20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9056" y="1207353"/>
                <a:ext cx="2409890" cy="400110"/>
              </a:xfrm>
              <a:prstGeom prst="rect">
                <a:avLst/>
              </a:prstGeom>
              <a:blipFill rotWithShape="1">
                <a:blip r:embed="rId9"/>
                <a:stretch>
                  <a:fillRect l="-2525" t="-7576" r="-505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457200" y="1207353"/>
                <a:ext cx="187769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smtClean="0"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i="0">
                            <a:latin typeface="Cambria Math"/>
                          </a:rPr>
                          <m:t>−2,5</m:t>
                        </m:r>
                      </m:e>
                    </m:d>
                    <m:r>
                      <a:rPr lang="en-US" sz="2000" i="0">
                        <a:latin typeface="Cambria Math"/>
                      </a:rPr>
                      <m:t>=2,5</m:t>
                    </m:r>
                    <m:r>
                      <m:rPr>
                        <m:nor/>
                      </m:rPr>
                      <a:rPr lang="en-US" sz="2000">
                        <a:latin typeface="Times New Roman" pitchFamily="18" charset="0"/>
                        <a:cs typeface="Times New Roman" pitchFamily="18" charset="0"/>
                      </a:rPr>
                      <m:t> </m:t>
                    </m:r>
                  </m:oMath>
                </a14:m>
                <a:endParaRPr lang="en-US" sz="200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207353"/>
                <a:ext cx="1877694" cy="400110"/>
              </a:xfrm>
              <a:prstGeom prst="rect">
                <a:avLst/>
              </a:prstGeom>
              <a:blipFill rotWithShape="1">
                <a:blip r:embed="rId10"/>
                <a:stretch>
                  <a:fillRect l="-3247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2915967" y="1200150"/>
                <a:ext cx="214058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smtClean="0">
                    <a:latin typeface="Times New Roman" pitchFamily="18" charset="0"/>
                    <a:cs typeface="Times New Roman" pitchFamily="18" charset="0"/>
                  </a:rPr>
                  <a:t>b)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i="0">
                            <a:latin typeface="Cambria Math"/>
                          </a:rPr>
                          <m:t>−2,5</m:t>
                        </m:r>
                      </m:e>
                    </m:d>
                    <m:r>
                      <a:rPr lang="en-US" sz="2000" i="0">
                        <a:latin typeface="Cambria Math"/>
                      </a:rPr>
                      <m:t>=−</m:t>
                    </m:r>
                    <m:r>
                      <a:rPr lang="en-US" sz="2000" b="0" i="0" smtClean="0">
                        <a:latin typeface="Cambria Math"/>
                      </a:rPr>
                      <m:t> </m:t>
                    </m:r>
                    <m:r>
                      <a:rPr lang="en-US" sz="2000" i="0">
                        <a:latin typeface="Cambria Math"/>
                      </a:rPr>
                      <m:t>2,5</m:t>
                    </m:r>
                  </m:oMath>
                </a14:m>
                <a:r>
                  <a:rPr lang="en-US" sz="200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967" y="1200150"/>
                <a:ext cx="2140586" cy="400110"/>
              </a:xfrm>
              <a:prstGeom prst="rect">
                <a:avLst/>
              </a:prstGeom>
              <a:blipFill rotWithShape="1">
                <a:blip r:embed="rId11"/>
                <a:stretch>
                  <a:fillRect l="-2849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228600" y="2241887"/>
            <a:ext cx="84100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Em hãy vận dụng quy tắc cộng, trừ, nhân, chia số thập phân </a:t>
            </a:r>
            <a:r>
              <a:rPr lang="en-US" sz="2000" b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 bài </a:t>
            </a:r>
            <a:r>
              <a:rPr lang="fr-FR" sz="2000" b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tập 18 Tính </a:t>
            </a:r>
            <a:r>
              <a:rPr lang="fr-FR" sz="2000" b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(SGK trang 15)</a:t>
            </a:r>
            <a:endParaRPr lang="en-US" sz="2000" b="1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>
                <a:latin typeface="Times New Roman" pitchFamily="18" charset="0"/>
                <a:cs typeface="Times New Roman" pitchFamily="18" charset="0"/>
              </a:rPr>
              <a:t>a) – 5,17 – 0,469 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  b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) –2,05 + 1,73 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   c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(–5,17) . (–3,1</a:t>
            </a:r>
            <a:r>
              <a:rPr lang="fr-FR" sz="2000" smtClean="0">
                <a:latin typeface="Times New Roman" pitchFamily="18" charset="0"/>
                <a:cs typeface="Times New Roman" pitchFamily="18" charset="0"/>
              </a:rPr>
              <a:t>)         d</a:t>
            </a:r>
            <a:r>
              <a:rPr lang="fr-FR" sz="2000">
                <a:latin typeface="Times New Roman" pitchFamily="18" charset="0"/>
                <a:cs typeface="Times New Roman" pitchFamily="18" charset="0"/>
              </a:rPr>
              <a:t>) (–9,18)  : 4,25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8600" y="3238440"/>
            <a:ext cx="67443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 b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Em hãy suy nghĩ làm bài tập </a:t>
            </a:r>
            <a:r>
              <a:rPr lang="fr-FR" sz="2000" b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fr-FR" sz="2000" b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 nhanh (SGK </a:t>
            </a:r>
            <a:r>
              <a:rPr lang="fr-FR" sz="2000" b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 15)</a:t>
            </a:r>
            <a:endParaRPr lang="en-US" sz="200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12016" y="3590895"/>
            <a:ext cx="34002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>
                <a:latin typeface="Times New Roman" pitchFamily="18" charset="0"/>
                <a:cs typeface="Times New Roman" pitchFamily="18" charset="0"/>
              </a:rPr>
              <a:t>a) 6,3 + (– 3,7) + 2,4 + ( – 0,3) 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28600" y="3962460"/>
            <a:ext cx="31582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>
                <a:latin typeface="Times New Roman" pitchFamily="18" charset="0"/>
                <a:cs typeface="Times New Roman" pitchFamily="18" charset="0"/>
              </a:rPr>
              <a:t>b) (–4,9) + 5,5 + 4,9 + (–5,5)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254973" y="3562350"/>
            <a:ext cx="38010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>
                <a:latin typeface="Times New Roman" pitchFamily="18" charset="0"/>
                <a:cs typeface="Times New Roman" pitchFamily="18" charset="0"/>
              </a:rPr>
              <a:t>c) 2,9 + 3,7 + (– 4,2) + (–2,9) + 4,2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267200" y="3981570"/>
            <a:ext cx="29979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000">
                <a:latin typeface="Times New Roman" pitchFamily="18" charset="0"/>
                <a:cs typeface="Times New Roman" pitchFamily="18" charset="0"/>
              </a:rPr>
              <a:t>d) (– 6,5) . 2,8 + 2,8. (–3,5)</a:t>
            </a:r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2411" y="4381680"/>
            <a:ext cx="78705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>
                <a:latin typeface="Times New Roman" pitchFamily="18" charset="0"/>
                <a:cs typeface="Times New Roman" pitchFamily="18" charset="0"/>
              </a:rPr>
              <a:t>Gợi ý:  Câu </a:t>
            </a:r>
            <a:r>
              <a:rPr lang="en-US" sz="1600" b="1">
                <a:latin typeface="Times New Roman" pitchFamily="18" charset="0"/>
                <a:cs typeface="Times New Roman" pitchFamily="18" charset="0"/>
              </a:rPr>
              <a:t>a, b, c em có thể nhóm các số hạng nào với nhau?</a:t>
            </a:r>
          </a:p>
          <a:p>
            <a:r>
              <a:rPr lang="en-US" sz="1600" b="1" smtClean="0">
                <a:latin typeface="Times New Roman" pitchFamily="18" charset="0"/>
                <a:cs typeface="Times New Roman" pitchFamily="18" charset="0"/>
              </a:rPr>
              <a:t>             Câu </a:t>
            </a:r>
            <a:r>
              <a:rPr lang="en-US" sz="1600" b="1">
                <a:latin typeface="Times New Roman" pitchFamily="18" charset="0"/>
                <a:cs typeface="Times New Roman" pitchFamily="18" charset="0"/>
              </a:rPr>
              <a:t>d em sử dụng tính chất nào của phép cộng và phép </a:t>
            </a:r>
            <a:r>
              <a:rPr lang="en-US" sz="1600" b="1" smtClean="0">
                <a:latin typeface="Times New Roman" pitchFamily="18" charset="0"/>
                <a:cs typeface="Times New Roman" pitchFamily="18" charset="0"/>
              </a:rPr>
              <a:t>nhân để làm bài.</a:t>
            </a:r>
            <a:endParaRPr lang="en-US" sz="1600" b="1">
              <a:latin typeface="Times New Roman" pitchFamily="18" charset="0"/>
              <a:cs typeface="Times New Roman" pitchFamily="18" charset="0"/>
            </a:endParaRPr>
          </a:p>
          <a:p>
            <a:endParaRPr lang="en-US" sz="1600" b="1"/>
          </a:p>
        </p:txBody>
      </p:sp>
    </p:spTree>
    <p:extLst>
      <p:ext uri="{BB962C8B-B14F-4D97-AF65-F5344CB8AC3E}">
        <p14:creationId xmlns:p14="http://schemas.microsoft.com/office/powerpoint/2010/main" val="428558308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3" grpId="0"/>
      <p:bldP spid="3" grpId="1"/>
      <p:bldP spid="5" grpId="0"/>
      <p:bldP spid="10" grpId="0"/>
      <p:bldP spid="11" grpId="0"/>
      <p:bldP spid="12" grpId="0"/>
      <p:bldP spid="13" grpId="0"/>
      <p:bldP spid="14" grpId="0"/>
      <p:bldP spid="17" grpId="0"/>
      <p:bldP spid="18" grpId="0"/>
      <p:bldP spid="19" grpId="0"/>
      <p:bldP spid="16" grpId="0"/>
      <p:bldP spid="20" grpId="0"/>
      <p:bldP spid="21" grpId="0"/>
      <p:bldP spid="23" grpId="0"/>
      <p:bldP spid="26" grpId="0"/>
      <p:bldP spid="27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547</Words>
  <Application>Microsoft Office PowerPoint</Application>
  <PresentationFormat>On-screen Show (16:9)</PresentationFormat>
  <Paragraphs>49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VU THI THANH</dc:creator>
  <cp:lastModifiedBy>VU THI THANH</cp:lastModifiedBy>
  <cp:revision>60</cp:revision>
  <dcterms:created xsi:type="dcterms:W3CDTF">2021-08-30T08:07:55Z</dcterms:created>
  <dcterms:modified xsi:type="dcterms:W3CDTF">2021-09-03T06:52:25Z</dcterms:modified>
</cp:coreProperties>
</file>