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73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EFB23-0910-4F85-A823-9B28947ACCCD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22B66-5A63-4464-9C75-1C14AAA69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929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EFB23-0910-4F85-A823-9B28947ACCCD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22B66-5A63-4464-9C75-1C14AAA69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39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EFB23-0910-4F85-A823-9B28947ACCCD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22B66-5A63-4464-9C75-1C14AAA69955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538910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EFB23-0910-4F85-A823-9B28947ACCCD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22B66-5A63-4464-9C75-1C14AAA69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6134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EFB23-0910-4F85-A823-9B28947ACCCD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22B66-5A63-4464-9C75-1C14AAA6995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195991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EFB23-0910-4F85-A823-9B28947ACCCD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22B66-5A63-4464-9C75-1C14AAA69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9938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EFB23-0910-4F85-A823-9B28947ACCCD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22B66-5A63-4464-9C75-1C14AAA69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0124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EFB23-0910-4F85-A823-9B28947ACCCD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22B66-5A63-4464-9C75-1C14AAA69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9592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92100"/>
            <a:ext cx="10972800" cy="13843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05000"/>
            <a:ext cx="53848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905000"/>
            <a:ext cx="53848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4038600"/>
            <a:ext cx="53848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lnSpc>
                <a:spcPct val="100000"/>
              </a:lnSpc>
              <a:spcBef>
                <a:spcPct val="0"/>
              </a:spcBef>
              <a:buNone/>
            </a:pPr>
            <a:fld id="{9A0DB2DC-4C9A-4742-B13C-FB6460FD3503}" type="slidenum">
              <a:rPr lang="en-US" dirty="0">
                <a:effectLst>
                  <a:outerShdw blurRad="38100" dist="38100" dir="2700000">
                    <a:srgbClr val="000000"/>
                  </a:outerShdw>
                </a:effectLst>
              </a:rPr>
              <a:t>‹#›</a:t>
            </a:fld>
            <a:endParaRPr lang="en-US" dirty="0">
              <a:effectLst>
                <a:outerShdw blurRad="38100" dist="38100" dir="2700000">
                  <a:srgbClr val="000000"/>
                </a:outerShdw>
              </a:effectLst>
              <a:latin typeface=".VnTime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177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EFB23-0910-4F85-A823-9B28947ACCCD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22B66-5A63-4464-9C75-1C14AAA69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562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EFB23-0910-4F85-A823-9B28947ACCCD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22B66-5A63-4464-9C75-1C14AAA69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619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EFB23-0910-4F85-A823-9B28947ACCCD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22B66-5A63-4464-9C75-1C14AAA69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234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EFB23-0910-4F85-A823-9B28947ACCCD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22B66-5A63-4464-9C75-1C14AAA69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424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EFB23-0910-4F85-A823-9B28947ACCCD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22B66-5A63-4464-9C75-1C14AAA69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921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EFB23-0910-4F85-A823-9B28947ACCCD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22B66-5A63-4464-9C75-1C14AAA69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632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EFB23-0910-4F85-A823-9B28947ACCCD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22B66-5A63-4464-9C75-1C14AAA69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66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EFB23-0910-4F85-A823-9B28947ACCCD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22B66-5A63-4464-9C75-1C14AAA69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392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EFB23-0910-4F85-A823-9B28947ACCCD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6222B66-5A63-4464-9C75-1C14AAA69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649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3" name="Group 186"/>
          <p:cNvGrpSpPr/>
          <p:nvPr/>
        </p:nvGrpSpPr>
        <p:grpSpPr>
          <a:xfrm>
            <a:off x="1905000" y="1688068"/>
            <a:ext cx="8610600" cy="2627313"/>
            <a:chOff x="634" y="-564"/>
            <a:chExt cx="4320" cy="1655"/>
          </a:xfrm>
        </p:grpSpPr>
        <p:sp>
          <p:nvSpPr>
            <p:cNvPr id="10244" name="Text Box 10"/>
            <p:cNvSpPr txBox="1"/>
            <p:nvPr/>
          </p:nvSpPr>
          <p:spPr>
            <a:xfrm>
              <a:off x="634" y="-564"/>
              <a:ext cx="4320" cy="1154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lstStyle/>
            <a:p>
              <a:pPr eaLnBrk="0" hangingPunct="0">
                <a:lnSpc>
                  <a:spcPct val="50000"/>
                </a:lnSpc>
              </a:pPr>
              <a:r>
                <a:rPr lang="en-US" altLang="zh-CN" sz="4400" b="1" i="1" dirty="0">
                  <a:solidFill>
                    <a:srgbClr val="0000FF"/>
                  </a:solidFill>
                  <a:latin typeface=".VnTime" panose="020B7200000000000000" pitchFamily="34" charset="0"/>
                </a:rPr>
                <a:t>Víi x </a:t>
              </a:r>
              <a:r>
                <a:rPr lang="en-US" altLang="zh-CN" sz="4400" b="1" i="1" dirty="0">
                  <a:solidFill>
                    <a:srgbClr val="0000FF"/>
                  </a:solidFill>
                  <a:latin typeface=".VnTime" panose="020B7200000000000000" pitchFamily="34" charset="0"/>
                  <a:sym typeface="Symbol" panose="05050102010706020507" pitchFamily="18" charset="2"/>
                </a:rPr>
                <a:t></a:t>
              </a:r>
              <a:r>
                <a:rPr lang="en-US" altLang="zh-CN" sz="4400" b="1" i="1" dirty="0">
                  <a:solidFill>
                    <a:srgbClr val="0000FF"/>
                  </a:solidFill>
                  <a:latin typeface=".VnTime" panose="020B7200000000000000" pitchFamily="34" charset="0"/>
                </a:rPr>
                <a:t>  Q ; m, n </a:t>
              </a:r>
              <a:r>
                <a:rPr lang="en-US" altLang="zh-CN" sz="4400" b="1" i="1" dirty="0">
                  <a:solidFill>
                    <a:srgbClr val="0000FF"/>
                  </a:solidFill>
                  <a:latin typeface=".VnTime" panose="020B7200000000000000" pitchFamily="34" charset="0"/>
                  <a:sym typeface="Symbol" panose="05050102010706020507" pitchFamily="18" charset="2"/>
                </a:rPr>
                <a:t></a:t>
              </a:r>
              <a:r>
                <a:rPr lang="en-US" altLang="zh-CN" sz="4400" b="1" i="1" dirty="0">
                  <a:solidFill>
                    <a:srgbClr val="0000FF"/>
                  </a:solidFill>
                  <a:latin typeface=".VnTime" panose="020B7200000000000000" pitchFamily="34" charset="0"/>
                </a:rPr>
                <a:t> N.</a:t>
              </a:r>
            </a:p>
            <a:p>
              <a:pPr eaLnBrk="0" hangingPunct="0">
                <a:lnSpc>
                  <a:spcPct val="50000"/>
                </a:lnSpc>
              </a:pPr>
              <a:r>
                <a:rPr lang="en-US" altLang="zh-CN" sz="4400" b="1" i="1" dirty="0">
                  <a:solidFill>
                    <a:srgbClr val="0000FF"/>
                  </a:solidFill>
                  <a:latin typeface=".VnTime" panose="020B7200000000000000" pitchFamily="34" charset="0"/>
                </a:rPr>
                <a:t>             </a:t>
              </a:r>
            </a:p>
            <a:p>
              <a:pPr eaLnBrk="0" hangingPunct="0">
                <a:lnSpc>
                  <a:spcPct val="50000"/>
                </a:lnSpc>
              </a:pPr>
              <a:r>
                <a:rPr lang="en-US" altLang="zh-CN" sz="4400" b="1" i="1" dirty="0">
                  <a:solidFill>
                    <a:srgbClr val="0000FF"/>
                  </a:solidFill>
                  <a:latin typeface=".VnTime" panose="020B7200000000000000" pitchFamily="34" charset="0"/>
                </a:rPr>
                <a:t>             </a:t>
              </a:r>
              <a:r>
                <a:rPr lang="en-US" altLang="zh-CN" sz="4400" b="1" i="1" dirty="0" err="1">
                  <a:solidFill>
                    <a:srgbClr val="0000FF"/>
                  </a:solidFill>
                  <a:latin typeface=".VnTime" panose="020B7200000000000000" pitchFamily="34" charset="0"/>
                </a:rPr>
                <a:t>x</a:t>
              </a:r>
              <a:r>
                <a:rPr lang="en-US" altLang="zh-CN" sz="4400" b="1" i="1" baseline="30000" dirty="0" err="1">
                  <a:solidFill>
                    <a:srgbClr val="0000FF"/>
                  </a:solidFill>
                  <a:latin typeface=".VnTime" panose="020B7200000000000000" pitchFamily="34" charset="0"/>
                </a:rPr>
                <a:t>m</a:t>
              </a:r>
              <a:r>
                <a:rPr lang="en-US" altLang="zh-CN" sz="4400" b="1" i="1" dirty="0">
                  <a:solidFill>
                    <a:srgbClr val="0000FF"/>
                  </a:solidFill>
                  <a:latin typeface=".VnTime" panose="020B7200000000000000" pitchFamily="34" charset="0"/>
                </a:rPr>
                <a:t> . x</a:t>
              </a:r>
              <a:r>
                <a:rPr lang="en-US" altLang="zh-CN" sz="4400" b="1" i="1" baseline="30000" dirty="0">
                  <a:solidFill>
                    <a:srgbClr val="0000FF"/>
                  </a:solidFill>
                  <a:latin typeface=".VnTime" panose="020B7200000000000000" pitchFamily="34" charset="0"/>
                </a:rPr>
                <a:t>n </a:t>
              </a:r>
              <a:r>
                <a:rPr lang="en-US" altLang="zh-CN" sz="4400" b="1" i="1" dirty="0">
                  <a:solidFill>
                    <a:srgbClr val="0000FF"/>
                  </a:solidFill>
                  <a:latin typeface=".VnTime" panose="020B7200000000000000" pitchFamily="34" charset="0"/>
                </a:rPr>
                <a:t>= </a:t>
              </a:r>
              <a:r>
                <a:rPr lang="en-US" altLang="zh-CN" sz="2000" b="1" i="1" dirty="0">
                  <a:solidFill>
                    <a:srgbClr val="0000FF"/>
                  </a:solidFill>
                  <a:latin typeface=".VnTime" panose="020B7200000000000000" pitchFamily="34" charset="0"/>
                </a:rPr>
                <a:t>................</a:t>
              </a:r>
            </a:p>
            <a:p>
              <a:pPr eaLnBrk="0" hangingPunct="0">
                <a:lnSpc>
                  <a:spcPct val="50000"/>
                </a:lnSpc>
              </a:pPr>
              <a:r>
                <a:rPr lang="en-US" altLang="zh-CN" sz="4400" b="1" i="1" dirty="0">
                  <a:solidFill>
                    <a:srgbClr val="0000FF"/>
                  </a:solidFill>
                  <a:latin typeface=".VnTime" panose="020B7200000000000000" pitchFamily="34" charset="0"/>
                </a:rPr>
                <a:t>            </a:t>
              </a:r>
            </a:p>
            <a:p>
              <a:pPr eaLnBrk="0" hangingPunct="0">
                <a:lnSpc>
                  <a:spcPct val="50000"/>
                </a:lnSpc>
              </a:pPr>
              <a:r>
                <a:rPr lang="en-US" altLang="zh-CN" sz="4400" b="1" i="1" dirty="0">
                  <a:solidFill>
                    <a:srgbClr val="0000FF"/>
                  </a:solidFill>
                  <a:latin typeface=".VnTime" panose="020B7200000000000000" pitchFamily="34" charset="0"/>
                </a:rPr>
                <a:t>             x</a:t>
              </a:r>
              <a:r>
                <a:rPr lang="en-US" altLang="zh-CN" sz="4400" b="1" i="1" baseline="30000" dirty="0">
                  <a:solidFill>
                    <a:srgbClr val="0000FF"/>
                  </a:solidFill>
                  <a:latin typeface=".VnTime" panose="020B7200000000000000" pitchFamily="34" charset="0"/>
                </a:rPr>
                <a:t>m </a:t>
              </a:r>
              <a:r>
                <a:rPr lang="en-US" altLang="zh-CN" sz="4400" b="1" i="1" dirty="0">
                  <a:solidFill>
                    <a:srgbClr val="0000FF"/>
                  </a:solidFill>
                  <a:latin typeface=".VnTime" panose="020B7200000000000000" pitchFamily="34" charset="0"/>
                </a:rPr>
                <a:t>:  x</a:t>
              </a:r>
              <a:r>
                <a:rPr lang="en-US" altLang="zh-CN" sz="4400" b="1" i="1" baseline="30000" dirty="0">
                  <a:solidFill>
                    <a:srgbClr val="0000FF"/>
                  </a:solidFill>
                  <a:latin typeface=".VnTime" panose="020B7200000000000000" pitchFamily="34" charset="0"/>
                </a:rPr>
                <a:t>n </a:t>
              </a:r>
              <a:r>
                <a:rPr lang="en-US" altLang="zh-CN" sz="4400" b="1" i="1" dirty="0">
                  <a:solidFill>
                    <a:srgbClr val="0000FF"/>
                  </a:solidFill>
                  <a:latin typeface=".VnTime" panose="020B7200000000000000" pitchFamily="34" charset="0"/>
                </a:rPr>
                <a:t>= </a:t>
              </a:r>
              <a:r>
                <a:rPr lang="en-US" altLang="zh-CN" sz="2000" b="1" i="1" dirty="0">
                  <a:solidFill>
                    <a:srgbClr val="0000FF"/>
                  </a:solidFill>
                  <a:latin typeface=".VnTime" panose="020B7200000000000000" pitchFamily="34" charset="0"/>
                </a:rPr>
                <a:t>…………………...............     </a:t>
              </a:r>
            </a:p>
          </p:txBody>
        </p:sp>
        <p:sp>
          <p:nvSpPr>
            <p:cNvPr id="10245" name="Text Box 184"/>
            <p:cNvSpPr txBox="1"/>
            <p:nvPr/>
          </p:nvSpPr>
          <p:spPr>
            <a:xfrm>
              <a:off x="1472" y="606"/>
              <a:ext cx="1993" cy="48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lstStyle/>
            <a:p>
              <a:pPr eaLnBrk="0" hangingPunct="0">
                <a:lnSpc>
                  <a:spcPct val="100000"/>
                </a:lnSpc>
              </a:pPr>
              <a:r>
                <a:rPr lang="en-US" altLang="zh-CN" sz="4400" b="1" i="1" dirty="0">
                  <a:solidFill>
                    <a:srgbClr val="0000FF"/>
                  </a:solidFill>
                  <a:latin typeface=".VnTime" panose="020B7200000000000000" pitchFamily="34" charset="0"/>
                </a:rPr>
                <a:t>(x</a:t>
              </a:r>
              <a:r>
                <a:rPr lang="en-US" altLang="zh-CN" sz="4400" b="1" i="1" baseline="30000" dirty="0">
                  <a:solidFill>
                    <a:srgbClr val="0000FF"/>
                  </a:solidFill>
                  <a:latin typeface=".VnTime" panose="020B7200000000000000" pitchFamily="34" charset="0"/>
                </a:rPr>
                <a:t>m</a:t>
              </a:r>
              <a:r>
                <a:rPr lang="en-US" altLang="zh-CN" sz="4400" b="1" i="1" dirty="0">
                  <a:solidFill>
                    <a:srgbClr val="0000FF"/>
                  </a:solidFill>
                  <a:latin typeface=".VnTime" panose="020B7200000000000000" pitchFamily="34" charset="0"/>
                </a:rPr>
                <a:t>)</a:t>
              </a:r>
              <a:r>
                <a:rPr lang="en-US" altLang="zh-CN" sz="4400" b="1" i="1" baseline="30000" dirty="0">
                  <a:solidFill>
                    <a:srgbClr val="0000FF"/>
                  </a:solidFill>
                  <a:latin typeface=".VnTime" panose="020B7200000000000000" pitchFamily="34" charset="0"/>
                </a:rPr>
                <a:t>n </a:t>
              </a:r>
              <a:r>
                <a:rPr lang="en-US" altLang="zh-CN" sz="4400" b="1" i="1" dirty="0">
                  <a:solidFill>
                    <a:srgbClr val="0000FF"/>
                  </a:solidFill>
                  <a:latin typeface=".VnTime" panose="020B7200000000000000" pitchFamily="34" charset="0"/>
                </a:rPr>
                <a:t>=</a:t>
              </a:r>
              <a:r>
                <a:rPr lang="en-US" altLang="zh-CN" sz="2000" b="1" i="1" dirty="0">
                  <a:solidFill>
                    <a:srgbClr val="0000FF"/>
                  </a:solidFill>
                  <a:latin typeface=".VnTime" panose="020B7200000000000000" pitchFamily="34" charset="0"/>
                </a:rPr>
                <a:t> …......</a:t>
              </a:r>
            </a:p>
          </p:txBody>
        </p:sp>
      </p:grpSp>
      <p:sp>
        <p:nvSpPr>
          <p:cNvPr id="10247" name="Text Box 5"/>
          <p:cNvSpPr txBox="1"/>
          <p:nvPr/>
        </p:nvSpPr>
        <p:spPr>
          <a:xfrm>
            <a:off x="3619500" y="4399994"/>
            <a:ext cx="4953000" cy="76993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eaLnBrk="0" hangingPunct="0">
              <a:lnSpc>
                <a:spcPct val="100000"/>
              </a:lnSpc>
            </a:pPr>
            <a:r>
              <a:rPr lang="en-US" altLang="zh-CN" sz="4400" b="1" i="1" dirty="0">
                <a:solidFill>
                  <a:srgbClr val="2B2BFE"/>
                </a:solidFill>
                <a:latin typeface=".VnTime" panose="020B7200000000000000" pitchFamily="34" charset="0"/>
              </a:rPr>
              <a:t>(x .y)</a:t>
            </a:r>
            <a:r>
              <a:rPr lang="en-US" altLang="zh-CN" sz="4400" b="1" i="1" baseline="30000" dirty="0">
                <a:solidFill>
                  <a:srgbClr val="2B2BFE"/>
                </a:solidFill>
                <a:latin typeface=".VnTime" panose="020B7200000000000000" pitchFamily="34" charset="0"/>
              </a:rPr>
              <a:t>n</a:t>
            </a:r>
            <a:r>
              <a:rPr lang="en-US" altLang="zh-CN" sz="4400" b="1" i="1" dirty="0">
                <a:solidFill>
                  <a:srgbClr val="2B2BFE"/>
                </a:solidFill>
                <a:latin typeface=".VnTime" panose="020B7200000000000000" pitchFamily="34" charset="0"/>
              </a:rPr>
              <a:t> = </a:t>
            </a:r>
            <a:r>
              <a:rPr lang="en-US" altLang="zh-CN" sz="2000" b="1" i="1" dirty="0">
                <a:solidFill>
                  <a:srgbClr val="2B2BFE"/>
                </a:solidFill>
                <a:latin typeface=".VnTime" panose="020B7200000000000000" pitchFamily="34" charset="0"/>
              </a:rPr>
              <a:t>…………….</a:t>
            </a:r>
            <a:endParaRPr lang="en-US" altLang="zh-CN" sz="4400" b="1" i="1" dirty="0">
              <a:solidFill>
                <a:srgbClr val="2B2BFE"/>
              </a:solidFill>
              <a:latin typeface=".VnTime" panose="020B7200000000000000" pitchFamily="34" charset="0"/>
            </a:endParaRPr>
          </a:p>
        </p:txBody>
      </p:sp>
      <p:sp>
        <p:nvSpPr>
          <p:cNvPr id="10249" name="Text Box 90"/>
          <p:cNvSpPr>
            <a:spLocks noGrp="1"/>
          </p:cNvSpPr>
          <p:nvPr>
            <p:ph type="title"/>
          </p:nvPr>
        </p:nvSpPr>
        <p:spPr>
          <a:xfrm>
            <a:off x="1600200" y="838200"/>
            <a:ext cx="8839200" cy="533400"/>
          </a:xfrm>
          <a:ln/>
        </p:spPr>
        <p:txBody>
          <a:bodyPr vert="horz" wrap="square" lIns="91440" tIns="45720" rIns="91440" bIns="45720" rtlCol="0" anchor="b" anchorCtr="0">
            <a:normAutofit fontScale="90000"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altLang="zh-CN" sz="40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  </a:t>
            </a:r>
            <a:r>
              <a:rPr lang="en-US" altLang="zh-CN" sz="40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Ho</a:t>
            </a:r>
            <a:r>
              <a:rPr lang="en-US" altLang="zh-CN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zh-CN" sz="40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</a:t>
            </a:r>
            <a:r>
              <a:rPr lang="en-US" altLang="zh-CN" sz="40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thiện bảng tóm tắt sau:</a:t>
            </a:r>
            <a:endParaRPr lang="en-US" altLang="zh-CN" sz="4000" b="1" i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10250" name="Object 11"/>
          <p:cNvGraphicFramePr/>
          <p:nvPr>
            <p:extLst>
              <p:ext uri="{D42A27DB-BD31-4B8C-83A1-F6EECF244321}">
                <p14:modId xmlns:p14="http://schemas.microsoft.com/office/powerpoint/2010/main" val="1987135925"/>
              </p:ext>
            </p:extLst>
          </p:nvPr>
        </p:nvGraphicFramePr>
        <p:xfrm>
          <a:off x="3695839" y="5254545"/>
          <a:ext cx="3127375" cy="167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926465" imgH="495300" progId="Equation.DSMT4">
                  <p:embed/>
                </p:oleObj>
              </mc:Choice>
              <mc:Fallback>
                <p:oleObj r:id="rId2" imgW="926465" imgH="495300" progId="Equation.DSMT4">
                  <p:embed/>
                  <p:pic>
                    <p:nvPicPr>
                      <p:cNvPr id="10250" name="Object 1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695839" y="5254545"/>
                        <a:ext cx="3127375" cy="16716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9">
            <a:extLst>
              <a:ext uri="{FF2B5EF4-FFF2-40B4-BE49-F238E27FC236}">
                <a16:creationId xmlns:a16="http://schemas.microsoft.com/office/drawing/2014/main" id="{B3086199-B8B4-4013-998E-5DB5DD2FD07E}"/>
              </a:ext>
            </a:extLst>
          </p:cNvPr>
          <p:cNvSpPr/>
          <p:nvPr/>
        </p:nvSpPr>
        <p:spPr>
          <a:xfrm>
            <a:off x="3802087" y="152400"/>
            <a:ext cx="4756110" cy="646331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LẠI  KIẾN THỨC</a:t>
            </a:r>
            <a:endParaRPr sz="36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7" grpId="0"/>
      <p:bldP spid="10249" grpId="0" animBg="1"/>
      <p:bldP spid="15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41</TotalTime>
  <Words>52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.VnTime</vt:lpstr>
      <vt:lpstr>Arial</vt:lpstr>
      <vt:lpstr>Times New Roman</vt:lpstr>
      <vt:lpstr>Trebuchet MS</vt:lpstr>
      <vt:lpstr>Wingdings 3</vt:lpstr>
      <vt:lpstr>Facet</vt:lpstr>
      <vt:lpstr>MathType 7.0 Equation</vt:lpstr>
      <vt:lpstr>   Hoàn thiện bảng tóm tắt sau: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Hoàn thiện bảng tóm tắt sau:</dc:title>
  <dc:creator>HP</dc:creator>
  <cp:lastModifiedBy>HP</cp:lastModifiedBy>
  <cp:revision>3</cp:revision>
  <dcterms:created xsi:type="dcterms:W3CDTF">2021-08-31T03:26:08Z</dcterms:created>
  <dcterms:modified xsi:type="dcterms:W3CDTF">2021-09-01T09:45:25Z</dcterms:modified>
</cp:coreProperties>
</file>