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7"/>
  </p:notesMasterIdLst>
  <p:sldIdLst>
    <p:sldId id="256" r:id="rId2"/>
    <p:sldId id="260" r:id="rId3"/>
    <p:sldId id="304" r:id="rId4"/>
    <p:sldId id="305" r:id="rId5"/>
    <p:sldId id="309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Bitter" panose="020B0604020202020204" charset="0"/>
      <p:regular r:id="rId12"/>
      <p:bold r:id="rId13"/>
      <p:italic r:id="rId14"/>
      <p:bold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Merriweather Sans" panose="020B0604020202020204" charset="0"/>
      <p:regular r:id="rId20"/>
      <p:bold r:id="rId21"/>
      <p:italic r:id="rId22"/>
      <p:boldItalic r:id="rId23"/>
    </p:embeddedFont>
    <p:embeddedFont>
      <p:font typeface="Bebas Neue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B06E98-D8E5-492A-BC3F-22C3C8841093}">
  <a:tblStyle styleId="{7BB06E98-D8E5-492A-BC3F-22C3C88410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8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5744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79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06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89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520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80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4503" y="268253"/>
            <a:ext cx="8511300" cy="4594800"/>
            <a:chOff x="254503" y="268253"/>
            <a:chExt cx="8511300" cy="459480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7940200" y="4038225"/>
              <a:ext cx="825900" cy="8211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27775" y="1148463"/>
            <a:ext cx="64884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27800" y="2965875"/>
            <a:ext cx="64884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423500" y="280950"/>
            <a:ext cx="122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786950" y="1752749"/>
            <a:ext cx="5570100" cy="13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91925" y="30786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2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.wmf"/><Relationship Id="rId5" Type="http://schemas.openxmlformats.org/officeDocument/2006/relationships/image" Target="../media/image13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ctrTitle"/>
          </p:nvPr>
        </p:nvSpPr>
        <p:spPr>
          <a:xfrm>
            <a:off x="1327775" y="1204908"/>
            <a:ext cx="64884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5000" dirty="0"/>
              <a:t>LŨY THỪA CỦA </a:t>
            </a: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>MỘT </a:t>
            </a:r>
            <a:r>
              <a:rPr lang="en-US" sz="5000" dirty="0"/>
              <a:t>SỐ HỮU TỈ</a:t>
            </a:r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 idx="2"/>
          </p:nvPr>
        </p:nvSpPr>
        <p:spPr>
          <a:xfrm>
            <a:off x="2629363" y="52065"/>
            <a:ext cx="3420478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HƯỚNG DẪN HỌC BÀI</a:t>
            </a:r>
            <a:endParaRPr sz="2000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147" name="Google Shape;147;p28"/>
          <p:cNvGrpSpPr/>
          <p:nvPr/>
        </p:nvGrpSpPr>
        <p:grpSpPr>
          <a:xfrm rot="6299950">
            <a:off x="3379230" y="3955234"/>
            <a:ext cx="2079605" cy="2082974"/>
            <a:chOff x="582410" y="345094"/>
            <a:chExt cx="1998559" cy="2001797"/>
          </a:xfrm>
        </p:grpSpPr>
        <p:sp>
          <p:nvSpPr>
            <p:cNvPr id="148" name="Google Shape;148;p2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8"/>
          <p:cNvGrpSpPr/>
          <p:nvPr/>
        </p:nvGrpSpPr>
        <p:grpSpPr>
          <a:xfrm rot="-481486">
            <a:off x="481678" y="2569554"/>
            <a:ext cx="1453166" cy="1855413"/>
            <a:chOff x="6662225" y="1139925"/>
            <a:chExt cx="1453177" cy="1855428"/>
          </a:xfrm>
        </p:grpSpPr>
        <p:sp>
          <p:nvSpPr>
            <p:cNvPr id="214" name="Google Shape;214;p28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8"/>
          <p:cNvGrpSpPr/>
          <p:nvPr/>
        </p:nvGrpSpPr>
        <p:grpSpPr>
          <a:xfrm rot="-4176626">
            <a:off x="7936609" y="-928090"/>
            <a:ext cx="372440" cy="2968752"/>
            <a:chOff x="4022350" y="2610525"/>
            <a:chExt cx="281900" cy="2247050"/>
          </a:xfrm>
        </p:grpSpPr>
        <p:sp>
          <p:nvSpPr>
            <p:cNvPr id="243" name="Google Shape;243;p28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28"/>
          <p:cNvGrpSpPr/>
          <p:nvPr/>
        </p:nvGrpSpPr>
        <p:grpSpPr>
          <a:xfrm rot="1273713">
            <a:off x="7538464" y="2452516"/>
            <a:ext cx="1961234" cy="988167"/>
            <a:chOff x="782606" y="3568534"/>
            <a:chExt cx="1748256" cy="880829"/>
          </a:xfrm>
        </p:grpSpPr>
        <p:sp>
          <p:nvSpPr>
            <p:cNvPr id="269" name="Google Shape;269;p28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28"/>
          <p:cNvGrpSpPr/>
          <p:nvPr/>
        </p:nvGrpSpPr>
        <p:grpSpPr>
          <a:xfrm rot="1799999">
            <a:off x="1343150" y="-1240050"/>
            <a:ext cx="793158" cy="2475696"/>
            <a:chOff x="3380913" y="2209950"/>
            <a:chExt cx="777911" cy="2428104"/>
          </a:xfrm>
        </p:grpSpPr>
        <p:sp>
          <p:nvSpPr>
            <p:cNvPr id="313" name="Google Shape;313;p28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2"/>
          <p:cNvGrpSpPr/>
          <p:nvPr/>
        </p:nvGrpSpPr>
        <p:grpSpPr>
          <a:xfrm>
            <a:off x="1329543" y="146758"/>
            <a:ext cx="6538381" cy="1617030"/>
            <a:chOff x="254503" y="1196872"/>
            <a:chExt cx="8511300" cy="4594800"/>
          </a:xfrm>
        </p:grpSpPr>
        <p:sp>
          <p:nvSpPr>
            <p:cNvPr id="459" name="Google Shape;459;p32"/>
            <p:cNvSpPr/>
            <p:nvPr/>
          </p:nvSpPr>
          <p:spPr>
            <a:xfrm rot="10800000" flipH="1">
              <a:off x="254503" y="1196872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32"/>
          <p:cNvSpPr txBox="1">
            <a:spLocks noGrp="1"/>
          </p:cNvSpPr>
          <p:nvPr>
            <p:ph type="title"/>
          </p:nvPr>
        </p:nvSpPr>
        <p:spPr>
          <a:xfrm>
            <a:off x="1786960" y="501219"/>
            <a:ext cx="5570100" cy="13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dirty="0">
                <a:solidFill>
                  <a:schemeClr val="lt1"/>
                </a:solidFill>
              </a:rPr>
              <a:t>1. </a:t>
            </a:r>
            <a:r>
              <a:rPr lang="en-US" sz="4000" dirty="0" err="1">
                <a:solidFill>
                  <a:schemeClr val="lt1"/>
                </a:solidFill>
              </a:rPr>
              <a:t>Lũy</a:t>
            </a:r>
            <a:r>
              <a:rPr lang="en-US" sz="4000" dirty="0">
                <a:solidFill>
                  <a:schemeClr val="lt1"/>
                </a:solidFill>
              </a:rPr>
              <a:t> </a:t>
            </a:r>
            <a:r>
              <a:rPr lang="en-US" sz="4000" dirty="0" err="1">
                <a:solidFill>
                  <a:schemeClr val="lt1"/>
                </a:solidFill>
              </a:rPr>
              <a:t>thừa</a:t>
            </a:r>
            <a:r>
              <a:rPr lang="en-US" sz="4000" dirty="0">
                <a:solidFill>
                  <a:schemeClr val="lt1"/>
                </a:solidFill>
              </a:rPr>
              <a:t> </a:t>
            </a:r>
            <a:r>
              <a:rPr lang="en-US" sz="4000" dirty="0" err="1">
                <a:solidFill>
                  <a:schemeClr val="lt1"/>
                </a:solidFill>
              </a:rPr>
              <a:t>với</a:t>
            </a:r>
            <a:r>
              <a:rPr lang="en-US" sz="4000" dirty="0">
                <a:solidFill>
                  <a:schemeClr val="lt1"/>
                </a:solidFill>
              </a:rPr>
              <a:t> </a:t>
            </a:r>
            <a:r>
              <a:rPr lang="en-US" sz="4000" dirty="0" err="1">
                <a:solidFill>
                  <a:schemeClr val="lt1"/>
                </a:solidFill>
              </a:rPr>
              <a:t>số</a:t>
            </a:r>
            <a:r>
              <a:rPr lang="en-US" sz="4000" dirty="0">
                <a:solidFill>
                  <a:schemeClr val="lt1"/>
                </a:solidFill>
              </a:rPr>
              <a:t> </a:t>
            </a:r>
            <a:r>
              <a:rPr lang="en-US" sz="4000" dirty="0" err="1">
                <a:solidFill>
                  <a:schemeClr val="lt1"/>
                </a:solidFill>
              </a:rPr>
              <a:t>mũ</a:t>
            </a:r>
            <a:r>
              <a:rPr lang="en-US" sz="4000" dirty="0">
                <a:solidFill>
                  <a:schemeClr val="lt1"/>
                </a:solidFill>
              </a:rPr>
              <a:t> </a:t>
            </a:r>
            <a:r>
              <a:rPr lang="en-US" sz="4000" dirty="0" err="1">
                <a:solidFill>
                  <a:schemeClr val="lt1"/>
                </a:solidFill>
              </a:rPr>
              <a:t>tự</a:t>
            </a:r>
            <a:r>
              <a:rPr lang="en-US" sz="4000" dirty="0">
                <a:solidFill>
                  <a:schemeClr val="lt1"/>
                </a:solidFill>
              </a:rPr>
              <a:t> </a:t>
            </a:r>
            <a:r>
              <a:rPr lang="en-US" sz="4000" dirty="0" err="1">
                <a:solidFill>
                  <a:schemeClr val="lt1"/>
                </a:solidFill>
              </a:rPr>
              <a:t>nhiên</a:t>
            </a:r>
            <a:r>
              <a:rPr lang="en-US" sz="4000" dirty="0">
                <a:solidFill>
                  <a:schemeClr val="lt1"/>
                </a:solidFill>
              </a:rPr>
              <a:t>:</a:t>
            </a: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2"/>
          </p:nvPr>
        </p:nvSpPr>
        <p:spPr>
          <a:xfrm>
            <a:off x="3770484" y="-11289"/>
            <a:ext cx="1349672" cy="4402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01</a:t>
            </a:r>
            <a:endParaRPr sz="3600" dirty="0"/>
          </a:p>
        </p:txBody>
      </p:sp>
      <p:grpSp>
        <p:nvGrpSpPr>
          <p:cNvPr id="464" name="Google Shape;464;p32"/>
          <p:cNvGrpSpPr/>
          <p:nvPr/>
        </p:nvGrpSpPr>
        <p:grpSpPr>
          <a:xfrm>
            <a:off x="-26885" y="2299819"/>
            <a:ext cx="1644513" cy="2819995"/>
            <a:chOff x="142447" y="2080008"/>
            <a:chExt cx="1644513" cy="2819995"/>
          </a:xfrm>
        </p:grpSpPr>
        <p:sp>
          <p:nvSpPr>
            <p:cNvPr id="465" name="Google Shape;465;p32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" name="Google Shape;466;p32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67" name="Google Shape;467;p32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782294" y="2047043"/>
            <a:ext cx="7508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-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vi-VN" sz="2000" dirty="0" smtClean="0"/>
              <a:t>công thức:                          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 </a:t>
            </a:r>
            <a:r>
              <a:rPr lang="en-US" sz="2000" dirty="0" err="1" smtClean="0"/>
              <a:t>mở</a:t>
            </a:r>
            <a:r>
              <a:rPr lang="vi-VN" sz="2000" dirty="0" smtClean="0"/>
              <a:t> </a:t>
            </a:r>
            <a:r>
              <a:rPr lang="en-US" sz="2000" dirty="0" err="1" smtClean="0"/>
              <a:t>rộng</a:t>
            </a:r>
            <a:r>
              <a:rPr lang="en-US" sz="2000" dirty="0" smtClean="0"/>
              <a:t> ta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endParaRPr lang="vi-VN" sz="2000" dirty="0" smtClean="0"/>
          </a:p>
          <a:p>
            <a:endParaRPr lang="vi-VN" sz="2000" dirty="0" smtClean="0"/>
          </a:p>
          <a:p>
            <a:r>
              <a:rPr lang="en-US" sz="2000" dirty="0" err="1" smtClean="0"/>
              <a:t>nghĩa</a:t>
            </a:r>
            <a:r>
              <a:rPr lang="en-US" sz="2000" dirty="0" smtClean="0"/>
              <a:t> </a:t>
            </a:r>
            <a:r>
              <a:rPr lang="en-US" sz="2000" dirty="0" err="1" smtClean="0"/>
              <a:t>lũy</a:t>
            </a:r>
            <a:r>
              <a:rPr lang="en-US" sz="2000" dirty="0" smtClean="0"/>
              <a:t> </a:t>
            </a:r>
            <a:r>
              <a:rPr lang="en-US" sz="2000" dirty="0" err="1" smtClean="0"/>
              <a:t>thừa</a:t>
            </a:r>
            <a:r>
              <a:rPr lang="vi-VN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hữu</a:t>
            </a:r>
            <a:r>
              <a:rPr lang="en-US" sz="2000" dirty="0" smtClean="0"/>
              <a:t> </a:t>
            </a:r>
            <a:r>
              <a:rPr lang="en-US" sz="2000" dirty="0" err="1" smtClean="0"/>
              <a:t>tỉ</a:t>
            </a:r>
            <a:r>
              <a:rPr lang="en-US" sz="2000" dirty="0" smtClean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1333" y="320254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696953"/>
              </p:ext>
            </p:extLst>
          </p:nvPr>
        </p:nvGraphicFramePr>
        <p:xfrm>
          <a:off x="4821222" y="2984754"/>
          <a:ext cx="928688" cy="759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9" name="Equation" r:id="rId4" imgW="380880" imgH="393480" progId="Equation.DSMT4">
                  <p:embed/>
                </p:oleObj>
              </mc:Choice>
              <mc:Fallback>
                <p:oleObj name="Equation" r:id="rId4" imgW="380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1222" y="2984754"/>
                        <a:ext cx="928688" cy="759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699473"/>
              </p:ext>
            </p:extLst>
          </p:nvPr>
        </p:nvGraphicFramePr>
        <p:xfrm>
          <a:off x="6620859" y="2957689"/>
          <a:ext cx="1196783" cy="838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0" name="Equation" r:id="rId6" imgW="685800" imgH="469800" progId="Equation.DSMT4">
                  <p:embed/>
                </p:oleObj>
              </mc:Choice>
              <mc:Fallback>
                <p:oleObj name="Equation" r:id="rId6" imgW="685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20859" y="2957689"/>
                        <a:ext cx="1196783" cy="838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779190" y="3175350"/>
            <a:ext cx="5634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Mọi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 smtClean="0"/>
              <a:t>viết</a:t>
            </a:r>
            <a:r>
              <a:rPr lang="vi-VN" sz="2000" dirty="0" smtClean="0"/>
              <a:t>:       </a:t>
            </a:r>
            <a:r>
              <a:rPr lang="en-US" sz="2000" dirty="0" smtClean="0"/>
              <a:t>        </a:t>
            </a:r>
            <a:r>
              <a:rPr lang="en-US" sz="2000" dirty="0" err="1"/>
              <a:t>suy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6686" y="3846104"/>
            <a:ext cx="5059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ước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 smtClean="0"/>
              <a:t>học</a:t>
            </a:r>
            <a:r>
              <a:rPr lang="vi-VN" sz="2000" dirty="0" smtClean="0"/>
              <a:t>: 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1798244" y="4603667"/>
            <a:ext cx="4496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err="1" smtClean="0"/>
              <a:t>Áp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nghĩa</a:t>
            </a:r>
            <a:r>
              <a:rPr lang="en-US" sz="2000" dirty="0" smtClean="0"/>
              <a:t>, </a:t>
            </a:r>
            <a:r>
              <a:rPr lang="en-US" sz="2000" dirty="0" err="1" smtClean="0"/>
              <a:t>quy</a:t>
            </a:r>
            <a:r>
              <a:rPr lang="en-US" sz="2000" dirty="0" smtClean="0"/>
              <a:t> 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?1</a:t>
            </a:r>
            <a:endParaRPr lang="en-US" sz="2000" dirty="0"/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860880"/>
              </p:ext>
            </p:extLst>
          </p:nvPr>
        </p:nvGraphicFramePr>
        <p:xfrm>
          <a:off x="5149858" y="2677633"/>
          <a:ext cx="1620358" cy="375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1" name="Equation" r:id="rId8" imgW="812520" imgH="203040" progId="Equation.DSMT4">
                  <p:embed/>
                </p:oleObj>
              </mc:Choice>
              <mc:Fallback>
                <p:oleObj name="Equation" r:id="rId8" imgW="812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49858" y="2677633"/>
                        <a:ext cx="1620358" cy="375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917022"/>
              </p:ext>
            </p:extLst>
          </p:nvPr>
        </p:nvGraphicFramePr>
        <p:xfrm>
          <a:off x="6674806" y="4221526"/>
          <a:ext cx="1541784" cy="48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" name="Equation" r:id="rId10" imgW="838080" imgH="253800" progId="Equation.DSMT4">
                  <p:embed/>
                </p:oleObj>
              </mc:Choice>
              <mc:Fallback>
                <p:oleObj name="Equation" r:id="rId10" imgW="838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74806" y="4221526"/>
                        <a:ext cx="1541784" cy="485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739019"/>
              </p:ext>
            </p:extLst>
          </p:nvPr>
        </p:nvGraphicFramePr>
        <p:xfrm>
          <a:off x="6677304" y="3825810"/>
          <a:ext cx="1117605" cy="405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Equation" r:id="rId12" imgW="406080" imgH="203040" progId="Equation.DSMT4">
                  <p:embed/>
                </p:oleObj>
              </mc:Choice>
              <mc:Fallback>
                <p:oleObj name="Equation" r:id="rId12" imgW="406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77304" y="3825810"/>
                        <a:ext cx="1117605" cy="405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563851"/>
              </p:ext>
            </p:extLst>
          </p:nvPr>
        </p:nvGraphicFramePr>
        <p:xfrm>
          <a:off x="3701224" y="2034433"/>
          <a:ext cx="1646238" cy="386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Equation" r:id="rId14" imgW="825480" imgH="203040" progId="Equation.DSMT4">
                  <p:embed/>
                </p:oleObj>
              </mc:Choice>
              <mc:Fallback>
                <p:oleObj name="Equation" r:id="rId14" imgW="825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01224" y="2034433"/>
                        <a:ext cx="1646238" cy="386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2"/>
          <p:cNvGrpSpPr/>
          <p:nvPr/>
        </p:nvGrpSpPr>
        <p:grpSpPr>
          <a:xfrm>
            <a:off x="1317389" y="312464"/>
            <a:ext cx="6538381" cy="1416924"/>
            <a:chOff x="254503" y="268253"/>
            <a:chExt cx="8511300" cy="4594800"/>
          </a:xfrm>
        </p:grpSpPr>
        <p:sp>
          <p:nvSpPr>
            <p:cNvPr id="459" name="Google Shape;459;p3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61" name="Google Shape;461;p32"/>
          <p:cNvSpPr txBox="1">
            <a:spLocks noGrp="1"/>
          </p:cNvSpPr>
          <p:nvPr>
            <p:ph type="title"/>
          </p:nvPr>
        </p:nvSpPr>
        <p:spPr>
          <a:xfrm>
            <a:off x="1786960" y="514282"/>
            <a:ext cx="5570100" cy="12580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400" dirty="0" smtClean="0">
                <a:solidFill>
                  <a:schemeClr val="lt1"/>
                </a:solidFill>
              </a:rPr>
              <a:t>TÍCH &amp; THƯƠNG CỦA HAI LŨY THỪA CÙNG CƠ SỐ</a:t>
            </a:r>
            <a:endParaRPr lang="en-US" sz="3400" dirty="0">
              <a:solidFill>
                <a:schemeClr val="lt1"/>
              </a:solidFill>
            </a:endParaRP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2"/>
          </p:nvPr>
        </p:nvSpPr>
        <p:spPr>
          <a:xfrm>
            <a:off x="3696463" y="-37372"/>
            <a:ext cx="1643182" cy="5516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02</a:t>
            </a:r>
            <a:endParaRPr sz="3600" dirty="0"/>
          </a:p>
        </p:txBody>
      </p:sp>
      <p:grpSp>
        <p:nvGrpSpPr>
          <p:cNvPr id="464" name="Google Shape;464;p32"/>
          <p:cNvGrpSpPr/>
          <p:nvPr/>
        </p:nvGrpSpPr>
        <p:grpSpPr>
          <a:xfrm>
            <a:off x="69461" y="2316293"/>
            <a:ext cx="1644513" cy="2819995"/>
            <a:chOff x="142447" y="2080008"/>
            <a:chExt cx="1644513" cy="2819995"/>
          </a:xfrm>
        </p:grpSpPr>
        <p:sp>
          <p:nvSpPr>
            <p:cNvPr id="465" name="Google Shape;465;p32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66" name="Google Shape;466;p32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67" name="Google Shape;467;p32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694763" y="2698599"/>
            <a:ext cx="6644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vi-VN" sz="2000" dirty="0" smtClean="0"/>
              <a:t>:</a:t>
            </a:r>
            <a:r>
              <a:rPr lang="en-US" sz="2000" dirty="0" smtClean="0"/>
              <a:t> </a:t>
            </a:r>
            <a:r>
              <a:rPr lang="vi-VN" sz="2000" dirty="0" smtClean="0"/>
              <a:t>                                                    </a:t>
            </a:r>
          </a:p>
          <a:p>
            <a:r>
              <a:rPr lang="vi-VN" sz="2000" dirty="0" smtClean="0"/>
              <a:t>    </a:t>
            </a:r>
          </a:p>
          <a:p>
            <a:r>
              <a:rPr lang="vi-VN" sz="2000" dirty="0" smtClean="0"/>
              <a:t>học </a:t>
            </a:r>
            <a:r>
              <a:rPr lang="en-US" sz="2000" dirty="0" smtClean="0"/>
              <a:t>ở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</a:t>
            </a:r>
            <a:r>
              <a:rPr lang="vi-VN" sz="2000" dirty="0" smtClean="0"/>
              <a:t> </a:t>
            </a:r>
            <a:r>
              <a:rPr lang="en-US" sz="2000" dirty="0" smtClean="0"/>
              <a:t>ta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vi-VN" sz="2000" dirty="0" smtClean="0"/>
              <a:t>: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78731" y="4073466"/>
            <a:ext cx="6298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en-US" sz="2000" dirty="0" err="1" smtClean="0"/>
              <a:t>Vận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vi-VN" sz="2000" dirty="0" smtClean="0"/>
              <a:t>:</a:t>
            </a:r>
            <a:r>
              <a:rPr lang="en-US" sz="2000" dirty="0" smtClean="0"/>
              <a:t> </a:t>
            </a:r>
            <a:r>
              <a:rPr lang="vi-VN" sz="2000" dirty="0" smtClean="0"/>
              <a:t>                                                       </a:t>
            </a:r>
            <a:r>
              <a:rPr lang="en-US" sz="2000" dirty="0" err="1" smtClean="0"/>
              <a:t>làm</a:t>
            </a:r>
            <a:r>
              <a:rPr lang="en-US" sz="2000" dirty="0" smtClean="0"/>
              <a:t> ?2.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866150"/>
              </p:ext>
            </p:extLst>
          </p:nvPr>
        </p:nvGraphicFramePr>
        <p:xfrm>
          <a:off x="4571997" y="2655221"/>
          <a:ext cx="4235507" cy="54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4" imgW="2133360" imgH="253800" progId="Equation.DSMT4">
                  <p:embed/>
                </p:oleObj>
              </mc:Choice>
              <mc:Fallback>
                <p:oleObj name="Equation" r:id="rId4" imgW="2133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1997" y="2655221"/>
                        <a:ext cx="4235507" cy="544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482108"/>
              </p:ext>
            </p:extLst>
          </p:nvPr>
        </p:nvGraphicFramePr>
        <p:xfrm>
          <a:off x="5025783" y="3276845"/>
          <a:ext cx="3763963" cy="52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Equation" r:id="rId6" imgW="2006280" imgH="253800" progId="Equation.DSMT4">
                  <p:embed/>
                </p:oleObj>
              </mc:Choice>
              <mc:Fallback>
                <p:oleObj name="Equation" r:id="rId6" imgW="2006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25783" y="3276845"/>
                        <a:ext cx="3763963" cy="52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399973"/>
              </p:ext>
            </p:extLst>
          </p:nvPr>
        </p:nvGraphicFramePr>
        <p:xfrm>
          <a:off x="3248055" y="4028310"/>
          <a:ext cx="3763963" cy="52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Equation" r:id="rId8" imgW="2006280" imgH="253800" progId="Equation.DSMT4">
                  <p:embed/>
                </p:oleObj>
              </mc:Choice>
              <mc:Fallback>
                <p:oleObj name="Equation" r:id="rId8" imgW="2006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48055" y="4028310"/>
                        <a:ext cx="3763963" cy="52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7889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2"/>
          <p:cNvGrpSpPr/>
          <p:nvPr/>
        </p:nvGrpSpPr>
        <p:grpSpPr>
          <a:xfrm>
            <a:off x="1480966" y="290670"/>
            <a:ext cx="6326637" cy="1748870"/>
            <a:chOff x="254503" y="268253"/>
            <a:chExt cx="8511300" cy="4594800"/>
          </a:xfrm>
        </p:grpSpPr>
        <p:sp>
          <p:nvSpPr>
            <p:cNvPr id="459" name="Google Shape;459;p3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61" name="Google Shape;461;p32"/>
          <p:cNvSpPr txBox="1">
            <a:spLocks noGrp="1"/>
          </p:cNvSpPr>
          <p:nvPr>
            <p:ph type="title"/>
          </p:nvPr>
        </p:nvSpPr>
        <p:spPr>
          <a:xfrm>
            <a:off x="1912768" y="794181"/>
            <a:ext cx="5570100" cy="13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400" dirty="0" err="1" smtClean="0">
                <a:solidFill>
                  <a:schemeClr val="lt1"/>
                </a:solidFill>
              </a:rPr>
              <a:t>Lũy</a:t>
            </a:r>
            <a:r>
              <a:rPr lang="en-US" sz="4400" dirty="0" smtClean="0">
                <a:solidFill>
                  <a:schemeClr val="lt1"/>
                </a:solidFill>
              </a:rPr>
              <a:t> </a:t>
            </a:r>
            <a:r>
              <a:rPr lang="en-US" sz="4400" dirty="0" err="1">
                <a:solidFill>
                  <a:schemeClr val="lt1"/>
                </a:solidFill>
              </a:rPr>
              <a:t>thừa</a:t>
            </a:r>
            <a:r>
              <a:rPr lang="en-US" sz="4400" dirty="0">
                <a:solidFill>
                  <a:schemeClr val="lt1"/>
                </a:solidFill>
              </a:rPr>
              <a:t> </a:t>
            </a:r>
            <a:r>
              <a:rPr lang="en-US" sz="4400" dirty="0" err="1">
                <a:solidFill>
                  <a:schemeClr val="lt1"/>
                </a:solidFill>
              </a:rPr>
              <a:t>của</a:t>
            </a:r>
            <a:r>
              <a:rPr lang="en-US" sz="4400" dirty="0">
                <a:solidFill>
                  <a:schemeClr val="lt1"/>
                </a:solidFill>
              </a:rPr>
              <a:t> </a:t>
            </a:r>
            <a:r>
              <a:rPr lang="en-US" sz="4400" dirty="0" err="1">
                <a:solidFill>
                  <a:schemeClr val="lt1"/>
                </a:solidFill>
              </a:rPr>
              <a:t>một</a:t>
            </a:r>
            <a:r>
              <a:rPr lang="en-US" sz="4400" dirty="0">
                <a:solidFill>
                  <a:schemeClr val="lt1"/>
                </a:solidFill>
              </a:rPr>
              <a:t> </a:t>
            </a:r>
            <a:r>
              <a:rPr lang="en-US" sz="4400" dirty="0" err="1">
                <a:solidFill>
                  <a:schemeClr val="lt1"/>
                </a:solidFill>
              </a:rPr>
              <a:t>lũy</a:t>
            </a:r>
            <a:r>
              <a:rPr lang="en-US" sz="4400" dirty="0">
                <a:solidFill>
                  <a:schemeClr val="lt1"/>
                </a:solidFill>
              </a:rPr>
              <a:t> </a:t>
            </a:r>
            <a:r>
              <a:rPr lang="en-US" sz="4400" dirty="0" err="1">
                <a:solidFill>
                  <a:schemeClr val="lt1"/>
                </a:solidFill>
              </a:rPr>
              <a:t>thừa</a:t>
            </a:r>
            <a:r>
              <a:rPr lang="en-US" sz="4400" dirty="0">
                <a:solidFill>
                  <a:schemeClr val="lt1"/>
                </a:solidFill>
              </a:rPr>
              <a:t>.</a:t>
            </a: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2"/>
          </p:nvPr>
        </p:nvSpPr>
        <p:spPr>
          <a:xfrm>
            <a:off x="3459397" y="128596"/>
            <a:ext cx="1812517" cy="4596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03</a:t>
            </a:r>
            <a:endParaRPr sz="3600" dirty="0"/>
          </a:p>
        </p:txBody>
      </p:sp>
      <p:grpSp>
        <p:nvGrpSpPr>
          <p:cNvPr id="464" name="Google Shape;464;p32"/>
          <p:cNvGrpSpPr/>
          <p:nvPr/>
        </p:nvGrpSpPr>
        <p:grpSpPr>
          <a:xfrm>
            <a:off x="-43935" y="2323505"/>
            <a:ext cx="1644513" cy="2819995"/>
            <a:chOff x="142447" y="2080008"/>
            <a:chExt cx="1644513" cy="2819995"/>
          </a:xfrm>
        </p:grpSpPr>
        <p:sp>
          <p:nvSpPr>
            <p:cNvPr id="465" name="Google Shape;465;p32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66" name="Google Shape;466;p32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67" name="Google Shape;467;p32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596406" y="2709031"/>
            <a:ext cx="7885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/>
              <a:t>Áp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vi-VN" sz="2000" dirty="0" smtClean="0"/>
              <a:t>:                         ,                       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biến</a:t>
            </a:r>
            <a:r>
              <a:rPr lang="en-US" sz="2000" dirty="0" smtClean="0"/>
              <a:t> </a:t>
            </a:r>
            <a:r>
              <a:rPr lang="en-US" sz="2000" dirty="0" err="1" smtClean="0"/>
              <a:t>đổi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?3, </a:t>
            </a:r>
            <a:endParaRPr lang="vi-VN" sz="2000" dirty="0" smtClean="0"/>
          </a:p>
          <a:p>
            <a:endParaRPr lang="vi-VN" sz="2000" dirty="0"/>
          </a:p>
          <a:p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vi-VN" sz="2000" dirty="0" smtClean="0"/>
              <a:t>: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60351" y="3945879"/>
            <a:ext cx="779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 smtClean="0"/>
              <a:t>- </a:t>
            </a:r>
            <a:r>
              <a:rPr lang="en-US" sz="2000" dirty="0" err="1" smtClean="0"/>
              <a:t>Áp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: </a:t>
            </a:r>
            <a:r>
              <a:rPr lang="vi-VN" sz="2000" dirty="0" smtClean="0"/>
              <a:t>                       làm ?4 và bài tập 31/tr 19(sgk)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800374"/>
              </p:ext>
            </p:extLst>
          </p:nvPr>
        </p:nvGraphicFramePr>
        <p:xfrm>
          <a:off x="3050832" y="2701145"/>
          <a:ext cx="1620358" cy="380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Equation" r:id="rId4" imgW="812520" imgH="203040" progId="Equation.DSMT4">
                  <p:embed/>
                </p:oleObj>
              </mc:Choice>
              <mc:Fallback>
                <p:oleObj name="Equation" r:id="rId4" imgW="812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50832" y="2701145"/>
                        <a:ext cx="1620358" cy="380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388567"/>
              </p:ext>
            </p:extLst>
          </p:nvPr>
        </p:nvGraphicFramePr>
        <p:xfrm>
          <a:off x="4932339" y="2720825"/>
          <a:ext cx="14763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name="Equation" r:id="rId6" imgW="787320" imgH="203040" progId="Equation.DSMT4">
                  <p:embed/>
                </p:oleObj>
              </mc:Choice>
              <mc:Fallback>
                <p:oleObj name="Equation" r:id="rId6" imgW="787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2339" y="2720825"/>
                        <a:ext cx="1476375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780565"/>
              </p:ext>
            </p:extLst>
          </p:nvPr>
        </p:nvGraphicFramePr>
        <p:xfrm>
          <a:off x="4237308" y="3256486"/>
          <a:ext cx="1520021" cy="563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Equation" r:id="rId8" imgW="761760" imgH="304560" progId="Equation.DSMT4">
                  <p:embed/>
                </p:oleObj>
              </mc:Choice>
              <mc:Fallback>
                <p:oleObj name="Equation" r:id="rId8" imgW="7617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37308" y="3256486"/>
                        <a:ext cx="1520021" cy="563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883242"/>
              </p:ext>
            </p:extLst>
          </p:nvPr>
        </p:nvGraphicFramePr>
        <p:xfrm>
          <a:off x="4094924" y="3873763"/>
          <a:ext cx="1520021" cy="569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Equation" r:id="rId10" imgW="761760" imgH="304560" progId="Equation.DSMT4">
                  <p:embed/>
                </p:oleObj>
              </mc:Choice>
              <mc:Fallback>
                <p:oleObj name="Equation" r:id="rId10" imgW="7617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94924" y="3873763"/>
                        <a:ext cx="1520021" cy="569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2466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2"/>
          <p:cNvGrpSpPr/>
          <p:nvPr/>
        </p:nvGrpSpPr>
        <p:grpSpPr>
          <a:xfrm>
            <a:off x="1550121" y="248419"/>
            <a:ext cx="6291070" cy="1945683"/>
            <a:chOff x="254503" y="268253"/>
            <a:chExt cx="8511300" cy="4594800"/>
          </a:xfrm>
        </p:grpSpPr>
        <p:sp>
          <p:nvSpPr>
            <p:cNvPr id="459" name="Google Shape;459;p3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61" name="Google Shape;461;p32"/>
          <p:cNvSpPr txBox="1">
            <a:spLocks noGrp="1"/>
          </p:cNvSpPr>
          <p:nvPr>
            <p:ph type="title"/>
          </p:nvPr>
        </p:nvSpPr>
        <p:spPr>
          <a:xfrm>
            <a:off x="1946635" y="692631"/>
            <a:ext cx="5570100" cy="13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400" dirty="0" err="1" smtClean="0">
                <a:solidFill>
                  <a:schemeClr val="lt1"/>
                </a:solidFill>
              </a:rPr>
              <a:t>Lũy</a:t>
            </a:r>
            <a:r>
              <a:rPr lang="en-US" sz="4400" dirty="0" smtClean="0">
                <a:solidFill>
                  <a:schemeClr val="lt1"/>
                </a:solidFill>
              </a:rPr>
              <a:t> </a:t>
            </a:r>
            <a:r>
              <a:rPr lang="en-US" sz="4400" dirty="0" err="1">
                <a:solidFill>
                  <a:schemeClr val="lt1"/>
                </a:solidFill>
              </a:rPr>
              <a:t>thừa</a:t>
            </a:r>
            <a:r>
              <a:rPr lang="en-US" sz="4400" dirty="0">
                <a:solidFill>
                  <a:schemeClr val="lt1"/>
                </a:solidFill>
              </a:rPr>
              <a:t> </a:t>
            </a:r>
            <a:r>
              <a:rPr lang="en-US" sz="4400" dirty="0" err="1">
                <a:solidFill>
                  <a:schemeClr val="lt1"/>
                </a:solidFill>
              </a:rPr>
              <a:t>của</a:t>
            </a:r>
            <a:r>
              <a:rPr lang="en-US" sz="4400" dirty="0">
                <a:solidFill>
                  <a:schemeClr val="lt1"/>
                </a:solidFill>
              </a:rPr>
              <a:t> </a:t>
            </a:r>
            <a:r>
              <a:rPr lang="en-US" sz="4400" dirty="0" err="1">
                <a:solidFill>
                  <a:schemeClr val="lt1"/>
                </a:solidFill>
              </a:rPr>
              <a:t>một</a:t>
            </a:r>
            <a:r>
              <a:rPr lang="en-US" sz="4400" dirty="0">
                <a:solidFill>
                  <a:schemeClr val="lt1"/>
                </a:solidFill>
              </a:rPr>
              <a:t> </a:t>
            </a:r>
            <a:r>
              <a:rPr lang="en-US" sz="4400" dirty="0" err="1" smtClean="0">
                <a:solidFill>
                  <a:schemeClr val="lt1"/>
                </a:solidFill>
              </a:rPr>
              <a:t>tích</a:t>
            </a:r>
            <a:r>
              <a:rPr lang="en-US" sz="4400" dirty="0" smtClean="0">
                <a:solidFill>
                  <a:schemeClr val="lt1"/>
                </a:solidFill>
              </a:rPr>
              <a:t>, </a:t>
            </a:r>
            <a:r>
              <a:rPr lang="en-US" sz="4400" dirty="0" err="1" smtClean="0">
                <a:solidFill>
                  <a:schemeClr val="lt1"/>
                </a:solidFill>
              </a:rPr>
              <a:t>một</a:t>
            </a:r>
            <a:r>
              <a:rPr lang="en-US" sz="4400" dirty="0" smtClean="0">
                <a:solidFill>
                  <a:schemeClr val="lt1"/>
                </a:solidFill>
              </a:rPr>
              <a:t> </a:t>
            </a:r>
            <a:r>
              <a:rPr lang="en-US" sz="4400" dirty="0" err="1" smtClean="0">
                <a:solidFill>
                  <a:schemeClr val="lt1"/>
                </a:solidFill>
              </a:rPr>
              <a:t>thương</a:t>
            </a:r>
            <a:r>
              <a:rPr lang="en-US" sz="4400" dirty="0" smtClean="0">
                <a:solidFill>
                  <a:schemeClr val="lt1"/>
                </a:solidFill>
              </a:rPr>
              <a:t>.</a:t>
            </a:r>
            <a:endParaRPr lang="en-US" sz="4400" dirty="0">
              <a:solidFill>
                <a:schemeClr val="lt1"/>
              </a:solidFill>
            </a:endParaRP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2"/>
          </p:nvPr>
        </p:nvSpPr>
        <p:spPr>
          <a:xfrm>
            <a:off x="3330222" y="7621"/>
            <a:ext cx="2020711" cy="5003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04</a:t>
            </a:r>
            <a:endParaRPr sz="3600" dirty="0"/>
          </a:p>
        </p:txBody>
      </p:sp>
      <p:grpSp>
        <p:nvGrpSpPr>
          <p:cNvPr id="464" name="Google Shape;464;p32"/>
          <p:cNvGrpSpPr/>
          <p:nvPr/>
        </p:nvGrpSpPr>
        <p:grpSpPr>
          <a:xfrm>
            <a:off x="-32299" y="2323505"/>
            <a:ext cx="1644513" cy="2819995"/>
            <a:chOff x="142447" y="2080008"/>
            <a:chExt cx="1644513" cy="2819995"/>
          </a:xfrm>
        </p:grpSpPr>
        <p:sp>
          <p:nvSpPr>
            <p:cNvPr id="465" name="Google Shape;465;p32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66" name="Google Shape;466;p32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67" name="Google Shape;467;p32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631281" y="2686863"/>
            <a:ext cx="7423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000" dirty="0" smtClean="0"/>
              <a:t>Áp dụng công thức:                        và                   để làm ?1,?3</a:t>
            </a:r>
          </a:p>
          <a:p>
            <a:endParaRPr lang="vi-VN" sz="2000" dirty="0"/>
          </a:p>
          <a:p>
            <a:r>
              <a:rPr lang="vi-VN" sz="2000" dirty="0" smtClean="0"/>
              <a:t> bài 6 (sgk) từ đó rút ra công thức:                          và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690317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53845" y="4140114"/>
            <a:ext cx="69910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 smtClean="0"/>
              <a:t>Áp dụng công thức:                             và                      để </a:t>
            </a:r>
          </a:p>
          <a:p>
            <a:endParaRPr lang="vi-VN" sz="2000" dirty="0" smtClean="0"/>
          </a:p>
          <a:p>
            <a:r>
              <a:rPr lang="vi-VN" sz="2000" dirty="0" smtClean="0"/>
              <a:t>làm ?2, ?4, ?5.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086774"/>
              </p:ext>
            </p:extLst>
          </p:nvPr>
        </p:nvGraphicFramePr>
        <p:xfrm>
          <a:off x="6558779" y="3964642"/>
          <a:ext cx="1240230" cy="94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3" name="Equation" r:id="rId6" imgW="711000" imgH="495000" progId="Equation.DSMT4">
                  <p:embed/>
                </p:oleObj>
              </mc:Choice>
              <mc:Fallback>
                <p:oleObj name="Equation" r:id="rId6" imgW="7110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58779" y="3964642"/>
                        <a:ext cx="1240230" cy="940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810472"/>
              </p:ext>
            </p:extLst>
          </p:nvPr>
        </p:nvGraphicFramePr>
        <p:xfrm>
          <a:off x="4267682" y="4121033"/>
          <a:ext cx="1893228" cy="523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4" name="Equation" r:id="rId8" imgW="888840" imgH="279360" progId="Equation.DSMT4">
                  <p:embed/>
                </p:oleObj>
              </mc:Choice>
              <mc:Fallback>
                <p:oleObj name="Equation" r:id="rId8" imgW="888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67682" y="4121033"/>
                        <a:ext cx="1893228" cy="523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1088"/>
              </p:ext>
            </p:extLst>
          </p:nvPr>
        </p:nvGraphicFramePr>
        <p:xfrm>
          <a:off x="4234969" y="2659022"/>
          <a:ext cx="1620358" cy="39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5" name="Equation" r:id="rId10" imgW="812520" imgH="203040" progId="Equation.DSMT4">
                  <p:embed/>
                </p:oleObj>
              </mc:Choice>
              <mc:Fallback>
                <p:oleObj name="Equation" r:id="rId10" imgW="812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34969" y="2659022"/>
                        <a:ext cx="1620358" cy="397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829903"/>
              </p:ext>
            </p:extLst>
          </p:nvPr>
        </p:nvGraphicFramePr>
        <p:xfrm>
          <a:off x="6180413" y="2509391"/>
          <a:ext cx="1236384" cy="772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6" name="Equation" r:id="rId12" imgW="685800" imgH="469800" progId="Equation.DSMT4">
                  <p:embed/>
                </p:oleObj>
              </mc:Choice>
              <mc:Fallback>
                <p:oleObj name="Equation" r:id="rId12" imgW="685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80413" y="2509391"/>
                        <a:ext cx="1236384" cy="772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422407"/>
              </p:ext>
            </p:extLst>
          </p:nvPr>
        </p:nvGraphicFramePr>
        <p:xfrm>
          <a:off x="5556230" y="3250709"/>
          <a:ext cx="1803288" cy="533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7" name="Equation" r:id="rId14" imgW="888840" imgH="279360" progId="Equation.DSMT4">
                  <p:embed/>
                </p:oleObj>
              </mc:Choice>
              <mc:Fallback>
                <p:oleObj name="Equation" r:id="rId14" imgW="888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56230" y="3250709"/>
                        <a:ext cx="1803288" cy="533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839781"/>
              </p:ext>
            </p:extLst>
          </p:nvPr>
        </p:nvGraphicFramePr>
        <p:xfrm>
          <a:off x="7753641" y="3026065"/>
          <a:ext cx="1300049" cy="95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" name="Equation" r:id="rId16" imgW="711000" imgH="495000" progId="Equation.DSMT4">
                  <p:embed/>
                </p:oleObj>
              </mc:Choice>
              <mc:Fallback>
                <p:oleObj name="Equation" r:id="rId16" imgW="7110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53641" y="3026065"/>
                        <a:ext cx="1300049" cy="950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089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4th Grade: Practice Standards by Slidesgo">
  <a:themeElements>
    <a:clrScheme name="Simple Light">
      <a:dk1>
        <a:srgbClr val="143E63"/>
      </a:dk1>
      <a:lt1>
        <a:srgbClr val="34679A"/>
      </a:lt1>
      <a:dk2>
        <a:srgbClr val="D0F3FF"/>
      </a:dk2>
      <a:lt2>
        <a:srgbClr val="F8F3DE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143E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203</Words>
  <Application>Microsoft Office PowerPoint</Application>
  <PresentationFormat>On-screen Show (16:9)</PresentationFormat>
  <Paragraphs>30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Calibri</vt:lpstr>
      <vt:lpstr>Bitter</vt:lpstr>
      <vt:lpstr>Arial</vt:lpstr>
      <vt:lpstr>Lato</vt:lpstr>
      <vt:lpstr>Merriweather Sans</vt:lpstr>
      <vt:lpstr>Bebas Neue</vt:lpstr>
      <vt:lpstr>Math Subject for Elementary -4th Grade: Practice Standards by Slidesgo</vt:lpstr>
      <vt:lpstr>MathType 7.0 Equation</vt:lpstr>
      <vt:lpstr>LŨY THỪA CỦA  MỘT SỐ HỮU TỈ</vt:lpstr>
      <vt:lpstr>1. Lũy thừa với số mũ tự nhiên:</vt:lpstr>
      <vt:lpstr>TÍCH &amp; THƯƠNG CỦA HAI LŨY THỪA CÙNG CƠ SỐ</vt:lpstr>
      <vt:lpstr>Lũy thừa của một lũy thừa.</vt:lpstr>
      <vt:lpstr>Lũy thừa của một tích, một thương.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LŨY THỪA CỦA  MỘT SỐ HỮU TỈ</dc:title>
  <dc:creator>Admin</dc:creator>
  <cp:lastModifiedBy>Admin</cp:lastModifiedBy>
  <cp:revision>84</cp:revision>
  <dcterms:modified xsi:type="dcterms:W3CDTF">2021-09-02T09:01:48Z</dcterms:modified>
</cp:coreProperties>
</file>