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4" d="100"/>
          <a:sy n="74" d="100"/>
        </p:scale>
        <p:origin x="-546"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5298280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1497185" y="1692513"/>
            <a:ext cx="9448809" cy="1262384"/>
          </a:xfrm>
          <a:prstGeom prst="rect">
            <a:avLst/>
          </a:prstGeom>
        </p:spPr>
        <p:txBody>
          <a:bodyPr>
            <a:prstTxWarp prst="textPlain">
              <a:avLst/>
            </a:prstTxWarp>
          </a:bodyPr>
          <a:lstStyle/>
          <a:p>
            <a:pPr lvl="0" algn="ctr"/>
            <a:r>
              <a:rPr b="1" i="0" dirty="0" err="1">
                <a:ln>
                  <a:noFill/>
                </a:ln>
                <a:solidFill>
                  <a:srgbClr val="FF0000"/>
                </a:solidFill>
                <a:latin typeface="Times New Roman"/>
              </a:rPr>
              <a:t>Hướng</a:t>
            </a:r>
            <a:r>
              <a:rPr b="1" i="0" dirty="0">
                <a:ln>
                  <a:noFill/>
                </a:ln>
                <a:solidFill>
                  <a:srgbClr val="FF0000"/>
                </a:solidFill>
                <a:latin typeface="Times New Roman"/>
              </a:rPr>
              <a:t> </a:t>
            </a:r>
            <a:r>
              <a:rPr b="1" i="0" dirty="0" err="1">
                <a:ln>
                  <a:noFill/>
                </a:ln>
                <a:solidFill>
                  <a:srgbClr val="FF0000"/>
                </a:solidFill>
                <a:latin typeface="Times New Roman"/>
              </a:rPr>
              <a:t>Dẫn</a:t>
            </a:r>
            <a:r>
              <a:rPr b="1" i="0" dirty="0">
                <a:ln>
                  <a:noFill/>
                </a:ln>
                <a:solidFill>
                  <a:srgbClr val="FF0000"/>
                </a:solidFill>
                <a:latin typeface="Times New Roman"/>
              </a:rPr>
              <a:t> </a:t>
            </a:r>
            <a:r>
              <a:rPr b="1" i="0" dirty="0" err="1">
                <a:ln>
                  <a:noFill/>
                </a:ln>
                <a:solidFill>
                  <a:srgbClr val="FF0000"/>
                </a:solidFill>
                <a:latin typeface="Times New Roman"/>
              </a:rPr>
              <a:t>Nội</a:t>
            </a:r>
            <a:r>
              <a:rPr b="1" i="0" dirty="0">
                <a:ln>
                  <a:noFill/>
                </a:ln>
                <a:solidFill>
                  <a:srgbClr val="FF0000"/>
                </a:solidFill>
                <a:latin typeface="Times New Roman"/>
              </a:rPr>
              <a:t> Dung </a:t>
            </a:r>
            <a:r>
              <a:rPr b="1" i="0" dirty="0" err="1">
                <a:ln>
                  <a:noFill/>
                </a:ln>
                <a:solidFill>
                  <a:srgbClr val="FF0000"/>
                </a:solidFill>
                <a:latin typeface="Times New Roman"/>
              </a:rPr>
              <a:t>Luyện</a:t>
            </a:r>
            <a:r>
              <a:rPr b="1" i="0" dirty="0">
                <a:ln>
                  <a:noFill/>
                </a:ln>
                <a:solidFill>
                  <a:srgbClr val="FF0000"/>
                </a:solidFill>
                <a:latin typeface="Times New Roman"/>
              </a:rPr>
              <a:t> </a:t>
            </a:r>
            <a:r>
              <a:rPr b="1" i="0" dirty="0" err="1">
                <a:ln>
                  <a:noFill/>
                </a:ln>
                <a:solidFill>
                  <a:srgbClr val="FF0000"/>
                </a:solidFill>
                <a:latin typeface="Times New Roman"/>
              </a:rPr>
              <a:t>Tập</a:t>
            </a:r>
            <a:endParaRPr b="1" i="0" dirty="0">
              <a:ln>
                <a:noFill/>
              </a:ln>
              <a:solidFill>
                <a:srgbClr val="FF0000"/>
              </a:solidFill>
              <a:latin typeface="Times New Roman"/>
            </a:endParaRPr>
          </a:p>
        </p:txBody>
      </p:sp>
      <p:pic>
        <p:nvPicPr>
          <p:cNvPr id="90" name="Google Shape;90;p13"/>
          <p:cNvPicPr preferRelativeResize="0"/>
          <p:nvPr/>
        </p:nvPicPr>
        <p:blipFill rotWithShape="1">
          <a:blip r:embed="rId3">
            <a:alphaModFix/>
          </a:blip>
          <a:srcRect/>
          <a:stretch/>
        </p:blipFill>
        <p:spPr>
          <a:xfrm>
            <a:off x="10490200" y="187324"/>
            <a:ext cx="1409700" cy="2060771"/>
          </a:xfrm>
          <a:prstGeom prst="rect">
            <a:avLst/>
          </a:prstGeom>
          <a:noFill/>
          <a:ln>
            <a:noFill/>
          </a:ln>
        </p:spPr>
      </p:pic>
      <p:pic>
        <p:nvPicPr>
          <p:cNvPr id="91" name="Google Shape;91;p13"/>
          <p:cNvPicPr preferRelativeResize="0"/>
          <p:nvPr/>
        </p:nvPicPr>
        <p:blipFill rotWithShape="1">
          <a:blip r:embed="rId4">
            <a:alphaModFix/>
          </a:blip>
          <a:srcRect/>
          <a:stretch/>
        </p:blipFill>
        <p:spPr>
          <a:xfrm>
            <a:off x="186078" y="184345"/>
            <a:ext cx="1125537" cy="2063750"/>
          </a:xfrm>
          <a:prstGeom prst="rect">
            <a:avLst/>
          </a:prstGeom>
          <a:noFill/>
          <a:ln>
            <a:noFill/>
          </a:ln>
        </p:spPr>
      </p:pic>
      <p:sp>
        <p:nvSpPr>
          <p:cNvPr id="92" name="Google Shape;92;p13"/>
          <p:cNvSpPr/>
          <p:nvPr/>
        </p:nvSpPr>
        <p:spPr>
          <a:xfrm>
            <a:off x="1880082" y="3362682"/>
            <a:ext cx="8470900" cy="70675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000" b="1" i="0" u="none" strike="noStrike" cap="none" dirty="0">
                <a:solidFill>
                  <a:schemeClr val="tx1"/>
                </a:solidFill>
                <a:latin typeface="Times New Roman"/>
                <a:ea typeface="Times New Roman"/>
                <a:cs typeface="Times New Roman"/>
                <a:sym typeface="Times New Roman"/>
              </a:rPr>
              <a:t>HAI ĐƯỜNG THẲNG VUÔNG GÓC</a:t>
            </a:r>
            <a:endParaRPr sz="4000" b="1" i="0" u="none" strike="noStrike" cap="none" dirty="0">
              <a:solidFill>
                <a:schemeClr val="tx1"/>
              </a:solidFill>
              <a:latin typeface="Times New Roman"/>
              <a:ea typeface="Times New Roman"/>
              <a:cs typeface="Times New Roman"/>
              <a:sym typeface="Times New Roman"/>
            </a:endParaRPr>
          </a:p>
        </p:txBody>
      </p:sp>
      <p:pic>
        <p:nvPicPr>
          <p:cNvPr id="93" name="Google Shape;93;p13"/>
          <p:cNvPicPr preferRelativeResize="0"/>
          <p:nvPr/>
        </p:nvPicPr>
        <p:blipFill rotWithShape="1">
          <a:blip r:embed="rId4">
            <a:alphaModFix/>
          </a:blip>
          <a:srcRect/>
          <a:stretch/>
        </p:blipFill>
        <p:spPr>
          <a:xfrm>
            <a:off x="1427389" y="187324"/>
            <a:ext cx="1125537" cy="1825567"/>
          </a:xfrm>
          <a:prstGeom prst="rect">
            <a:avLst/>
          </a:prstGeom>
          <a:noFill/>
          <a:ln>
            <a:noFill/>
          </a:ln>
        </p:spPr>
      </p:pic>
      <p:pic>
        <p:nvPicPr>
          <p:cNvPr id="94" name="Google Shape;94;p13"/>
          <p:cNvPicPr preferRelativeResize="0"/>
          <p:nvPr/>
        </p:nvPicPr>
        <p:blipFill rotWithShape="1">
          <a:blip r:embed="rId4">
            <a:alphaModFix/>
          </a:blip>
          <a:srcRect/>
          <a:stretch/>
        </p:blipFill>
        <p:spPr>
          <a:xfrm>
            <a:off x="2668700" y="220646"/>
            <a:ext cx="1125537" cy="1678599"/>
          </a:xfrm>
          <a:prstGeom prst="rect">
            <a:avLst/>
          </a:prstGeom>
          <a:noFill/>
          <a:ln>
            <a:noFill/>
          </a:ln>
        </p:spPr>
      </p:pic>
      <p:pic>
        <p:nvPicPr>
          <p:cNvPr id="95" name="Google Shape;95;p13"/>
          <p:cNvPicPr preferRelativeResize="0"/>
          <p:nvPr/>
        </p:nvPicPr>
        <p:blipFill rotWithShape="1">
          <a:blip r:embed="rId4">
            <a:alphaModFix/>
          </a:blip>
          <a:srcRect/>
          <a:stretch/>
        </p:blipFill>
        <p:spPr>
          <a:xfrm>
            <a:off x="3910011" y="220646"/>
            <a:ext cx="1272948" cy="1471867"/>
          </a:xfrm>
          <a:prstGeom prst="rect">
            <a:avLst/>
          </a:prstGeom>
          <a:noFill/>
          <a:ln>
            <a:noFill/>
          </a:ln>
        </p:spPr>
      </p:pic>
      <p:pic>
        <p:nvPicPr>
          <p:cNvPr id="96" name="Google Shape;96;p13"/>
          <p:cNvPicPr preferRelativeResize="0"/>
          <p:nvPr/>
        </p:nvPicPr>
        <p:blipFill rotWithShape="1">
          <a:blip r:embed="rId3">
            <a:alphaModFix/>
          </a:blip>
          <a:srcRect/>
          <a:stretch/>
        </p:blipFill>
        <p:spPr>
          <a:xfrm>
            <a:off x="9248889" y="184345"/>
            <a:ext cx="1409700" cy="1828546"/>
          </a:xfrm>
          <a:prstGeom prst="rect">
            <a:avLst/>
          </a:prstGeom>
          <a:noFill/>
          <a:ln>
            <a:noFill/>
          </a:ln>
        </p:spPr>
      </p:pic>
      <p:pic>
        <p:nvPicPr>
          <p:cNvPr id="97" name="Google Shape;97;p13"/>
          <p:cNvPicPr preferRelativeResize="0"/>
          <p:nvPr/>
        </p:nvPicPr>
        <p:blipFill rotWithShape="1">
          <a:blip r:embed="rId3">
            <a:alphaModFix/>
          </a:blip>
          <a:srcRect/>
          <a:stretch/>
        </p:blipFill>
        <p:spPr>
          <a:xfrm>
            <a:off x="7754995" y="145672"/>
            <a:ext cx="1409700" cy="1720250"/>
          </a:xfrm>
          <a:prstGeom prst="rect">
            <a:avLst/>
          </a:prstGeom>
          <a:noFill/>
          <a:ln>
            <a:noFill/>
          </a:ln>
        </p:spPr>
      </p:pic>
      <p:pic>
        <p:nvPicPr>
          <p:cNvPr id="98" name="Google Shape;98;p13"/>
          <p:cNvPicPr preferRelativeResize="0"/>
          <p:nvPr/>
        </p:nvPicPr>
        <p:blipFill rotWithShape="1">
          <a:blip r:embed="rId3">
            <a:alphaModFix/>
          </a:blip>
          <a:srcRect/>
          <a:stretch/>
        </p:blipFill>
        <p:spPr>
          <a:xfrm>
            <a:off x="6345295" y="132180"/>
            <a:ext cx="1409700" cy="1560333"/>
          </a:xfrm>
          <a:prstGeom prst="rect">
            <a:avLst/>
          </a:prstGeom>
          <a:noFill/>
          <a:ln>
            <a:noFill/>
          </a:ln>
        </p:spPr>
      </p:pic>
      <p:pic>
        <p:nvPicPr>
          <p:cNvPr id="99" name="Google Shape;99;p13"/>
          <p:cNvPicPr preferRelativeResize="0"/>
          <p:nvPr/>
        </p:nvPicPr>
        <p:blipFill rotWithShape="1">
          <a:blip r:embed="rId5">
            <a:alphaModFix/>
          </a:blip>
          <a:srcRect/>
          <a:stretch/>
        </p:blipFill>
        <p:spPr>
          <a:xfrm>
            <a:off x="5345991" y="178029"/>
            <a:ext cx="857250" cy="150495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fade">
                                      <p:cBhvr>
                                        <p:cTn id="7" dur="500"/>
                                        <p:tgtEl>
                                          <p:spTgt spid="91"/>
                                        </p:tgtEl>
                                      </p:cBhvr>
                                    </p:animEffect>
                                  </p:childTnLst>
                                </p:cTn>
                              </p:par>
                              <p:par>
                                <p:cTn id="8" presetID="10" presetClass="entr" presetSubtype="0" fill="hold" nodeType="withEffect">
                                  <p:stCondLst>
                                    <p:cond delay="0"/>
                                  </p:stCondLst>
                                  <p:childTnLst>
                                    <p:set>
                                      <p:cBhvr>
                                        <p:cTn id="9" dur="1" fill="hold">
                                          <p:stCondLst>
                                            <p:cond delay="0"/>
                                          </p:stCondLst>
                                        </p:cTn>
                                        <p:tgtEl>
                                          <p:spTgt spid="93"/>
                                        </p:tgtEl>
                                        <p:attrNameLst>
                                          <p:attrName>style.visibility</p:attrName>
                                        </p:attrNameLst>
                                      </p:cBhvr>
                                      <p:to>
                                        <p:strVal val="visible"/>
                                      </p:to>
                                    </p:set>
                                    <p:animEffect transition="in" filter="fade">
                                      <p:cBhvr>
                                        <p:cTn id="10" dur="500"/>
                                        <p:tgtEl>
                                          <p:spTgt spid="93"/>
                                        </p:tgtEl>
                                      </p:cBhvr>
                                    </p:animEffect>
                                  </p:childTnLst>
                                </p:cTn>
                              </p:par>
                              <p:par>
                                <p:cTn id="11" presetID="10" presetClass="entr" presetSubtype="0" fill="hold" nodeType="withEffect">
                                  <p:stCondLst>
                                    <p:cond delay="0"/>
                                  </p:stCondLst>
                                  <p:childTnLst>
                                    <p:set>
                                      <p:cBhvr>
                                        <p:cTn id="12" dur="1" fill="hold">
                                          <p:stCondLst>
                                            <p:cond delay="0"/>
                                          </p:stCondLst>
                                        </p:cTn>
                                        <p:tgtEl>
                                          <p:spTgt spid="94"/>
                                        </p:tgtEl>
                                        <p:attrNameLst>
                                          <p:attrName>style.visibility</p:attrName>
                                        </p:attrNameLst>
                                      </p:cBhvr>
                                      <p:to>
                                        <p:strVal val="visible"/>
                                      </p:to>
                                    </p:set>
                                    <p:animEffect transition="in" filter="fade">
                                      <p:cBhvr>
                                        <p:cTn id="13" dur="500"/>
                                        <p:tgtEl>
                                          <p:spTgt spid="94"/>
                                        </p:tgtEl>
                                      </p:cBhvr>
                                    </p:animEffect>
                                  </p:childTnLst>
                                </p:cTn>
                              </p:par>
                              <p:par>
                                <p:cTn id="14" presetID="10" presetClass="entr" presetSubtype="0" fill="hold" nodeType="withEffect">
                                  <p:stCondLst>
                                    <p:cond delay="0"/>
                                  </p:stCondLst>
                                  <p:childTnLst>
                                    <p:set>
                                      <p:cBhvr>
                                        <p:cTn id="15" dur="1" fill="hold">
                                          <p:stCondLst>
                                            <p:cond delay="0"/>
                                          </p:stCondLst>
                                        </p:cTn>
                                        <p:tgtEl>
                                          <p:spTgt spid="95"/>
                                        </p:tgtEl>
                                        <p:attrNameLst>
                                          <p:attrName>style.visibility</p:attrName>
                                        </p:attrNameLst>
                                      </p:cBhvr>
                                      <p:to>
                                        <p:strVal val="visible"/>
                                      </p:to>
                                    </p:set>
                                    <p:animEffect transition="in" filter="fade">
                                      <p:cBhvr>
                                        <p:cTn id="16" dur="500"/>
                                        <p:tgtEl>
                                          <p:spTgt spid="95"/>
                                        </p:tgtEl>
                                      </p:cBhvr>
                                    </p:animEffect>
                                  </p:childTnLst>
                                </p:cTn>
                              </p:par>
                              <p:par>
                                <p:cTn id="17" presetID="10" presetClass="entr" presetSubtype="0" fill="hold" nodeType="withEffect">
                                  <p:stCondLst>
                                    <p:cond delay="0"/>
                                  </p:stCondLst>
                                  <p:childTnLst>
                                    <p:set>
                                      <p:cBhvr>
                                        <p:cTn id="18" dur="1" fill="hold">
                                          <p:stCondLst>
                                            <p:cond delay="0"/>
                                          </p:stCondLst>
                                        </p:cTn>
                                        <p:tgtEl>
                                          <p:spTgt spid="99"/>
                                        </p:tgtEl>
                                        <p:attrNameLst>
                                          <p:attrName>style.visibility</p:attrName>
                                        </p:attrNameLst>
                                      </p:cBhvr>
                                      <p:to>
                                        <p:strVal val="visible"/>
                                      </p:to>
                                    </p:set>
                                    <p:animEffect transition="in" filter="fade">
                                      <p:cBhvr>
                                        <p:cTn id="19" dur="500"/>
                                        <p:tgtEl>
                                          <p:spTgt spid="99"/>
                                        </p:tgtEl>
                                      </p:cBhvr>
                                    </p:animEffect>
                                  </p:childTnLst>
                                </p:cTn>
                              </p:par>
                              <p:par>
                                <p:cTn id="20" presetID="10" presetClass="entr" presetSubtype="0" fill="hold" nodeType="withEffect">
                                  <p:stCondLst>
                                    <p:cond delay="0"/>
                                  </p:stCondLst>
                                  <p:childTnLst>
                                    <p:set>
                                      <p:cBhvr>
                                        <p:cTn id="21" dur="1" fill="hold">
                                          <p:stCondLst>
                                            <p:cond delay="0"/>
                                          </p:stCondLst>
                                        </p:cTn>
                                        <p:tgtEl>
                                          <p:spTgt spid="98"/>
                                        </p:tgtEl>
                                        <p:attrNameLst>
                                          <p:attrName>style.visibility</p:attrName>
                                        </p:attrNameLst>
                                      </p:cBhvr>
                                      <p:to>
                                        <p:strVal val="visible"/>
                                      </p:to>
                                    </p:set>
                                    <p:animEffect transition="in" filter="fade">
                                      <p:cBhvr>
                                        <p:cTn id="22" dur="500"/>
                                        <p:tgtEl>
                                          <p:spTgt spid="98"/>
                                        </p:tgtEl>
                                      </p:cBhvr>
                                    </p:animEffect>
                                  </p:childTnLst>
                                </p:cTn>
                              </p:par>
                              <p:par>
                                <p:cTn id="23" presetID="10" presetClass="entr" presetSubtype="0" fill="hold" nodeType="withEffect">
                                  <p:stCondLst>
                                    <p:cond delay="0"/>
                                  </p:stCondLst>
                                  <p:childTnLst>
                                    <p:set>
                                      <p:cBhvr>
                                        <p:cTn id="24" dur="1" fill="hold">
                                          <p:stCondLst>
                                            <p:cond delay="0"/>
                                          </p:stCondLst>
                                        </p:cTn>
                                        <p:tgtEl>
                                          <p:spTgt spid="97"/>
                                        </p:tgtEl>
                                        <p:attrNameLst>
                                          <p:attrName>style.visibility</p:attrName>
                                        </p:attrNameLst>
                                      </p:cBhvr>
                                      <p:to>
                                        <p:strVal val="visible"/>
                                      </p:to>
                                    </p:set>
                                    <p:animEffect transition="in" filter="fade">
                                      <p:cBhvr>
                                        <p:cTn id="25" dur="500"/>
                                        <p:tgtEl>
                                          <p:spTgt spid="97"/>
                                        </p:tgtEl>
                                      </p:cBhvr>
                                    </p:animEffect>
                                  </p:childTnLst>
                                </p:cTn>
                              </p:par>
                              <p:par>
                                <p:cTn id="26" presetID="10" presetClass="entr" presetSubtype="0" fill="hold" nodeType="withEffect">
                                  <p:stCondLst>
                                    <p:cond delay="0"/>
                                  </p:stCondLst>
                                  <p:childTnLst>
                                    <p:set>
                                      <p:cBhvr>
                                        <p:cTn id="27" dur="1" fill="hold">
                                          <p:stCondLst>
                                            <p:cond delay="0"/>
                                          </p:stCondLst>
                                        </p:cTn>
                                        <p:tgtEl>
                                          <p:spTgt spid="96"/>
                                        </p:tgtEl>
                                        <p:attrNameLst>
                                          <p:attrName>style.visibility</p:attrName>
                                        </p:attrNameLst>
                                      </p:cBhvr>
                                      <p:to>
                                        <p:strVal val="visible"/>
                                      </p:to>
                                    </p:set>
                                    <p:animEffect transition="in" filter="fade">
                                      <p:cBhvr>
                                        <p:cTn id="28" dur="500"/>
                                        <p:tgtEl>
                                          <p:spTgt spid="96"/>
                                        </p:tgtEl>
                                      </p:cBhvr>
                                    </p:animEffect>
                                  </p:childTnLst>
                                </p:cTn>
                              </p:par>
                              <p:par>
                                <p:cTn id="29" presetID="10" presetClass="entr" presetSubtype="0" fill="hold" nodeType="withEffect">
                                  <p:stCondLst>
                                    <p:cond delay="0"/>
                                  </p:stCondLst>
                                  <p:childTnLst>
                                    <p:set>
                                      <p:cBhvr>
                                        <p:cTn id="30" dur="1" fill="hold">
                                          <p:stCondLst>
                                            <p:cond delay="0"/>
                                          </p:stCondLst>
                                        </p:cTn>
                                        <p:tgtEl>
                                          <p:spTgt spid="90"/>
                                        </p:tgtEl>
                                        <p:attrNameLst>
                                          <p:attrName>style.visibility</p:attrName>
                                        </p:attrNameLst>
                                      </p:cBhvr>
                                      <p:to>
                                        <p:strVal val="visible"/>
                                      </p:to>
                                    </p:set>
                                    <p:animEffect transition="in" filter="fade">
                                      <p:cBhvr>
                                        <p:cTn id="31" dur="500"/>
                                        <p:tgtEl>
                                          <p:spTgt spid="9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89"/>
                                        </p:tgtEl>
                                        <p:attrNameLst>
                                          <p:attrName>style.visibility</p:attrName>
                                        </p:attrNameLst>
                                      </p:cBhvr>
                                      <p:to>
                                        <p:strVal val="visible"/>
                                      </p:to>
                                    </p:set>
                                    <p:animEffect transition="in" filter="fade">
                                      <p:cBhvr>
                                        <p:cTn id="36" dur="1000"/>
                                        <p:tgtEl>
                                          <p:spTgt spid="8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92"/>
                                        </p:tgtEl>
                                        <p:attrNameLst>
                                          <p:attrName>style.visibility</p:attrName>
                                        </p:attrNameLst>
                                      </p:cBhvr>
                                      <p:to>
                                        <p:strVal val="visible"/>
                                      </p:to>
                                    </p:set>
                                    <p:animEffect transition="in" filter="fade">
                                      <p:cBhvr>
                                        <p:cTn id="41" dur="10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4"/>
          <p:cNvSpPr/>
          <p:nvPr/>
        </p:nvSpPr>
        <p:spPr>
          <a:xfrm>
            <a:off x="1076396" y="158496"/>
            <a:ext cx="7917815" cy="92202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5400" b="1" i="0" u="none" strike="noStrike" cap="none">
                <a:solidFill>
                  <a:srgbClr val="FF0000"/>
                </a:solidFill>
                <a:latin typeface="Times New Roman"/>
                <a:ea typeface="Times New Roman"/>
                <a:cs typeface="Times New Roman"/>
                <a:sym typeface="Times New Roman"/>
              </a:rPr>
              <a:t>Chuẩn bị cho tiết học mới </a:t>
            </a:r>
            <a:endParaRPr/>
          </a:p>
        </p:txBody>
      </p:sp>
      <p:sp>
        <p:nvSpPr>
          <p:cNvPr id="106" name="Google Shape;106;p14"/>
          <p:cNvSpPr/>
          <p:nvPr/>
        </p:nvSpPr>
        <p:spPr>
          <a:xfrm>
            <a:off x="326305" y="1870055"/>
            <a:ext cx="11490645" cy="1323439"/>
          </a:xfrm>
          <a:prstGeom prst="rect">
            <a:avLst/>
          </a:prstGeom>
          <a:noFill/>
          <a:ln>
            <a:noFill/>
          </a:ln>
        </p:spPr>
        <p:txBody>
          <a:bodyPr spcFirstLastPara="1" wrap="square" lIns="91425" tIns="45700" rIns="91425" bIns="45700" anchor="t" anchorCtr="0">
            <a:noAutofit/>
          </a:bodyPr>
          <a:lstStyle/>
          <a:p>
            <a:pPr marL="571500" marR="0" lvl="0" indent="-571500" algn="ctr" rtl="0">
              <a:spcBef>
                <a:spcPts val="0"/>
              </a:spcBef>
              <a:spcAft>
                <a:spcPts val="0"/>
              </a:spcAft>
              <a:buClr>
                <a:srgbClr val="002060"/>
              </a:buClr>
              <a:buSzPts val="4000"/>
              <a:buFont typeface="Arial"/>
              <a:buChar char="•"/>
            </a:pPr>
            <a:r>
              <a:rPr lang="en-US" sz="4000" b="1" i="0" u="none" strike="noStrike" cap="none">
                <a:solidFill>
                  <a:srgbClr val="002060"/>
                </a:solidFill>
                <a:latin typeface="Times New Roman"/>
                <a:ea typeface="Times New Roman"/>
                <a:cs typeface="Times New Roman"/>
                <a:sym typeface="Times New Roman"/>
              </a:rPr>
              <a:t>Chuẩn bị đồ dùng học tập bao gồm thước thẳng, </a:t>
            </a:r>
            <a:endParaRPr/>
          </a:p>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ê ke, thước đo độ ...</a:t>
            </a:r>
            <a:endParaRPr sz="4000" b="1" i="0" u="none" strike="noStrike" cap="none">
              <a:solidFill>
                <a:srgbClr val="002060"/>
              </a:solidFill>
              <a:latin typeface="Times New Roman"/>
              <a:ea typeface="Times New Roman"/>
              <a:cs typeface="Times New Roman"/>
              <a:sym typeface="Times New Roman"/>
            </a:endParaRPr>
          </a:p>
        </p:txBody>
      </p:sp>
      <p:sp>
        <p:nvSpPr>
          <p:cNvPr id="107" name="Google Shape;107;p14"/>
          <p:cNvSpPr/>
          <p:nvPr/>
        </p:nvSpPr>
        <p:spPr>
          <a:xfrm>
            <a:off x="326305" y="3193494"/>
            <a:ext cx="11048216" cy="1323439"/>
          </a:xfrm>
          <a:prstGeom prst="rect">
            <a:avLst/>
          </a:prstGeom>
          <a:noFill/>
          <a:ln>
            <a:noFill/>
          </a:ln>
        </p:spPr>
        <p:txBody>
          <a:bodyPr spcFirstLastPara="1" wrap="square" lIns="91425" tIns="45700" rIns="91425" bIns="45700" anchor="t" anchorCtr="0">
            <a:noAutofit/>
          </a:bodyPr>
          <a:lstStyle/>
          <a:p>
            <a:pPr marL="571500" marR="0" lvl="0" indent="-571500" algn="ctr" rtl="0">
              <a:spcBef>
                <a:spcPts val="0"/>
              </a:spcBef>
              <a:spcAft>
                <a:spcPts val="0"/>
              </a:spcAft>
              <a:buClr>
                <a:srgbClr val="002060"/>
              </a:buClr>
              <a:buSzPts val="4000"/>
              <a:buFont typeface="Arial"/>
              <a:buChar char="•"/>
            </a:pPr>
            <a:r>
              <a:rPr lang="en-US" sz="4000" b="1" i="0" u="none" strike="noStrike" cap="none">
                <a:solidFill>
                  <a:srgbClr val="002060"/>
                </a:solidFill>
                <a:latin typeface="Times New Roman"/>
                <a:ea typeface="Times New Roman"/>
                <a:cs typeface="Times New Roman"/>
                <a:sym typeface="Times New Roman"/>
              </a:rPr>
              <a:t>Ôn lại lý thuyết bài cũ: 2 góc đối đỉnh, 2 đường</a:t>
            </a:r>
            <a:endParaRPr/>
          </a:p>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thẳng vuông góc</a:t>
            </a:r>
            <a:endParaRPr sz="4000" b="1" i="0" u="none" strike="noStrike" cap="none">
              <a:solidFill>
                <a:srgbClr val="002060"/>
              </a:solidFill>
              <a:latin typeface="Times New Roman"/>
              <a:ea typeface="Times New Roman"/>
              <a:cs typeface="Times New Roman"/>
              <a:sym typeface="Times New Roman"/>
            </a:endParaRPr>
          </a:p>
        </p:txBody>
      </p:sp>
      <p:sp>
        <p:nvSpPr>
          <p:cNvPr id="108" name="Google Shape;108;p14"/>
          <p:cNvSpPr/>
          <p:nvPr/>
        </p:nvSpPr>
        <p:spPr>
          <a:xfrm>
            <a:off x="457447" y="4626054"/>
            <a:ext cx="10785966" cy="1323439"/>
          </a:xfrm>
          <a:prstGeom prst="rect">
            <a:avLst/>
          </a:prstGeom>
          <a:noFill/>
          <a:ln>
            <a:noFill/>
          </a:ln>
        </p:spPr>
        <p:txBody>
          <a:bodyPr spcFirstLastPara="1" wrap="square" lIns="91425" tIns="45700" rIns="91425" bIns="45700" anchor="t" anchorCtr="0">
            <a:noAutofit/>
          </a:bodyPr>
          <a:lstStyle/>
          <a:p>
            <a:pPr marL="571500" marR="0" lvl="0" indent="-571500" algn="ctr" rtl="0">
              <a:spcBef>
                <a:spcPts val="0"/>
              </a:spcBef>
              <a:spcAft>
                <a:spcPts val="0"/>
              </a:spcAft>
              <a:buClr>
                <a:srgbClr val="002060"/>
              </a:buClr>
              <a:buSzPts val="4000"/>
              <a:buFont typeface="Arial"/>
              <a:buChar char="•"/>
            </a:pPr>
            <a:r>
              <a:rPr lang="en-US" sz="4000" b="1" i="0" u="none" strike="noStrike" cap="none">
                <a:solidFill>
                  <a:srgbClr val="002060"/>
                </a:solidFill>
                <a:latin typeface="Times New Roman"/>
                <a:ea typeface="Times New Roman"/>
                <a:cs typeface="Times New Roman"/>
                <a:sym typeface="Times New Roman"/>
              </a:rPr>
              <a:t>Ôn lại lý thuyết lớp 6 : Tia nằm giữa 2 tia, các</a:t>
            </a:r>
            <a:endParaRPr/>
          </a:p>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loại góc, công thức cộng góc…</a:t>
            </a:r>
            <a:endParaRPr sz="4000" b="1" i="0" u="none" strike="noStrike" cap="none">
              <a:solidFill>
                <a:srgbClr val="002060"/>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2000"/>
                                        <p:tgtEl>
                                          <p:spTgt spid="10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6"/>
                                        </p:tgtEl>
                                        <p:attrNameLst>
                                          <p:attrName>style.visibility</p:attrName>
                                        </p:attrNameLst>
                                      </p:cBhvr>
                                      <p:to>
                                        <p:strVal val="visible"/>
                                      </p:to>
                                    </p:set>
                                    <p:animEffect transition="in" filter="fade">
                                      <p:cBhvr>
                                        <p:cTn id="12" dur="1000"/>
                                        <p:tgtEl>
                                          <p:spTgt spid="10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7"/>
                                        </p:tgtEl>
                                        <p:attrNameLst>
                                          <p:attrName>style.visibility</p:attrName>
                                        </p:attrNameLst>
                                      </p:cBhvr>
                                      <p:to>
                                        <p:strVal val="visible"/>
                                      </p:to>
                                    </p:set>
                                    <p:animEffect transition="in" filter="fade">
                                      <p:cBhvr>
                                        <p:cTn id="17" dur="1000"/>
                                        <p:tgtEl>
                                          <p:spTgt spid="10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8"/>
                                        </p:tgtEl>
                                        <p:attrNameLst>
                                          <p:attrName>style.visibility</p:attrName>
                                        </p:attrNameLst>
                                      </p:cBhvr>
                                      <p:to>
                                        <p:strVal val="visible"/>
                                      </p:to>
                                    </p:set>
                                    <p:animEffect transition="in" filter="fade">
                                      <p:cBhvr>
                                        <p:cTn id="22" dur="10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5"/>
          <p:cNvSpPr/>
          <p:nvPr/>
        </p:nvSpPr>
        <p:spPr>
          <a:xfrm>
            <a:off x="202779" y="1696715"/>
            <a:ext cx="11689418" cy="70788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-Giải thích được thế nào là 2 đường thẳng vuông góc</a:t>
            </a:r>
            <a:endParaRPr sz="4000" b="1" i="0" u="none" strike="noStrike" cap="none">
              <a:solidFill>
                <a:srgbClr val="002060"/>
              </a:solidFill>
              <a:latin typeface="Times New Roman"/>
              <a:ea typeface="Times New Roman"/>
              <a:cs typeface="Times New Roman"/>
              <a:sym typeface="Times New Roman"/>
            </a:endParaRPr>
          </a:p>
        </p:txBody>
      </p:sp>
      <p:sp>
        <p:nvSpPr>
          <p:cNvPr id="115" name="Google Shape;115;p15"/>
          <p:cNvSpPr/>
          <p:nvPr/>
        </p:nvSpPr>
        <p:spPr>
          <a:xfrm>
            <a:off x="202779" y="2544149"/>
            <a:ext cx="11160428" cy="132343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-Biết vẽ 1 đường thẳng đi qua 1 điểm cho trước và</a:t>
            </a:r>
            <a:endParaRPr/>
          </a:p>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vuông góc với đường thẳng đã cho</a:t>
            </a:r>
            <a:endParaRPr sz="4000" b="1" i="0" u="none" strike="noStrike" cap="none">
              <a:solidFill>
                <a:srgbClr val="002060"/>
              </a:solidFill>
              <a:latin typeface="Times New Roman"/>
              <a:ea typeface="Times New Roman"/>
              <a:cs typeface="Times New Roman"/>
              <a:sym typeface="Times New Roman"/>
            </a:endParaRPr>
          </a:p>
        </p:txBody>
      </p:sp>
      <p:sp>
        <p:nvSpPr>
          <p:cNvPr id="116" name="Google Shape;116;p15"/>
          <p:cNvSpPr/>
          <p:nvPr/>
        </p:nvSpPr>
        <p:spPr>
          <a:xfrm>
            <a:off x="202780" y="3704085"/>
            <a:ext cx="9693679" cy="70788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-Biết vẽ đường trung trực của 1 đoạn thẳng</a:t>
            </a:r>
            <a:endParaRPr/>
          </a:p>
        </p:txBody>
      </p:sp>
      <p:sp>
        <p:nvSpPr>
          <p:cNvPr id="117" name="Google Shape;117;p15"/>
          <p:cNvSpPr/>
          <p:nvPr/>
        </p:nvSpPr>
        <p:spPr>
          <a:xfrm>
            <a:off x="202780" y="4496802"/>
            <a:ext cx="8741497" cy="70788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-Sử dụng thành thạo ê ke , thước thẳng</a:t>
            </a:r>
            <a:endParaRPr/>
          </a:p>
        </p:txBody>
      </p:sp>
      <p:sp>
        <p:nvSpPr>
          <p:cNvPr id="118" name="Google Shape;118;p15"/>
          <p:cNvSpPr/>
          <p:nvPr/>
        </p:nvSpPr>
        <p:spPr>
          <a:xfrm>
            <a:off x="202780" y="5345742"/>
            <a:ext cx="5282215" cy="70788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000" b="1" i="0" u="none" strike="noStrike" cap="none">
                <a:solidFill>
                  <a:srgbClr val="002060"/>
                </a:solidFill>
                <a:latin typeface="Times New Roman"/>
                <a:ea typeface="Times New Roman"/>
                <a:cs typeface="Times New Roman"/>
                <a:sym typeface="Times New Roman"/>
              </a:rPr>
              <a:t>-Bước đầu tập suy luận</a:t>
            </a:r>
            <a:endParaRPr/>
          </a:p>
        </p:txBody>
      </p:sp>
      <p:sp>
        <p:nvSpPr>
          <p:cNvPr id="119" name="Google Shape;119;p15"/>
          <p:cNvSpPr/>
          <p:nvPr/>
        </p:nvSpPr>
        <p:spPr>
          <a:xfrm>
            <a:off x="323190" y="140474"/>
            <a:ext cx="2056973" cy="646331"/>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600" b="1" i="0" u="none" strike="noStrike" cap="none">
                <a:solidFill>
                  <a:srgbClr val="FF0000"/>
                </a:solidFill>
                <a:latin typeface="Times New Roman"/>
                <a:ea typeface="Times New Roman"/>
                <a:cs typeface="Times New Roman"/>
                <a:sym typeface="Times New Roman"/>
              </a:rPr>
              <a:t>Yêu cầu: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4"/>
                                        </p:tgtEl>
                                        <p:attrNameLst>
                                          <p:attrName>style.visibility</p:attrName>
                                        </p:attrNameLst>
                                      </p:cBhvr>
                                      <p:to>
                                        <p:strVal val="visible"/>
                                      </p:to>
                                    </p:set>
                                    <p:anim calcmode="lin" valueType="num">
                                      <p:cBhvr additive="base">
                                        <p:cTn id="7" dur="500"/>
                                        <p:tgtEl>
                                          <p:spTgt spid="114"/>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5"/>
                                        </p:tgtEl>
                                        <p:attrNameLst>
                                          <p:attrName>style.visibility</p:attrName>
                                        </p:attrNameLst>
                                      </p:cBhvr>
                                      <p:to>
                                        <p:strVal val="visible"/>
                                      </p:to>
                                    </p:set>
                                    <p:anim calcmode="lin" valueType="num">
                                      <p:cBhvr additive="base">
                                        <p:cTn id="12" dur="500"/>
                                        <p:tgtEl>
                                          <p:spTgt spid="115"/>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16"/>
                                        </p:tgtEl>
                                        <p:attrNameLst>
                                          <p:attrName>style.visibility</p:attrName>
                                        </p:attrNameLst>
                                      </p:cBhvr>
                                      <p:to>
                                        <p:strVal val="visible"/>
                                      </p:to>
                                    </p:set>
                                    <p:anim calcmode="lin" valueType="num">
                                      <p:cBhvr additive="base">
                                        <p:cTn id="17" dur="500"/>
                                        <p:tgtEl>
                                          <p:spTgt spid="116"/>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17"/>
                                        </p:tgtEl>
                                        <p:attrNameLst>
                                          <p:attrName>style.visibility</p:attrName>
                                        </p:attrNameLst>
                                      </p:cBhvr>
                                      <p:to>
                                        <p:strVal val="visible"/>
                                      </p:to>
                                    </p:set>
                                    <p:anim calcmode="lin" valueType="num">
                                      <p:cBhvr additive="base">
                                        <p:cTn id="22" dur="500"/>
                                        <p:tgtEl>
                                          <p:spTgt spid="117"/>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18"/>
                                        </p:tgtEl>
                                        <p:attrNameLst>
                                          <p:attrName>style.visibility</p:attrName>
                                        </p:attrNameLst>
                                      </p:cBhvr>
                                      <p:to>
                                        <p:strVal val="visible"/>
                                      </p:to>
                                    </p:set>
                                    <p:anim calcmode="lin" valueType="num">
                                      <p:cBhvr additive="base">
                                        <p:cTn id="27" dur="500"/>
                                        <p:tgtEl>
                                          <p:spTgt spid="11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9"/>
                                        </p:tgtEl>
                                        <p:attrNameLst>
                                          <p:attrName>style.visibility</p:attrName>
                                        </p:attrNameLst>
                                      </p:cBhvr>
                                      <p:to>
                                        <p:strVal val="visible"/>
                                      </p:to>
                                    </p:set>
                                    <p:animEffect transition="in" filter="fade">
                                      <p:cBhvr>
                                        <p:cTn id="32" dur="2000"/>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grpSp>
        <p:nvGrpSpPr>
          <p:cNvPr id="124" name="Google Shape;124;p16"/>
          <p:cNvGrpSpPr/>
          <p:nvPr/>
        </p:nvGrpSpPr>
        <p:grpSpPr>
          <a:xfrm>
            <a:off x="-10637" y="154546"/>
            <a:ext cx="10400068" cy="6371307"/>
            <a:chOff x="-10638" y="0"/>
            <a:chExt cx="10400068" cy="6371307"/>
          </a:xfrm>
        </p:grpSpPr>
        <p:sp>
          <p:nvSpPr>
            <p:cNvPr id="125" name="Google Shape;125;p16"/>
            <p:cNvSpPr/>
            <p:nvPr/>
          </p:nvSpPr>
          <p:spPr>
            <a:xfrm>
              <a:off x="52613" y="847551"/>
              <a:ext cx="3563809" cy="4624182"/>
            </a:xfrm>
            <a:custGeom>
              <a:avLst/>
              <a:gdLst/>
              <a:ahLst/>
              <a:cxnLst/>
              <a:rect l="l" t="t" r="r" b="b"/>
              <a:pathLst>
                <a:path w="120000" h="120000" extrusionOk="0">
                  <a:moveTo>
                    <a:pt x="120000" y="0"/>
                  </a:moveTo>
                  <a:lnTo>
                    <a:pt x="0" y="120000"/>
                  </a:lnTo>
                </a:path>
              </a:pathLst>
            </a:custGeom>
            <a:noFill/>
            <a:ln w="12700" cap="flat" cmpd="sng">
              <a:solidFill>
                <a:srgbClr val="487AA8"/>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6"/>
            <p:cNvSpPr txBox="1"/>
            <p:nvPr/>
          </p:nvSpPr>
          <p:spPr>
            <a:xfrm>
              <a:off x="1688565" y="3013689"/>
              <a:ext cx="291906" cy="291906"/>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
          <p:nvSpPr>
            <p:cNvPr id="127" name="Google Shape;127;p16"/>
            <p:cNvSpPr/>
            <p:nvPr/>
          </p:nvSpPr>
          <p:spPr>
            <a:xfrm>
              <a:off x="4007" y="847551"/>
              <a:ext cx="3612415" cy="2877987"/>
            </a:xfrm>
            <a:custGeom>
              <a:avLst/>
              <a:gdLst/>
              <a:ahLst/>
              <a:cxnLst/>
              <a:rect l="l" t="t" r="r" b="b"/>
              <a:pathLst>
                <a:path w="120000" h="120000" extrusionOk="0">
                  <a:moveTo>
                    <a:pt x="120000" y="0"/>
                  </a:moveTo>
                  <a:lnTo>
                    <a:pt x="0" y="120000"/>
                  </a:lnTo>
                </a:path>
              </a:pathLst>
            </a:custGeom>
            <a:noFill/>
            <a:ln w="12700" cap="flat" cmpd="sng">
              <a:solidFill>
                <a:srgbClr val="487AA8"/>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6"/>
            <p:cNvSpPr txBox="1"/>
            <p:nvPr/>
          </p:nvSpPr>
          <p:spPr>
            <a:xfrm>
              <a:off x="1694748" y="2171077"/>
              <a:ext cx="230934" cy="230934"/>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1600" b="0" i="0" u="none" strike="noStrike" cap="none">
                <a:solidFill>
                  <a:schemeClr val="dk1"/>
                </a:solidFill>
                <a:latin typeface="Calibri"/>
                <a:ea typeface="Calibri"/>
                <a:cs typeface="Calibri"/>
                <a:sym typeface="Calibri"/>
              </a:endParaRPr>
            </a:p>
          </p:txBody>
        </p:sp>
        <p:sp>
          <p:nvSpPr>
            <p:cNvPr id="129" name="Google Shape;129;p16"/>
            <p:cNvSpPr/>
            <p:nvPr/>
          </p:nvSpPr>
          <p:spPr>
            <a:xfrm>
              <a:off x="10974" y="847551"/>
              <a:ext cx="3605448" cy="1300764"/>
            </a:xfrm>
            <a:custGeom>
              <a:avLst/>
              <a:gdLst/>
              <a:ahLst/>
              <a:cxnLst/>
              <a:rect l="l" t="t" r="r" b="b"/>
              <a:pathLst>
                <a:path w="120000" h="120000" extrusionOk="0">
                  <a:moveTo>
                    <a:pt x="120000" y="0"/>
                  </a:moveTo>
                  <a:lnTo>
                    <a:pt x="0" y="120000"/>
                  </a:lnTo>
                </a:path>
              </a:pathLst>
            </a:custGeom>
            <a:noFill/>
            <a:ln w="12700" cap="flat" cmpd="sng">
              <a:solidFill>
                <a:srgbClr val="487AA8"/>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6"/>
            <p:cNvSpPr txBox="1"/>
            <p:nvPr/>
          </p:nvSpPr>
          <p:spPr>
            <a:xfrm>
              <a:off x="1717876" y="1402110"/>
              <a:ext cx="191645" cy="191645"/>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1300" b="0" i="0" u="none" strike="noStrike" cap="none">
                <a:solidFill>
                  <a:schemeClr val="dk1"/>
                </a:solidFill>
                <a:latin typeface="Calibri"/>
                <a:ea typeface="Calibri"/>
                <a:cs typeface="Calibri"/>
                <a:sym typeface="Calibri"/>
              </a:endParaRPr>
            </a:p>
          </p:txBody>
        </p:sp>
        <p:sp>
          <p:nvSpPr>
            <p:cNvPr id="131" name="Google Shape;131;p16"/>
            <p:cNvSpPr/>
            <p:nvPr/>
          </p:nvSpPr>
          <p:spPr>
            <a:xfrm>
              <a:off x="-10638" y="0"/>
              <a:ext cx="5559021" cy="1695102"/>
            </a:xfrm>
            <a:prstGeom prst="rect">
              <a:avLst/>
            </a:prstGeom>
            <a:solidFill>
              <a:srgbClr val="00B050"/>
            </a:solidFill>
            <a:ln>
              <a:noFill/>
            </a:ln>
            <a:effectLst>
              <a:outerShdw blurRad="57150" dist="19050" dir="5400000" algn="ctr" rotWithShape="0">
                <a:srgbClr val="000000">
                  <a:alpha val="6274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6"/>
            <p:cNvSpPr txBox="1"/>
            <p:nvPr/>
          </p:nvSpPr>
          <p:spPr>
            <a:xfrm>
              <a:off x="-10638" y="0"/>
              <a:ext cx="5559021" cy="1695102"/>
            </a:xfrm>
            <a:prstGeom prst="rect">
              <a:avLst/>
            </a:prstGeom>
            <a:noFill/>
            <a:ln>
              <a:noFill/>
            </a:ln>
          </p:spPr>
          <p:txBody>
            <a:bodyPr spcFirstLastPara="1" wrap="square" lIns="38100" tIns="38100" rIns="38100" bIns="38100" anchor="ctr" anchorCtr="0">
              <a:noAutofit/>
            </a:bodyPr>
            <a:lstStyle/>
            <a:p>
              <a:pPr marL="0" marR="0" lvl="0" indent="0" algn="ctr" rtl="0">
                <a:lnSpc>
                  <a:spcPct val="100000"/>
                </a:lnSpc>
                <a:spcBef>
                  <a:spcPts val="0"/>
                </a:spcBef>
                <a:spcAft>
                  <a:spcPts val="0"/>
                </a:spcAft>
                <a:buNone/>
              </a:pPr>
              <a:r>
                <a:rPr lang="en-US" sz="6000" b="0" i="0" u="none" strike="noStrike" cap="none">
                  <a:solidFill>
                    <a:srgbClr val="C00000"/>
                  </a:solidFill>
                  <a:latin typeface="Times New Roman"/>
                  <a:ea typeface="Times New Roman"/>
                  <a:cs typeface="Times New Roman"/>
                  <a:sym typeface="Times New Roman"/>
                </a:rPr>
                <a:t>Dạng Bài Tập </a:t>
              </a:r>
              <a:endParaRPr sz="6000" b="0" i="0" u="none" strike="noStrike" cap="none">
                <a:solidFill>
                  <a:srgbClr val="C00000"/>
                </a:solidFill>
                <a:latin typeface="Times New Roman"/>
                <a:ea typeface="Times New Roman"/>
                <a:cs typeface="Times New Roman"/>
                <a:sym typeface="Times New Roman"/>
              </a:endParaRPr>
            </a:p>
          </p:txBody>
        </p:sp>
        <p:sp>
          <p:nvSpPr>
            <p:cNvPr id="133" name="Google Shape;133;p16"/>
            <p:cNvSpPr/>
            <p:nvPr/>
          </p:nvSpPr>
          <p:spPr>
            <a:xfrm>
              <a:off x="10974" y="1429555"/>
              <a:ext cx="10359343" cy="1437519"/>
            </a:xfrm>
            <a:prstGeom prst="rect">
              <a:avLst/>
            </a:prstGeom>
            <a:solidFill>
              <a:srgbClr val="FFF2CC"/>
            </a:solidFill>
            <a:ln>
              <a:noFill/>
            </a:ln>
            <a:effectLst>
              <a:outerShdw blurRad="57150" dist="19050" dir="5400000" algn="ctr" rotWithShape="0">
                <a:srgbClr val="000000">
                  <a:alpha val="6274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6"/>
            <p:cNvSpPr txBox="1"/>
            <p:nvPr/>
          </p:nvSpPr>
          <p:spPr>
            <a:xfrm>
              <a:off x="10974" y="1429555"/>
              <a:ext cx="10359343" cy="1437519"/>
            </a:xfrm>
            <a:prstGeom prst="rect">
              <a:avLst/>
            </a:prstGeom>
            <a:noFill/>
            <a:ln>
              <a:noFill/>
            </a:ln>
          </p:spPr>
          <p:txBody>
            <a:bodyPr spcFirstLastPara="1" wrap="square" lIns="22850" tIns="22850" rIns="22850" bIns="22850" anchor="ctr" anchorCtr="0">
              <a:noAutofit/>
            </a:bodyPr>
            <a:lstStyle/>
            <a:p>
              <a:pPr marL="0" marR="0" lvl="0" indent="0" algn="ctr" rtl="0">
                <a:lnSpc>
                  <a:spcPct val="100000"/>
                </a:lnSpc>
                <a:spcBef>
                  <a:spcPts val="0"/>
                </a:spcBef>
                <a:spcAft>
                  <a:spcPts val="0"/>
                </a:spcAft>
                <a:buNone/>
              </a:pPr>
              <a:r>
                <a:rPr lang="en-US" sz="3600" b="0" i="0" u="none" strike="noStrike" cap="none">
                  <a:solidFill>
                    <a:srgbClr val="002060"/>
                  </a:solidFill>
                  <a:latin typeface="Times New Roman"/>
                  <a:ea typeface="Times New Roman"/>
                  <a:cs typeface="Times New Roman"/>
                  <a:sym typeface="Times New Roman"/>
                </a:rPr>
                <a:t>Tính số đo các góc dựa vào yếu tố vuông góc, số liệu đề bài cho</a:t>
              </a:r>
              <a:endParaRPr/>
            </a:p>
          </p:txBody>
        </p:sp>
        <p:sp>
          <p:nvSpPr>
            <p:cNvPr id="135" name="Google Shape;135;p16"/>
            <p:cNvSpPr/>
            <p:nvPr/>
          </p:nvSpPr>
          <p:spPr>
            <a:xfrm>
              <a:off x="4007" y="2825963"/>
              <a:ext cx="10359343" cy="1799149"/>
            </a:xfrm>
            <a:prstGeom prst="rect">
              <a:avLst/>
            </a:prstGeom>
            <a:solidFill>
              <a:srgbClr val="FEE599"/>
            </a:solidFill>
            <a:ln>
              <a:noFill/>
            </a:ln>
            <a:effectLst>
              <a:outerShdw blurRad="57150" dist="19050" dir="5400000" algn="ctr" rotWithShape="0">
                <a:srgbClr val="000000">
                  <a:alpha val="6274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6"/>
            <p:cNvSpPr txBox="1"/>
            <p:nvPr/>
          </p:nvSpPr>
          <p:spPr>
            <a:xfrm>
              <a:off x="4007" y="2825963"/>
              <a:ext cx="10359343" cy="1799149"/>
            </a:xfrm>
            <a:prstGeom prst="rect">
              <a:avLst/>
            </a:prstGeom>
            <a:noFill/>
            <a:ln>
              <a:noFill/>
            </a:ln>
          </p:spPr>
          <p:txBody>
            <a:bodyPr spcFirstLastPara="1" wrap="square" lIns="20300" tIns="20300" rIns="20300" bIns="20300" anchor="ctr" anchorCtr="0">
              <a:noAutofit/>
            </a:bodyPr>
            <a:lstStyle/>
            <a:p>
              <a:pPr marL="0" marR="0" lvl="0" indent="0" algn="ctr" rtl="0">
                <a:lnSpc>
                  <a:spcPct val="100000"/>
                </a:lnSpc>
                <a:spcBef>
                  <a:spcPts val="0"/>
                </a:spcBef>
                <a:spcAft>
                  <a:spcPts val="0"/>
                </a:spcAft>
                <a:buNone/>
              </a:pPr>
              <a:r>
                <a:rPr lang="en-US" sz="3200" b="0" i="0" u="none" strike="noStrike" cap="none">
                  <a:solidFill>
                    <a:srgbClr val="002060"/>
                  </a:solidFill>
                  <a:latin typeface="Times New Roman"/>
                  <a:ea typeface="Times New Roman"/>
                  <a:cs typeface="Times New Roman"/>
                  <a:sym typeface="Times New Roman"/>
                </a:rPr>
                <a:t>Chứng minh 2 đường thẳng vuông góc dựa vào định nghĩa </a:t>
              </a:r>
              <a:endParaRPr/>
            </a:p>
            <a:p>
              <a:pPr marL="0" marR="0" lvl="0" indent="0" algn="ctr" rtl="0">
                <a:lnSpc>
                  <a:spcPct val="100000"/>
                </a:lnSpc>
                <a:spcBef>
                  <a:spcPts val="1120"/>
                </a:spcBef>
                <a:spcAft>
                  <a:spcPts val="0"/>
                </a:spcAft>
                <a:buNone/>
              </a:pPr>
              <a:r>
                <a:rPr lang="en-US" sz="3200" b="0" i="0" u="none" strike="noStrike" cap="none">
                  <a:solidFill>
                    <a:srgbClr val="002060"/>
                  </a:solidFill>
                  <a:latin typeface="Times New Roman"/>
                  <a:ea typeface="Times New Roman"/>
                  <a:cs typeface="Times New Roman"/>
                  <a:sym typeface="Times New Roman"/>
                </a:rPr>
                <a:t>( chỉ ra 1 góc tạo bởi 2 đường thẳng là góc vuông)</a:t>
              </a:r>
              <a:endParaRPr/>
            </a:p>
          </p:txBody>
        </p:sp>
        <p:sp>
          <p:nvSpPr>
            <p:cNvPr id="137" name="Google Shape;137;p16"/>
            <p:cNvSpPr/>
            <p:nvPr/>
          </p:nvSpPr>
          <p:spPr>
            <a:xfrm>
              <a:off x="52613" y="4572158"/>
              <a:ext cx="10336817" cy="1799149"/>
            </a:xfrm>
            <a:prstGeom prst="rect">
              <a:avLst/>
            </a:prstGeom>
            <a:solidFill>
              <a:srgbClr val="FFD966"/>
            </a:solidFill>
            <a:ln>
              <a:noFill/>
            </a:ln>
            <a:effectLst>
              <a:outerShdw blurRad="57150" dist="19050" dir="5400000" algn="ctr" rotWithShape="0">
                <a:srgbClr val="000000">
                  <a:alpha val="6274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6"/>
            <p:cNvSpPr txBox="1"/>
            <p:nvPr/>
          </p:nvSpPr>
          <p:spPr>
            <a:xfrm>
              <a:off x="52613" y="4572158"/>
              <a:ext cx="10336817" cy="1799149"/>
            </a:xfrm>
            <a:prstGeom prst="rect">
              <a:avLst/>
            </a:prstGeom>
            <a:noFill/>
            <a:ln>
              <a:noFill/>
            </a:ln>
          </p:spPr>
          <p:txBody>
            <a:bodyPr spcFirstLastPara="1" wrap="square" lIns="25400" tIns="25400" rIns="25400" bIns="25400" anchor="ctr" anchorCtr="0">
              <a:noAutofit/>
            </a:bodyPr>
            <a:lstStyle/>
            <a:p>
              <a:pPr marL="0" marR="0" lvl="0" indent="0" algn="ctr" rtl="0">
                <a:lnSpc>
                  <a:spcPct val="100000"/>
                </a:lnSpc>
                <a:spcBef>
                  <a:spcPts val="0"/>
                </a:spcBef>
                <a:spcAft>
                  <a:spcPts val="0"/>
                </a:spcAft>
                <a:buNone/>
              </a:pPr>
              <a:r>
                <a:rPr lang="en-US" sz="4000" b="0" i="0" u="none" strike="noStrike" cap="none">
                  <a:solidFill>
                    <a:srgbClr val="002060"/>
                  </a:solidFill>
                  <a:latin typeface="Times New Roman"/>
                  <a:ea typeface="Times New Roman"/>
                  <a:cs typeface="Times New Roman"/>
                  <a:sym typeface="Times New Roman"/>
                </a:rPr>
                <a:t>Dạng bài toán thực tế liên quan đến 2 đường thẳng vuông góc</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7"/>
          <p:cNvSpPr/>
          <p:nvPr/>
        </p:nvSpPr>
        <p:spPr>
          <a:xfrm>
            <a:off x="167235" y="128789"/>
            <a:ext cx="7620997" cy="584775"/>
          </a:xfrm>
          <a:prstGeom prst="rect">
            <a:avLst/>
          </a:prstGeom>
          <a:solidFill>
            <a:srgbClr val="FFFF00"/>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b="1" i="0" u="none" strike="noStrike" cap="none">
                <a:solidFill>
                  <a:srgbClr val="FF0000"/>
                </a:solidFill>
                <a:latin typeface="Times New Roman"/>
                <a:ea typeface="Times New Roman"/>
                <a:cs typeface="Times New Roman"/>
                <a:sym typeface="Times New Roman"/>
              </a:rPr>
              <a:t>Xem trước bài tập để chuẩn bị cho tiết sau</a:t>
            </a:r>
            <a:endParaRPr sz="3200" b="1" i="0" u="none" strike="noStrike" cap="none">
              <a:solidFill>
                <a:srgbClr val="FF0000"/>
              </a:solidFill>
              <a:latin typeface="Times New Roman"/>
              <a:ea typeface="Times New Roman"/>
              <a:cs typeface="Times New Roman"/>
              <a:sym typeface="Times New Roman"/>
            </a:endParaRPr>
          </a:p>
        </p:txBody>
      </p:sp>
      <p:sp>
        <p:nvSpPr>
          <p:cNvPr id="144" name="Google Shape;144;p17"/>
          <p:cNvSpPr/>
          <p:nvPr/>
        </p:nvSpPr>
        <p:spPr>
          <a:xfrm>
            <a:off x="-28575" y="943610"/>
            <a:ext cx="10442575" cy="82994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i="0" u="sng" strike="noStrike" cap="none">
                <a:solidFill>
                  <a:schemeClr val="dk1"/>
                </a:solidFill>
                <a:latin typeface="Times New Roman"/>
                <a:ea typeface="Times New Roman"/>
                <a:cs typeface="Times New Roman"/>
                <a:sym typeface="Times New Roman"/>
              </a:rPr>
              <a:t>Bài 1</a:t>
            </a:r>
            <a:r>
              <a:rPr lang="en-US" sz="2400" b="0" i="0" u="none" strike="noStrike" cap="none">
                <a:solidFill>
                  <a:schemeClr val="dk1"/>
                </a:solidFill>
                <a:latin typeface="Times New Roman"/>
                <a:ea typeface="Times New Roman"/>
                <a:cs typeface="Times New Roman"/>
                <a:sym typeface="Times New Roman"/>
              </a:rPr>
              <a:t>: </a:t>
            </a:r>
            <a:r>
              <a:rPr lang="en-US" sz="2400" b="1" i="0" u="none" strike="noStrike" cap="none">
                <a:solidFill>
                  <a:srgbClr val="0070C0"/>
                </a:solidFill>
                <a:latin typeface="Times New Roman"/>
                <a:ea typeface="Times New Roman"/>
                <a:cs typeface="Times New Roman"/>
                <a:sym typeface="Times New Roman"/>
              </a:rPr>
              <a:t>Cho AÔB = 130</a:t>
            </a:r>
            <a:r>
              <a:rPr lang="en-US" sz="2400" b="1" i="0" u="none" strike="noStrike" cap="none" baseline="30000">
                <a:solidFill>
                  <a:srgbClr val="0070C0"/>
                </a:solidFill>
                <a:latin typeface="Times New Roman"/>
                <a:ea typeface="Times New Roman"/>
                <a:cs typeface="Times New Roman"/>
                <a:sym typeface="Times New Roman"/>
              </a:rPr>
              <a:t>0 </a:t>
            </a:r>
            <a:r>
              <a:rPr lang="en-US" sz="2400" b="1" i="0" u="none" strike="noStrike" cap="none">
                <a:solidFill>
                  <a:srgbClr val="0070C0"/>
                </a:solidFill>
                <a:latin typeface="Times New Roman"/>
                <a:ea typeface="Times New Roman"/>
                <a:cs typeface="Times New Roman"/>
                <a:sym typeface="Times New Roman"/>
              </a:rPr>
              <a:t>. Trong AÔB vẽ các tia OC ,OD sao cho OC⊥ OA, OD⊥OB. Tính CÔD  ?</a:t>
            </a:r>
            <a:endParaRPr/>
          </a:p>
        </p:txBody>
      </p:sp>
      <p:sp>
        <p:nvSpPr>
          <p:cNvPr id="145" name="Google Shape;145;p17"/>
          <p:cNvSpPr/>
          <p:nvPr/>
        </p:nvSpPr>
        <p:spPr>
          <a:xfrm>
            <a:off x="298450" y="1931670"/>
            <a:ext cx="11595100" cy="19380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b="1" i="0" u="sng" strike="noStrike" cap="none">
                <a:solidFill>
                  <a:schemeClr val="dk1"/>
                </a:solidFill>
                <a:latin typeface="Times New Roman"/>
                <a:ea typeface="Times New Roman"/>
                <a:cs typeface="Times New Roman"/>
                <a:sym typeface="Times New Roman"/>
              </a:rPr>
              <a:t>Bài 2 :</a:t>
            </a:r>
            <a:r>
              <a:rPr lang="en-US" sz="2400" b="1" i="0" u="none" strike="noStrike" cap="none">
                <a:solidFill>
                  <a:srgbClr val="012D86"/>
                </a:solidFill>
                <a:latin typeface="Times New Roman"/>
                <a:ea typeface="Times New Roman"/>
                <a:cs typeface="Times New Roman"/>
                <a:sym typeface="Times New Roman"/>
              </a:rPr>
              <a:t> </a:t>
            </a:r>
            <a:r>
              <a:rPr lang="en-US" sz="2400" b="1" i="0" u="none" strike="noStrike" cap="none">
                <a:solidFill>
                  <a:srgbClr val="C00000"/>
                </a:solidFill>
                <a:latin typeface="Times New Roman"/>
                <a:ea typeface="Times New Roman"/>
                <a:cs typeface="Times New Roman"/>
                <a:sym typeface="Times New Roman"/>
              </a:rPr>
              <a:t>Cho xÔy=120</a:t>
            </a:r>
            <a:r>
              <a:rPr lang="en-US" sz="2400" b="1" i="0" u="none" strike="noStrike" cap="none" baseline="30000">
                <a:solidFill>
                  <a:srgbClr val="C00000"/>
                </a:solidFill>
                <a:latin typeface="Times New Roman"/>
                <a:ea typeface="Times New Roman"/>
                <a:cs typeface="Times New Roman"/>
                <a:sym typeface="Times New Roman"/>
              </a:rPr>
              <a:t>0  </a:t>
            </a:r>
            <a:r>
              <a:rPr lang="en-US" sz="2400" b="1" i="0" u="none" strike="noStrike" cap="none">
                <a:solidFill>
                  <a:srgbClr val="C00000"/>
                </a:solidFill>
                <a:latin typeface="Times New Roman"/>
                <a:ea typeface="Times New Roman"/>
                <a:cs typeface="Times New Roman"/>
                <a:sym typeface="Times New Roman"/>
              </a:rPr>
              <a:t>. Ở phía ngoài của góc vẽ 2 tia Oc,Od sao cho Od ⊥Ox, Oc⊥Oy  . Gọi Om là  tia phân giác của  xÔy .Oy’ là tia đối của Oy.</a:t>
            </a:r>
            <a:endParaRPr/>
          </a:p>
          <a:p>
            <a:pPr marL="0" marR="0" lvl="0" indent="0" algn="l" rtl="0">
              <a:spcBef>
                <a:spcPts val="0"/>
              </a:spcBef>
              <a:spcAft>
                <a:spcPts val="0"/>
              </a:spcAft>
              <a:buNone/>
            </a:pPr>
            <a:r>
              <a:rPr lang="en-US" sz="2400" b="1">
                <a:solidFill>
                  <a:srgbClr val="C00000"/>
                </a:solidFill>
                <a:latin typeface="Times New Roman"/>
                <a:ea typeface="Times New Roman"/>
                <a:cs typeface="Times New Roman"/>
                <a:sym typeface="Times New Roman"/>
              </a:rPr>
              <a:t> a/ Chứng tỏ Ox là tia phân giác y’Ôm?</a:t>
            </a:r>
            <a:endParaRPr/>
          </a:p>
          <a:p>
            <a:pPr marL="0" marR="0" lvl="0" indent="0" algn="l" rtl="0">
              <a:spcBef>
                <a:spcPts val="0"/>
              </a:spcBef>
              <a:spcAft>
                <a:spcPts val="0"/>
              </a:spcAft>
              <a:buNone/>
            </a:pPr>
            <a:r>
              <a:rPr lang="en-US" sz="2400" b="1">
                <a:solidFill>
                  <a:srgbClr val="C00000"/>
                </a:solidFill>
                <a:latin typeface="Times New Roman"/>
                <a:ea typeface="Times New Roman"/>
                <a:cs typeface="Times New Roman"/>
                <a:sym typeface="Times New Roman"/>
              </a:rPr>
              <a:t> b/ Chứng tỏ Oy’ nằm giữa Ox và Od?</a:t>
            </a:r>
            <a:endParaRPr/>
          </a:p>
          <a:p>
            <a:pPr marL="0" marR="0" lvl="0" indent="0" algn="l" rtl="0">
              <a:spcBef>
                <a:spcPts val="0"/>
              </a:spcBef>
              <a:spcAft>
                <a:spcPts val="0"/>
              </a:spcAft>
              <a:buNone/>
            </a:pPr>
            <a:r>
              <a:rPr lang="en-US" sz="2400" b="1">
                <a:solidFill>
                  <a:srgbClr val="C00000"/>
                </a:solidFill>
                <a:latin typeface="Times New Roman"/>
                <a:ea typeface="Times New Roman"/>
                <a:cs typeface="Times New Roman"/>
                <a:sym typeface="Times New Roman"/>
              </a:rPr>
              <a:t> b/ Tính góc mOc ?     </a:t>
            </a:r>
            <a:r>
              <a:rPr lang="en-US" sz="2400" b="1">
                <a:solidFill>
                  <a:srgbClr val="012D86"/>
                </a:solidFill>
                <a:latin typeface="Times New Roman"/>
                <a:ea typeface="Times New Roman"/>
                <a:cs typeface="Times New Roman"/>
                <a:sym typeface="Times New Roman"/>
              </a:rPr>
              <a:t>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
                                        </p:tgtEl>
                                        <p:attrNameLst>
                                          <p:attrName>style.visibility</p:attrName>
                                        </p:attrNameLst>
                                      </p:cBhvr>
                                      <p:to>
                                        <p:strVal val="visible"/>
                                      </p:to>
                                    </p:set>
                                    <p:animEffect transition="in" filter="fade">
                                      <p:cBhvr>
                                        <p:cTn id="7" dur="2000"/>
                                        <p:tgtEl>
                                          <p:spTgt spid="14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4"/>
                                        </p:tgtEl>
                                        <p:attrNameLst>
                                          <p:attrName>style.visibility</p:attrName>
                                        </p:attrNameLst>
                                      </p:cBhvr>
                                      <p:to>
                                        <p:strVal val="visible"/>
                                      </p:to>
                                    </p:set>
                                    <p:animEffect transition="in" filter="fade">
                                      <p:cBhvr>
                                        <p:cTn id="12" dur="500"/>
                                        <p:tgtEl>
                                          <p:spTgt spid="144"/>
                                        </p:tgtEl>
                                      </p:cBhvr>
                                    </p:animEffect>
                                  </p:childTnLst>
                                </p:cTn>
                              </p:par>
                              <p:par>
                                <p:cTn id="13" presetID="2" presetClass="entr" presetSubtype="4" fill="hold" nodeType="withEffect">
                                  <p:stCondLst>
                                    <p:cond delay="0"/>
                                  </p:stCondLst>
                                  <p:childTnLst>
                                    <p:set>
                                      <p:cBhvr>
                                        <p:cTn id="14" dur="1" fill="hold">
                                          <p:stCondLst>
                                            <p:cond delay="0"/>
                                          </p:stCondLst>
                                        </p:cTn>
                                        <p:tgtEl>
                                          <p:spTgt spid="145"/>
                                        </p:tgtEl>
                                        <p:attrNameLst>
                                          <p:attrName>style.visibility</p:attrName>
                                        </p:attrNameLst>
                                      </p:cBhvr>
                                      <p:to>
                                        <p:strVal val="visible"/>
                                      </p:to>
                                    </p:set>
                                    <p:anim calcmode="lin" valueType="num">
                                      <p:cBhvr additive="base">
                                        <p:cTn id="15" dur="500"/>
                                        <p:tgtEl>
                                          <p:spTgt spid="1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8"/>
          <p:cNvSpPr/>
          <p:nvPr/>
        </p:nvSpPr>
        <p:spPr>
          <a:xfrm>
            <a:off x="0" y="634947"/>
            <a:ext cx="8590208" cy="4154984"/>
          </a:xfrm>
          <a:prstGeom prst="rect">
            <a:avLst/>
          </a:prstGeom>
          <a:solidFill>
            <a:srgbClr val="FFF2CC"/>
          </a:solid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en-US" sz="2400" u="sng">
                <a:solidFill>
                  <a:srgbClr val="002060"/>
                </a:solidFill>
                <a:latin typeface="Times New Roman"/>
                <a:ea typeface="Times New Roman"/>
                <a:cs typeface="Times New Roman"/>
                <a:sym typeface="Times New Roman"/>
              </a:rPr>
              <a:t>Bài 3</a:t>
            </a:r>
            <a:r>
              <a:rPr lang="en-US" sz="2400">
                <a:solidFill>
                  <a:srgbClr val="002060"/>
                </a:solidFill>
                <a:latin typeface="Times New Roman"/>
                <a:ea typeface="Times New Roman"/>
                <a:cs typeface="Times New Roman"/>
                <a:sym typeface="Times New Roman"/>
              </a:rPr>
              <a:t>: Khi ánh sáng truyền từ môi trường có chiết suất nhỏ sang môi trường có chiết suất lớn thì 1 phần ánh sáng sẽ phản xạ tại mặt phân cách và 1 phần sẽ khúc xạ khi đi qua mặt phân cách ( như hình vẽ). NN’ gọi là pháp tuyến, vuông góc với mặt phân cách. SI là tia tới, IS’ là tia phản xạ, IR là tia khúc xạ. Góc SIN là góc tới, góc NIS’ là góc phản xạ, góc N’IR là góc khúc xạ. Góc phản xạ và góc tới luôn luôn bằng nhau.</a:t>
            </a:r>
            <a:endParaRPr/>
          </a:p>
          <a:p>
            <a:pPr marL="457200" marR="0" lvl="0" indent="-457200" algn="just" rtl="0">
              <a:spcBef>
                <a:spcPts val="0"/>
              </a:spcBef>
              <a:spcAft>
                <a:spcPts val="0"/>
              </a:spcAft>
              <a:buClr>
                <a:srgbClr val="002060"/>
              </a:buClr>
              <a:buSzPts val="2400"/>
              <a:buFont typeface="Times New Roman"/>
              <a:buAutoNum type="alphaLcParenR"/>
            </a:pPr>
            <a:r>
              <a:rPr lang="en-US" sz="2400" b="0" cap="none">
                <a:solidFill>
                  <a:srgbClr val="002060"/>
                </a:solidFill>
                <a:latin typeface="Times New Roman"/>
                <a:ea typeface="Times New Roman"/>
                <a:cs typeface="Times New Roman"/>
                <a:sym typeface="Times New Roman"/>
              </a:rPr>
              <a:t>Nếu góc tới là  50</a:t>
            </a:r>
            <a:r>
              <a:rPr lang="en-US" sz="2400" b="0" cap="none" baseline="30000">
                <a:solidFill>
                  <a:srgbClr val="002060"/>
                </a:solidFill>
                <a:latin typeface="Times New Roman"/>
                <a:ea typeface="Times New Roman"/>
                <a:cs typeface="Times New Roman"/>
                <a:sym typeface="Times New Roman"/>
              </a:rPr>
              <a:t>0 </a:t>
            </a:r>
            <a:r>
              <a:rPr lang="en-US" sz="2400" b="0" cap="none">
                <a:solidFill>
                  <a:srgbClr val="002060"/>
                </a:solidFill>
                <a:latin typeface="Times New Roman"/>
                <a:ea typeface="Times New Roman"/>
                <a:cs typeface="Times New Roman"/>
                <a:sym typeface="Times New Roman"/>
              </a:rPr>
              <a:t>và góc khúc xạ là   30</a:t>
            </a:r>
            <a:r>
              <a:rPr lang="en-US" sz="2400" b="0" cap="none" baseline="30000">
                <a:solidFill>
                  <a:srgbClr val="002060"/>
                </a:solidFill>
                <a:latin typeface="Times New Roman"/>
                <a:ea typeface="Times New Roman"/>
                <a:cs typeface="Times New Roman"/>
                <a:sym typeface="Times New Roman"/>
              </a:rPr>
              <a:t>0  </a:t>
            </a:r>
            <a:r>
              <a:rPr lang="en-US" sz="2400" b="0" cap="none">
                <a:solidFill>
                  <a:srgbClr val="002060"/>
                </a:solidFill>
                <a:latin typeface="Times New Roman"/>
                <a:ea typeface="Times New Roman"/>
                <a:cs typeface="Times New Roman"/>
                <a:sym typeface="Times New Roman"/>
              </a:rPr>
              <a:t>. Tìm góc tạo bởi tia phản xạ và tia </a:t>
            </a:r>
            <a:r>
              <a:rPr lang="en-US" sz="2400">
                <a:solidFill>
                  <a:srgbClr val="002060"/>
                </a:solidFill>
                <a:latin typeface="Times New Roman"/>
                <a:ea typeface="Times New Roman"/>
                <a:cs typeface="Times New Roman"/>
                <a:sym typeface="Times New Roman"/>
              </a:rPr>
              <a:t>khúc xạ?</a:t>
            </a:r>
            <a:endParaRPr sz="2400" b="0" cap="none">
              <a:solidFill>
                <a:srgbClr val="002060"/>
              </a:solidFill>
              <a:latin typeface="Times New Roman"/>
              <a:ea typeface="Times New Roman"/>
              <a:cs typeface="Times New Roman"/>
              <a:sym typeface="Times New Roman"/>
            </a:endParaRPr>
          </a:p>
          <a:p>
            <a:pPr marL="457200" marR="0" lvl="0" indent="-457200" algn="just" rtl="0">
              <a:spcBef>
                <a:spcPts val="0"/>
              </a:spcBef>
              <a:spcAft>
                <a:spcPts val="0"/>
              </a:spcAft>
              <a:buClr>
                <a:srgbClr val="002060"/>
              </a:buClr>
              <a:buSzPts val="2400"/>
              <a:buFont typeface="Times New Roman"/>
              <a:buAutoNum type="alphaLcParenR"/>
            </a:pPr>
            <a:r>
              <a:rPr lang="en-US" sz="2400">
                <a:solidFill>
                  <a:srgbClr val="002060"/>
                </a:solidFill>
                <a:latin typeface="Times New Roman"/>
                <a:ea typeface="Times New Roman"/>
                <a:cs typeface="Times New Roman"/>
                <a:sym typeface="Times New Roman"/>
              </a:rPr>
              <a:t>Nếu góc tới có số đo lớn gấp đôi góc khúc xạ. Tìm số đo góc tới để tia phản xạ và tia khúc xạ vuông góc với nhau ? </a:t>
            </a:r>
            <a:endParaRPr sz="2400" b="0" cap="none">
              <a:solidFill>
                <a:srgbClr val="002060"/>
              </a:solidFill>
              <a:latin typeface="Times New Roman"/>
              <a:ea typeface="Times New Roman"/>
              <a:cs typeface="Times New Roman"/>
              <a:sym typeface="Times New Roman"/>
            </a:endParaRPr>
          </a:p>
        </p:txBody>
      </p:sp>
      <p:pic>
        <p:nvPicPr>
          <p:cNvPr id="151" name="Google Shape;151;p18"/>
          <p:cNvPicPr preferRelativeResize="0"/>
          <p:nvPr/>
        </p:nvPicPr>
        <p:blipFill rotWithShape="1">
          <a:blip r:embed="rId3">
            <a:alphaModFix/>
          </a:blip>
          <a:srcRect/>
          <a:stretch/>
        </p:blipFill>
        <p:spPr>
          <a:xfrm>
            <a:off x="0" y="45076"/>
            <a:ext cx="5919787" cy="463550"/>
          </a:xfrm>
          <a:prstGeom prst="rect">
            <a:avLst/>
          </a:prstGeom>
          <a:noFill/>
          <a:ln>
            <a:noFill/>
          </a:ln>
        </p:spPr>
      </p:pic>
      <p:pic>
        <p:nvPicPr>
          <p:cNvPr id="152" name="Google Shape;152;p18"/>
          <p:cNvPicPr preferRelativeResize="0"/>
          <p:nvPr/>
        </p:nvPicPr>
        <p:blipFill rotWithShape="1">
          <a:blip r:embed="rId4">
            <a:alphaModFix/>
          </a:blip>
          <a:srcRect/>
          <a:stretch/>
        </p:blipFill>
        <p:spPr>
          <a:xfrm>
            <a:off x="8623591" y="637728"/>
            <a:ext cx="3649978" cy="4408856"/>
          </a:xfrm>
          <a:prstGeom prst="rect">
            <a:avLst/>
          </a:prstGeom>
          <a:solidFill>
            <a:srgbClr val="000000"/>
          </a:solid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50"/>
                                        </p:tgtEl>
                                        <p:attrNameLst>
                                          <p:attrName>style.visibility</p:attrName>
                                        </p:attrNameLst>
                                      </p:cBhvr>
                                      <p:to>
                                        <p:strVal val="visible"/>
                                      </p:to>
                                    </p:set>
                                    <p:anim calcmode="lin" valueType="num">
                                      <p:cBhvr additive="base">
                                        <p:cTn id="7" dur="500"/>
                                        <p:tgtEl>
                                          <p:spTgt spid="150"/>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2"/>
                                        </p:tgtEl>
                                        <p:attrNameLst>
                                          <p:attrName>style.visibility</p:attrName>
                                        </p:attrNameLst>
                                      </p:cBhvr>
                                      <p:to>
                                        <p:strVal val="visible"/>
                                      </p:to>
                                    </p:set>
                                    <p:animEffect transition="in" filter="fade">
                                      <p:cBhvr>
                                        <p:cTn id="12" dur="2000"/>
                                        <p:tgtEl>
                                          <p:spTgt spid="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478</Words>
  <Application>Microsoft Office PowerPoint</Application>
  <PresentationFormat>Custom</PresentationFormat>
  <Paragraphs>33</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DELL</cp:lastModifiedBy>
  <cp:revision>1</cp:revision>
  <dcterms:modified xsi:type="dcterms:W3CDTF">2021-09-10T16:24:43Z</dcterms:modified>
</cp:coreProperties>
</file>