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sldIdLst>
    <p:sldId id="290" r:id="rId3"/>
    <p:sldId id="288" r:id="rId4"/>
    <p:sldId id="281" r:id="rId5"/>
    <p:sldId id="274" r:id="rId6"/>
    <p:sldId id="305" r:id="rId7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.VnBook-Antiqu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6600"/>
    <a:srgbClr val="663300"/>
    <a:srgbClr val="9900CC"/>
    <a:srgbClr val="FF9900"/>
    <a:srgbClr val="FFFF00"/>
    <a:srgbClr val="DC041E"/>
    <a:srgbClr val="C0FD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2" autoAdjust="0"/>
    <p:restoredTop sz="94660" autoAdjust="0"/>
  </p:normalViewPr>
  <p:slideViewPr>
    <p:cSldViewPr>
      <p:cViewPr>
        <p:scale>
          <a:sx n="98" d="100"/>
          <a:sy n="98" d="100"/>
        </p:scale>
        <p:origin x="-198" y="192"/>
      </p:cViewPr>
      <p:guideLst>
        <p:guide orient="horz" pos="2141"/>
        <p:guide pos="29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02F43-C0E9-45D2-AB5A-A15B7CABA0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659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FA2F8-9C83-41F7-A360-4E4ABB0B0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85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3B9D-8D0A-4164-B78F-AC968B6E55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775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E8299-1261-4030-968D-1B8997508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388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83D05-54A0-44B1-84C4-1DD26F1AC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977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EAFCB-35ED-429F-BDA4-91DF472B7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469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4FF3A-B932-4248-996B-34900F1B8A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74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8A3A5-C054-4438-B906-205CDFC8F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308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56BA7-3817-4832-973B-A2328E4D0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1956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B4EAD-E679-4625-BB6F-69B9FEC30A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402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6D3EE-9E21-430B-94B2-5D0D98396F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35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7199E-D440-4CD4-91FC-7619518125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174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610C2-AB24-4AE9-9381-93509C0C46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01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C795D-1917-4E34-877A-A7BCE0230B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409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B2F97-B829-4B99-A3C0-9B6DFF017A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74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60613-7ADE-4659-BA37-6796AC7095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54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60F78-F403-42F3-8838-1ECF0D94C5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73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81095-8B22-4572-A032-DDC2DF7F3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446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8525E-7A1E-4123-ADAC-4E829E5AF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35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11DDA-A97D-429D-A7B9-161587D2DD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7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 smtClean="0"/>
              <a:t>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C924F-B77A-47A6-8784-B68EAD1522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12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F8DBB-C210-49CA-9BEE-23C04B34AE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900">
                <a:solidFill>
                  <a:srgbClr val="898989"/>
                </a:solidFill>
              </a:defRPr>
            </a:lvl1pPr>
          </a:lstStyle>
          <a:p>
            <a:fld id="{B266D16D-A00D-47B6-9F2D-6378CCB69D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900">
                <a:solidFill>
                  <a:srgbClr val="898989"/>
                </a:solidFill>
              </a:defRPr>
            </a:lvl1pPr>
          </a:lstStyle>
          <a:p>
            <a:fld id="{8DE34A14-884B-4FCF-9B26-00508D59D9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TextEdit="1"/>
          </p:cNvSpPr>
          <p:nvPr/>
        </p:nvSpPr>
        <p:spPr>
          <a:xfrm>
            <a:off x="304800" y="2514600"/>
            <a:ext cx="8610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606"/>
              </a:avLst>
            </a:prstTxWarp>
            <a:normAutofit/>
          </a:bodyPr>
          <a:lstStyle/>
          <a:p>
            <a:pPr algn="ctr" eaLnBrk="0" hangingPunct="0"/>
            <a:r>
              <a:rPr lang="en-US" sz="1800" b="1" spc="-180" noProof="1">
                <a:ln w="12700" cap="flat" cmpd="sng">
                  <a:solidFill>
                    <a:srgbClr val="00FF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8100" dir="2699999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§5. TIÊN  ĐỀ  Ơ - CLIT </a:t>
            </a:r>
          </a:p>
          <a:p>
            <a:pPr algn="ctr" eaLnBrk="0" hangingPunct="0"/>
            <a:r>
              <a:rPr lang="en-US" sz="1800" b="1" spc="-180" noProof="1">
                <a:ln w="12700" cap="flat" cmpd="sng">
                  <a:solidFill>
                    <a:srgbClr val="00FF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8100" dir="2699999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VỀ  ĐƯỜNG  THẲNG  SONG  SONG</a:t>
            </a:r>
          </a:p>
        </p:txBody>
      </p:sp>
      <p:sp>
        <p:nvSpPr>
          <p:cNvPr id="2" name="Rectangle 1"/>
          <p:cNvSpPr/>
          <p:nvPr/>
        </p:nvSpPr>
        <p:spPr>
          <a:xfrm>
            <a:off x="2590800" y="1143000"/>
            <a:ext cx="2667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5pPr>
          </a:lstStyle>
          <a:p>
            <a:pPr algn="ctr" eaLnBrk="1" hangingPunct="1"/>
            <a:r>
              <a:rPr sz="32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HỌC 7</a:t>
            </a:r>
            <a:endParaRPr sz="3200" b="1" noProof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096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28600"/>
            <a:ext cx="304800" cy="662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3077" name="Picture 5" descr="atom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95275"/>
            <a:ext cx="1504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" descr="atom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710238"/>
            <a:ext cx="1504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5" descr="atom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5629275"/>
            <a:ext cx="1504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5" descr="atom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242888"/>
            <a:ext cx="1504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09600" y="3962400"/>
            <a:ext cx="8451850" cy="1087438"/>
          </a:xfrm>
          <a:prstGeom prst="rect">
            <a:avLst/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46" tIns="40373" rIns="80746" bIns="4037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Cho điểm M nằm ngo</a:t>
            </a:r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en-US" sz="3200" b="1">
                <a:latin typeface="Times New Roman" pitchFamily="18" charset="0"/>
              </a:rPr>
              <a:t>i đường thẳng a. Hãy vẽ đường thẳng b đi qua điểm M sao cho b//a?</a:t>
            </a:r>
            <a:endParaRPr lang="en-US" alt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 flipV="1">
            <a:off x="4271963" y="5334000"/>
            <a:ext cx="76200" cy="55563"/>
          </a:xfrm>
          <a:prstGeom prst="ellipse">
            <a:avLst/>
          </a:prstGeom>
          <a:solidFill>
            <a:srgbClr val="DC041E"/>
          </a:solidFill>
          <a:ln w="9525">
            <a:solidFill>
              <a:schemeClr val="tx1"/>
            </a:solidFill>
            <a:round/>
          </a:ln>
        </p:spPr>
        <p:txBody>
          <a:bodyPr wrap="none" lIns="80746" tIns="40373" rIns="80746" bIns="40373" anchor="ctr"/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5225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225925" y="4953000"/>
            <a:ext cx="121761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46" tIns="40373" rIns="80746" bIns="40373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b="1">
                <a:solidFill>
                  <a:srgbClr val="0000FF"/>
                </a:solidFill>
                <a:latin typeface=".VnTime" pitchFamily="34" charset="0"/>
              </a:rPr>
              <a:t>M</a:t>
            </a:r>
            <a:endParaRPr lang="en-US" altLang="en-US" sz="3000" b="1">
              <a:solidFill>
                <a:srgbClr val="0000FF"/>
              </a:solidFill>
              <a:latin typeface=".VnTime" pitchFamily="34" charset="0"/>
              <a:cs typeface="Arial" pitchFamily="34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010400" y="6019800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46" tIns="40373" rIns="80746" bIns="40373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70" b="1" dirty="0" smtClean="0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3200400" y="6477000"/>
            <a:ext cx="3733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lIns="80746" tIns="40373" rIns="80746" bIns="40373"/>
          <a:lstStyle/>
          <a:p>
            <a:pPr eaLnBrk="0" hangingPunct="0">
              <a:defRPr/>
            </a:pPr>
            <a:endParaRPr lang="en-US" sz="5225"/>
          </a:p>
        </p:txBody>
      </p:sp>
      <p:sp>
        <p:nvSpPr>
          <p:cNvPr id="2" name="Down Ribbon 1"/>
          <p:cNvSpPr/>
          <p:nvPr/>
        </p:nvSpPr>
        <p:spPr>
          <a:xfrm>
            <a:off x="685800" y="111125"/>
            <a:ext cx="7273925" cy="727075"/>
          </a:xfrm>
          <a:prstGeom prst="ribbon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562" tIns="20781" rIns="41562" bIns="20781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5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700" b="1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CHUẨN BỊ</a:t>
            </a:r>
            <a:endParaRPr lang="vi-VN" altLang="en-US" sz="2700" b="1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4103" name="TextBox 2"/>
          <p:cNvSpPr txBox="1">
            <a:spLocks noChangeArrowheads="1"/>
          </p:cNvSpPr>
          <p:nvPr/>
        </p:nvSpPr>
        <p:spPr bwMode="auto">
          <a:xfrm>
            <a:off x="106363" y="914400"/>
            <a:ext cx="9456737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vi-VN" sz="3000" b="1">
                <a:solidFill>
                  <a:srgbClr val="FF0000"/>
                </a:solidFill>
                <a:latin typeface="Times New Roman" pitchFamily="18" charset="0"/>
              </a:rPr>
              <a:t>Thước thẳng, eke</a:t>
            </a:r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, thước đo dộ</a:t>
            </a:r>
            <a:r>
              <a:rPr lang="vi-VN" sz="3000" b="1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0" hangingPunct="0"/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2. Thế nào là hai góc kề bù, hai góc bù nhau?</a:t>
            </a:r>
            <a:endParaRPr lang="vi-VN" sz="3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/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3. Ôn lại dấu hiệu nhận biết hai đường thẳng song song. </a:t>
            </a:r>
            <a:r>
              <a:rPr lang="en-US" altLang="vi-VN" sz="3000" b="1">
                <a:latin typeface="Times New Roman" pitchFamily="18" charset="0"/>
              </a:rPr>
              <a:t>(</a:t>
            </a:r>
            <a:r>
              <a:rPr lang="en-US" altLang="vi-VN" sz="3000" b="1" i="1">
                <a:latin typeface="Times New Roman" pitchFamily="18" charset="0"/>
              </a:rPr>
              <a:t>phần 2 bài 4: Hai đường thẳng song song</a:t>
            </a:r>
            <a:r>
              <a:rPr lang="en-US" altLang="vi-VN" sz="3000" b="1">
                <a:latin typeface="Times New Roman" pitchFamily="18" charset="0"/>
              </a:rPr>
              <a:t>)</a:t>
            </a:r>
            <a:endParaRPr lang="vi-VN" sz="30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/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4. </a:t>
            </a:r>
            <a:r>
              <a:rPr lang="vi-VN" sz="3000" b="1">
                <a:solidFill>
                  <a:srgbClr val="FF0000"/>
                </a:solidFill>
                <a:latin typeface="Times New Roman" pitchFamily="18" charset="0"/>
              </a:rPr>
              <a:t>Ôn lại cách vẽ 2 đường thẳng song song.</a:t>
            </a:r>
            <a:r>
              <a:rPr lang="en-US" altLang="vi-VN" sz="3000" b="1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eaLnBrk="0" hangingPunct="0"/>
            <a:r>
              <a:rPr lang="en-US" altLang="vi-VN" sz="3000" b="1">
                <a:latin typeface="Times New Roman" pitchFamily="18" charset="0"/>
              </a:rPr>
              <a:t>(</a:t>
            </a:r>
            <a:r>
              <a:rPr lang="en-US" altLang="vi-VN" sz="3000" b="1" i="1">
                <a:latin typeface="Times New Roman" pitchFamily="18" charset="0"/>
              </a:rPr>
              <a:t>phần 3 bài 4: Hai đường thẳng song song</a:t>
            </a:r>
            <a:r>
              <a:rPr lang="en-US" altLang="vi-VN" sz="3000" b="1">
                <a:latin typeface="Times New Roman" pitchFamily="18" charset="0"/>
              </a:rPr>
              <a:t>)</a:t>
            </a:r>
          </a:p>
          <a:p>
            <a:pPr eaLnBrk="0" hangingPunct="0"/>
            <a:endParaRPr lang="en-US" altLang="vi-VN" sz="30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ldLvl="0" animBg="1"/>
      <p:bldP spid="2054" grpId="0" bldLvl="0" animBg="1"/>
      <p:bldP spid="2055" grpId="0"/>
      <p:bldP spid="20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Oval 6"/>
          <p:cNvSpPr>
            <a:spLocks noChangeArrowheads="1"/>
          </p:cNvSpPr>
          <p:nvPr/>
        </p:nvSpPr>
        <p:spPr bwMode="auto">
          <a:xfrm flipV="1">
            <a:off x="4652963" y="4911725"/>
            <a:ext cx="76200" cy="76200"/>
          </a:xfrm>
          <a:prstGeom prst="ellipse">
            <a:avLst/>
          </a:prstGeom>
          <a:solidFill>
            <a:srgbClr val="DC04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4457700" y="4497388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.VnTime" pitchFamily="34" charset="0"/>
              </a:rPr>
              <a:t>M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71800" y="4454525"/>
            <a:ext cx="3890963" cy="579438"/>
            <a:chOff x="1461" y="1488"/>
            <a:chExt cx="2451" cy="365"/>
          </a:xfrm>
        </p:grpSpPr>
        <p:sp>
          <p:nvSpPr>
            <p:cNvPr id="5124" name="Line 5"/>
            <p:cNvSpPr>
              <a:spLocks noChangeShapeType="1"/>
            </p:cNvSpPr>
            <p:nvPr/>
          </p:nvSpPr>
          <p:spPr bwMode="auto">
            <a:xfrm>
              <a:off x="1560" y="1806"/>
              <a:ext cx="23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25" name="Text Box 8"/>
            <p:cNvSpPr txBox="1">
              <a:spLocks noChangeArrowheads="1"/>
            </p:cNvSpPr>
            <p:nvPr/>
          </p:nvSpPr>
          <p:spPr bwMode="auto">
            <a:xfrm>
              <a:off x="1461" y="1488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latin typeface=".VnTime" pitchFamily="34" charset="0"/>
                </a:rPr>
                <a:t>b</a:t>
              </a:r>
            </a:p>
          </p:txBody>
        </p:sp>
      </p:grpSp>
      <p:sp>
        <p:nvSpPr>
          <p:cNvPr id="5126" name="Text Box 9"/>
          <p:cNvSpPr txBox="1">
            <a:spLocks noChangeArrowheads="1"/>
          </p:cNvSpPr>
          <p:nvPr/>
        </p:nvSpPr>
        <p:spPr bwMode="auto">
          <a:xfrm>
            <a:off x="3048000" y="5745163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.VnTime" pitchFamily="34" charset="0"/>
              </a:rPr>
              <a:t>a</a:t>
            </a:r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3128963" y="6283325"/>
            <a:ext cx="3733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" name="Oval Callout 9"/>
          <p:cNvSpPr/>
          <p:nvPr/>
        </p:nvSpPr>
        <p:spPr>
          <a:xfrm>
            <a:off x="385763" y="1600200"/>
            <a:ext cx="8610600" cy="2322513"/>
          </a:xfrm>
          <a:prstGeom prst="wedgeEllipseCallout">
            <a:avLst>
              <a:gd name="adj1" fmla="val -20833"/>
              <a:gd name="adj2" fmla="val 38877"/>
            </a:avLst>
          </a:prstGeom>
          <a:solidFill>
            <a:srgbClr val="C000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5pPr>
          </a:lstStyle>
          <a:p>
            <a:pPr algn="ctr"/>
            <a:r>
              <a:rPr lang="en-US"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Qua một điểm nằm ngo</a:t>
            </a:r>
            <a:r>
              <a:rPr sz="3200" noProof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i đường thẳng ta có thể vẽ được bao nhiêu đường thẳng song song với đường thẳng cho trước?</a:t>
            </a:r>
            <a:endParaRPr sz="3200" noProof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 rot="1215135">
            <a:off x="2828925" y="4449763"/>
            <a:ext cx="3890963" cy="579437"/>
            <a:chOff x="1461" y="1488"/>
            <a:chExt cx="2451" cy="365"/>
          </a:xfrm>
        </p:grpSpPr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1558" y="1804"/>
              <a:ext cx="2352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31" name="Text Box 8"/>
            <p:cNvSpPr txBox="1">
              <a:spLocks noChangeArrowheads="1"/>
            </p:cNvSpPr>
            <p:nvPr/>
          </p:nvSpPr>
          <p:spPr bwMode="auto">
            <a:xfrm>
              <a:off x="1461" y="1488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latin typeface=".VnTime" pitchFamily="34" charset="0"/>
                </a:rPr>
                <a:t>c</a:t>
              </a:r>
            </a:p>
          </p:txBody>
        </p:sp>
      </p:grpSp>
      <p:grpSp>
        <p:nvGrpSpPr>
          <p:cNvPr id="6" name="Group 12"/>
          <p:cNvGrpSpPr>
            <a:grpSpLocks/>
          </p:cNvGrpSpPr>
          <p:nvPr/>
        </p:nvGrpSpPr>
        <p:grpSpPr bwMode="auto">
          <a:xfrm rot="-1617760">
            <a:off x="2741613" y="4432300"/>
            <a:ext cx="3890962" cy="579438"/>
            <a:chOff x="1461" y="1488"/>
            <a:chExt cx="2451" cy="365"/>
          </a:xfrm>
        </p:grpSpPr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1555" y="1803"/>
              <a:ext cx="2352" cy="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34" name="Text Box 8"/>
            <p:cNvSpPr txBox="1">
              <a:spLocks noChangeArrowheads="1"/>
            </p:cNvSpPr>
            <p:nvPr/>
          </p:nvSpPr>
          <p:spPr bwMode="auto">
            <a:xfrm>
              <a:off x="1461" y="1488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latin typeface=".VnTime" pitchFamily="34" charset="0"/>
                </a:rPr>
                <a:t>d</a:t>
              </a:r>
            </a:p>
          </p:txBody>
        </p:sp>
      </p:grpSp>
      <p:sp>
        <p:nvSpPr>
          <p:cNvPr id="7" name="Down Ribbon 6"/>
          <p:cNvSpPr/>
          <p:nvPr/>
        </p:nvSpPr>
        <p:spPr>
          <a:xfrm>
            <a:off x="0" y="-117475"/>
            <a:ext cx="9180513" cy="1341438"/>
          </a:xfrm>
          <a:prstGeom prst="ribbon">
            <a:avLst>
              <a:gd name="adj1" fmla="val 20776"/>
              <a:gd name="adj2" fmla="val 55506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562" tIns="20781" rIns="41562" bIns="20781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5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700" b="1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TÌM HIỂU VÀ NGHIÊN CỨU BÀI HỌC</a:t>
            </a:r>
            <a:endParaRPr lang="en-US" altLang="vi-VN" sz="2700" b="1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93725" y="2324100"/>
            <a:ext cx="8382000" cy="4318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519113" y="4953000"/>
            <a:ext cx="8610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DC041E"/>
                </a:solidFill>
                <a:latin typeface="Times New Roman" pitchFamily="18" charset="0"/>
              </a:rPr>
              <a:t>Đường thẳng n</a:t>
            </a:r>
            <a:r>
              <a:rPr lang="en-US" altLang="en-US" sz="3200" b="1" i="1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en-US" sz="3200" b="1" i="1">
                <a:solidFill>
                  <a:srgbClr val="DC041E"/>
                </a:solidFill>
                <a:latin typeface="Times New Roman" pitchFamily="18" charset="0"/>
              </a:rPr>
              <a:t>o song song với đường thẳng a?</a:t>
            </a:r>
            <a:endParaRPr lang="en-US" altLang="en-US" sz="3200" b="1" i="1">
              <a:solidFill>
                <a:srgbClr val="DC041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71600" y="4570413"/>
            <a:ext cx="6248400" cy="158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71600" y="3427413"/>
            <a:ext cx="62484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62100" y="2651125"/>
            <a:ext cx="6148388" cy="1643063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600200" y="2549525"/>
            <a:ext cx="6248400" cy="160020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1"/>
          <p:cNvSpPr txBox="1">
            <a:spLocks noChangeArrowheads="1"/>
          </p:cNvSpPr>
          <p:nvPr/>
        </p:nvSpPr>
        <p:spPr bwMode="auto">
          <a:xfrm>
            <a:off x="1219200" y="4052888"/>
            <a:ext cx="685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000" b="1"/>
              <a:t>a</a:t>
            </a:r>
          </a:p>
        </p:txBody>
      </p:sp>
      <p:sp>
        <p:nvSpPr>
          <p:cNvPr id="6153" name="TextBox 12"/>
          <p:cNvSpPr txBox="1">
            <a:spLocks noChangeArrowheads="1"/>
          </p:cNvSpPr>
          <p:nvPr/>
        </p:nvSpPr>
        <p:spPr bwMode="auto">
          <a:xfrm>
            <a:off x="1509713" y="3630613"/>
            <a:ext cx="685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000" b="1"/>
              <a:t>m</a:t>
            </a:r>
          </a:p>
        </p:txBody>
      </p:sp>
      <p:sp>
        <p:nvSpPr>
          <p:cNvPr id="6154" name="TextBox 13"/>
          <p:cNvSpPr txBox="1">
            <a:spLocks noChangeArrowheads="1"/>
          </p:cNvSpPr>
          <p:nvPr/>
        </p:nvSpPr>
        <p:spPr bwMode="auto">
          <a:xfrm>
            <a:off x="1295400" y="2971800"/>
            <a:ext cx="685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000" b="1"/>
              <a:t>b</a:t>
            </a:r>
          </a:p>
        </p:txBody>
      </p:sp>
      <p:sp>
        <p:nvSpPr>
          <p:cNvPr id="6155" name="TextBox 14"/>
          <p:cNvSpPr txBox="1">
            <a:spLocks noChangeArrowheads="1"/>
          </p:cNvSpPr>
          <p:nvPr/>
        </p:nvSpPr>
        <p:spPr bwMode="auto">
          <a:xfrm>
            <a:off x="1524000" y="2286000"/>
            <a:ext cx="685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000" b="1"/>
              <a:t>n</a:t>
            </a:r>
          </a:p>
        </p:txBody>
      </p:sp>
      <p:sp>
        <p:nvSpPr>
          <p:cNvPr id="6156" name="TextBox 15"/>
          <p:cNvSpPr txBox="1">
            <a:spLocks noChangeArrowheads="1"/>
          </p:cNvSpPr>
          <p:nvPr/>
        </p:nvSpPr>
        <p:spPr bwMode="auto">
          <a:xfrm>
            <a:off x="4114800" y="2819400"/>
            <a:ext cx="685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000" b="1"/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4419600" y="3408363"/>
            <a:ext cx="36513" cy="36512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Cloud 1"/>
          <p:cNvSpPr/>
          <p:nvPr/>
        </p:nvSpPr>
        <p:spPr>
          <a:xfrm>
            <a:off x="4684713" y="1081088"/>
            <a:ext cx="5638800" cy="1422400"/>
          </a:xfrm>
          <a:prstGeom prst="cloud">
            <a:avLst/>
          </a:prstGeom>
          <a:solidFill>
            <a:srgbClr val="FF000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76200"/>
            <a:ext cx="883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800" b="1">
                <a:solidFill>
                  <a:srgbClr val="FFFFFF"/>
                </a:solidFill>
                <a:latin typeface="Times New Roman" pitchFamily="18" charset="0"/>
              </a:rPr>
              <a:t>§5.</a:t>
            </a:r>
            <a:r>
              <a:rPr lang="en-US" sz="2400" b="1">
                <a:solidFill>
                  <a:srgbClr val="FFFFFF"/>
                </a:solidFill>
                <a:latin typeface="Times New Roman" pitchFamily="18" charset="0"/>
              </a:rPr>
              <a:t>TIÊN ĐỀ Ơ – CLIT VỀ ĐƯỜNG THẲNG SONG SONG</a:t>
            </a:r>
            <a:endParaRPr lang="en-US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10050" y="6019800"/>
            <a:ext cx="43815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67250" y="6019800"/>
            <a:ext cx="43815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60198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91000" y="6019800"/>
            <a:ext cx="457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 flipH="1">
            <a:off x="3762375" y="1066800"/>
            <a:ext cx="2257425" cy="3505200"/>
            <a:chOff x="3936" y="576"/>
            <a:chExt cx="1152" cy="1872"/>
          </a:xfrm>
        </p:grpSpPr>
        <p:sp>
          <p:nvSpPr>
            <p:cNvPr id="6165" name="AutoShape 7"/>
            <p:cNvSpPr>
              <a:spLocks noChangeArrowheads="1"/>
            </p:cNvSpPr>
            <p:nvPr/>
          </p:nvSpPr>
          <p:spPr bwMode="auto">
            <a:xfrm>
              <a:off x="3936" y="576"/>
              <a:ext cx="1152" cy="1872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/>
            </a:p>
          </p:txBody>
        </p:sp>
        <p:sp>
          <p:nvSpPr>
            <p:cNvPr id="6166" name="AutoShape 8"/>
            <p:cNvSpPr>
              <a:spLocks noChangeArrowheads="1"/>
            </p:cNvSpPr>
            <p:nvPr/>
          </p:nvSpPr>
          <p:spPr bwMode="auto">
            <a:xfrm>
              <a:off x="4145" y="1304"/>
              <a:ext cx="559" cy="943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/>
            </a:p>
          </p:txBody>
        </p:sp>
      </p:grpSp>
      <p:cxnSp>
        <p:nvCxnSpPr>
          <p:cNvPr id="25" name="Straight Connector 24"/>
          <p:cNvCxnSpPr/>
          <p:nvPr/>
        </p:nvCxnSpPr>
        <p:spPr>
          <a:xfrm flipV="1">
            <a:off x="3733800" y="2563813"/>
            <a:ext cx="1300163" cy="2006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c 30"/>
          <p:cNvSpPr/>
          <p:nvPr/>
        </p:nvSpPr>
        <p:spPr bwMode="auto">
          <a:xfrm rot="19852221">
            <a:off x="3773488" y="4365625"/>
            <a:ext cx="261937" cy="233363"/>
          </a:xfrm>
          <a:custGeom>
            <a:avLst/>
            <a:gdLst>
              <a:gd name="T0" fmla="*/ 0 w 21600"/>
              <a:gd name="T1" fmla="*/ 0 h 31737"/>
              <a:gd name="T2" fmla="*/ 0 w 21600"/>
              <a:gd name="T3" fmla="*/ 0 h 31737"/>
              <a:gd name="T4" fmla="*/ 0 w 21600"/>
              <a:gd name="T5" fmla="*/ 0 h 31737"/>
              <a:gd name="T6" fmla="*/ 0 60000 65536"/>
              <a:gd name="T7" fmla="*/ 0 60000 65536"/>
              <a:gd name="T8" fmla="*/ 0 60000 65536"/>
              <a:gd name="T9" fmla="*/ 0 w 21600"/>
              <a:gd name="T10" fmla="*/ 0 h 31737"/>
              <a:gd name="T11" fmla="*/ 21600 w 21600"/>
              <a:gd name="T12" fmla="*/ 31737 h 317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737" fill="none" extrusionOk="0">
                <a:moveTo>
                  <a:pt x="14573" y="-1"/>
                </a:moveTo>
                <a:cubicBezTo>
                  <a:pt x="19049" y="4091"/>
                  <a:pt x="21600" y="9877"/>
                  <a:pt x="21600" y="15943"/>
                </a:cubicBezTo>
                <a:cubicBezTo>
                  <a:pt x="21600" y="21931"/>
                  <a:pt x="19113" y="27652"/>
                  <a:pt x="14734" y="31737"/>
                </a:cubicBezTo>
              </a:path>
              <a:path w="21600" h="31737" stroke="0" extrusionOk="0">
                <a:moveTo>
                  <a:pt x="14573" y="-1"/>
                </a:moveTo>
                <a:cubicBezTo>
                  <a:pt x="19049" y="4091"/>
                  <a:pt x="21600" y="9877"/>
                  <a:pt x="21600" y="15943"/>
                </a:cubicBezTo>
                <a:cubicBezTo>
                  <a:pt x="21600" y="21931"/>
                  <a:pt x="19113" y="27652"/>
                  <a:pt x="14734" y="31737"/>
                </a:cubicBezTo>
                <a:lnTo>
                  <a:pt x="0" y="15943"/>
                </a:lnTo>
                <a:lnTo>
                  <a:pt x="14573" y="-1"/>
                </a:lnTo>
                <a:close/>
              </a:path>
            </a:pathLst>
          </a:custGeom>
          <a:noFill/>
          <a:ln w="9525">
            <a:solidFill>
              <a:srgbClr val="DC041E"/>
            </a:solidFill>
            <a:rou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kern="0" dirty="0">
              <a:solidFill>
                <a:srgbClr val="FFFFFF"/>
              </a:solidFill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 flipV="1">
            <a:off x="2133600" y="3429000"/>
            <a:ext cx="2311400" cy="3505200"/>
            <a:chOff x="3936" y="576"/>
            <a:chExt cx="1152" cy="1872"/>
          </a:xfrm>
        </p:grpSpPr>
        <p:sp>
          <p:nvSpPr>
            <p:cNvPr id="6170" name="AutoShape 7"/>
            <p:cNvSpPr>
              <a:spLocks noChangeArrowheads="1"/>
            </p:cNvSpPr>
            <p:nvPr/>
          </p:nvSpPr>
          <p:spPr bwMode="auto">
            <a:xfrm>
              <a:off x="3936" y="576"/>
              <a:ext cx="1152" cy="1872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/>
            </a:p>
          </p:txBody>
        </p:sp>
        <p:sp>
          <p:nvSpPr>
            <p:cNvPr id="6171" name="AutoShape 8"/>
            <p:cNvSpPr>
              <a:spLocks noChangeArrowheads="1"/>
            </p:cNvSpPr>
            <p:nvPr/>
          </p:nvSpPr>
          <p:spPr bwMode="auto">
            <a:xfrm>
              <a:off x="4145" y="1304"/>
              <a:ext cx="559" cy="943"/>
            </a:xfrm>
            <a:prstGeom prst="rtTriangl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/>
            </a:p>
          </p:txBody>
        </p:sp>
      </p:grpSp>
      <p:sp>
        <p:nvSpPr>
          <p:cNvPr id="36" name="Arc 28"/>
          <p:cNvSpPr>
            <a:spLocks noChangeArrowheads="1"/>
          </p:cNvSpPr>
          <p:nvPr/>
        </p:nvSpPr>
        <p:spPr bwMode="auto">
          <a:xfrm rot="9448570">
            <a:off x="4168775" y="3398838"/>
            <a:ext cx="292100" cy="241300"/>
          </a:xfrm>
          <a:custGeom>
            <a:avLst/>
            <a:gdLst>
              <a:gd name="T0" fmla="*/ 14573 w 21600"/>
              <a:gd name="T1" fmla="*/ -1 h 31737"/>
              <a:gd name="T2" fmla="*/ 21600 w 21600"/>
              <a:gd name="T3" fmla="*/ 15943 h 31737"/>
              <a:gd name="T4" fmla="*/ 14734 w 21600"/>
              <a:gd name="T5" fmla="*/ 31737 h 31737"/>
              <a:gd name="T6" fmla="*/ 14573 w 21600"/>
              <a:gd name="T7" fmla="*/ -1 h 31737"/>
              <a:gd name="T8" fmla="*/ 21600 w 21600"/>
              <a:gd name="T9" fmla="*/ 15943 h 31737"/>
              <a:gd name="T10" fmla="*/ 14734 w 21600"/>
              <a:gd name="T11" fmla="*/ 31737 h 31737"/>
              <a:gd name="T12" fmla="*/ 0 w 21600"/>
              <a:gd name="T13" fmla="*/ 15943 h 31737"/>
              <a:gd name="T14" fmla="*/ 14573 w 21600"/>
              <a:gd name="T15" fmla="*/ -1 h 31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600" h="31737" fill="none">
                <a:moveTo>
                  <a:pt x="14573" y="-1"/>
                </a:moveTo>
                <a:cubicBezTo>
                  <a:pt x="19049" y="4091"/>
                  <a:pt x="21600" y="9877"/>
                  <a:pt x="21600" y="15943"/>
                </a:cubicBezTo>
                <a:cubicBezTo>
                  <a:pt x="21600" y="21931"/>
                  <a:pt x="19113" y="27652"/>
                  <a:pt x="14734" y="31737"/>
                </a:cubicBezTo>
              </a:path>
              <a:path w="21600" h="31737" stroke="0">
                <a:moveTo>
                  <a:pt x="14573" y="-1"/>
                </a:moveTo>
                <a:cubicBezTo>
                  <a:pt x="19049" y="4091"/>
                  <a:pt x="21600" y="9877"/>
                  <a:pt x="21600" y="15943"/>
                </a:cubicBezTo>
                <a:cubicBezTo>
                  <a:pt x="21600" y="21931"/>
                  <a:pt x="19113" y="27652"/>
                  <a:pt x="14734" y="31737"/>
                </a:cubicBezTo>
                <a:lnTo>
                  <a:pt x="0" y="15943"/>
                </a:lnTo>
                <a:lnTo>
                  <a:pt x="14573" y="-1"/>
                </a:lnTo>
                <a:close/>
              </a:path>
            </a:pathLst>
          </a:custGeom>
          <a:noFill/>
          <a:ln w="9525">
            <a:solidFill>
              <a:srgbClr val="DC041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zh-CN">
              <a:ea typeface="SimSun" pitchFamily="2" charset="-12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81400" y="4606925"/>
            <a:ext cx="323850" cy="346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174" name="TextBox 9"/>
          <p:cNvSpPr txBox="1">
            <a:spLocks noChangeArrowheads="1"/>
          </p:cNvSpPr>
          <p:nvPr/>
        </p:nvSpPr>
        <p:spPr bwMode="auto">
          <a:xfrm>
            <a:off x="288925" y="779463"/>
            <a:ext cx="556736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vi-VN" sz="3200">
                <a:latin typeface="Times New Roman" pitchFamily="18" charset="0"/>
              </a:rPr>
              <a:t>Dựa vào dấu hiệu 2 đường thẳng</a:t>
            </a:r>
          </a:p>
          <a:p>
            <a:pPr eaLnBrk="0" hangingPunct="0"/>
            <a:r>
              <a:rPr lang="vi-VN" sz="3200">
                <a:latin typeface="Times New Roman" pitchFamily="18" charset="0"/>
              </a:rPr>
              <a:t> song song để trả lời câu hỏi.</a:t>
            </a:r>
            <a:endParaRPr lang="en-US" altLang="zh-CN" sz="3200">
              <a:latin typeface="Calibri Light" pitchFamily="34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11111E-6 L 0.16823 -0.3439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8400" y="-172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16823 -0.3439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8400" y="-172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3" grpId="0"/>
      <p:bldP spid="18" grpId="0"/>
      <p:bldP spid="19" grpId="0"/>
      <p:bldP spid="20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Callout 9"/>
          <p:cNvSpPr/>
          <p:nvPr/>
        </p:nvSpPr>
        <p:spPr>
          <a:xfrm>
            <a:off x="320675" y="1223963"/>
            <a:ext cx="8737600" cy="2811462"/>
          </a:xfrm>
          <a:prstGeom prst="wedgeEllipseCallout">
            <a:avLst>
              <a:gd name="adj1" fmla="val -20833"/>
              <a:gd name="adj2" fmla="val 38877"/>
            </a:avLst>
          </a:prstGeom>
          <a:solidFill>
            <a:srgbClr val="C000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altLang="zh-CN" sz="32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rPr>
              <a:t>2. Nếu một đường thẳng cắt hai đường thẳng song song thì:</a:t>
            </a:r>
          </a:p>
          <a:p>
            <a:pPr algn="ctr" eaLnBrk="0" hangingPunct="0"/>
            <a:r>
              <a:rPr lang="en-US" altLang="zh-CN" sz="320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Hai góc so le trong, hai góc đồng vị, hai góc trong cùng phía có bằng nhau không?</a:t>
            </a:r>
          </a:p>
        </p:txBody>
      </p:sp>
      <p:sp>
        <p:nvSpPr>
          <p:cNvPr id="7" name="Down Ribbon 6"/>
          <p:cNvSpPr/>
          <p:nvPr/>
        </p:nvSpPr>
        <p:spPr>
          <a:xfrm>
            <a:off x="0" y="-117475"/>
            <a:ext cx="9180513" cy="1341438"/>
          </a:xfrm>
          <a:prstGeom prst="ribbon">
            <a:avLst>
              <a:gd name="adj1" fmla="val 20776"/>
              <a:gd name="adj2" fmla="val 55506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562" tIns="20781" rIns="41562" bIns="20781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.VnBook-Antiqua" pitchFamily="34" charset="0"/>
                <a:ea typeface="+mn-ea"/>
                <a:cs typeface="+mn-cs"/>
              </a:defRPr>
            </a:lvl5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700" b="1" noProof="1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TÌM HIỂU VÀ NGHIÊN CỨU BÀI HỌC</a:t>
            </a:r>
            <a:endParaRPr lang="en-US" altLang="vi-VN" sz="2700" b="1" noProof="1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grpSp>
        <p:nvGrpSpPr>
          <p:cNvPr id="7171" name="Group 24"/>
          <p:cNvGrpSpPr>
            <a:grpSpLocks/>
          </p:cNvGrpSpPr>
          <p:nvPr/>
        </p:nvGrpSpPr>
        <p:grpSpPr bwMode="auto">
          <a:xfrm>
            <a:off x="2895600" y="3840163"/>
            <a:ext cx="3340100" cy="3094037"/>
            <a:chOff x="8640" y="1680"/>
            <a:chExt cx="5260" cy="4872"/>
          </a:xfrm>
        </p:grpSpPr>
        <p:grpSp>
          <p:nvGrpSpPr>
            <p:cNvPr id="7172" name="Group 32"/>
            <p:cNvGrpSpPr>
              <a:grpSpLocks/>
            </p:cNvGrpSpPr>
            <p:nvPr/>
          </p:nvGrpSpPr>
          <p:grpSpPr bwMode="auto">
            <a:xfrm>
              <a:off x="9240" y="1680"/>
              <a:ext cx="3240" cy="4873"/>
              <a:chOff x="672" y="1651"/>
              <a:chExt cx="1296" cy="1949"/>
            </a:xfrm>
          </p:grpSpPr>
          <p:sp>
            <p:nvSpPr>
              <p:cNvPr id="7173" name="Text Box 9"/>
              <p:cNvSpPr txBox="1">
                <a:spLocks noChangeArrowheads="1"/>
              </p:cNvSpPr>
              <p:nvPr/>
            </p:nvSpPr>
            <p:spPr bwMode="auto">
              <a:xfrm>
                <a:off x="1536" y="1651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DC041E"/>
                    </a:solidFill>
                    <a:latin typeface=".VnTime" pitchFamily="34" charset="0"/>
                  </a:rPr>
                  <a:t>c</a:t>
                </a:r>
              </a:p>
            </p:txBody>
          </p:sp>
          <p:sp>
            <p:nvSpPr>
              <p:cNvPr id="7174" name="Line 11"/>
              <p:cNvSpPr>
                <a:spLocks noChangeShapeType="1"/>
              </p:cNvSpPr>
              <p:nvPr/>
            </p:nvSpPr>
            <p:spPr bwMode="auto">
              <a:xfrm flipH="1">
                <a:off x="672" y="1824"/>
                <a:ext cx="1152" cy="1776"/>
              </a:xfrm>
              <a:prstGeom prst="line">
                <a:avLst/>
              </a:prstGeom>
              <a:noFill/>
              <a:ln w="28575">
                <a:solidFill>
                  <a:srgbClr val="DC041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75" name="Text Box 12"/>
              <p:cNvSpPr txBox="1">
                <a:spLocks noChangeArrowheads="1"/>
              </p:cNvSpPr>
              <p:nvPr/>
            </p:nvSpPr>
            <p:spPr bwMode="auto">
              <a:xfrm>
                <a:off x="960" y="3040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  <a:latin typeface=".VnTime" pitchFamily="34" charset="0"/>
                  </a:rPr>
                  <a:t>B</a:t>
                </a:r>
              </a:p>
            </p:txBody>
          </p:sp>
          <p:sp>
            <p:nvSpPr>
              <p:cNvPr id="7176" name="Text Box 13"/>
              <p:cNvSpPr txBox="1">
                <a:spLocks noChangeArrowheads="1"/>
              </p:cNvSpPr>
              <p:nvPr/>
            </p:nvSpPr>
            <p:spPr bwMode="auto">
              <a:xfrm>
                <a:off x="1344" y="196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  <a:latin typeface=".VnTime" pitchFamily="34" charset="0"/>
                  </a:rPr>
                  <a:t>A</a:t>
                </a:r>
              </a:p>
            </p:txBody>
          </p:sp>
        </p:grpSp>
        <p:grpSp>
          <p:nvGrpSpPr>
            <p:cNvPr id="7177" name="Group 21"/>
            <p:cNvGrpSpPr>
              <a:grpSpLocks/>
            </p:cNvGrpSpPr>
            <p:nvPr/>
          </p:nvGrpSpPr>
          <p:grpSpPr bwMode="auto">
            <a:xfrm>
              <a:off x="8640" y="2353"/>
              <a:ext cx="5260" cy="3000"/>
              <a:chOff x="8640" y="2353"/>
              <a:chExt cx="5260" cy="3000"/>
            </a:xfrm>
          </p:grpSpPr>
          <p:grpSp>
            <p:nvGrpSpPr>
              <p:cNvPr id="7178" name="Group 31"/>
              <p:cNvGrpSpPr>
                <a:grpSpLocks/>
              </p:cNvGrpSpPr>
              <p:nvPr/>
            </p:nvGrpSpPr>
            <p:grpSpPr bwMode="auto">
              <a:xfrm>
                <a:off x="8640" y="2353"/>
                <a:ext cx="5260" cy="3000"/>
                <a:chOff x="432" y="1920"/>
                <a:chExt cx="2104" cy="1200"/>
              </a:xfrm>
            </p:grpSpPr>
            <p:sp>
              <p:nvSpPr>
                <p:cNvPr id="7179" name="Line 6"/>
                <p:cNvSpPr>
                  <a:spLocks noChangeShapeType="1"/>
                </p:cNvSpPr>
                <p:nvPr/>
              </p:nvSpPr>
              <p:spPr bwMode="auto">
                <a:xfrm>
                  <a:off x="432" y="2256"/>
                  <a:ext cx="1872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180" name="Line 7"/>
                <p:cNvSpPr>
                  <a:spLocks noChangeShapeType="1"/>
                </p:cNvSpPr>
                <p:nvPr/>
              </p:nvSpPr>
              <p:spPr bwMode="auto">
                <a:xfrm>
                  <a:off x="432" y="3072"/>
                  <a:ext cx="1872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18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104" y="2755"/>
                  <a:ext cx="43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>
                      <a:solidFill>
                        <a:srgbClr val="0000FF"/>
                      </a:solidFill>
                      <a:latin typeface=".VnTime" pitchFamily="34" charset="0"/>
                    </a:rPr>
                    <a:t>b</a:t>
                  </a:r>
                </a:p>
              </p:txBody>
            </p:sp>
            <p:sp>
              <p:nvSpPr>
                <p:cNvPr id="7182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096" y="1920"/>
                  <a:ext cx="43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3200">
                      <a:solidFill>
                        <a:srgbClr val="0000FF"/>
                      </a:solidFill>
                      <a:latin typeface=".VnTime" pitchFamily="34" charset="0"/>
                    </a:rPr>
                    <a:t>a</a:t>
                  </a:r>
                </a:p>
              </p:txBody>
            </p:sp>
          </p:grpSp>
          <p:sp>
            <p:nvSpPr>
              <p:cNvPr id="7183" name="Text Box 20"/>
              <p:cNvSpPr txBox="1">
                <a:spLocks noChangeArrowheads="1"/>
              </p:cNvSpPr>
              <p:nvPr/>
            </p:nvSpPr>
            <p:spPr bwMode="auto">
              <a:xfrm>
                <a:off x="11300" y="3193"/>
                <a:ext cx="1080" cy="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>
                    <a:solidFill>
                      <a:srgbClr val="DC041E"/>
                    </a:solidFill>
                    <a:latin typeface=".VnTime" pitchFamily="34" charset="0"/>
                  </a:rPr>
                  <a:t>4</a:t>
                </a:r>
              </a:p>
            </p:txBody>
          </p:sp>
          <p:grpSp>
            <p:nvGrpSpPr>
              <p:cNvPr id="7184" name="Group 35"/>
              <p:cNvGrpSpPr>
                <a:grpSpLocks/>
              </p:cNvGrpSpPr>
              <p:nvPr/>
            </p:nvGrpSpPr>
            <p:grpSpPr bwMode="auto">
              <a:xfrm>
                <a:off x="11440" y="2593"/>
                <a:ext cx="1400" cy="667"/>
                <a:chOff x="1552" y="2016"/>
                <a:chExt cx="560" cy="267"/>
              </a:xfrm>
            </p:grpSpPr>
            <p:sp>
              <p:nvSpPr>
                <p:cNvPr id="7185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680" y="2016"/>
                  <a:ext cx="43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>
                      <a:solidFill>
                        <a:srgbClr val="DC041E"/>
                      </a:solidFill>
                      <a:latin typeface=".VnTime" pitchFamily="34" charset="0"/>
                    </a:rPr>
                    <a:t>1</a:t>
                  </a:r>
                </a:p>
              </p:txBody>
            </p:sp>
            <p:sp>
              <p:nvSpPr>
                <p:cNvPr id="7186" name="Arc 29"/>
                <p:cNvSpPr>
                  <a:spLocks noChangeArrowheads="1"/>
                </p:cNvSpPr>
                <p:nvPr/>
              </p:nvSpPr>
              <p:spPr bwMode="auto">
                <a:xfrm rot="-1747779">
                  <a:off x="1552" y="2136"/>
                  <a:ext cx="165" cy="147"/>
                </a:xfrm>
                <a:custGeom>
                  <a:avLst/>
                  <a:gdLst>
                    <a:gd name="T0" fmla="*/ 14573 w 21600"/>
                    <a:gd name="T1" fmla="*/ -1 h 31737"/>
                    <a:gd name="T2" fmla="*/ 21600 w 21600"/>
                    <a:gd name="T3" fmla="*/ 15943 h 31737"/>
                    <a:gd name="T4" fmla="*/ 14734 w 21600"/>
                    <a:gd name="T5" fmla="*/ 31737 h 31737"/>
                    <a:gd name="T6" fmla="*/ 14573 w 21600"/>
                    <a:gd name="T7" fmla="*/ -1 h 31737"/>
                    <a:gd name="T8" fmla="*/ 21600 w 21600"/>
                    <a:gd name="T9" fmla="*/ 15943 h 31737"/>
                    <a:gd name="T10" fmla="*/ 14734 w 21600"/>
                    <a:gd name="T11" fmla="*/ 31737 h 31737"/>
                    <a:gd name="T12" fmla="*/ 0 w 21600"/>
                    <a:gd name="T13" fmla="*/ 15943 h 31737"/>
                    <a:gd name="T14" fmla="*/ 14573 w 21600"/>
                    <a:gd name="T15" fmla="*/ -1 h 317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1600" h="31737" fill="none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</a:path>
                    <a:path w="21600" h="31737" stroke="0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  <a:lnTo>
                        <a:pt x="0" y="15943"/>
                      </a:lnTo>
                      <a:lnTo>
                        <a:pt x="14573" y="-1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DC041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altLang="zh-CN">
                    <a:ea typeface="SimSun" pitchFamily="2" charset="-122"/>
                  </a:endParaRPr>
                </a:p>
              </p:txBody>
            </p:sp>
          </p:grpSp>
          <p:grpSp>
            <p:nvGrpSpPr>
              <p:cNvPr id="7187" name="Group 33"/>
              <p:cNvGrpSpPr>
                <a:grpSpLocks/>
              </p:cNvGrpSpPr>
              <p:nvPr/>
            </p:nvGrpSpPr>
            <p:grpSpPr bwMode="auto">
              <a:xfrm>
                <a:off x="10160" y="3140"/>
                <a:ext cx="1480" cy="2140"/>
                <a:chOff x="1040" y="2235"/>
                <a:chExt cx="592" cy="856"/>
              </a:xfrm>
            </p:grpSpPr>
            <p:sp>
              <p:nvSpPr>
                <p:cNvPr id="718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200" y="2832"/>
                  <a:ext cx="43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>
                      <a:solidFill>
                        <a:srgbClr val="DC041E"/>
                      </a:solidFill>
                      <a:latin typeface=".VnTime" pitchFamily="34" charset="0"/>
                    </a:rPr>
                    <a:t>1</a:t>
                  </a:r>
                </a:p>
              </p:txBody>
            </p:sp>
            <p:sp>
              <p:nvSpPr>
                <p:cNvPr id="718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200" y="2256"/>
                  <a:ext cx="43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>
                      <a:solidFill>
                        <a:srgbClr val="DC041E"/>
                      </a:solidFill>
                      <a:latin typeface=".VnTime" pitchFamily="34" charset="0"/>
                    </a:rPr>
                    <a:t>3</a:t>
                  </a:r>
                </a:p>
              </p:txBody>
            </p:sp>
            <p:sp>
              <p:nvSpPr>
                <p:cNvPr id="7190" name="Arc 28"/>
                <p:cNvSpPr>
                  <a:spLocks noChangeArrowheads="1"/>
                </p:cNvSpPr>
                <p:nvPr/>
              </p:nvSpPr>
              <p:spPr bwMode="auto">
                <a:xfrm rot="9448570">
                  <a:off x="1365" y="2235"/>
                  <a:ext cx="184" cy="152"/>
                </a:xfrm>
                <a:custGeom>
                  <a:avLst/>
                  <a:gdLst>
                    <a:gd name="T0" fmla="*/ 14573 w 21600"/>
                    <a:gd name="T1" fmla="*/ -1 h 31737"/>
                    <a:gd name="T2" fmla="*/ 21600 w 21600"/>
                    <a:gd name="T3" fmla="*/ 15943 h 31737"/>
                    <a:gd name="T4" fmla="*/ 14734 w 21600"/>
                    <a:gd name="T5" fmla="*/ 31737 h 31737"/>
                    <a:gd name="T6" fmla="*/ 14573 w 21600"/>
                    <a:gd name="T7" fmla="*/ -1 h 31737"/>
                    <a:gd name="T8" fmla="*/ 21600 w 21600"/>
                    <a:gd name="T9" fmla="*/ 15943 h 31737"/>
                    <a:gd name="T10" fmla="*/ 14734 w 21600"/>
                    <a:gd name="T11" fmla="*/ 31737 h 31737"/>
                    <a:gd name="T12" fmla="*/ 0 w 21600"/>
                    <a:gd name="T13" fmla="*/ 15943 h 31737"/>
                    <a:gd name="T14" fmla="*/ 14573 w 21600"/>
                    <a:gd name="T15" fmla="*/ -1 h 317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1600" h="31737" fill="none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</a:path>
                    <a:path w="21600" h="31737" stroke="0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  <a:lnTo>
                        <a:pt x="0" y="15943"/>
                      </a:lnTo>
                      <a:lnTo>
                        <a:pt x="14573" y="-1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DC041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altLang="zh-CN">
                    <a:ea typeface="SimSun" pitchFamily="2" charset="-122"/>
                  </a:endParaRPr>
                </a:p>
              </p:txBody>
            </p:sp>
            <p:sp>
              <p:nvSpPr>
                <p:cNvPr id="7191" name="Arc 30"/>
                <p:cNvSpPr>
                  <a:spLocks noChangeArrowheads="1"/>
                </p:cNvSpPr>
                <p:nvPr/>
              </p:nvSpPr>
              <p:spPr bwMode="auto">
                <a:xfrm rot="-1747779">
                  <a:off x="1040" y="2944"/>
                  <a:ext cx="165" cy="147"/>
                </a:xfrm>
                <a:custGeom>
                  <a:avLst/>
                  <a:gdLst>
                    <a:gd name="T0" fmla="*/ 14573 w 21600"/>
                    <a:gd name="T1" fmla="*/ -1 h 31737"/>
                    <a:gd name="T2" fmla="*/ 21600 w 21600"/>
                    <a:gd name="T3" fmla="*/ 15943 h 31737"/>
                    <a:gd name="T4" fmla="*/ 14734 w 21600"/>
                    <a:gd name="T5" fmla="*/ 31737 h 31737"/>
                    <a:gd name="T6" fmla="*/ 14573 w 21600"/>
                    <a:gd name="T7" fmla="*/ -1 h 31737"/>
                    <a:gd name="T8" fmla="*/ 21600 w 21600"/>
                    <a:gd name="T9" fmla="*/ 15943 h 31737"/>
                    <a:gd name="T10" fmla="*/ 14734 w 21600"/>
                    <a:gd name="T11" fmla="*/ 31737 h 31737"/>
                    <a:gd name="T12" fmla="*/ 0 w 21600"/>
                    <a:gd name="T13" fmla="*/ 15943 h 31737"/>
                    <a:gd name="T14" fmla="*/ 14573 w 21600"/>
                    <a:gd name="T15" fmla="*/ -1 h 317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1600" h="31737" fill="none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</a:path>
                    <a:path w="21600" h="31737" stroke="0">
                      <a:moveTo>
                        <a:pt x="14573" y="-1"/>
                      </a:moveTo>
                      <a:cubicBezTo>
                        <a:pt x="19049" y="4091"/>
                        <a:pt x="21600" y="9877"/>
                        <a:pt x="21600" y="15943"/>
                      </a:cubicBezTo>
                      <a:cubicBezTo>
                        <a:pt x="21600" y="21931"/>
                        <a:pt x="19113" y="27652"/>
                        <a:pt x="14734" y="31737"/>
                      </a:cubicBezTo>
                      <a:lnTo>
                        <a:pt x="0" y="15943"/>
                      </a:lnTo>
                      <a:lnTo>
                        <a:pt x="14573" y="-1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DC041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altLang="zh-CN">
                    <a:ea typeface="SimSun" pitchFamily="2" charset="-122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29" baseType="lpstr">
      <vt:lpstr>Arial</vt:lpstr>
      <vt:lpstr>SimSun</vt:lpstr>
      <vt:lpstr>Wingdings</vt:lpstr>
      <vt:lpstr>.VnBook-Antiqua</vt:lpstr>
      <vt:lpstr>Segoe Print</vt:lpstr>
      <vt:lpstr>Arial Black</vt:lpstr>
      <vt:lpstr>Times New Roman</vt:lpstr>
      <vt:lpstr>Calibri</vt:lpstr>
      <vt:lpstr>Verdana</vt:lpstr>
      <vt:lpstr>Calibri Light</vt:lpstr>
      <vt:lpstr>Century Gothic</vt:lpstr>
      <vt:lpstr>Wingdings 3</vt:lpstr>
      <vt:lpstr>.VnTime</vt:lpstr>
      <vt:lpstr>Tahoma</vt:lpstr>
      <vt:lpstr>.VnArial</vt:lpstr>
      <vt:lpstr>Time s New Roman</vt:lpstr>
      <vt:lpstr>.VnTimeH</vt:lpstr>
      <vt:lpstr>.VnAristote</vt:lpstr>
      <vt:lpstr>Comic Sans MS</vt:lpstr>
      <vt:lpstr>Century Gothic</vt:lpstr>
      <vt:lpstr>Microsoft YaHei</vt:lpstr>
      <vt:lpstr>Arial Unicode MS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tr×nh chiÕu</dc:title>
  <dc:subject>H×nh 7</dc:subject>
  <dc:creator>NguyÔn V¨n H¹nh</dc:creator>
  <cp:lastModifiedBy>DELL</cp:lastModifiedBy>
  <cp:revision>275</cp:revision>
  <cp:lastPrinted>2020-10-01T13:53:13Z</cp:lastPrinted>
  <dcterms:created xsi:type="dcterms:W3CDTF">2006-09-29T01:46:37Z</dcterms:created>
  <dcterms:modified xsi:type="dcterms:W3CDTF">2021-09-25T09:02:48Z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C67D6F552F394073B60A1F58D1DEC7A7</vt:lpwstr>
  </property>
  <property fmtid="{D5CDD505-2E9C-101B-9397-08002B2CF9AE}" pid="3" name="KSOProductBuildVer">
    <vt:lpwstr>1033-11.2.0.10265</vt:lpwstr>
  </property>
</Properties>
</file>