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sldIdLst>
    <p:sldId id="1353" r:id="rId2"/>
    <p:sldId id="1354" r:id="rId3"/>
    <p:sldId id="1356" r:id="rId4"/>
    <p:sldId id="1355" r:id="rId5"/>
    <p:sldId id="1358" r:id="rId6"/>
    <p:sldId id="1357" r:id="rId7"/>
    <p:sldId id="1360" r:id="rId8"/>
    <p:sldId id="1290" r:id="rId9"/>
    <p:sldId id="1361" r:id="rId10"/>
    <p:sldId id="1201" r:id="rId11"/>
    <p:sldId id="1363" r:id="rId12"/>
    <p:sldId id="1362" r:id="rId13"/>
    <p:sldId id="1203" r:id="rId14"/>
    <p:sldId id="1204" r:id="rId15"/>
    <p:sldId id="1296" r:id="rId16"/>
    <p:sldId id="1206" r:id="rId17"/>
    <p:sldId id="1364" r:id="rId18"/>
    <p:sldId id="1366" r:id="rId19"/>
    <p:sldId id="1207" r:id="rId20"/>
    <p:sldId id="1208" r:id="rId21"/>
    <p:sldId id="1367" r:id="rId22"/>
    <p:sldId id="1368" r:id="rId23"/>
    <p:sldId id="1209" r:id="rId24"/>
    <p:sldId id="1370" r:id="rId25"/>
    <p:sldId id="1369" r:id="rId26"/>
    <p:sldId id="1211" r:id="rId27"/>
    <p:sldId id="1212" r:id="rId28"/>
    <p:sldId id="1213" r:id="rId29"/>
    <p:sldId id="1371" r:id="rId30"/>
    <p:sldId id="1214" r:id="rId31"/>
    <p:sldId id="1216" r:id="rId32"/>
    <p:sldId id="1218" r:id="rId33"/>
    <p:sldId id="1373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3333FF"/>
    <a:srgbClr val="FF0066"/>
    <a:srgbClr val="6600CC"/>
    <a:srgbClr val="FF33CC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906" y="6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15.wmf"/><Relationship Id="rId1" Type="http://schemas.openxmlformats.org/officeDocument/2006/relationships/image" Target="../media/image28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1.wmf"/><Relationship Id="rId1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image" Target="../media/image7.wmf"/><Relationship Id="rId4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image" Target="../media/image10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image" Target="../media/image26.wmf"/><Relationship Id="rId3" Type="http://schemas.openxmlformats.org/officeDocument/2006/relationships/image" Target="../media/image18.wmf"/><Relationship Id="rId7" Type="http://schemas.openxmlformats.org/officeDocument/2006/relationships/image" Target="../media/image2.wmf"/><Relationship Id="rId12" Type="http://schemas.openxmlformats.org/officeDocument/2006/relationships/image" Target="../media/image25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6" Type="http://schemas.openxmlformats.org/officeDocument/2006/relationships/image" Target="../media/image21.wmf"/><Relationship Id="rId11" Type="http://schemas.openxmlformats.org/officeDocument/2006/relationships/image" Target="../media/image24.wmf"/><Relationship Id="rId5" Type="http://schemas.openxmlformats.org/officeDocument/2006/relationships/image" Target="../media/image20.wmf"/><Relationship Id="rId10" Type="http://schemas.openxmlformats.org/officeDocument/2006/relationships/image" Target="../media/image23.wmf"/><Relationship Id="rId4" Type="http://schemas.openxmlformats.org/officeDocument/2006/relationships/image" Target="../media/image19.wmf"/><Relationship Id="rId9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35400D-908B-47BB-9F6C-ACCE83D61C46}" type="datetimeFigureOut">
              <a:rPr lang="en-US" smtClean="0"/>
              <a:pPr/>
              <a:t>9/5/2021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DBE7F7-6733-463D-B0A7-9597831556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9081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DBE7F7-6733-463D-B0A7-959783155612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434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24292-F7B4-4926-A785-B98BFF00E556}" type="datetimeFigureOut">
              <a:rPr lang="en-US" smtClean="0"/>
              <a:pPr/>
              <a:t>9/5/2021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C2E76-9176-448F-9569-C920F0A0E7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24292-F7B4-4926-A785-B98BFF00E556}" type="datetimeFigureOut">
              <a:rPr lang="en-US" smtClean="0"/>
              <a:pPr/>
              <a:t>9/5/2021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C2E76-9176-448F-9569-C920F0A0E7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24292-F7B4-4926-A785-B98BFF00E556}" type="datetimeFigureOut">
              <a:rPr lang="en-US" smtClean="0"/>
              <a:pPr/>
              <a:t>9/5/2021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C2E76-9176-448F-9569-C920F0A0E7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24292-F7B4-4926-A785-B98BFF00E556}" type="datetimeFigureOut">
              <a:rPr lang="en-US" smtClean="0"/>
              <a:pPr/>
              <a:t>9/5/2021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C2E76-9176-448F-9569-C920F0A0E7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24292-F7B4-4926-A785-B98BFF00E556}" type="datetimeFigureOut">
              <a:rPr lang="en-US" smtClean="0"/>
              <a:pPr/>
              <a:t>9/5/2021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C2E76-9176-448F-9569-C920F0A0E7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24292-F7B4-4926-A785-B98BFF00E556}" type="datetimeFigureOut">
              <a:rPr lang="en-US" smtClean="0"/>
              <a:pPr/>
              <a:t>9/5/2021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C2E76-9176-448F-9569-C920F0A0E7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24292-F7B4-4926-A785-B98BFF00E556}" type="datetimeFigureOut">
              <a:rPr lang="en-US" smtClean="0"/>
              <a:pPr/>
              <a:t>9/5/2021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C2E76-9176-448F-9569-C920F0A0E7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24292-F7B4-4926-A785-B98BFF00E556}" type="datetimeFigureOut">
              <a:rPr lang="en-US" smtClean="0"/>
              <a:pPr/>
              <a:t>9/5/2021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C2E76-9176-448F-9569-C920F0A0E7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24292-F7B4-4926-A785-B98BFF00E556}" type="datetimeFigureOut">
              <a:rPr lang="en-US" smtClean="0"/>
              <a:pPr/>
              <a:t>9/5/2021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C2E76-9176-448F-9569-C920F0A0E7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24292-F7B4-4926-A785-B98BFF00E556}" type="datetimeFigureOut">
              <a:rPr lang="en-US" smtClean="0"/>
              <a:pPr/>
              <a:t>9/5/2021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C2E76-9176-448F-9569-C920F0A0E7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24292-F7B4-4926-A785-B98BFF00E556}" type="datetimeFigureOut">
              <a:rPr lang="en-US" smtClean="0"/>
              <a:pPr/>
              <a:t>9/5/2021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C2E76-9176-448F-9569-C920F0A0E7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824292-F7B4-4926-A785-B98BFF00E556}" type="datetimeFigureOut">
              <a:rPr lang="en-US" smtClean="0"/>
              <a:pPr/>
              <a:t>9/5/2021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0C2E76-9176-448F-9569-C920F0A0E77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13" Type="http://schemas.openxmlformats.org/officeDocument/2006/relationships/oleObject" Target="../embeddings/oleObject12.bin"/><Relationship Id="rId3" Type="http://schemas.openxmlformats.org/officeDocument/2006/relationships/image" Target="../media/image9.emf"/><Relationship Id="rId7" Type="http://schemas.openxmlformats.org/officeDocument/2006/relationships/image" Target="../media/image1.wmf"/><Relationship Id="rId12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8.bin"/><Relationship Id="rId11" Type="http://schemas.openxmlformats.org/officeDocument/2006/relationships/image" Target="../media/image8.wmf"/><Relationship Id="rId5" Type="http://schemas.openxmlformats.org/officeDocument/2006/relationships/image" Target="../media/image7.wmf"/><Relationship Id="rId10" Type="http://schemas.openxmlformats.org/officeDocument/2006/relationships/oleObject" Target="../embeddings/oleObject10.bin"/><Relationship Id="rId4" Type="http://schemas.openxmlformats.org/officeDocument/2006/relationships/oleObject" Target="../embeddings/oleObject7.bin"/><Relationship Id="rId9" Type="http://schemas.openxmlformats.org/officeDocument/2006/relationships/image" Target="../media/image2.wmf"/><Relationship Id="rId14" Type="http://schemas.openxmlformats.org/officeDocument/2006/relationships/oleObject" Target="../embeddings/oleObject13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10.w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image" Target="../media/image13.emf"/><Relationship Id="rId7" Type="http://schemas.openxmlformats.org/officeDocument/2006/relationships/image" Target="../media/image1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7.bin"/><Relationship Id="rId5" Type="http://schemas.openxmlformats.org/officeDocument/2006/relationships/image" Target="../media/image10.wmf"/><Relationship Id="rId4" Type="http://schemas.openxmlformats.org/officeDocument/2006/relationships/oleObject" Target="../embeddings/oleObject16.bin"/><Relationship Id="rId9" Type="http://schemas.openxmlformats.org/officeDocument/2006/relationships/oleObject" Target="../embeddings/oleObject19.bin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9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14.w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6.wmf"/><Relationship Id="rId4" Type="http://schemas.openxmlformats.org/officeDocument/2006/relationships/oleObject" Target="../embeddings/oleObject22.bin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0.wmf"/><Relationship Id="rId18" Type="http://schemas.openxmlformats.org/officeDocument/2006/relationships/oleObject" Target="../embeddings/oleObject30.bin"/><Relationship Id="rId26" Type="http://schemas.openxmlformats.org/officeDocument/2006/relationships/oleObject" Target="../embeddings/oleObject36.bin"/><Relationship Id="rId3" Type="http://schemas.openxmlformats.org/officeDocument/2006/relationships/oleObject" Target="../embeddings/oleObject23.bin"/><Relationship Id="rId21" Type="http://schemas.openxmlformats.org/officeDocument/2006/relationships/oleObject" Target="../embeddings/oleObject32.bin"/><Relationship Id="rId34" Type="http://schemas.openxmlformats.org/officeDocument/2006/relationships/image" Target="../media/image26.wmf"/><Relationship Id="rId7" Type="http://schemas.openxmlformats.org/officeDocument/2006/relationships/image" Target="../media/image17.wmf"/><Relationship Id="rId12" Type="http://schemas.openxmlformats.org/officeDocument/2006/relationships/oleObject" Target="../embeddings/oleObject27.bin"/><Relationship Id="rId17" Type="http://schemas.openxmlformats.org/officeDocument/2006/relationships/image" Target="../media/image2.wmf"/><Relationship Id="rId25" Type="http://schemas.openxmlformats.org/officeDocument/2006/relationships/oleObject" Target="../embeddings/oleObject35.bin"/><Relationship Id="rId33" Type="http://schemas.openxmlformats.org/officeDocument/2006/relationships/oleObject" Target="../embeddings/oleObject40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29.bin"/><Relationship Id="rId20" Type="http://schemas.openxmlformats.org/officeDocument/2006/relationships/image" Target="../media/image22.wmf"/><Relationship Id="rId29" Type="http://schemas.openxmlformats.org/officeDocument/2006/relationships/image" Target="../media/image24.wmf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24.bin"/><Relationship Id="rId11" Type="http://schemas.openxmlformats.org/officeDocument/2006/relationships/image" Target="../media/image19.wmf"/><Relationship Id="rId24" Type="http://schemas.openxmlformats.org/officeDocument/2006/relationships/oleObject" Target="../embeddings/oleObject34.bin"/><Relationship Id="rId32" Type="http://schemas.openxmlformats.org/officeDocument/2006/relationships/oleObject" Target="../embeddings/oleObject39.bin"/><Relationship Id="rId5" Type="http://schemas.openxmlformats.org/officeDocument/2006/relationships/image" Target="../media/image27.emf"/><Relationship Id="rId15" Type="http://schemas.openxmlformats.org/officeDocument/2006/relationships/image" Target="../media/image21.wmf"/><Relationship Id="rId23" Type="http://schemas.openxmlformats.org/officeDocument/2006/relationships/oleObject" Target="../embeddings/oleObject33.bin"/><Relationship Id="rId28" Type="http://schemas.openxmlformats.org/officeDocument/2006/relationships/oleObject" Target="../embeddings/oleObject37.bin"/><Relationship Id="rId10" Type="http://schemas.openxmlformats.org/officeDocument/2006/relationships/oleObject" Target="../embeddings/oleObject26.bin"/><Relationship Id="rId19" Type="http://schemas.openxmlformats.org/officeDocument/2006/relationships/oleObject" Target="../embeddings/oleObject31.bin"/><Relationship Id="rId31" Type="http://schemas.openxmlformats.org/officeDocument/2006/relationships/image" Target="../media/image25.wmf"/><Relationship Id="rId4" Type="http://schemas.openxmlformats.org/officeDocument/2006/relationships/image" Target="../media/image16.wmf"/><Relationship Id="rId9" Type="http://schemas.openxmlformats.org/officeDocument/2006/relationships/image" Target="../media/image18.wmf"/><Relationship Id="rId14" Type="http://schemas.openxmlformats.org/officeDocument/2006/relationships/oleObject" Target="../embeddings/oleObject28.bin"/><Relationship Id="rId22" Type="http://schemas.openxmlformats.org/officeDocument/2006/relationships/image" Target="../media/image1.wmf"/><Relationship Id="rId27" Type="http://schemas.openxmlformats.org/officeDocument/2006/relationships/image" Target="../media/image23.wmf"/><Relationship Id="rId30" Type="http://schemas.openxmlformats.org/officeDocument/2006/relationships/oleObject" Target="../embeddings/oleObject38.bin"/><Relationship Id="rId8" Type="http://schemas.openxmlformats.org/officeDocument/2006/relationships/oleObject" Target="../embeddings/oleObject25.bin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42.bin"/><Relationship Id="rId4" Type="http://schemas.openxmlformats.org/officeDocument/2006/relationships/image" Target="../media/image28.wmf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6.bin"/><Relationship Id="rId13" Type="http://schemas.openxmlformats.org/officeDocument/2006/relationships/image" Target="../media/image30.wmf"/><Relationship Id="rId3" Type="http://schemas.openxmlformats.org/officeDocument/2006/relationships/image" Target="../media/image31.emf"/><Relationship Id="rId7" Type="http://schemas.openxmlformats.org/officeDocument/2006/relationships/image" Target="../media/image1.wmf"/><Relationship Id="rId12" Type="http://schemas.openxmlformats.org/officeDocument/2006/relationships/oleObject" Target="../embeddings/oleObject50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53.bin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45.bin"/><Relationship Id="rId11" Type="http://schemas.openxmlformats.org/officeDocument/2006/relationships/oleObject" Target="../embeddings/oleObject49.bin"/><Relationship Id="rId5" Type="http://schemas.openxmlformats.org/officeDocument/2006/relationships/image" Target="../media/image10.wmf"/><Relationship Id="rId15" Type="http://schemas.openxmlformats.org/officeDocument/2006/relationships/oleObject" Target="../embeddings/oleObject52.bin"/><Relationship Id="rId10" Type="http://schemas.openxmlformats.org/officeDocument/2006/relationships/oleObject" Target="../embeddings/oleObject48.bin"/><Relationship Id="rId4" Type="http://schemas.openxmlformats.org/officeDocument/2006/relationships/oleObject" Target="../embeddings/oleObject44.bin"/><Relationship Id="rId9" Type="http://schemas.openxmlformats.org/officeDocument/2006/relationships/oleObject" Target="../embeddings/oleObject47.bin"/><Relationship Id="rId14" Type="http://schemas.openxmlformats.org/officeDocument/2006/relationships/oleObject" Target="../embeddings/oleObject5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5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85800" y="1828800"/>
            <a:ext cx="7543800" cy="3048000"/>
          </a:xfrm>
          <a:prstGeom prst="rect">
            <a:avLst/>
          </a:prstGeom>
          <a:ln>
            <a:solidFill>
              <a:srgbClr val="0000CC"/>
            </a:solidFill>
          </a:ln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b="1" u="sng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Nhắc lại kiến thức cũ:</a:t>
            </a:r>
          </a:p>
        </p:txBody>
      </p:sp>
    </p:spTree>
    <p:extLst>
      <p:ext uri="{BB962C8B-B14F-4D97-AF65-F5344CB8AC3E}">
        <p14:creationId xmlns:p14="http://schemas.microsoft.com/office/powerpoint/2010/main" val="1599700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hlinkClick r:id="" action="ppaction://noaction"/>
          </p:cNvPr>
          <p:cNvSpPr txBox="1"/>
          <p:nvPr/>
        </p:nvSpPr>
        <p:spPr>
          <a:xfrm>
            <a:off x="0" y="909221"/>
            <a:ext cx="91440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 hình thang ABCD(AB //</a:t>
            </a:r>
            <a:r>
              <a:rPr lang="en-US" sz="48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CD,AB &lt; CD )</a:t>
            </a:r>
            <a:r>
              <a:rPr lang="en-US" sz="48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.Gọi M là trung điểm của AD. Qua </a:t>
            </a:r>
            <a:r>
              <a:rPr lang="en-US" sz="4800" b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4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vẽ đường thẳng song song với hai đáy , đường thẳng này cắt cạnh bên BC ở </a:t>
            </a:r>
            <a:r>
              <a:rPr lang="en-US" sz="4800" b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4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Chứng minh:</a:t>
            </a:r>
          </a:p>
          <a:p>
            <a:r>
              <a:rPr lang="en-US" sz="4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 là trung điểm của BC</a:t>
            </a:r>
            <a:r>
              <a:rPr lang="en-US" sz="4800" b="1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3" name="Oval 2"/>
          <p:cNvSpPr/>
          <p:nvPr/>
        </p:nvSpPr>
        <p:spPr>
          <a:xfrm>
            <a:off x="0" y="76200"/>
            <a:ext cx="990600" cy="9144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 smtClean="0">
                <a:solidFill>
                  <a:srgbClr val="0000FF"/>
                </a:solidFill>
                <a:latin typeface=".VnAristoteH" pitchFamily="34" charset="0"/>
              </a:rPr>
              <a:t>?</a:t>
            </a:r>
            <a:endParaRPr lang="en-US" sz="5400" b="1">
              <a:solidFill>
                <a:srgbClr val="0000FF"/>
              </a:solidFill>
              <a:latin typeface=".VnAristoteH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7588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1524000" y="990600"/>
            <a:ext cx="2895600" cy="158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228600" y="5638800"/>
            <a:ext cx="8763000" cy="158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5400000">
            <a:off x="-1447800" y="2667000"/>
            <a:ext cx="4648200" cy="12954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16200000" flipH="1">
            <a:off x="4381500" y="1028700"/>
            <a:ext cx="4648200" cy="45720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hlinkClick r:id="rId2" action="ppaction://hlinksldjump"/>
          </p:cNvPr>
          <p:cNvSpPr txBox="1"/>
          <p:nvPr/>
        </p:nvSpPr>
        <p:spPr>
          <a:xfrm>
            <a:off x="1122588" y="86445"/>
            <a:ext cx="609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038600" y="67269"/>
            <a:ext cx="609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610600" y="5553670"/>
            <a:ext cx="609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-76200" y="5553670"/>
            <a:ext cx="609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2286000"/>
            <a:ext cx="82586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endParaRPr lang="en-US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400800" y="2108537"/>
            <a:ext cx="74090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en-US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859536" y="3069336"/>
            <a:ext cx="54864" cy="5486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6498336" y="3069336"/>
            <a:ext cx="54864" cy="5486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rot="10800000" flipV="1">
            <a:off x="1066800" y="1981200"/>
            <a:ext cx="304800" cy="76200"/>
          </a:xfrm>
          <a:prstGeom prst="line">
            <a:avLst/>
          </a:prstGeom>
          <a:ln w="152400" cmpd="dbl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10800000" flipV="1">
            <a:off x="457200" y="4114800"/>
            <a:ext cx="381000" cy="76200"/>
          </a:xfrm>
          <a:prstGeom prst="line">
            <a:avLst/>
          </a:prstGeom>
          <a:ln w="152400" cmpd="dbl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14" idx="5"/>
            <a:endCxn id="15" idx="3"/>
          </p:cNvCxnSpPr>
          <p:nvPr/>
        </p:nvCxnSpPr>
        <p:spPr>
          <a:xfrm rot="16200000" flipH="1">
            <a:off x="3706368" y="316162"/>
            <a:ext cx="1588" cy="5600006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1266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4" grpId="0" animBg="1"/>
      <p:bldP spid="1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1"/>
          <p:cNvSpPr txBox="1">
            <a:spLocks noChangeArrowheads="1"/>
          </p:cNvSpPr>
          <p:nvPr/>
        </p:nvSpPr>
        <p:spPr bwMode="auto">
          <a:xfrm>
            <a:off x="803266" y="875591"/>
            <a:ext cx="413046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là trung điểm của </a:t>
            </a:r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BC</a:t>
            </a: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Text Box 36"/>
          <p:cNvSpPr txBox="1">
            <a:spLocks noChangeArrowheads="1"/>
          </p:cNvSpPr>
          <p:nvPr/>
        </p:nvSpPr>
        <p:spPr bwMode="auto">
          <a:xfrm>
            <a:off x="1752600" y="381000"/>
            <a:ext cx="392415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 </a:t>
            </a: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MD, MN </a:t>
            </a: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AB//CD </a:t>
            </a:r>
            <a:endParaRPr 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Box 44"/>
          <p:cNvSpPr txBox="1">
            <a:spLocks noChangeArrowheads="1"/>
          </p:cNvSpPr>
          <p:nvPr/>
        </p:nvSpPr>
        <p:spPr bwMode="auto">
          <a:xfrm>
            <a:off x="17067" y="452735"/>
            <a:ext cx="82113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GT</a:t>
            </a:r>
          </a:p>
        </p:txBody>
      </p:sp>
      <p:sp>
        <p:nvSpPr>
          <p:cNvPr id="7" name="Text Box 45"/>
          <p:cNvSpPr txBox="1">
            <a:spLocks noChangeArrowheads="1"/>
          </p:cNvSpPr>
          <p:nvPr/>
        </p:nvSpPr>
        <p:spPr bwMode="auto">
          <a:xfrm>
            <a:off x="0" y="914400"/>
            <a:ext cx="7239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KL</a:t>
            </a:r>
          </a:p>
        </p:txBody>
      </p:sp>
      <p:sp>
        <p:nvSpPr>
          <p:cNvPr id="8" name="Line 46"/>
          <p:cNvSpPr>
            <a:spLocks noChangeShapeType="1"/>
          </p:cNvSpPr>
          <p:nvPr/>
        </p:nvSpPr>
        <p:spPr bwMode="auto">
          <a:xfrm>
            <a:off x="723900" y="457200"/>
            <a:ext cx="0" cy="838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Line 47"/>
          <p:cNvSpPr>
            <a:spLocks noChangeShapeType="1"/>
          </p:cNvSpPr>
          <p:nvPr/>
        </p:nvSpPr>
        <p:spPr bwMode="auto">
          <a:xfrm flipV="1">
            <a:off x="190499" y="866775"/>
            <a:ext cx="4495799" cy="95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 Box 36"/>
          <p:cNvSpPr txBox="1">
            <a:spLocks noChangeArrowheads="1"/>
          </p:cNvSpPr>
          <p:nvPr/>
        </p:nvSpPr>
        <p:spPr bwMode="auto">
          <a:xfrm>
            <a:off x="685800" y="381000"/>
            <a:ext cx="138211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 // CD</a:t>
            </a:r>
            <a:endParaRPr 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5663" y="31076"/>
            <a:ext cx="4494946" cy="3103645"/>
          </a:xfrm>
          <a:prstGeom prst="rect">
            <a:avLst/>
          </a:prstGeom>
        </p:spPr>
      </p:pic>
      <p:sp>
        <p:nvSpPr>
          <p:cNvPr id="12" name="Text Box 68"/>
          <p:cNvSpPr txBox="1">
            <a:spLocks noChangeArrowheads="1"/>
          </p:cNvSpPr>
          <p:nvPr/>
        </p:nvSpPr>
        <p:spPr bwMode="auto">
          <a:xfrm>
            <a:off x="118519" y="1548825"/>
            <a:ext cx="262468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Chứng minh: </a:t>
            </a:r>
          </a:p>
        </p:txBody>
      </p:sp>
      <p:sp>
        <p:nvSpPr>
          <p:cNvPr id="13" name="Text Box 89"/>
          <p:cNvSpPr txBox="1">
            <a:spLocks noChangeArrowheads="1"/>
          </p:cNvSpPr>
          <p:nvPr/>
        </p:nvSpPr>
        <p:spPr bwMode="auto">
          <a:xfrm>
            <a:off x="0" y="2281535"/>
            <a:ext cx="5562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>
                <a:latin typeface="Times New Roman" panose="02020603050405020304" pitchFamily="18" charset="0"/>
              </a:rPr>
              <a:t>Gọi I là giao điểm của  </a:t>
            </a:r>
            <a:r>
              <a:rPr lang="en-US" sz="2400" b="1" smtClean="0">
                <a:latin typeface="Times New Roman" panose="02020603050405020304" pitchFamily="18" charset="0"/>
              </a:rPr>
              <a:t>AC </a:t>
            </a:r>
            <a:r>
              <a:rPr lang="en-US" sz="2400" b="1">
                <a:latin typeface="Times New Roman" panose="02020603050405020304" pitchFamily="18" charset="0"/>
              </a:rPr>
              <a:t>và </a:t>
            </a:r>
            <a:r>
              <a:rPr lang="en-US" sz="2400" b="1" smtClean="0">
                <a:latin typeface="Times New Roman" panose="02020603050405020304" pitchFamily="18" charset="0"/>
              </a:rPr>
              <a:t>MN</a:t>
            </a:r>
            <a:endParaRPr lang="en-US" sz="2400" b="1">
              <a:latin typeface="Times New Roman" panose="02020603050405020304" pitchFamily="18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5486400" y="533400"/>
            <a:ext cx="3505200" cy="21336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7162800" y="1524000"/>
            <a:ext cx="54864" cy="54864"/>
          </a:xfrm>
          <a:prstGeom prst="ellipse">
            <a:avLst/>
          </a:prstGeom>
          <a:solidFill>
            <a:srgbClr val="3333FF"/>
          </a:solidFill>
          <a:ln w="76200"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7175133" y="1138535"/>
            <a:ext cx="8258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 Box 53"/>
          <p:cNvSpPr txBox="1">
            <a:spLocks noChangeArrowheads="1"/>
          </p:cNvSpPr>
          <p:nvPr/>
        </p:nvSpPr>
        <p:spPr bwMode="auto">
          <a:xfrm>
            <a:off x="2590800" y="2911690"/>
            <a:ext cx="207781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 = MD (gt)</a:t>
            </a:r>
            <a:endParaRPr 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9" name="Group 73"/>
          <p:cNvGrpSpPr>
            <a:grpSpLocks/>
          </p:cNvGrpSpPr>
          <p:nvPr/>
        </p:nvGrpSpPr>
        <p:grpSpPr bwMode="auto">
          <a:xfrm>
            <a:off x="65005" y="2916161"/>
            <a:ext cx="3209231" cy="461966"/>
            <a:chOff x="176" y="2827"/>
            <a:chExt cx="1720" cy="291"/>
          </a:xfrm>
        </p:grpSpPr>
        <p:graphicFrame>
          <p:nvGraphicFramePr>
            <p:cNvPr id="21" name="Object 5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118616148"/>
                </p:ext>
              </p:extLst>
            </p:nvPr>
          </p:nvGraphicFramePr>
          <p:xfrm>
            <a:off x="477" y="2867"/>
            <a:ext cx="641" cy="24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6102" name="Equation" r:id="rId4" imgW="469800" imgH="177480" progId="Equation.DSMT4">
                    <p:embed/>
                  </p:oleObj>
                </mc:Choice>
                <mc:Fallback>
                  <p:oleObj name="Equation" r:id="rId4" imgW="469800" imgH="1774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7" y="2867"/>
                          <a:ext cx="641" cy="24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2" name="Text Box 72"/>
            <p:cNvSpPr txBox="1">
              <a:spLocks noChangeArrowheads="1"/>
            </p:cNvSpPr>
            <p:nvPr/>
          </p:nvSpPr>
          <p:spPr bwMode="auto">
            <a:xfrm>
              <a:off x="176" y="2827"/>
              <a:ext cx="1720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Xét                ta có:                                  </a:t>
              </a:r>
              <a:endParaRPr lang="en-US" sz="24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4" name="Text Box 53"/>
          <p:cNvSpPr txBox="1">
            <a:spLocks noChangeArrowheads="1"/>
          </p:cNvSpPr>
          <p:nvPr/>
        </p:nvSpPr>
        <p:spPr bwMode="auto">
          <a:xfrm>
            <a:off x="2438400" y="3373355"/>
            <a:ext cx="37321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MI // DC ( vì MN //DC gt)</a:t>
            </a:r>
            <a:endParaRPr 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4271408"/>
              </p:ext>
            </p:extLst>
          </p:nvPr>
        </p:nvGraphicFramePr>
        <p:xfrm>
          <a:off x="5441807" y="2819400"/>
          <a:ext cx="975594" cy="12087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103" name="Equation" r:id="rId6" imgW="177480" imgH="253800" progId="Equation.DSMT4">
                  <p:embed/>
                </p:oleObj>
              </mc:Choice>
              <mc:Fallback>
                <p:oleObj name="Equation" r:id="rId6" imgW="17748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1807" y="2819400"/>
                        <a:ext cx="975594" cy="120874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7808811"/>
              </p:ext>
            </p:extLst>
          </p:nvPr>
        </p:nvGraphicFramePr>
        <p:xfrm>
          <a:off x="1420813" y="3766439"/>
          <a:ext cx="712787" cy="5769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104" name="Equation" r:id="rId8" imgW="190440" imgH="152280" progId="Equation.DSMT4">
                  <p:embed/>
                </p:oleObj>
              </mc:Choice>
              <mc:Fallback>
                <p:oleObj name="Equation" r:id="rId8" imgW="19044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0813" y="3766439"/>
                        <a:ext cx="712787" cy="576961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7" name="Straight Connector 26"/>
          <p:cNvCxnSpPr/>
          <p:nvPr/>
        </p:nvCxnSpPr>
        <p:spPr>
          <a:xfrm flipV="1">
            <a:off x="6290256" y="914400"/>
            <a:ext cx="186745" cy="224976"/>
          </a:xfrm>
          <a:prstGeom prst="line">
            <a:avLst/>
          </a:prstGeom>
          <a:ln w="88900" cmpd="dbl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5400000" flipH="1" flipV="1">
            <a:off x="8458200" y="1828800"/>
            <a:ext cx="228600" cy="228600"/>
          </a:xfrm>
          <a:prstGeom prst="line">
            <a:avLst/>
          </a:prstGeom>
          <a:ln w="79375" cmpd="tri">
            <a:solidFill>
              <a:srgbClr val="FF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5400000" flipH="1" flipV="1">
            <a:off x="7696200" y="838200"/>
            <a:ext cx="228600" cy="228600"/>
          </a:xfrm>
          <a:prstGeom prst="line">
            <a:avLst/>
          </a:prstGeom>
          <a:ln w="79375" cmpd="tri">
            <a:solidFill>
              <a:srgbClr val="FF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V="1">
            <a:off x="7916432" y="1937723"/>
            <a:ext cx="160768" cy="195877"/>
          </a:xfrm>
          <a:prstGeom prst="line">
            <a:avLst/>
          </a:prstGeom>
          <a:ln w="88900" cmpd="dbl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 Box 53"/>
          <p:cNvSpPr txBox="1">
            <a:spLocks noChangeArrowheads="1"/>
          </p:cNvSpPr>
          <p:nvPr/>
        </p:nvSpPr>
        <p:spPr bwMode="auto">
          <a:xfrm>
            <a:off x="2133600" y="3805535"/>
            <a:ext cx="662553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AI = IC ( định lý đường trung bình của tam giác)</a:t>
            </a:r>
            <a:endParaRPr 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 Box 53"/>
          <p:cNvSpPr txBox="1">
            <a:spLocks noChangeArrowheads="1"/>
          </p:cNvSpPr>
          <p:nvPr/>
        </p:nvSpPr>
        <p:spPr bwMode="auto">
          <a:xfrm>
            <a:off x="2514600" y="4343400"/>
            <a:ext cx="189987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AI = IC(cmt)</a:t>
            </a:r>
            <a:endParaRPr 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4" name="Group 73"/>
          <p:cNvGrpSpPr>
            <a:grpSpLocks/>
          </p:cNvGrpSpPr>
          <p:nvPr/>
        </p:nvGrpSpPr>
        <p:grpSpPr bwMode="auto">
          <a:xfrm>
            <a:off x="-299" y="4356101"/>
            <a:ext cx="2972099" cy="461966"/>
            <a:chOff x="135" y="2827"/>
            <a:chExt cx="1720" cy="291"/>
          </a:xfrm>
        </p:grpSpPr>
        <p:graphicFrame>
          <p:nvGraphicFramePr>
            <p:cNvPr id="35" name="Object 5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618687838"/>
                </p:ext>
              </p:extLst>
            </p:nvPr>
          </p:nvGraphicFramePr>
          <p:xfrm>
            <a:off x="477" y="2867"/>
            <a:ext cx="641" cy="24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6105" name="Equation" r:id="rId10" imgW="469800" imgH="177480" progId="Equation.DSMT4">
                    <p:embed/>
                  </p:oleObj>
                </mc:Choice>
                <mc:Fallback>
                  <p:oleObj name="Equation" r:id="rId10" imgW="469800" imgH="1774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7" y="2867"/>
                          <a:ext cx="641" cy="24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6" name="Text Box 72"/>
            <p:cNvSpPr txBox="1">
              <a:spLocks noChangeArrowheads="1"/>
            </p:cNvSpPr>
            <p:nvPr/>
          </p:nvSpPr>
          <p:spPr bwMode="auto">
            <a:xfrm>
              <a:off x="135" y="2827"/>
              <a:ext cx="1720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Xét                ta có:                           </a:t>
              </a:r>
              <a:endParaRPr lang="en-US" sz="24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7" name="Text Box 53"/>
          <p:cNvSpPr txBox="1">
            <a:spLocks noChangeArrowheads="1"/>
          </p:cNvSpPr>
          <p:nvPr/>
        </p:nvSpPr>
        <p:spPr bwMode="auto">
          <a:xfrm>
            <a:off x="2286000" y="4915452"/>
            <a:ext cx="361252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NI // AB ( vì MN //AB gt)</a:t>
            </a:r>
            <a:endParaRPr 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4273010"/>
              </p:ext>
            </p:extLst>
          </p:nvPr>
        </p:nvGraphicFramePr>
        <p:xfrm>
          <a:off x="5453002" y="4361497"/>
          <a:ext cx="975594" cy="12087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106" name="Equation" r:id="rId12" imgW="177480" imgH="253800" progId="Equation.DSMT4">
                  <p:embed/>
                </p:oleObj>
              </mc:Choice>
              <mc:Fallback>
                <p:oleObj name="Equation" r:id="rId12" imgW="17748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3002" y="4361497"/>
                        <a:ext cx="975594" cy="120874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9851985"/>
              </p:ext>
            </p:extLst>
          </p:nvPr>
        </p:nvGraphicFramePr>
        <p:xfrm>
          <a:off x="1279608" y="5473774"/>
          <a:ext cx="674569" cy="5460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107" name="Equation" r:id="rId13" imgW="190440" imgH="152280" progId="Equation.DSMT4">
                  <p:embed/>
                </p:oleObj>
              </mc:Choice>
              <mc:Fallback>
                <p:oleObj name="Equation" r:id="rId13" imgW="19044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9608" y="5473774"/>
                        <a:ext cx="674569" cy="546026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Text Box 53"/>
          <p:cNvSpPr txBox="1">
            <a:spLocks noChangeArrowheads="1"/>
          </p:cNvSpPr>
          <p:nvPr/>
        </p:nvSpPr>
        <p:spPr bwMode="auto">
          <a:xfrm>
            <a:off x="1905000" y="5481935"/>
            <a:ext cx="681308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BN = NC ( định lý đường trung bình của tam giác)</a:t>
            </a:r>
            <a:endParaRPr 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0749521"/>
              </p:ext>
            </p:extLst>
          </p:nvPr>
        </p:nvGraphicFramePr>
        <p:xfrm>
          <a:off x="1295400" y="6019800"/>
          <a:ext cx="658971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108" name="Equation" r:id="rId14" imgW="190440" imgH="152280" progId="Equation.DSMT4">
                  <p:embed/>
                </p:oleObj>
              </mc:Choice>
              <mc:Fallback>
                <p:oleObj name="Equation" r:id="rId14" imgW="19044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6019800"/>
                        <a:ext cx="658971" cy="5334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" name="Text Box 31"/>
          <p:cNvSpPr txBox="1">
            <a:spLocks noChangeArrowheads="1"/>
          </p:cNvSpPr>
          <p:nvPr/>
        </p:nvSpPr>
        <p:spPr bwMode="auto">
          <a:xfrm>
            <a:off x="2057400" y="6029980"/>
            <a:ext cx="413046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là trung điểm của </a:t>
            </a:r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BC</a:t>
            </a: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cxnSp>
        <p:nvCxnSpPr>
          <p:cNvPr id="44" name="Straight Connector 43"/>
          <p:cNvCxnSpPr/>
          <p:nvPr/>
        </p:nvCxnSpPr>
        <p:spPr>
          <a:xfrm flipV="1">
            <a:off x="5241701" y="1559880"/>
            <a:ext cx="2987899" cy="11344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4933733" y="2675161"/>
            <a:ext cx="4057867" cy="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5486400" y="476457"/>
            <a:ext cx="1905000" cy="825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2346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5" grpId="0" animBg="1"/>
      <p:bldP spid="16" grpId="0"/>
      <p:bldP spid="17" grpId="0"/>
      <p:bldP spid="24" grpId="0"/>
      <p:bldP spid="32" grpId="0"/>
      <p:bldP spid="33" grpId="0"/>
      <p:bldP spid="37" grpId="0"/>
      <p:bldP spid="40" grpId="0"/>
      <p:bldP spid="4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>
          <a:xfrm>
            <a:off x="1524000" y="990600"/>
            <a:ext cx="2895600" cy="1588"/>
          </a:xfrm>
          <a:prstGeom prst="line">
            <a:avLst/>
          </a:prstGeom>
          <a:ln w="920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/>
          <p:cNvCxnSpPr/>
          <p:nvPr/>
        </p:nvCxnSpPr>
        <p:spPr>
          <a:xfrm>
            <a:off x="228600" y="5638800"/>
            <a:ext cx="8763000" cy="1588"/>
          </a:xfrm>
          <a:prstGeom prst="line">
            <a:avLst/>
          </a:prstGeom>
          <a:ln w="920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/>
          <p:cNvCxnSpPr/>
          <p:nvPr/>
        </p:nvCxnSpPr>
        <p:spPr>
          <a:xfrm rot="5400000">
            <a:off x="-1447800" y="2667000"/>
            <a:ext cx="4648200" cy="1295400"/>
          </a:xfrm>
          <a:prstGeom prst="line">
            <a:avLst/>
          </a:prstGeom>
          <a:ln w="920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rot="16200000" flipH="1">
            <a:off x="4381500" y="1028700"/>
            <a:ext cx="4648200" cy="4572000"/>
          </a:xfrm>
          <a:prstGeom prst="line">
            <a:avLst/>
          </a:prstGeom>
          <a:ln w="920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122588" y="171576"/>
            <a:ext cx="609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latin typeface="Arial" pitchFamily="34" charset="0"/>
                <a:cs typeface="Arial" pitchFamily="34" charset="0"/>
              </a:rPr>
              <a:t>A</a:t>
            </a:r>
            <a:endParaRPr lang="en-US" sz="5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038600" y="152400"/>
            <a:ext cx="609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latin typeface="Arial" pitchFamily="34" charset="0"/>
                <a:cs typeface="Arial" pitchFamily="34" charset="0"/>
              </a:rPr>
              <a:t>B</a:t>
            </a:r>
            <a:endParaRPr lang="en-US" sz="5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610600" y="5477470"/>
            <a:ext cx="609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latin typeface="Arial" pitchFamily="34" charset="0"/>
                <a:cs typeface="Arial" pitchFamily="34" charset="0"/>
              </a:rPr>
              <a:t>C</a:t>
            </a:r>
            <a:endParaRPr lang="en-US" sz="5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-76200" y="5477470"/>
            <a:ext cx="609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latin typeface="Arial" pitchFamily="34" charset="0"/>
                <a:cs typeface="Arial" pitchFamily="34" charset="0"/>
              </a:rPr>
              <a:t>D</a:t>
            </a:r>
            <a:endParaRPr lang="en-US" sz="5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52400" y="2286000"/>
            <a:ext cx="82586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smtClean="0">
                <a:latin typeface="Arial" pitchFamily="34" charset="0"/>
                <a:cs typeface="Arial" pitchFamily="34" charset="0"/>
              </a:rPr>
              <a:t>M</a:t>
            </a:r>
            <a:endParaRPr lang="en-US" sz="6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455440" y="2340114"/>
            <a:ext cx="74090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smtClean="0">
                <a:latin typeface="Arial" pitchFamily="34" charset="0"/>
                <a:cs typeface="Arial" pitchFamily="34" charset="0"/>
              </a:rPr>
              <a:t>N</a:t>
            </a:r>
            <a:endParaRPr lang="en-US" sz="6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935736" y="3069336"/>
            <a:ext cx="54864" cy="5486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6498336" y="3069336"/>
            <a:ext cx="54864" cy="5486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Connector 20"/>
          <p:cNvCxnSpPr/>
          <p:nvPr/>
        </p:nvCxnSpPr>
        <p:spPr>
          <a:xfrm rot="10800000" flipV="1">
            <a:off x="1066801" y="1981200"/>
            <a:ext cx="304800" cy="76200"/>
          </a:xfrm>
          <a:prstGeom prst="line">
            <a:avLst/>
          </a:prstGeom>
          <a:ln w="133350" cmpd="dbl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10800000" flipV="1">
            <a:off x="457200" y="4114800"/>
            <a:ext cx="381000" cy="76200"/>
          </a:xfrm>
          <a:prstGeom prst="line">
            <a:avLst/>
          </a:prstGeom>
          <a:ln w="133350" cmpd="dbl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 flipH="1" flipV="1">
            <a:off x="7543800" y="4191000"/>
            <a:ext cx="228600" cy="228600"/>
          </a:xfrm>
          <a:prstGeom prst="line">
            <a:avLst/>
          </a:prstGeom>
          <a:ln w="136525" cmpd="tri">
            <a:solidFill>
              <a:srgbClr val="FF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5400000" flipH="1" flipV="1">
            <a:off x="5334000" y="1905000"/>
            <a:ext cx="228600" cy="228600"/>
          </a:xfrm>
          <a:prstGeom prst="line">
            <a:avLst/>
          </a:prstGeom>
          <a:ln w="136525" cmpd="tri">
            <a:solidFill>
              <a:srgbClr val="FF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19" idx="5"/>
            <a:endCxn id="20" idx="3"/>
          </p:cNvCxnSpPr>
          <p:nvPr/>
        </p:nvCxnSpPr>
        <p:spPr>
          <a:xfrm rot="16200000" flipH="1">
            <a:off x="3744468" y="354262"/>
            <a:ext cx="1588" cy="5523806"/>
          </a:xfrm>
          <a:prstGeom prst="line">
            <a:avLst/>
          </a:prstGeom>
          <a:ln w="920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8345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6" grpId="0"/>
      <p:bldP spid="17" grpId="0"/>
      <p:bldP spid="18" grpId="0"/>
      <p:bldP spid="19" grpId="0" animBg="1"/>
      <p:bldP spid="2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98147" y="76200"/>
            <a:ext cx="854272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914400" indent="-914400"/>
            <a:r>
              <a:rPr lang="en-US" sz="5400" b="1" u="sng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</a:t>
            </a:r>
            <a:r>
              <a:rPr lang="en-US" sz="5400" b="1" u="sng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5400" b="1" u="sng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u="sng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5400" b="1" u="sng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u="sng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5400" b="1" u="sng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u="sng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5400" b="1" u="sng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u="sng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5400" b="1" u="sng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914400" indent="-914400"/>
            <a:r>
              <a:rPr lang="en-US" sz="5400" b="1" u="sng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5400" b="1" u="sng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u="sng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5400" b="1" u="sng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u="sng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thang</a:t>
            </a:r>
            <a:r>
              <a:rPr lang="en-US" sz="54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u="sng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SGK/78)</a:t>
            </a:r>
            <a:endParaRPr lang="en-US" sz="5400" b="1" u="sng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882676"/>
            <a:ext cx="8451353" cy="3785652"/>
          </a:xfrm>
          <a:prstGeom prst="rect">
            <a:avLst/>
          </a:prstGeom>
          <a:noFill/>
          <a:ln w="60325" cmpd="dbl">
            <a:noFill/>
          </a:ln>
        </p:spPr>
        <p:txBody>
          <a:bodyPr wrap="none" rtlCol="0">
            <a:spAutoFit/>
          </a:bodyPr>
          <a:lstStyle/>
          <a:p>
            <a:pPr marL="914400" indent="-914400"/>
            <a:r>
              <a:rPr lang="en-US" sz="4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Đường thẳng đi qua trung </a:t>
            </a:r>
          </a:p>
          <a:p>
            <a:pPr marL="914400" indent="-914400"/>
            <a:r>
              <a:rPr lang="en-US" sz="4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điểm một cạnh bên của hình</a:t>
            </a:r>
          </a:p>
          <a:p>
            <a:pPr marL="914400" indent="-914400"/>
            <a:r>
              <a:rPr lang="en-US" sz="4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thang và song song với hai đáy</a:t>
            </a:r>
          </a:p>
          <a:p>
            <a:pPr marL="914400" indent="-914400"/>
            <a:r>
              <a:rPr lang="en-US" sz="4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thì đi qua trung điểm của cạnh </a:t>
            </a:r>
          </a:p>
          <a:p>
            <a:pPr marL="914400" indent="-914400"/>
            <a:r>
              <a:rPr lang="en-US" sz="4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bên thứ hai.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4495800" y="2590800"/>
            <a:ext cx="30480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533400" y="3351212"/>
            <a:ext cx="76200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2057400" y="4038600"/>
            <a:ext cx="70866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295400" y="4799012"/>
            <a:ext cx="7543800" cy="1588"/>
          </a:xfrm>
          <a:prstGeom prst="line">
            <a:avLst/>
          </a:prstGeom>
          <a:ln w="92075" cmpd="dbl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28600" y="5562600"/>
            <a:ext cx="3048000" cy="1588"/>
          </a:xfrm>
          <a:prstGeom prst="line">
            <a:avLst/>
          </a:prstGeom>
          <a:ln w="92075" cmpd="dbl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52400" y="4038600"/>
            <a:ext cx="15240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3429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>
          <a:xfrm>
            <a:off x="2209800" y="414298"/>
            <a:ext cx="2895600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/>
          <p:cNvCxnSpPr/>
          <p:nvPr/>
        </p:nvCxnSpPr>
        <p:spPr>
          <a:xfrm>
            <a:off x="1676400" y="3614698"/>
            <a:ext cx="6400800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/>
          <p:cNvCxnSpPr/>
          <p:nvPr/>
        </p:nvCxnSpPr>
        <p:spPr>
          <a:xfrm rot="5400000">
            <a:off x="342900" y="1747798"/>
            <a:ext cx="3200400" cy="533400"/>
          </a:xfrm>
          <a:prstGeom prst="line">
            <a:avLst/>
          </a:prstGeom>
          <a:ln w="889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rot="16200000" flipH="1">
            <a:off x="4991100" y="528598"/>
            <a:ext cx="3200400" cy="2971800"/>
          </a:xfrm>
          <a:prstGeom prst="line">
            <a:avLst/>
          </a:prstGeom>
          <a:ln w="889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960788" y="-217388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876800" y="-236564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01000" y="3377168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19200" y="3309898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252748" y="1306612"/>
            <a:ext cx="66877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531640" y="1230412"/>
            <a:ext cx="55496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1926337" y="1807234"/>
            <a:ext cx="73152" cy="7315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6400800" y="1807234"/>
            <a:ext cx="73152" cy="7315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 rot="10800000" flipV="1">
            <a:off x="1905002" y="1023898"/>
            <a:ext cx="380999" cy="76200"/>
          </a:xfrm>
          <a:prstGeom prst="line">
            <a:avLst/>
          </a:prstGeom>
          <a:ln w="120650" cmpd="dbl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10800000" flipV="1">
            <a:off x="1600200" y="2624098"/>
            <a:ext cx="381000" cy="76200"/>
          </a:xfrm>
          <a:prstGeom prst="line">
            <a:avLst/>
          </a:prstGeom>
          <a:ln w="120650" cmpd="dbl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 flipH="1" flipV="1">
            <a:off x="7086600" y="2547898"/>
            <a:ext cx="228600" cy="228600"/>
          </a:xfrm>
          <a:prstGeom prst="line">
            <a:avLst/>
          </a:prstGeom>
          <a:ln w="136525" cmpd="tri">
            <a:solidFill>
              <a:srgbClr val="FF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 flipH="1" flipV="1">
            <a:off x="5562600" y="947698"/>
            <a:ext cx="228600" cy="228600"/>
          </a:xfrm>
          <a:prstGeom prst="line">
            <a:avLst/>
          </a:prstGeom>
          <a:ln w="136525" cmpd="tri">
            <a:solidFill>
              <a:srgbClr val="FF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Arc 17"/>
          <p:cNvSpPr/>
          <p:nvPr/>
        </p:nvSpPr>
        <p:spPr>
          <a:xfrm rot="219888">
            <a:off x="1029444" y="127468"/>
            <a:ext cx="5451566" cy="3774058"/>
          </a:xfrm>
          <a:prstGeom prst="arc">
            <a:avLst>
              <a:gd name="adj1" fmla="val 18342596"/>
              <a:gd name="adj2" fmla="val 21084645"/>
            </a:avLst>
          </a:prstGeom>
          <a:ln w="38100">
            <a:solidFill>
              <a:srgbClr val="0000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>
            <a:off x="2209800" y="414298"/>
            <a:ext cx="2895600" cy="1588"/>
          </a:xfrm>
          <a:prstGeom prst="line">
            <a:avLst/>
          </a:prstGeom>
          <a:ln w="889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676400" y="3614698"/>
            <a:ext cx="6400800" cy="1588"/>
          </a:xfrm>
          <a:prstGeom prst="line">
            <a:avLst/>
          </a:prstGeom>
          <a:ln w="889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1981200" y="1862098"/>
            <a:ext cx="4427635" cy="6447"/>
          </a:xfrm>
          <a:prstGeom prst="line">
            <a:avLst/>
          </a:prstGeom>
          <a:ln w="889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Arc 21"/>
          <p:cNvSpPr/>
          <p:nvPr/>
        </p:nvSpPr>
        <p:spPr>
          <a:xfrm rot="15056706">
            <a:off x="2486801" y="-1340149"/>
            <a:ext cx="3223538" cy="4656697"/>
          </a:xfrm>
          <a:prstGeom prst="arc">
            <a:avLst>
              <a:gd name="adj1" fmla="val 16044367"/>
              <a:gd name="adj2" fmla="val 18270433"/>
            </a:avLst>
          </a:prstGeom>
          <a:ln w="38100" cmpd="sng">
            <a:solidFill>
              <a:srgbClr val="FF00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Arc 22"/>
          <p:cNvSpPr/>
          <p:nvPr/>
        </p:nvSpPr>
        <p:spPr>
          <a:xfrm rot="15056706">
            <a:off x="2117488" y="207747"/>
            <a:ext cx="3498972" cy="4826517"/>
          </a:xfrm>
          <a:prstGeom prst="arc">
            <a:avLst>
              <a:gd name="adj1" fmla="val 15894009"/>
              <a:gd name="adj2" fmla="val 18686153"/>
            </a:avLst>
          </a:prstGeom>
          <a:ln w="38100" cmpd="sng">
            <a:solidFill>
              <a:srgbClr val="FF00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Arc 23"/>
          <p:cNvSpPr/>
          <p:nvPr/>
        </p:nvSpPr>
        <p:spPr>
          <a:xfrm rot="219888">
            <a:off x="2371985" y="1609969"/>
            <a:ext cx="5684735" cy="3730203"/>
          </a:xfrm>
          <a:prstGeom prst="arc">
            <a:avLst>
              <a:gd name="adj1" fmla="val 18138293"/>
              <a:gd name="adj2" fmla="val 21586296"/>
            </a:avLst>
          </a:prstGeom>
          <a:ln w="38100">
            <a:solidFill>
              <a:srgbClr val="0000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304800" y="3726359"/>
            <a:ext cx="530555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thang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ABCD :</a:t>
            </a:r>
            <a:endParaRPr lang="en-U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609600" y="4419600"/>
            <a:ext cx="460312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 là trung điểm AD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46053" y="5257800"/>
            <a:ext cx="32113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MN // AB // CD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8161835"/>
              </p:ext>
            </p:extLst>
          </p:nvPr>
        </p:nvGraphicFramePr>
        <p:xfrm>
          <a:off x="457200" y="5913438"/>
          <a:ext cx="1763712" cy="868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220" name="Equation" r:id="rId3" imgW="190440" imgH="152280" progId="Equation.DSMT4">
                  <p:embed/>
                </p:oleObj>
              </mc:Choice>
              <mc:Fallback>
                <p:oleObj name="Equation" r:id="rId3" imgW="19044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5913438"/>
                        <a:ext cx="1763712" cy="868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407850"/>
              </p:ext>
            </p:extLst>
          </p:nvPr>
        </p:nvGraphicFramePr>
        <p:xfrm>
          <a:off x="4419600" y="4438213"/>
          <a:ext cx="1222901" cy="15098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221" name="Equation" r:id="rId5" imgW="177480" imgH="253800" progId="Equation.DSMT4">
                  <p:embed/>
                </p:oleObj>
              </mc:Choice>
              <mc:Fallback>
                <p:oleObj name="Equation" r:id="rId5" imgW="17748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4438213"/>
                        <a:ext cx="1222901" cy="150982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TextBox 39"/>
          <p:cNvSpPr txBox="1"/>
          <p:nvPr/>
        </p:nvSpPr>
        <p:spPr>
          <a:xfrm>
            <a:off x="1524000" y="5934670"/>
            <a:ext cx="491833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 là trung điểm BC</a:t>
            </a:r>
            <a:endParaRPr lang="en-U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6826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2" grpId="0" animBg="1"/>
      <p:bldP spid="23" grpId="0" animBg="1"/>
      <p:bldP spid="24" grpId="0" animBg="1"/>
      <p:bldP spid="36" grpId="0"/>
      <p:bldP spid="37" grpId="0"/>
      <p:bldP spid="4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-228600"/>
            <a:ext cx="800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Blip>
                <a:blip r:embed="rId2"/>
              </a:buBlip>
            </a:pPr>
            <a:r>
              <a:rPr lang="en-US" sz="4800" b="1" u="sng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 23/80sgk:  </a:t>
            </a:r>
            <a:endParaRPr lang="en-US" sz="48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381000"/>
            <a:ext cx="528542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en-US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44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1371600" y="5942013"/>
            <a:ext cx="6477000" cy="1588"/>
          </a:xfrm>
          <a:prstGeom prst="line">
            <a:avLst/>
          </a:prstGeom>
          <a:ln w="666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-762000" y="3809207"/>
            <a:ext cx="4266406" cy="79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>
            <a:off x="6324600" y="4418807"/>
            <a:ext cx="3047206" cy="79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1371600" y="1676401"/>
            <a:ext cx="6477000" cy="1219200"/>
          </a:xfrm>
          <a:prstGeom prst="line">
            <a:avLst/>
          </a:prstGeom>
          <a:ln w="666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1371600" y="5508273"/>
            <a:ext cx="402944" cy="435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7411812" y="5508273"/>
            <a:ext cx="436788" cy="435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1011012" y="914401"/>
            <a:ext cx="609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411812" y="1981201"/>
            <a:ext cx="609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990600" y="5858471"/>
            <a:ext cx="609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114800" y="5934671"/>
            <a:ext cx="609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543800" y="5858471"/>
            <a:ext cx="609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5" name="Straight Connector 34"/>
          <p:cNvCxnSpPr/>
          <p:nvPr/>
        </p:nvCxnSpPr>
        <p:spPr>
          <a:xfrm rot="5400000">
            <a:off x="2667000" y="4114007"/>
            <a:ext cx="3656806" cy="79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35"/>
          <p:cNvSpPr/>
          <p:nvPr/>
        </p:nvSpPr>
        <p:spPr>
          <a:xfrm>
            <a:off x="4495799" y="5508273"/>
            <a:ext cx="423145" cy="435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4419600" y="1371601"/>
            <a:ext cx="609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514600" y="6022539"/>
            <a:ext cx="190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5dm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096000" y="6059270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Arc 40"/>
          <p:cNvSpPr/>
          <p:nvPr/>
        </p:nvSpPr>
        <p:spPr>
          <a:xfrm rot="6444450">
            <a:off x="-628707" y="-726910"/>
            <a:ext cx="5093689" cy="8357219"/>
          </a:xfrm>
          <a:prstGeom prst="arc">
            <a:avLst>
              <a:gd name="adj1" fmla="val 17804413"/>
              <a:gd name="adj2" fmla="val 21291678"/>
            </a:avLst>
          </a:prstGeom>
          <a:ln w="3810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Arc 41"/>
          <p:cNvSpPr/>
          <p:nvPr/>
        </p:nvSpPr>
        <p:spPr>
          <a:xfrm rot="6444450">
            <a:off x="2526511" y="-797120"/>
            <a:ext cx="5093689" cy="8557582"/>
          </a:xfrm>
          <a:prstGeom prst="arc">
            <a:avLst>
              <a:gd name="adj1" fmla="val 17643602"/>
              <a:gd name="adj2" fmla="val 21291678"/>
            </a:avLst>
          </a:prstGeom>
          <a:ln w="3810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3" name="Straight Connector 42"/>
          <p:cNvCxnSpPr/>
          <p:nvPr/>
        </p:nvCxnSpPr>
        <p:spPr>
          <a:xfrm rot="5400000">
            <a:off x="2781300" y="1916207"/>
            <a:ext cx="304800" cy="152400"/>
          </a:xfrm>
          <a:prstGeom prst="line">
            <a:avLst/>
          </a:prstGeom>
          <a:ln w="136525" cmpd="dbl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rot="5400000">
            <a:off x="6019800" y="2514601"/>
            <a:ext cx="304800" cy="152400"/>
          </a:xfrm>
          <a:prstGeom prst="line">
            <a:avLst/>
          </a:prstGeom>
          <a:ln w="136525" cmpd="dbl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rot="5400000">
            <a:off x="-762001" y="3809207"/>
            <a:ext cx="4266406" cy="794"/>
          </a:xfrm>
          <a:prstGeom prst="line">
            <a:avLst/>
          </a:prstGeom>
          <a:ln w="825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rot="5400000">
            <a:off x="6324599" y="4418807"/>
            <a:ext cx="3047206" cy="794"/>
          </a:xfrm>
          <a:prstGeom prst="line">
            <a:avLst/>
          </a:prstGeom>
          <a:ln w="825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rot="5400000">
            <a:off x="2666602" y="4114404"/>
            <a:ext cx="3656806" cy="1588"/>
          </a:xfrm>
          <a:prstGeom prst="line">
            <a:avLst/>
          </a:prstGeom>
          <a:ln w="825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rot="5400000" flipH="1" flipV="1">
            <a:off x="6057900" y="5905501"/>
            <a:ext cx="304800" cy="76200"/>
          </a:xfrm>
          <a:prstGeom prst="line">
            <a:avLst/>
          </a:prstGeom>
          <a:ln w="136525" cmpd="tri">
            <a:solidFill>
              <a:srgbClr val="FF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5400000" flipH="1" flipV="1">
            <a:off x="2781300" y="5905501"/>
            <a:ext cx="304800" cy="76200"/>
          </a:xfrm>
          <a:prstGeom prst="line">
            <a:avLst/>
          </a:prstGeom>
          <a:ln w="136525" cmpd="tri">
            <a:solidFill>
              <a:srgbClr val="FF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Arc 44"/>
          <p:cNvSpPr/>
          <p:nvPr/>
        </p:nvSpPr>
        <p:spPr>
          <a:xfrm rot="606289">
            <a:off x="-158342" y="1475417"/>
            <a:ext cx="5446890" cy="4756942"/>
          </a:xfrm>
          <a:prstGeom prst="arc">
            <a:avLst>
              <a:gd name="adj1" fmla="val 13838879"/>
              <a:gd name="adj2" fmla="val 18620849"/>
            </a:avLst>
          </a:prstGeom>
          <a:ln w="38100" cmpd="sng">
            <a:solidFill>
              <a:srgbClr val="FF00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Arc 45"/>
          <p:cNvSpPr/>
          <p:nvPr/>
        </p:nvSpPr>
        <p:spPr>
          <a:xfrm rot="606289">
            <a:off x="2968996" y="2081820"/>
            <a:ext cx="5754664" cy="4819934"/>
          </a:xfrm>
          <a:prstGeom prst="arc">
            <a:avLst>
              <a:gd name="adj1" fmla="val 13698817"/>
              <a:gd name="adj2" fmla="val 18643540"/>
            </a:avLst>
          </a:prstGeom>
          <a:ln w="38100" cmpd="sng">
            <a:solidFill>
              <a:srgbClr val="FF00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229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2" grpId="0" animBg="1"/>
      <p:bldP spid="45" grpId="0" animBg="1"/>
      <p:bldP spid="4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91869"/>
            <a:ext cx="40062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en-US" sz="36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44</a:t>
            </a:r>
            <a:endParaRPr lang="en-US" sz="36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5800" y="609600"/>
            <a:ext cx="4648200" cy="3733800"/>
          </a:xfrm>
          <a:prstGeom prst="rect">
            <a:avLst/>
          </a:prstGeom>
        </p:spPr>
      </p:pic>
      <p:cxnSp>
        <p:nvCxnSpPr>
          <p:cNvPr id="4" name="Straight Connector 3"/>
          <p:cNvCxnSpPr/>
          <p:nvPr/>
        </p:nvCxnSpPr>
        <p:spPr>
          <a:xfrm>
            <a:off x="4800600" y="1067594"/>
            <a:ext cx="13435" cy="2742406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6858000" y="1524000"/>
            <a:ext cx="0" cy="236220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stCxn id="38" idx="2"/>
          </p:cNvCxnSpPr>
          <p:nvPr/>
        </p:nvCxnSpPr>
        <p:spPr>
          <a:xfrm>
            <a:off x="8897532" y="1968509"/>
            <a:ext cx="17868" cy="191769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5929" y="1091625"/>
            <a:ext cx="47389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Xét tứ giác MNQP ta có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6200" y="1752600"/>
            <a:ext cx="47378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MP // NQ (cùng vuông góc với PQ)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666397"/>
              </p:ext>
            </p:extLst>
          </p:nvPr>
        </p:nvGraphicFramePr>
        <p:xfrm>
          <a:off x="-110316" y="2534960"/>
          <a:ext cx="948516" cy="4670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442" name="Equation" r:id="rId4" imgW="190440" imgH="152280" progId="Equation.DSMT4">
                  <p:embed/>
                </p:oleObj>
              </mc:Choice>
              <mc:Fallback>
                <p:oleObj name="Equation" r:id="rId4" imgW="19044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110316" y="2534960"/>
                        <a:ext cx="948516" cy="467001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304800" y="2438400"/>
            <a:ext cx="47389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ứ giác MNQP là hình thang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0" y="3134380"/>
            <a:ext cx="473890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Xét hình thang MNQP </a:t>
            </a:r>
          </a:p>
          <a:p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 có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6200" y="4186535"/>
            <a:ext cx="20762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 = IN (gt)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6200" y="4731603"/>
            <a:ext cx="434606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MP // IK // NQ </a:t>
            </a:r>
          </a:p>
          <a:p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(cùng vuông góc với PQ gt)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473845"/>
              </p:ext>
            </p:extLst>
          </p:nvPr>
        </p:nvGraphicFramePr>
        <p:xfrm>
          <a:off x="3760095" y="4142062"/>
          <a:ext cx="975594" cy="1801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443" name="Equation" r:id="rId6" imgW="177480" imgH="253800" progId="Equation.DSMT4">
                  <p:embed/>
                </p:oleObj>
              </mc:Choice>
              <mc:Fallback>
                <p:oleObj name="Equation" r:id="rId6" imgW="17748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0095" y="4142062"/>
                        <a:ext cx="975594" cy="1801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8921317"/>
              </p:ext>
            </p:extLst>
          </p:nvPr>
        </p:nvGraphicFramePr>
        <p:xfrm>
          <a:off x="0" y="5685645"/>
          <a:ext cx="1143000" cy="5627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444" name="Equation" r:id="rId8" imgW="190440" imgH="152280" progId="Equation.DSMT4">
                  <p:embed/>
                </p:oleObj>
              </mc:Choice>
              <mc:Fallback>
                <p:oleObj name="Equation" r:id="rId8" imgW="19044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685645"/>
                        <a:ext cx="1143000" cy="56275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672365" y="5685645"/>
            <a:ext cx="79624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PK = KQ ( định lý đường trung bình của tam giác)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696200" y="320040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cxnSp>
        <p:nvCxnSpPr>
          <p:cNvPr id="24" name="Straight Connector 23"/>
          <p:cNvCxnSpPr/>
          <p:nvPr/>
        </p:nvCxnSpPr>
        <p:spPr>
          <a:xfrm flipH="1">
            <a:off x="5922149" y="3655367"/>
            <a:ext cx="97651" cy="302568"/>
          </a:xfrm>
          <a:prstGeom prst="line">
            <a:avLst/>
          </a:prstGeom>
          <a:ln w="136525" cmpd="dbl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7674749" y="3657600"/>
            <a:ext cx="97651" cy="302568"/>
          </a:xfrm>
          <a:prstGeom prst="line">
            <a:avLst/>
          </a:prstGeom>
          <a:ln w="136525" cmpd="dbl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2039435"/>
              </p:ext>
            </p:extLst>
          </p:nvPr>
        </p:nvGraphicFramePr>
        <p:xfrm>
          <a:off x="0" y="6295245"/>
          <a:ext cx="1143000" cy="5627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445" name="Equation" r:id="rId9" imgW="190440" imgH="152280" progId="Equation.DSMT4">
                  <p:embed/>
                </p:oleObj>
              </mc:Choice>
              <mc:Fallback>
                <p:oleObj name="Equation" r:id="rId9" imgW="19044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6295245"/>
                        <a:ext cx="1143000" cy="56275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TextBox 30"/>
          <p:cNvSpPr txBox="1"/>
          <p:nvPr/>
        </p:nvSpPr>
        <p:spPr>
          <a:xfrm>
            <a:off x="824765" y="6334780"/>
            <a:ext cx="15087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 = 5dm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Arc 31"/>
          <p:cNvSpPr/>
          <p:nvPr/>
        </p:nvSpPr>
        <p:spPr>
          <a:xfrm rot="6444450">
            <a:off x="2126119" y="-2982109"/>
            <a:ext cx="5093689" cy="8357219"/>
          </a:xfrm>
          <a:prstGeom prst="arc">
            <a:avLst>
              <a:gd name="adj1" fmla="val 18152024"/>
              <a:gd name="adj2" fmla="val 20438315"/>
            </a:avLst>
          </a:prstGeom>
          <a:ln w="3810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Arc 33"/>
          <p:cNvSpPr/>
          <p:nvPr/>
        </p:nvSpPr>
        <p:spPr>
          <a:xfrm rot="606289">
            <a:off x="2588146" y="1047060"/>
            <a:ext cx="5407913" cy="4763880"/>
          </a:xfrm>
          <a:prstGeom prst="arc">
            <a:avLst>
              <a:gd name="adj1" fmla="val 14872925"/>
              <a:gd name="adj2" fmla="val 18054314"/>
            </a:avLst>
          </a:prstGeom>
          <a:ln w="38100" cmpd="sng">
            <a:solidFill>
              <a:srgbClr val="FF00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Arc 37"/>
          <p:cNvSpPr/>
          <p:nvPr/>
        </p:nvSpPr>
        <p:spPr>
          <a:xfrm rot="606289">
            <a:off x="4583545" y="1521879"/>
            <a:ext cx="5598532" cy="4750597"/>
          </a:xfrm>
          <a:prstGeom prst="arc">
            <a:avLst>
              <a:gd name="adj1" fmla="val 14903159"/>
              <a:gd name="adj2" fmla="val 17882415"/>
            </a:avLst>
          </a:prstGeom>
          <a:ln w="38100" cmpd="sng">
            <a:solidFill>
              <a:srgbClr val="FF00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Arc 38"/>
          <p:cNvSpPr/>
          <p:nvPr/>
        </p:nvSpPr>
        <p:spPr>
          <a:xfrm rot="6444450">
            <a:off x="4183519" y="-2982109"/>
            <a:ext cx="5093689" cy="8357219"/>
          </a:xfrm>
          <a:prstGeom prst="arc">
            <a:avLst>
              <a:gd name="adj1" fmla="val 18152024"/>
              <a:gd name="adj2" fmla="val 20438315"/>
            </a:avLst>
          </a:prstGeom>
          <a:ln w="3810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047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  <p:bldP spid="16" grpId="0"/>
      <p:bldP spid="17" grpId="0"/>
      <p:bldP spid="18" grpId="0"/>
      <p:bldP spid="19" grpId="0"/>
      <p:bldP spid="22" grpId="0"/>
      <p:bldP spid="31" grpId="0"/>
      <p:bldP spid="32" grpId="0" animBg="1"/>
      <p:bldP spid="34" grpId="0" animBg="1"/>
      <p:bldP spid="38" grpId="0" animBg="1"/>
      <p:bldP spid="3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>
          <a:xfrm>
            <a:off x="1524000" y="990600"/>
            <a:ext cx="2895600" cy="1588"/>
          </a:xfrm>
          <a:prstGeom prst="line">
            <a:avLst/>
          </a:prstGeom>
          <a:ln w="920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/>
          <p:cNvCxnSpPr/>
          <p:nvPr/>
        </p:nvCxnSpPr>
        <p:spPr>
          <a:xfrm>
            <a:off x="228600" y="5638800"/>
            <a:ext cx="8763000" cy="1588"/>
          </a:xfrm>
          <a:prstGeom prst="line">
            <a:avLst/>
          </a:prstGeom>
          <a:ln w="920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/>
          <p:cNvCxnSpPr/>
          <p:nvPr/>
        </p:nvCxnSpPr>
        <p:spPr>
          <a:xfrm rot="5400000">
            <a:off x="-1447800" y="2667000"/>
            <a:ext cx="4648200" cy="1295400"/>
          </a:xfrm>
          <a:prstGeom prst="line">
            <a:avLst/>
          </a:prstGeom>
          <a:ln w="920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rot="16200000" flipH="1">
            <a:off x="4381500" y="1028700"/>
            <a:ext cx="4648200" cy="4572000"/>
          </a:xfrm>
          <a:prstGeom prst="line">
            <a:avLst/>
          </a:prstGeom>
          <a:ln w="920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122588" y="171576"/>
            <a:ext cx="609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038600" y="152400"/>
            <a:ext cx="609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610600" y="5477470"/>
            <a:ext cx="609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-76200" y="5477470"/>
            <a:ext cx="609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52400" y="2286000"/>
            <a:ext cx="91082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endParaRPr lang="en-US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455440" y="2340114"/>
            <a:ext cx="74090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en-US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935736" y="3069336"/>
            <a:ext cx="54864" cy="5486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6498336" y="3069336"/>
            <a:ext cx="54864" cy="5486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1" name="Straight Connector 20"/>
          <p:cNvCxnSpPr/>
          <p:nvPr/>
        </p:nvCxnSpPr>
        <p:spPr>
          <a:xfrm rot="10800000" flipV="1">
            <a:off x="1066801" y="1981200"/>
            <a:ext cx="304800" cy="76200"/>
          </a:xfrm>
          <a:prstGeom prst="line">
            <a:avLst/>
          </a:prstGeom>
          <a:ln w="133350" cmpd="dbl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10800000" flipV="1">
            <a:off x="457200" y="4114800"/>
            <a:ext cx="381000" cy="76200"/>
          </a:xfrm>
          <a:prstGeom prst="line">
            <a:avLst/>
          </a:prstGeom>
          <a:ln w="133350" cmpd="dbl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 flipH="1" flipV="1">
            <a:off x="7543800" y="4191000"/>
            <a:ext cx="228600" cy="228600"/>
          </a:xfrm>
          <a:prstGeom prst="line">
            <a:avLst/>
          </a:prstGeom>
          <a:ln w="136525" cmpd="tri">
            <a:solidFill>
              <a:srgbClr val="FF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5400000" flipH="1" flipV="1">
            <a:off x="5334000" y="1905000"/>
            <a:ext cx="228600" cy="228600"/>
          </a:xfrm>
          <a:prstGeom prst="line">
            <a:avLst/>
          </a:prstGeom>
          <a:ln w="136525" cmpd="tri">
            <a:solidFill>
              <a:srgbClr val="FF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19" idx="5"/>
            <a:endCxn id="20" idx="3"/>
          </p:cNvCxnSpPr>
          <p:nvPr/>
        </p:nvCxnSpPr>
        <p:spPr>
          <a:xfrm rot="16200000" flipH="1">
            <a:off x="3744468" y="354262"/>
            <a:ext cx="1588" cy="5523806"/>
          </a:xfrm>
          <a:prstGeom prst="line">
            <a:avLst/>
          </a:prstGeom>
          <a:ln w="920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0445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82747" y="152400"/>
            <a:ext cx="8937062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u="sng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</a:t>
            </a:r>
            <a:r>
              <a:rPr lang="en-US" sz="5400" b="1" u="sng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5400" b="1" u="sng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u="sng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5400" b="1" u="sng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u="sng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5400" b="1" u="sng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u="sng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5400" b="1" u="sng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914400" indent="-914400"/>
            <a:r>
              <a:rPr lang="en-US" sz="5400" b="1" u="sng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5400" b="1" u="sng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u="sng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5400" b="1" u="sng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u="sng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54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u="sng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thang</a:t>
            </a:r>
            <a:r>
              <a:rPr lang="en-US" sz="5400" b="1" u="sng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(SGK/78)</a:t>
            </a:r>
            <a:endParaRPr lang="en-US" sz="5400" b="1" u="sng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indent="-914400"/>
            <a:r>
              <a:rPr lang="en-US" sz="5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-76200" y="2133600"/>
            <a:ext cx="9220200" cy="3416320"/>
          </a:xfrm>
          <a:prstGeom prst="rect">
            <a:avLst/>
          </a:prstGeom>
          <a:noFill/>
          <a:ln w="60325" cmpd="dbl">
            <a:noFill/>
          </a:ln>
        </p:spPr>
        <p:txBody>
          <a:bodyPr wrap="square" rtlCol="0">
            <a:spAutoFit/>
          </a:bodyPr>
          <a:lstStyle/>
          <a:p>
            <a:pPr marL="914400" indent="-914400"/>
            <a:r>
              <a:rPr lang="en-US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914400" indent="-914400"/>
            <a:r>
              <a:rPr lang="en-US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thang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914400" indent="-914400"/>
            <a:r>
              <a:rPr lang="en-US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914400" indent="-914400"/>
            <a:r>
              <a:rPr lang="en-US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thang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2667000" y="3810000"/>
            <a:ext cx="4724400" cy="15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76200" y="4646612"/>
            <a:ext cx="7162800" cy="15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6200" y="5408612"/>
            <a:ext cx="4724400" cy="15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0597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52400" y="228600"/>
            <a:ext cx="8610600" cy="1905000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6000" b="1" u="sng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Định lý đường trung bình của tam giác:</a:t>
            </a:r>
          </a:p>
        </p:txBody>
      </p:sp>
      <p:sp>
        <p:nvSpPr>
          <p:cNvPr id="5" name="TextBox 4">
            <a:hlinkClick r:id="rId2" action="ppaction://hlinksldjump"/>
          </p:cNvPr>
          <p:cNvSpPr txBox="1"/>
          <p:nvPr/>
        </p:nvSpPr>
        <p:spPr>
          <a:xfrm>
            <a:off x="-76200" y="2209800"/>
            <a:ext cx="9525000" cy="4247317"/>
          </a:xfrm>
          <a:prstGeom prst="rect">
            <a:avLst/>
          </a:prstGeom>
          <a:noFill/>
          <a:ln w="60325" cmpd="dbl">
            <a:noFill/>
          </a:ln>
        </p:spPr>
        <p:txBody>
          <a:bodyPr wrap="square" rtlCol="0">
            <a:spAutoFit/>
          </a:bodyPr>
          <a:lstStyle/>
          <a:p>
            <a:pPr marL="914400" indent="-914400"/>
            <a:r>
              <a:rPr lang="en-US" sz="5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Đường thẳng đi qua trung </a:t>
            </a:r>
          </a:p>
          <a:p>
            <a:pPr marL="914400" indent="-914400"/>
            <a:r>
              <a:rPr lang="en-US" sz="5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điểm một cạnh của tam giác</a:t>
            </a:r>
          </a:p>
          <a:p>
            <a:pPr marL="914400" indent="-914400"/>
            <a:r>
              <a:rPr lang="en-US" sz="5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 song song với cạnh thứ </a:t>
            </a:r>
          </a:p>
          <a:p>
            <a:pPr marL="914400" indent="-914400"/>
            <a:r>
              <a:rPr lang="en-US" sz="5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hai thì đi qua trung điểm của </a:t>
            </a:r>
          </a:p>
          <a:p>
            <a:pPr marL="914400" indent="-914400"/>
            <a:r>
              <a:rPr lang="en-US" sz="5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cạnh thứ ba.</a:t>
            </a:r>
          </a:p>
        </p:txBody>
      </p:sp>
    </p:spTree>
    <p:extLst>
      <p:ext uri="{BB962C8B-B14F-4D97-AF65-F5344CB8AC3E}">
        <p14:creationId xmlns:p14="http://schemas.microsoft.com/office/powerpoint/2010/main" val="1821288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>
          <a:xfrm>
            <a:off x="1905000" y="487740"/>
            <a:ext cx="2895600" cy="1588"/>
          </a:xfrm>
          <a:prstGeom prst="line">
            <a:avLst/>
          </a:prstGeom>
          <a:ln w="539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/>
          <p:cNvCxnSpPr/>
          <p:nvPr/>
        </p:nvCxnSpPr>
        <p:spPr>
          <a:xfrm>
            <a:off x="1524000" y="2924552"/>
            <a:ext cx="6248400" cy="1588"/>
          </a:xfrm>
          <a:prstGeom prst="line">
            <a:avLst/>
          </a:prstGeom>
          <a:ln w="539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/>
          <p:cNvCxnSpPr/>
          <p:nvPr/>
        </p:nvCxnSpPr>
        <p:spPr>
          <a:xfrm rot="5400000">
            <a:off x="495300" y="1516440"/>
            <a:ext cx="2438400" cy="381000"/>
          </a:xfrm>
          <a:prstGeom prst="line">
            <a:avLst/>
          </a:prstGeom>
          <a:ln w="539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4800600" y="487740"/>
            <a:ext cx="2971800" cy="2438400"/>
          </a:xfrm>
          <a:prstGeom prst="line">
            <a:avLst/>
          </a:prstGeom>
          <a:ln w="539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506656" y="-209424"/>
            <a:ext cx="60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422668" y="-228600"/>
            <a:ext cx="60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20000" y="2750403"/>
            <a:ext cx="60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93668" y="2743200"/>
            <a:ext cx="60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9409" y="3383340"/>
            <a:ext cx="704872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MN là đường trung bình</a:t>
            </a:r>
          </a:p>
          <a:p>
            <a:r>
              <a:rPr lang="en-US" sz="4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của hình thang ABCD 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5121085"/>
              </p:ext>
            </p:extLst>
          </p:nvPr>
        </p:nvGraphicFramePr>
        <p:xfrm>
          <a:off x="-228600" y="5380037"/>
          <a:ext cx="1998662" cy="868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508" name="Equation" r:id="rId3" imgW="215640" imgH="152280" progId="Equation.DSMT4">
                  <p:embed/>
                </p:oleObj>
              </mc:Choice>
              <mc:Fallback>
                <p:oleObj name="Equation" r:id="rId3" imgW="21564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228600" y="5380037"/>
                        <a:ext cx="1998662" cy="868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1295400" y="4960203"/>
            <a:ext cx="603011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 là trung điểm của AD</a:t>
            </a:r>
            <a:endParaRPr lang="en-U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90600" y="1044714"/>
            <a:ext cx="83869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096997" y="838200"/>
            <a:ext cx="68480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1697736" y="1575876"/>
            <a:ext cx="54864" cy="5486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6172200" y="1575876"/>
            <a:ext cx="54864" cy="5486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 rot="10800000" flipV="1">
            <a:off x="1676400" y="1021140"/>
            <a:ext cx="304800" cy="76200"/>
          </a:xfrm>
          <a:prstGeom prst="line">
            <a:avLst/>
          </a:prstGeom>
          <a:ln w="117475" cmpd="dbl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10800000" flipV="1">
            <a:off x="1447800" y="2164140"/>
            <a:ext cx="381000" cy="76200"/>
          </a:xfrm>
          <a:prstGeom prst="line">
            <a:avLst/>
          </a:prstGeom>
          <a:ln w="117475" cmpd="dbl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5400000" flipH="1" flipV="1">
            <a:off x="6934200" y="2164140"/>
            <a:ext cx="228600" cy="228600"/>
          </a:xfrm>
          <a:prstGeom prst="line">
            <a:avLst/>
          </a:prstGeom>
          <a:ln w="136525" cmpd="tri">
            <a:solidFill>
              <a:srgbClr val="FF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5400000" flipH="1" flipV="1">
            <a:off x="5410200" y="944940"/>
            <a:ext cx="228600" cy="228600"/>
          </a:xfrm>
          <a:prstGeom prst="line">
            <a:avLst/>
          </a:prstGeom>
          <a:ln w="136525" cmpd="tri">
            <a:solidFill>
              <a:srgbClr val="FF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1752600" y="1629152"/>
            <a:ext cx="4419600" cy="1588"/>
          </a:xfrm>
          <a:prstGeom prst="line">
            <a:avLst/>
          </a:prstGeom>
          <a:ln w="539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1143000" y="5943600"/>
            <a:ext cx="653987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 là trung điểm của BC</a:t>
            </a:r>
            <a:endParaRPr lang="en-U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1295400" y="4953000"/>
            <a:ext cx="6477000" cy="762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1295400" y="5957726"/>
            <a:ext cx="6480391" cy="74787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6260323"/>
              </p:ext>
            </p:extLst>
          </p:nvPr>
        </p:nvGraphicFramePr>
        <p:xfrm>
          <a:off x="685800" y="4448175"/>
          <a:ext cx="1646237" cy="2714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509" name="Equation" r:id="rId5" imgW="177480" imgH="253800" progId="Equation.DSMT4">
                  <p:embed/>
                </p:oleObj>
              </mc:Choice>
              <mc:Fallback>
                <p:oleObj name="Equation" r:id="rId5" imgW="17748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4448175"/>
                        <a:ext cx="1646237" cy="2714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Rectangle 27"/>
          <p:cNvSpPr/>
          <p:nvPr/>
        </p:nvSpPr>
        <p:spPr>
          <a:xfrm>
            <a:off x="457200" y="3505200"/>
            <a:ext cx="7848600" cy="12954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Arc 26"/>
          <p:cNvSpPr/>
          <p:nvPr/>
        </p:nvSpPr>
        <p:spPr>
          <a:xfrm rot="15056706">
            <a:off x="2572334" y="-1942079"/>
            <a:ext cx="3445345" cy="5404462"/>
          </a:xfrm>
          <a:prstGeom prst="arc">
            <a:avLst>
              <a:gd name="adj1" fmla="val 16251424"/>
              <a:gd name="adj2" fmla="val 17749276"/>
            </a:avLst>
          </a:prstGeom>
          <a:ln w="38100" cmpd="sng">
            <a:solidFill>
              <a:srgbClr val="FF00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Arc 28"/>
          <p:cNvSpPr/>
          <p:nvPr/>
        </p:nvSpPr>
        <p:spPr>
          <a:xfrm rot="219888">
            <a:off x="723099" y="228789"/>
            <a:ext cx="5603174" cy="3730544"/>
          </a:xfrm>
          <a:prstGeom prst="arc">
            <a:avLst>
              <a:gd name="adj1" fmla="val 18342596"/>
              <a:gd name="adj2" fmla="val 20754562"/>
            </a:avLst>
          </a:prstGeom>
          <a:ln w="38100">
            <a:solidFill>
              <a:srgbClr val="00B05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Arc 29"/>
          <p:cNvSpPr/>
          <p:nvPr/>
        </p:nvSpPr>
        <p:spPr>
          <a:xfrm rot="15056706">
            <a:off x="2018343" y="-277992"/>
            <a:ext cx="3571217" cy="4767863"/>
          </a:xfrm>
          <a:prstGeom prst="arc">
            <a:avLst>
              <a:gd name="adj1" fmla="val 16163456"/>
              <a:gd name="adj2" fmla="val 18105649"/>
            </a:avLst>
          </a:prstGeom>
          <a:ln w="38100" cmpd="sng">
            <a:solidFill>
              <a:srgbClr val="FF00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Arc 30"/>
          <p:cNvSpPr/>
          <p:nvPr/>
        </p:nvSpPr>
        <p:spPr>
          <a:xfrm rot="219888">
            <a:off x="2170803" y="1397067"/>
            <a:ext cx="5684735" cy="3730203"/>
          </a:xfrm>
          <a:prstGeom prst="arc">
            <a:avLst>
              <a:gd name="adj1" fmla="val 18138293"/>
              <a:gd name="adj2" fmla="val 20873624"/>
            </a:avLst>
          </a:prstGeom>
          <a:ln w="38100">
            <a:solidFill>
              <a:srgbClr val="00B05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225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3" grpId="0"/>
      <p:bldP spid="14" grpId="0"/>
      <p:bldP spid="15" grpId="0" animBg="1"/>
      <p:bldP spid="16" grpId="0" animBg="1"/>
      <p:bldP spid="22" grpId="0"/>
      <p:bldP spid="24" grpId="0" animBg="1"/>
      <p:bldP spid="25" grpId="0" animBg="1"/>
      <p:bldP spid="28" grpId="0" animBg="1"/>
      <p:bldP spid="27" grpId="0" animBg="1"/>
      <p:bldP spid="29" grpId="0" animBg="1"/>
      <p:bldP spid="30" grpId="0" animBg="1"/>
      <p:bldP spid="31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76200" y="259140"/>
            <a:ext cx="1295400" cy="12192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 smtClean="0">
                <a:solidFill>
                  <a:srgbClr val="0000FF"/>
                </a:solidFill>
                <a:latin typeface=".VnAristoteH" pitchFamily="34" charset="0"/>
              </a:rPr>
              <a:t>?</a:t>
            </a:r>
            <a:endParaRPr lang="en-US" sz="5400" b="1">
              <a:solidFill>
                <a:srgbClr val="0000FF"/>
              </a:solidFill>
              <a:latin typeface=".VnAristoteH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95864" y="259140"/>
            <a:ext cx="6611105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 thang có mấy</a:t>
            </a:r>
          </a:p>
          <a:p>
            <a:r>
              <a:rPr lang="en-US" sz="6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đường trung bình?</a:t>
            </a:r>
            <a:endParaRPr lang="en-US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 rot="5400000">
            <a:off x="342900" y="4079548"/>
            <a:ext cx="3200400" cy="533400"/>
          </a:xfrm>
          <a:prstGeom prst="line">
            <a:avLst/>
          </a:prstGeom>
          <a:ln w="889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16200000" flipH="1">
            <a:off x="4991100" y="2860348"/>
            <a:ext cx="3200400" cy="2971800"/>
          </a:xfrm>
          <a:prstGeom prst="line">
            <a:avLst/>
          </a:prstGeom>
          <a:ln w="889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8001000" y="5708918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19200" y="5641648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252748" y="3638362"/>
            <a:ext cx="66877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531640" y="3562162"/>
            <a:ext cx="55496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1926337" y="4138984"/>
            <a:ext cx="73152" cy="7315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6400800" y="4138984"/>
            <a:ext cx="73152" cy="7315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 rot="10800000" flipV="1">
            <a:off x="1905002" y="3355648"/>
            <a:ext cx="380999" cy="76200"/>
          </a:xfrm>
          <a:prstGeom prst="line">
            <a:avLst/>
          </a:prstGeom>
          <a:ln w="120650" cmpd="dbl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10800000" flipV="1">
            <a:off x="1600200" y="4955848"/>
            <a:ext cx="381000" cy="76200"/>
          </a:xfrm>
          <a:prstGeom prst="line">
            <a:avLst/>
          </a:prstGeom>
          <a:ln w="120650" cmpd="dbl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 flipH="1" flipV="1">
            <a:off x="7086600" y="4879648"/>
            <a:ext cx="228600" cy="228600"/>
          </a:xfrm>
          <a:prstGeom prst="line">
            <a:avLst/>
          </a:prstGeom>
          <a:ln w="136525" cmpd="tri">
            <a:solidFill>
              <a:srgbClr val="FF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 flipH="1" flipV="1">
            <a:off x="5562600" y="3279448"/>
            <a:ext cx="228600" cy="228600"/>
          </a:xfrm>
          <a:prstGeom prst="line">
            <a:avLst/>
          </a:prstGeom>
          <a:ln w="136525" cmpd="tri">
            <a:solidFill>
              <a:srgbClr val="FF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2209800" y="2743200"/>
            <a:ext cx="2895600" cy="1588"/>
          </a:xfrm>
          <a:prstGeom prst="line">
            <a:avLst/>
          </a:prstGeom>
          <a:ln w="889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676400" y="6019800"/>
            <a:ext cx="6400800" cy="1588"/>
          </a:xfrm>
          <a:prstGeom prst="line">
            <a:avLst/>
          </a:prstGeom>
          <a:ln w="889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1981200" y="4191000"/>
            <a:ext cx="4427635" cy="6447"/>
          </a:xfrm>
          <a:prstGeom prst="line">
            <a:avLst/>
          </a:prstGeom>
          <a:ln w="889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1790701" y="205740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802746" y="2153413"/>
            <a:ext cx="60530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360094" y="2057400"/>
            <a:ext cx="52610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Oval 24"/>
          <p:cNvSpPr/>
          <p:nvPr/>
        </p:nvSpPr>
        <p:spPr>
          <a:xfrm>
            <a:off x="3584448" y="2670048"/>
            <a:ext cx="73152" cy="73152"/>
          </a:xfrm>
          <a:prstGeom prst="ellipse">
            <a:avLst/>
          </a:prstGeom>
          <a:solidFill>
            <a:srgbClr val="3333FF"/>
          </a:solidFill>
          <a:ln w="76200"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579294" y="6073914"/>
            <a:ext cx="4972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Oval 27"/>
          <p:cNvSpPr/>
          <p:nvPr/>
        </p:nvSpPr>
        <p:spPr>
          <a:xfrm>
            <a:off x="4879848" y="6019800"/>
            <a:ext cx="73152" cy="73152"/>
          </a:xfrm>
          <a:prstGeom prst="ellipse">
            <a:avLst/>
          </a:prstGeom>
          <a:solidFill>
            <a:srgbClr val="3333FF"/>
          </a:solidFill>
          <a:ln w="76200"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9" name="Straight Connector 28"/>
          <p:cNvCxnSpPr/>
          <p:nvPr/>
        </p:nvCxnSpPr>
        <p:spPr>
          <a:xfrm>
            <a:off x="3617976" y="2743200"/>
            <a:ext cx="1335024" cy="3349752"/>
          </a:xfrm>
          <a:prstGeom prst="line">
            <a:avLst/>
          </a:prstGeom>
          <a:ln w="88900">
            <a:solidFill>
              <a:srgbClr val="3333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7406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 animBg="1"/>
      <p:bldP spid="13" grpId="0" animBg="1"/>
      <p:bldP spid="22" grpId="0"/>
      <p:bldP spid="23" grpId="0"/>
      <p:bldP spid="24" grpId="0"/>
      <p:bldP spid="25" grpId="0" animBg="1"/>
      <p:bldP spid="26" grpId="0"/>
      <p:bldP spid="2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57387" y="1161157"/>
            <a:ext cx="8926354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914400" indent="-914400"/>
            <a:r>
              <a:rPr lang="en-US" sz="60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 </a:t>
            </a:r>
            <a:r>
              <a:rPr lang="en-US" sz="6000" b="1" u="sng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 chất đường trung </a:t>
            </a:r>
          </a:p>
          <a:p>
            <a:pPr marL="914400" indent="-914400"/>
            <a:r>
              <a:rPr lang="en-US" sz="6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6000" b="1" u="sng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 của hình thang .</a:t>
            </a:r>
            <a:endParaRPr lang="en-US" sz="6000" b="1" u="sng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indent="-914400"/>
            <a:r>
              <a:rPr lang="en-US" sz="6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</a:p>
        </p:txBody>
      </p:sp>
    </p:spTree>
    <p:extLst>
      <p:ext uri="{BB962C8B-B14F-4D97-AF65-F5344CB8AC3E}">
        <p14:creationId xmlns:p14="http://schemas.microsoft.com/office/powerpoint/2010/main" val="3464723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hlinkClick r:id="rId3" action="ppaction://hlinksldjump"/>
          </p:cNvPr>
          <p:cNvSpPr txBox="1"/>
          <p:nvPr/>
        </p:nvSpPr>
        <p:spPr>
          <a:xfrm>
            <a:off x="251373" y="1143000"/>
            <a:ext cx="8063105" cy="52629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 hình thang ABCD</a:t>
            </a:r>
          </a:p>
          <a:p>
            <a:r>
              <a:rPr lang="en-US" sz="4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 AB // CD, AB &lt; CD ).</a:t>
            </a:r>
          </a:p>
          <a:p>
            <a:r>
              <a:rPr lang="en-US" sz="4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Gọi M là trung điểm của AD</a:t>
            </a:r>
          </a:p>
          <a:p>
            <a:r>
              <a:rPr lang="en-US" sz="4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và N là trung điểm của BC.</a:t>
            </a:r>
          </a:p>
          <a:p>
            <a:r>
              <a:rPr lang="en-US" sz="4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Chứng minh: MN // AB // CD </a:t>
            </a:r>
          </a:p>
          <a:p>
            <a:endParaRPr lang="en-US" sz="4800" b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 MN = </a:t>
            </a:r>
            <a:endParaRPr lang="en-US" sz="4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val 2"/>
          <p:cNvSpPr/>
          <p:nvPr/>
        </p:nvSpPr>
        <p:spPr>
          <a:xfrm>
            <a:off x="0" y="0"/>
            <a:ext cx="1295400" cy="12192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 smtClean="0">
                <a:solidFill>
                  <a:srgbClr val="0000FF"/>
                </a:solidFill>
                <a:latin typeface=".VnAristoteH" pitchFamily="34" charset="0"/>
              </a:rPr>
              <a:t>?</a:t>
            </a:r>
            <a:endParaRPr lang="en-US" sz="5400" b="1">
              <a:solidFill>
                <a:srgbClr val="0000FF"/>
              </a:solidFill>
              <a:latin typeface=".VnAristoteH" pitchFamily="34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736850" y="5029200"/>
          <a:ext cx="2749550" cy="173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319" name="Equation" r:id="rId4" imgW="622080" imgH="393480" progId="Equation.DSMT4">
                  <p:embed/>
                </p:oleObj>
              </mc:Choice>
              <mc:Fallback>
                <p:oleObj name="Equation" r:id="rId4" imgW="6220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6850" y="5029200"/>
                        <a:ext cx="2749550" cy="173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45701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>
          <a:xfrm>
            <a:off x="1524000" y="990600"/>
            <a:ext cx="2895600" cy="1588"/>
          </a:xfrm>
          <a:prstGeom prst="line">
            <a:avLst/>
          </a:prstGeom>
          <a:ln w="920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/>
          <p:cNvCxnSpPr/>
          <p:nvPr/>
        </p:nvCxnSpPr>
        <p:spPr>
          <a:xfrm>
            <a:off x="228600" y="5638800"/>
            <a:ext cx="8763000" cy="1588"/>
          </a:xfrm>
          <a:prstGeom prst="line">
            <a:avLst/>
          </a:prstGeom>
          <a:ln w="920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/>
          <p:cNvCxnSpPr/>
          <p:nvPr/>
        </p:nvCxnSpPr>
        <p:spPr>
          <a:xfrm rot="5400000">
            <a:off x="-1447800" y="2667000"/>
            <a:ext cx="4648200" cy="1295400"/>
          </a:xfrm>
          <a:prstGeom prst="line">
            <a:avLst/>
          </a:prstGeom>
          <a:ln w="920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rot="16200000" flipH="1">
            <a:off x="4381500" y="1028700"/>
            <a:ext cx="4648200" cy="4572000"/>
          </a:xfrm>
          <a:prstGeom prst="line">
            <a:avLst/>
          </a:prstGeom>
          <a:ln w="920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122588" y="171576"/>
            <a:ext cx="609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038600" y="152400"/>
            <a:ext cx="609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610600" y="5477470"/>
            <a:ext cx="609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-76200" y="5477470"/>
            <a:ext cx="609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52400" y="2286000"/>
            <a:ext cx="91082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endParaRPr lang="en-US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455440" y="2340114"/>
            <a:ext cx="74090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en-US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935736" y="3069336"/>
            <a:ext cx="54864" cy="5486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6498336" y="3069336"/>
            <a:ext cx="54864" cy="5486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1" name="Straight Connector 20"/>
          <p:cNvCxnSpPr/>
          <p:nvPr/>
        </p:nvCxnSpPr>
        <p:spPr>
          <a:xfrm rot="10800000" flipV="1">
            <a:off x="1066801" y="1981200"/>
            <a:ext cx="304800" cy="76200"/>
          </a:xfrm>
          <a:prstGeom prst="line">
            <a:avLst/>
          </a:prstGeom>
          <a:ln w="133350" cmpd="dbl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10800000" flipV="1">
            <a:off x="457200" y="4114800"/>
            <a:ext cx="381000" cy="76200"/>
          </a:xfrm>
          <a:prstGeom prst="line">
            <a:avLst/>
          </a:prstGeom>
          <a:ln w="133350" cmpd="dbl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 flipH="1" flipV="1">
            <a:off x="7543800" y="4191000"/>
            <a:ext cx="228600" cy="228600"/>
          </a:xfrm>
          <a:prstGeom prst="line">
            <a:avLst/>
          </a:prstGeom>
          <a:ln w="136525" cmpd="tri">
            <a:solidFill>
              <a:srgbClr val="FF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5400000" flipH="1" flipV="1">
            <a:off x="5334000" y="1905000"/>
            <a:ext cx="228600" cy="228600"/>
          </a:xfrm>
          <a:prstGeom prst="line">
            <a:avLst/>
          </a:prstGeom>
          <a:ln w="136525" cmpd="tri">
            <a:solidFill>
              <a:srgbClr val="FF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19" idx="5"/>
            <a:endCxn id="20" idx="3"/>
          </p:cNvCxnSpPr>
          <p:nvPr/>
        </p:nvCxnSpPr>
        <p:spPr>
          <a:xfrm rot="16200000" flipH="1">
            <a:off x="3744468" y="354262"/>
            <a:ext cx="1588" cy="5523806"/>
          </a:xfrm>
          <a:prstGeom prst="line">
            <a:avLst/>
          </a:prstGeom>
          <a:ln w="920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2512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1"/>
          <p:cNvSpPr txBox="1">
            <a:spLocks noChangeArrowheads="1"/>
          </p:cNvSpPr>
          <p:nvPr/>
        </p:nvSpPr>
        <p:spPr bwMode="auto">
          <a:xfrm>
            <a:off x="762000" y="570791"/>
            <a:ext cx="4130467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MN //AB//CD </a:t>
            </a:r>
          </a:p>
          <a:p>
            <a:pPr>
              <a:spcBef>
                <a:spcPct val="50000"/>
              </a:spcBef>
            </a:pPr>
            <a:r>
              <a:rPr 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MN = </a:t>
            </a:r>
            <a:endParaRPr 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Box 36"/>
          <p:cNvSpPr txBox="1">
            <a:spLocks noChangeArrowheads="1"/>
          </p:cNvSpPr>
          <p:nvPr/>
        </p:nvSpPr>
        <p:spPr bwMode="auto">
          <a:xfrm>
            <a:off x="1752600" y="76200"/>
            <a:ext cx="310918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 </a:t>
            </a: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MD, BN = NC</a:t>
            </a:r>
            <a:endParaRPr 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Box 44"/>
          <p:cNvSpPr txBox="1">
            <a:spLocks noChangeArrowheads="1"/>
          </p:cNvSpPr>
          <p:nvPr/>
        </p:nvSpPr>
        <p:spPr bwMode="auto">
          <a:xfrm>
            <a:off x="17067" y="147935"/>
            <a:ext cx="82113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GT</a:t>
            </a:r>
          </a:p>
        </p:txBody>
      </p:sp>
      <p:sp>
        <p:nvSpPr>
          <p:cNvPr id="5" name="Text Box 45"/>
          <p:cNvSpPr txBox="1">
            <a:spLocks noChangeArrowheads="1"/>
          </p:cNvSpPr>
          <p:nvPr/>
        </p:nvSpPr>
        <p:spPr bwMode="auto">
          <a:xfrm>
            <a:off x="0" y="609600"/>
            <a:ext cx="7239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KL</a:t>
            </a:r>
          </a:p>
        </p:txBody>
      </p:sp>
      <p:sp>
        <p:nvSpPr>
          <p:cNvPr id="6" name="Line 46"/>
          <p:cNvSpPr>
            <a:spLocks noChangeShapeType="1"/>
          </p:cNvSpPr>
          <p:nvPr/>
        </p:nvSpPr>
        <p:spPr bwMode="auto">
          <a:xfrm>
            <a:off x="723900" y="152399"/>
            <a:ext cx="0" cy="14726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Line 47"/>
          <p:cNvSpPr>
            <a:spLocks noChangeShapeType="1"/>
          </p:cNvSpPr>
          <p:nvPr/>
        </p:nvSpPr>
        <p:spPr bwMode="auto">
          <a:xfrm flipV="1">
            <a:off x="190499" y="561975"/>
            <a:ext cx="4495799" cy="95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Box 36"/>
          <p:cNvSpPr txBox="1">
            <a:spLocks noChangeArrowheads="1"/>
          </p:cNvSpPr>
          <p:nvPr/>
        </p:nvSpPr>
        <p:spPr bwMode="auto">
          <a:xfrm>
            <a:off x="685800" y="76200"/>
            <a:ext cx="138211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 // CD</a:t>
            </a:r>
            <a:endParaRPr 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Box 68"/>
          <p:cNvSpPr txBox="1">
            <a:spLocks noChangeArrowheads="1"/>
          </p:cNvSpPr>
          <p:nvPr/>
        </p:nvSpPr>
        <p:spPr bwMode="auto">
          <a:xfrm>
            <a:off x="-76200" y="1447800"/>
            <a:ext cx="262468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Chứng minh: </a:t>
            </a: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331577"/>
              </p:ext>
            </p:extLst>
          </p:nvPr>
        </p:nvGraphicFramePr>
        <p:xfrm>
          <a:off x="1676400" y="914400"/>
          <a:ext cx="1261818" cy="7984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510" name="Equation" r:id="rId3" imgW="622080" imgH="393480" progId="Equation.DSMT4">
                  <p:embed/>
                </p:oleObj>
              </mc:Choice>
              <mc:Fallback>
                <p:oleObj name="Equation" r:id="rId3" imgW="6220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914400"/>
                        <a:ext cx="1261818" cy="798471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86200" y="457200"/>
            <a:ext cx="3689514" cy="25908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/>
        </p:nvCxnSpPr>
        <p:spPr>
          <a:xfrm>
            <a:off x="4419600" y="840432"/>
            <a:ext cx="4495800" cy="180863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7315200" y="2667000"/>
            <a:ext cx="16002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8763000" y="259080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</a:p>
        </p:txBody>
      </p:sp>
      <p:sp>
        <p:nvSpPr>
          <p:cNvPr id="45" name="Text Box 89"/>
          <p:cNvSpPr txBox="1">
            <a:spLocks noChangeArrowheads="1"/>
          </p:cNvSpPr>
          <p:nvPr/>
        </p:nvSpPr>
        <p:spPr bwMode="auto">
          <a:xfrm>
            <a:off x="0" y="2057400"/>
            <a:ext cx="55626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>
                <a:latin typeface="Times New Roman" panose="02020603050405020304" pitchFamily="18" charset="0"/>
              </a:rPr>
              <a:t>Gọi </a:t>
            </a:r>
            <a:r>
              <a:rPr lang="en-US" sz="2400" b="1" smtClean="0">
                <a:latin typeface="Times New Roman" panose="02020603050405020304" pitchFamily="18" charset="0"/>
              </a:rPr>
              <a:t>E </a:t>
            </a:r>
            <a:r>
              <a:rPr lang="en-US" sz="2400" b="1">
                <a:latin typeface="Times New Roman" panose="02020603050405020304" pitchFamily="18" charset="0"/>
              </a:rPr>
              <a:t>là giao điểm của  </a:t>
            </a:r>
            <a:r>
              <a:rPr lang="en-US" sz="2400" b="1" smtClean="0">
                <a:latin typeface="Times New Roman" panose="02020603050405020304" pitchFamily="18" charset="0"/>
              </a:rPr>
              <a:t>AN</a:t>
            </a:r>
          </a:p>
          <a:p>
            <a:pPr>
              <a:spcBef>
                <a:spcPct val="50000"/>
              </a:spcBef>
            </a:pPr>
            <a:r>
              <a:rPr lang="en-US" sz="2400" b="1" smtClean="0">
                <a:latin typeface="Times New Roman" panose="02020603050405020304" pitchFamily="18" charset="0"/>
              </a:rPr>
              <a:t> </a:t>
            </a:r>
            <a:r>
              <a:rPr lang="en-US" sz="2400" b="1">
                <a:latin typeface="Times New Roman" panose="02020603050405020304" pitchFamily="18" charset="0"/>
              </a:rPr>
              <a:t>và </a:t>
            </a:r>
            <a:r>
              <a:rPr lang="en-US" sz="2400" b="1" smtClean="0">
                <a:latin typeface="Times New Roman" panose="02020603050405020304" pitchFamily="18" charset="0"/>
              </a:rPr>
              <a:t>CD.</a:t>
            </a:r>
            <a:endParaRPr lang="en-US" sz="2400" b="1">
              <a:latin typeface="Times New Roman" panose="02020603050405020304" pitchFamily="18" charset="0"/>
            </a:endParaRPr>
          </a:p>
        </p:txBody>
      </p:sp>
      <p:sp>
        <p:nvSpPr>
          <p:cNvPr id="46" name="Text Box 53"/>
          <p:cNvSpPr txBox="1">
            <a:spLocks noChangeArrowheads="1"/>
          </p:cNvSpPr>
          <p:nvPr/>
        </p:nvSpPr>
        <p:spPr bwMode="auto">
          <a:xfrm>
            <a:off x="3962400" y="3124200"/>
            <a:ext cx="251131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BN = NC(gt)</a:t>
            </a:r>
            <a:endParaRPr 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7" name="Group 73"/>
          <p:cNvGrpSpPr>
            <a:grpSpLocks/>
          </p:cNvGrpSpPr>
          <p:nvPr/>
        </p:nvGrpSpPr>
        <p:grpSpPr bwMode="auto">
          <a:xfrm>
            <a:off x="0" y="3124200"/>
            <a:ext cx="4686298" cy="461966"/>
            <a:chOff x="335" y="3048"/>
            <a:chExt cx="2428" cy="291"/>
          </a:xfrm>
        </p:grpSpPr>
        <p:graphicFrame>
          <p:nvGraphicFramePr>
            <p:cNvPr id="48" name="Object 5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926680731"/>
                </p:ext>
              </p:extLst>
            </p:nvPr>
          </p:nvGraphicFramePr>
          <p:xfrm>
            <a:off x="662" y="3086"/>
            <a:ext cx="641" cy="2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5511" name="Equation" r:id="rId6" imgW="469800" imgH="164880" progId="Equation.DSMT4">
                    <p:embed/>
                  </p:oleObj>
                </mc:Choice>
                <mc:Fallback>
                  <p:oleObj name="Equation" r:id="rId6" imgW="469800" imgH="1648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62" y="3086"/>
                          <a:ext cx="641" cy="2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9" name="Text Box 72"/>
            <p:cNvSpPr txBox="1">
              <a:spLocks noChangeArrowheads="1"/>
            </p:cNvSpPr>
            <p:nvPr/>
          </p:nvSpPr>
          <p:spPr bwMode="auto">
            <a:xfrm>
              <a:off x="335" y="3048"/>
              <a:ext cx="2428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Xét                và               ta có:                                  </a:t>
              </a:r>
              <a:endParaRPr lang="en-US" sz="24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aphicFrame>
        <p:nvGraphicFramePr>
          <p:cNvPr id="53" name="Object 5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8962998"/>
              </p:ext>
            </p:extLst>
          </p:nvPr>
        </p:nvGraphicFramePr>
        <p:xfrm>
          <a:off x="2057400" y="3197225"/>
          <a:ext cx="1163637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512" name="Equation" r:id="rId8" imgW="457200" imgH="177480" progId="Equation.DSMT4">
                  <p:embed/>
                </p:oleObj>
              </mc:Choice>
              <mc:Fallback>
                <p:oleObj name="Equation" r:id="rId8" imgW="45720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3197225"/>
                        <a:ext cx="1163637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" name="TextBox 53"/>
          <p:cNvSpPr txBox="1"/>
          <p:nvPr/>
        </p:nvSpPr>
        <p:spPr>
          <a:xfrm>
            <a:off x="6055996" y="1155566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55" name="Arc 54"/>
          <p:cNvSpPr/>
          <p:nvPr/>
        </p:nvSpPr>
        <p:spPr>
          <a:xfrm rot="17512608">
            <a:off x="6235390" y="1206190"/>
            <a:ext cx="1336182" cy="1336182"/>
          </a:xfrm>
          <a:prstGeom prst="arc">
            <a:avLst>
              <a:gd name="adj1" fmla="val 16420457"/>
              <a:gd name="adj2" fmla="val 17675388"/>
            </a:avLst>
          </a:prstGeom>
          <a:ln w="38100" cmpd="sng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Arc 55"/>
          <p:cNvSpPr/>
          <p:nvPr/>
        </p:nvSpPr>
        <p:spPr>
          <a:xfrm rot="6198102">
            <a:off x="5724567" y="945718"/>
            <a:ext cx="1446960" cy="1530001"/>
          </a:xfrm>
          <a:prstGeom prst="arc">
            <a:avLst>
              <a:gd name="adj1" fmla="val 16420457"/>
              <a:gd name="adj2" fmla="val 17846503"/>
            </a:avLst>
          </a:prstGeom>
          <a:ln w="38100" cmpd="sng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TextBox 56"/>
          <p:cNvSpPr txBox="1"/>
          <p:nvPr/>
        </p:nvSpPr>
        <p:spPr>
          <a:xfrm>
            <a:off x="7086600" y="1981200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58" name="Arc 57"/>
          <p:cNvSpPr/>
          <p:nvPr/>
        </p:nvSpPr>
        <p:spPr>
          <a:xfrm rot="9580622">
            <a:off x="5479722" y="-494977"/>
            <a:ext cx="1378677" cy="1561203"/>
          </a:xfrm>
          <a:prstGeom prst="arc">
            <a:avLst>
              <a:gd name="adj1" fmla="val 17395048"/>
              <a:gd name="adj2" fmla="val 19748205"/>
            </a:avLst>
          </a:prstGeom>
          <a:ln w="57150" cmpd="tri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TextBox 58"/>
          <p:cNvSpPr txBox="1"/>
          <p:nvPr/>
        </p:nvSpPr>
        <p:spPr>
          <a:xfrm rot="1387456">
            <a:off x="5663466" y="858538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60" name="TextBox 59"/>
          <p:cNvSpPr txBox="1"/>
          <p:nvPr/>
        </p:nvSpPr>
        <p:spPr>
          <a:xfrm rot="1819604">
            <a:off x="7331184" y="2115738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61" name="Arc 60"/>
          <p:cNvSpPr/>
          <p:nvPr/>
        </p:nvSpPr>
        <p:spPr>
          <a:xfrm rot="20803651">
            <a:off x="6461523" y="2416187"/>
            <a:ext cx="1378677" cy="1561203"/>
          </a:xfrm>
          <a:prstGeom prst="arc">
            <a:avLst>
              <a:gd name="adj1" fmla="val 17280138"/>
              <a:gd name="adj2" fmla="val 19577989"/>
            </a:avLst>
          </a:prstGeom>
          <a:ln w="57150" cmpd="tri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2" name="Object 6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2832771"/>
              </p:ext>
            </p:extLst>
          </p:nvPr>
        </p:nvGraphicFramePr>
        <p:xfrm>
          <a:off x="5715000" y="3125788"/>
          <a:ext cx="1141413" cy="53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513" name="Equation" r:id="rId10" imgW="571320" imgH="266400" progId="Equation.DSMT4">
                  <p:embed/>
                </p:oleObj>
              </mc:Choice>
              <mc:Fallback>
                <p:oleObj name="Equation" r:id="rId10" imgW="571320" imgH="266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3125788"/>
                        <a:ext cx="1141413" cy="531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" name="Text Box 53"/>
          <p:cNvSpPr txBox="1">
            <a:spLocks noChangeArrowheads="1"/>
          </p:cNvSpPr>
          <p:nvPr/>
        </p:nvSpPr>
        <p:spPr bwMode="auto">
          <a:xfrm>
            <a:off x="6705600" y="3137555"/>
            <a:ext cx="76786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(đđ)</a:t>
            </a:r>
            <a:endParaRPr 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4" name="Object 6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8954957"/>
              </p:ext>
            </p:extLst>
          </p:nvPr>
        </p:nvGraphicFramePr>
        <p:xfrm>
          <a:off x="7391400" y="3124200"/>
          <a:ext cx="1724025" cy="53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514" name="Equation" r:id="rId12" imgW="863280" imgH="266400" progId="Equation.DSMT4">
                  <p:embed/>
                </p:oleObj>
              </mc:Choice>
              <mc:Fallback>
                <p:oleObj name="Equation" r:id="rId12" imgW="863280" imgH="266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1400" y="3124200"/>
                        <a:ext cx="1724025" cy="531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" name="Object 8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595442"/>
              </p:ext>
            </p:extLst>
          </p:nvPr>
        </p:nvGraphicFramePr>
        <p:xfrm>
          <a:off x="644525" y="3842405"/>
          <a:ext cx="2784475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515" name="Equation" r:id="rId14" imgW="1396800" imgH="203040" progId="Equation.DSMT4">
                  <p:embed/>
                </p:oleObj>
              </mc:Choice>
              <mc:Fallback>
                <p:oleObj name="Equation" r:id="rId14" imgW="13968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525" y="3842405"/>
                        <a:ext cx="2784475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4975107"/>
              </p:ext>
            </p:extLst>
          </p:nvPr>
        </p:nvGraphicFramePr>
        <p:xfrm>
          <a:off x="76200" y="3810000"/>
          <a:ext cx="564832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516" name="Equation" r:id="rId16" imgW="190440" imgH="152280" progId="Equation.DSMT4">
                  <p:embed/>
                </p:oleObj>
              </mc:Choice>
              <mc:Fallback>
                <p:oleObj name="Equation" r:id="rId16" imgW="19044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" y="3810000"/>
                        <a:ext cx="564832" cy="4572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8" name="Rectangle 49"/>
          <p:cNvSpPr>
            <a:spLocks noChangeArrowheads="1"/>
          </p:cNvSpPr>
          <p:nvPr/>
        </p:nvSpPr>
        <p:spPr bwMode="auto">
          <a:xfrm>
            <a:off x="3962400" y="3805535"/>
            <a:ext cx="144687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 = NE</a:t>
            </a:r>
            <a:endParaRPr 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0334121"/>
              </p:ext>
            </p:extLst>
          </p:nvPr>
        </p:nvGraphicFramePr>
        <p:xfrm>
          <a:off x="3459472" y="3820180"/>
          <a:ext cx="564832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517" name="Equation" r:id="rId18" imgW="190440" imgH="152280" progId="Equation.DSMT4">
                  <p:embed/>
                </p:oleObj>
              </mc:Choice>
              <mc:Fallback>
                <p:oleObj name="Equation" r:id="rId18" imgW="19044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9472" y="3820180"/>
                        <a:ext cx="564832" cy="4572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0" name="Straight Connector 69"/>
          <p:cNvCxnSpPr/>
          <p:nvPr/>
        </p:nvCxnSpPr>
        <p:spPr>
          <a:xfrm flipH="1">
            <a:off x="5228722" y="1071265"/>
            <a:ext cx="228968" cy="254540"/>
          </a:xfrm>
          <a:prstGeom prst="line">
            <a:avLst/>
          </a:prstGeom>
          <a:ln w="82550" cmpd="tri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 flipH="1">
            <a:off x="7695832" y="2057400"/>
            <a:ext cx="228968" cy="254540"/>
          </a:xfrm>
          <a:prstGeom prst="line">
            <a:avLst/>
          </a:prstGeom>
          <a:ln w="82550" cmpd="tri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 Box 72"/>
          <p:cNvSpPr txBox="1">
            <a:spLocks noChangeArrowheads="1"/>
          </p:cNvSpPr>
          <p:nvPr/>
        </p:nvSpPr>
        <p:spPr bwMode="auto">
          <a:xfrm>
            <a:off x="0" y="4228768"/>
            <a:ext cx="4686298" cy="4619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Xét                ta có:                                  </a:t>
            </a:r>
            <a:endParaRPr 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4" name="Object 5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5433629"/>
              </p:ext>
            </p:extLst>
          </p:nvPr>
        </p:nvGraphicFramePr>
        <p:xfrm>
          <a:off x="609600" y="4319259"/>
          <a:ext cx="1163638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518" name="Equation" r:id="rId19" imgW="457200" imgH="164880" progId="Equation.DSMT4">
                  <p:embed/>
                </p:oleObj>
              </mc:Choice>
              <mc:Fallback>
                <p:oleObj name="Equation" r:id="rId19" imgW="45720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4319259"/>
                        <a:ext cx="1163638" cy="35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5" name="Rectangle 49"/>
          <p:cNvSpPr>
            <a:spLocks noChangeArrowheads="1"/>
          </p:cNvSpPr>
          <p:nvPr/>
        </p:nvSpPr>
        <p:spPr bwMode="auto">
          <a:xfrm>
            <a:off x="2515529" y="4233534"/>
            <a:ext cx="4066178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 là trung điểm của AD(gt) </a:t>
            </a:r>
          </a:p>
          <a:p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 là trung điểm của AE (gt) </a:t>
            </a:r>
            <a:endParaRPr 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9388865"/>
              </p:ext>
            </p:extLst>
          </p:nvPr>
        </p:nvGraphicFramePr>
        <p:xfrm>
          <a:off x="5702185" y="4191000"/>
          <a:ext cx="1001828" cy="8807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519" name="Equation" r:id="rId21" imgW="177480" imgH="253800" progId="Equation.DSMT4">
                  <p:embed/>
                </p:oleObj>
              </mc:Choice>
              <mc:Fallback>
                <p:oleObj name="Equation" r:id="rId21" imgW="17748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2185" y="4191000"/>
                        <a:ext cx="1001828" cy="88073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9669836"/>
              </p:ext>
            </p:extLst>
          </p:nvPr>
        </p:nvGraphicFramePr>
        <p:xfrm>
          <a:off x="0" y="5029200"/>
          <a:ext cx="564832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520" name="Equation" r:id="rId23" imgW="190440" imgH="152280" progId="Equation.DSMT4">
                  <p:embed/>
                </p:oleObj>
              </mc:Choice>
              <mc:Fallback>
                <p:oleObj name="Equation" r:id="rId23" imgW="19044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029200"/>
                        <a:ext cx="564832" cy="4572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9" name="Rectangle 49"/>
          <p:cNvSpPr>
            <a:spLocks noChangeArrowheads="1"/>
          </p:cNvSpPr>
          <p:nvPr/>
        </p:nvSpPr>
        <p:spPr bwMode="auto">
          <a:xfrm>
            <a:off x="609600" y="5029200"/>
            <a:ext cx="422583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MN là đường trung bình của </a:t>
            </a:r>
            <a:endParaRPr 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0" name="Object 5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1352083"/>
              </p:ext>
            </p:extLst>
          </p:nvPr>
        </p:nvGraphicFramePr>
        <p:xfrm>
          <a:off x="4551362" y="5029200"/>
          <a:ext cx="1163638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521" name="Equation" r:id="rId24" imgW="457200" imgH="164880" progId="Equation.DSMT4">
                  <p:embed/>
                </p:oleObj>
              </mc:Choice>
              <mc:Fallback>
                <p:oleObj name="Equation" r:id="rId24" imgW="45720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1362" y="5029200"/>
                        <a:ext cx="1163638" cy="35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1381967"/>
              </p:ext>
            </p:extLst>
          </p:nvPr>
        </p:nvGraphicFramePr>
        <p:xfrm>
          <a:off x="0" y="5566815"/>
          <a:ext cx="564832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522" name="Equation" r:id="rId25" imgW="190440" imgH="152280" progId="Equation.DSMT4">
                  <p:embed/>
                </p:oleObj>
              </mc:Choice>
              <mc:Fallback>
                <p:oleObj name="Equation" r:id="rId25" imgW="19044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566815"/>
                        <a:ext cx="564832" cy="4572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" name="Rectangle 49"/>
          <p:cNvSpPr>
            <a:spLocks noChangeArrowheads="1"/>
          </p:cNvSpPr>
          <p:nvPr/>
        </p:nvSpPr>
        <p:spPr bwMode="auto">
          <a:xfrm>
            <a:off x="609600" y="5566815"/>
            <a:ext cx="282962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MN // DE và MN = </a:t>
            </a:r>
            <a:endParaRPr 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3" name="Object 8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6606720"/>
              </p:ext>
            </p:extLst>
          </p:nvPr>
        </p:nvGraphicFramePr>
        <p:xfrm>
          <a:off x="3270162" y="5334000"/>
          <a:ext cx="669716" cy="902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523" name="Equation" r:id="rId26" imgW="291960" imgH="393480" progId="Equation.DSMT4">
                  <p:embed/>
                </p:oleObj>
              </mc:Choice>
              <mc:Fallback>
                <p:oleObj name="Equation" r:id="rId26" imgW="2919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0162" y="5334000"/>
                        <a:ext cx="669716" cy="902987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4" name="Object 8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6763521"/>
              </p:ext>
            </p:extLst>
          </p:nvPr>
        </p:nvGraphicFramePr>
        <p:xfrm>
          <a:off x="3926757" y="5438889"/>
          <a:ext cx="1530933" cy="8181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524" name="Equation" r:id="rId28" imgW="736560" imgH="393480" progId="Equation.DSMT4">
                  <p:embed/>
                </p:oleObj>
              </mc:Choice>
              <mc:Fallback>
                <p:oleObj name="Equation" r:id="rId28" imgW="7365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6757" y="5438889"/>
                        <a:ext cx="1530933" cy="818191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5" name="Object 8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181120"/>
              </p:ext>
            </p:extLst>
          </p:nvPr>
        </p:nvGraphicFramePr>
        <p:xfrm>
          <a:off x="5526957" y="5418880"/>
          <a:ext cx="1559643" cy="8335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525" name="Equation" r:id="rId30" imgW="736560" imgH="393480" progId="Equation.DSMT4">
                  <p:embed/>
                </p:oleObj>
              </mc:Choice>
              <mc:Fallback>
                <p:oleObj name="Equation" r:id="rId30" imgW="7365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6957" y="5418880"/>
                        <a:ext cx="1559643" cy="83353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6" name="Rectangle 49"/>
          <p:cNvSpPr>
            <a:spLocks noChangeArrowheads="1"/>
          </p:cNvSpPr>
          <p:nvPr/>
        </p:nvSpPr>
        <p:spPr bwMode="auto">
          <a:xfrm>
            <a:off x="7011329" y="5490615"/>
            <a:ext cx="195021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(vì AB = CE)</a:t>
            </a:r>
            <a:endParaRPr 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7" name="Straight Connector 86"/>
          <p:cNvCxnSpPr/>
          <p:nvPr/>
        </p:nvCxnSpPr>
        <p:spPr>
          <a:xfrm flipV="1">
            <a:off x="5256431" y="740277"/>
            <a:ext cx="228600" cy="152400"/>
          </a:xfrm>
          <a:prstGeom prst="line">
            <a:avLst/>
          </a:prstGeom>
          <a:ln w="44450" cmpd="sng">
            <a:solidFill>
              <a:srgbClr val="FF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 rot="16200000" flipH="1">
            <a:off x="5218331" y="778377"/>
            <a:ext cx="304800" cy="76200"/>
          </a:xfrm>
          <a:prstGeom prst="line">
            <a:avLst/>
          </a:prstGeom>
          <a:ln w="44450" cmpd="sng">
            <a:solidFill>
              <a:srgbClr val="FF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flipV="1">
            <a:off x="7958864" y="2589699"/>
            <a:ext cx="228600" cy="152400"/>
          </a:xfrm>
          <a:prstGeom prst="line">
            <a:avLst/>
          </a:prstGeom>
          <a:ln w="44450" cmpd="sng">
            <a:solidFill>
              <a:srgbClr val="FF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 rot="16200000" flipH="1">
            <a:off x="7920764" y="2627799"/>
            <a:ext cx="304800" cy="76200"/>
          </a:xfrm>
          <a:prstGeom prst="line">
            <a:avLst/>
          </a:prstGeom>
          <a:ln w="44450" cmpd="sng">
            <a:solidFill>
              <a:srgbClr val="FF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flipV="1">
            <a:off x="4038600" y="2649066"/>
            <a:ext cx="3276600" cy="17934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>
            <a:off x="4267200" y="1752599"/>
            <a:ext cx="2436813" cy="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4419600" y="835968"/>
            <a:ext cx="1614962" cy="223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3225733"/>
              </p:ext>
            </p:extLst>
          </p:nvPr>
        </p:nvGraphicFramePr>
        <p:xfrm>
          <a:off x="0" y="6264028"/>
          <a:ext cx="564832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526" name="Equation" r:id="rId32" imgW="190440" imgH="152280" progId="Equation.DSMT4">
                  <p:embed/>
                </p:oleObj>
              </mc:Choice>
              <mc:Fallback>
                <p:oleObj name="Equation" r:id="rId32" imgW="19044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6264028"/>
                        <a:ext cx="564832" cy="4572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" name="Rectangle 49"/>
          <p:cNvSpPr>
            <a:spLocks noChangeArrowheads="1"/>
          </p:cNvSpPr>
          <p:nvPr/>
        </p:nvSpPr>
        <p:spPr bwMode="auto">
          <a:xfrm>
            <a:off x="609600" y="6264028"/>
            <a:ext cx="364138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MN // AB // DE  và MN = </a:t>
            </a:r>
            <a:endParaRPr 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3" name="Object 9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2869159"/>
              </p:ext>
            </p:extLst>
          </p:nvPr>
        </p:nvGraphicFramePr>
        <p:xfrm>
          <a:off x="4149725" y="6096000"/>
          <a:ext cx="1307965" cy="8273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527" name="Equation" r:id="rId33" imgW="622080" imgH="393480" progId="Equation.DSMT4">
                  <p:embed/>
                </p:oleObj>
              </mc:Choice>
              <mc:Fallback>
                <p:oleObj name="Equation" r:id="rId33" imgW="6220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9725" y="6096000"/>
                        <a:ext cx="1307965" cy="827398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24820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45" grpId="0"/>
      <p:bldP spid="46" grpId="0"/>
      <p:bldP spid="54" grpId="0"/>
      <p:bldP spid="55" grpId="0" animBg="1"/>
      <p:bldP spid="56" grpId="0" animBg="1"/>
      <p:bldP spid="57" grpId="0"/>
      <p:bldP spid="58" grpId="0" animBg="1"/>
      <p:bldP spid="59" grpId="0"/>
      <p:bldP spid="60" grpId="0"/>
      <p:bldP spid="61" grpId="0" animBg="1"/>
      <p:bldP spid="63" grpId="0"/>
      <p:bldP spid="68" grpId="0"/>
      <p:bldP spid="73" grpId="0"/>
      <p:bldP spid="75" grpId="0"/>
      <p:bldP spid="79" grpId="0"/>
      <p:bldP spid="82" grpId="0"/>
      <p:bldP spid="86" grpId="0"/>
      <p:bldP spid="9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-57387" y="685800"/>
            <a:ext cx="8049319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914400" indent="-914400"/>
            <a:r>
              <a:rPr lang="en-US" sz="54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 </a:t>
            </a:r>
            <a:r>
              <a:rPr lang="en-US" sz="5400" b="1" u="sng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 chất đường trung </a:t>
            </a:r>
          </a:p>
          <a:p>
            <a:pPr marL="914400" indent="-914400"/>
            <a:r>
              <a:rPr lang="en-US" sz="5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5400" b="1" u="sng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 của hình thang .</a:t>
            </a:r>
            <a:endParaRPr lang="en-US" sz="5400" b="1" u="sng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indent="-914400"/>
            <a:r>
              <a:rPr lang="en-US" sz="5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6200" y="2438400"/>
            <a:ext cx="9448800" cy="2585323"/>
          </a:xfrm>
          <a:prstGeom prst="rect">
            <a:avLst/>
          </a:prstGeom>
          <a:noFill/>
          <a:ln w="60325" cmpd="dbl">
            <a:noFill/>
          </a:ln>
        </p:spPr>
        <p:txBody>
          <a:bodyPr wrap="square" rtlCol="0">
            <a:spAutoFit/>
          </a:bodyPr>
          <a:lstStyle/>
          <a:p>
            <a:pPr marL="914400" indent="-914400"/>
            <a:r>
              <a:rPr lang="en-US" sz="5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Đường trung bình của hình  </a:t>
            </a:r>
          </a:p>
          <a:p>
            <a:pPr marL="914400" indent="-914400"/>
            <a:r>
              <a:rPr lang="en-US" sz="5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thang  thì song song với hai</a:t>
            </a:r>
          </a:p>
          <a:p>
            <a:pPr marL="914400" indent="-914400"/>
            <a:r>
              <a:rPr lang="en-US" sz="5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đáy và bằng nửa tổng hai đáy.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3200400" y="4038600"/>
            <a:ext cx="46482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152400" y="4876800"/>
            <a:ext cx="7848600" cy="15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757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>
          <a:xfrm>
            <a:off x="1905000" y="487740"/>
            <a:ext cx="2895600" cy="1588"/>
          </a:xfrm>
          <a:prstGeom prst="line">
            <a:avLst/>
          </a:prstGeom>
          <a:ln w="698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/>
          <p:cNvCxnSpPr/>
          <p:nvPr/>
        </p:nvCxnSpPr>
        <p:spPr>
          <a:xfrm>
            <a:off x="1524000" y="2924552"/>
            <a:ext cx="6248400" cy="1588"/>
          </a:xfrm>
          <a:prstGeom prst="line">
            <a:avLst/>
          </a:prstGeom>
          <a:ln w="698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/>
          <p:cNvCxnSpPr/>
          <p:nvPr/>
        </p:nvCxnSpPr>
        <p:spPr>
          <a:xfrm rot="5400000">
            <a:off x="495300" y="1516440"/>
            <a:ext cx="2438400" cy="381000"/>
          </a:xfrm>
          <a:prstGeom prst="line">
            <a:avLst/>
          </a:prstGeom>
          <a:ln w="698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4800600" y="487740"/>
            <a:ext cx="2971800" cy="2438400"/>
          </a:xfrm>
          <a:prstGeom prst="line">
            <a:avLst/>
          </a:prstGeom>
          <a:ln w="698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447800" y="-228600"/>
            <a:ext cx="60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696200" y="2734271"/>
            <a:ext cx="60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3668" y="2743200"/>
            <a:ext cx="60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6209" y="3230940"/>
            <a:ext cx="704872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MN là đường trung bình</a:t>
            </a:r>
          </a:p>
          <a:p>
            <a:r>
              <a:rPr lang="en-US" sz="4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của hình thang ABCD 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2554659"/>
              </p:ext>
            </p:extLst>
          </p:nvPr>
        </p:nvGraphicFramePr>
        <p:xfrm>
          <a:off x="346075" y="5380038"/>
          <a:ext cx="1763713" cy="868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766" name="Equation" r:id="rId3" imgW="190440" imgH="152280" progId="Equation.DSMT4">
                  <p:embed/>
                </p:oleObj>
              </mc:Choice>
              <mc:Fallback>
                <p:oleObj name="Equation" r:id="rId3" imgW="19044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075" y="5380038"/>
                        <a:ext cx="1763713" cy="868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981200" y="4800600"/>
            <a:ext cx="392594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MN // AB // CD</a:t>
            </a:r>
            <a:endParaRPr lang="en-U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90600" y="1111985"/>
            <a:ext cx="83869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229302" y="1057871"/>
            <a:ext cx="68480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1697736" y="1575876"/>
            <a:ext cx="54864" cy="5486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6172200" y="1575876"/>
            <a:ext cx="54864" cy="5486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 rot="10800000" flipV="1">
            <a:off x="1676400" y="1021140"/>
            <a:ext cx="304800" cy="76200"/>
          </a:xfrm>
          <a:prstGeom prst="line">
            <a:avLst/>
          </a:prstGeom>
          <a:ln w="95250" cmpd="dbl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10800000" flipV="1">
            <a:off x="1447800" y="2164140"/>
            <a:ext cx="381000" cy="76200"/>
          </a:xfrm>
          <a:prstGeom prst="line">
            <a:avLst/>
          </a:prstGeom>
          <a:ln w="95250" cmpd="dbl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 flipH="1" flipV="1">
            <a:off x="6934200" y="2164140"/>
            <a:ext cx="228600" cy="228600"/>
          </a:xfrm>
          <a:prstGeom prst="line">
            <a:avLst/>
          </a:prstGeom>
          <a:ln w="136525" cmpd="tri">
            <a:solidFill>
              <a:srgbClr val="FF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5400000" flipH="1" flipV="1">
            <a:off x="5410200" y="944940"/>
            <a:ext cx="228600" cy="228600"/>
          </a:xfrm>
          <a:prstGeom prst="line">
            <a:avLst/>
          </a:prstGeom>
          <a:ln w="136525" cmpd="tri">
            <a:solidFill>
              <a:srgbClr val="FF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752600" y="1629152"/>
            <a:ext cx="4419600" cy="1588"/>
          </a:xfrm>
          <a:prstGeom prst="line">
            <a:avLst/>
          </a:prstGeom>
          <a:ln w="698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4" name="Object 3"/>
          <p:cNvGraphicFramePr>
            <a:graphicFrameLocks noChangeAspect="1"/>
          </p:cNvGraphicFramePr>
          <p:nvPr/>
        </p:nvGraphicFramePr>
        <p:xfrm>
          <a:off x="1143000" y="4448175"/>
          <a:ext cx="1646237" cy="2714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767" name="Equation" r:id="rId5" imgW="177480" imgH="253800" progId="Equation.DSMT4">
                  <p:embed/>
                </p:oleObj>
              </mc:Choice>
              <mc:Fallback>
                <p:oleObj name="Equation" r:id="rId5" imgW="17748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4448175"/>
                        <a:ext cx="1646237" cy="2714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1874838" y="5518150"/>
          <a:ext cx="3611562" cy="1416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768" name="Equation" r:id="rId7" imgW="1015920" imgH="393480" progId="Equation.DSMT4">
                  <p:embed/>
                </p:oleObj>
              </mc:Choice>
              <mc:Fallback>
                <p:oleObj name="Equation" r:id="rId7" imgW="101592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4838" y="5518150"/>
                        <a:ext cx="3611562" cy="1416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4572000" y="-228600"/>
            <a:ext cx="60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Arc 24"/>
          <p:cNvSpPr/>
          <p:nvPr/>
        </p:nvSpPr>
        <p:spPr>
          <a:xfrm rot="15056706">
            <a:off x="2572334" y="-1942079"/>
            <a:ext cx="3445345" cy="5404462"/>
          </a:xfrm>
          <a:prstGeom prst="arc">
            <a:avLst>
              <a:gd name="adj1" fmla="val 16251424"/>
              <a:gd name="adj2" fmla="val 17749276"/>
            </a:avLst>
          </a:prstGeom>
          <a:ln w="38100" cmpd="sng">
            <a:solidFill>
              <a:srgbClr val="FF00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Arc 25"/>
          <p:cNvSpPr/>
          <p:nvPr/>
        </p:nvSpPr>
        <p:spPr>
          <a:xfrm rot="219888">
            <a:off x="723099" y="228789"/>
            <a:ext cx="5603174" cy="3730544"/>
          </a:xfrm>
          <a:prstGeom prst="arc">
            <a:avLst>
              <a:gd name="adj1" fmla="val 18342596"/>
              <a:gd name="adj2" fmla="val 20754562"/>
            </a:avLst>
          </a:prstGeom>
          <a:ln w="38100">
            <a:solidFill>
              <a:srgbClr val="00B05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Arc 27"/>
          <p:cNvSpPr/>
          <p:nvPr/>
        </p:nvSpPr>
        <p:spPr>
          <a:xfrm rot="15056706">
            <a:off x="2018343" y="-277992"/>
            <a:ext cx="3571217" cy="4767863"/>
          </a:xfrm>
          <a:prstGeom prst="arc">
            <a:avLst>
              <a:gd name="adj1" fmla="val 16163456"/>
              <a:gd name="adj2" fmla="val 18105649"/>
            </a:avLst>
          </a:prstGeom>
          <a:ln w="38100" cmpd="sng">
            <a:solidFill>
              <a:srgbClr val="FF00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Arc 28"/>
          <p:cNvSpPr/>
          <p:nvPr/>
        </p:nvSpPr>
        <p:spPr>
          <a:xfrm rot="219888">
            <a:off x="2170803" y="1397067"/>
            <a:ext cx="5684735" cy="3730203"/>
          </a:xfrm>
          <a:prstGeom prst="arc">
            <a:avLst>
              <a:gd name="adj1" fmla="val 18138293"/>
              <a:gd name="adj2" fmla="val 20873624"/>
            </a:avLst>
          </a:prstGeom>
          <a:ln w="38100">
            <a:solidFill>
              <a:srgbClr val="00B05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981200" y="3352800"/>
            <a:ext cx="7162800" cy="12954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1905000" y="4876800"/>
            <a:ext cx="3962400" cy="6096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1905000" y="5562600"/>
            <a:ext cx="3962400" cy="12954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2946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8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2" grpId="0"/>
      <p:bldP spid="13" grpId="0"/>
      <p:bldP spid="14" grpId="0" animBg="1"/>
      <p:bldP spid="15" grpId="0" animBg="1"/>
      <p:bldP spid="25" grpId="0" animBg="1"/>
      <p:bldP spid="26" grpId="0" animBg="1"/>
      <p:bldP spid="28" grpId="0" animBg="1"/>
      <p:bldP spid="29" grpId="0" animBg="1"/>
      <p:bldP spid="30" grpId="0" animBg="1"/>
      <p:bldP spid="31" grpId="0" animBg="1"/>
      <p:bldP spid="32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76200" y="7203"/>
            <a:ext cx="970188" cy="830997"/>
          </a:xfrm>
          <a:prstGeom prst="ellipse">
            <a:avLst/>
          </a:prstGeom>
          <a:solidFill>
            <a:schemeClr val="bg1"/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2400" y="7203"/>
            <a:ext cx="624895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?5: Tính 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US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40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1371600" y="5942013"/>
            <a:ext cx="6477000" cy="1588"/>
          </a:xfrm>
          <a:prstGeom prst="line">
            <a:avLst/>
          </a:prstGeom>
          <a:ln w="857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rot="5400000">
            <a:off x="-304800" y="4266407"/>
            <a:ext cx="3352006" cy="79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5400000">
            <a:off x="5334000" y="3428207"/>
            <a:ext cx="5028406" cy="79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1371600" y="914401"/>
            <a:ext cx="6477000" cy="1676400"/>
          </a:xfrm>
          <a:prstGeom prst="line">
            <a:avLst/>
          </a:prstGeom>
          <a:ln w="857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1371600" y="5508273"/>
            <a:ext cx="400596" cy="435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389708" y="5508273"/>
            <a:ext cx="458892" cy="435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90600" y="1792070"/>
            <a:ext cx="609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620000" y="76201"/>
            <a:ext cx="609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046388" y="5858471"/>
            <a:ext cx="609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114800" y="5839295"/>
            <a:ext cx="609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467600" y="5819002"/>
            <a:ext cx="609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5" name="Straight Connector 14"/>
          <p:cNvCxnSpPr>
            <a:stCxn id="37" idx="0"/>
          </p:cNvCxnSpPr>
          <p:nvPr/>
        </p:nvCxnSpPr>
        <p:spPr>
          <a:xfrm>
            <a:off x="4493953" y="1784556"/>
            <a:ext cx="1053" cy="415825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4495800" y="5508273"/>
            <a:ext cx="455612" cy="435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114800" y="914401"/>
            <a:ext cx="609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 rot="5400000">
            <a:off x="2819400" y="2133601"/>
            <a:ext cx="381000" cy="76200"/>
          </a:xfrm>
          <a:prstGeom prst="line">
            <a:avLst/>
          </a:prstGeom>
          <a:ln w="136525" cmpd="dbl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>
            <a:off x="5867400" y="1371601"/>
            <a:ext cx="381000" cy="76200"/>
          </a:xfrm>
          <a:prstGeom prst="line">
            <a:avLst/>
          </a:prstGeom>
          <a:ln w="136525" cmpd="dbl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>
            <a:off x="-305197" y="4266804"/>
            <a:ext cx="3352006" cy="1588"/>
          </a:xfrm>
          <a:prstGeom prst="line">
            <a:avLst/>
          </a:prstGeom>
          <a:ln w="857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5400000">
            <a:off x="5333603" y="3428604"/>
            <a:ext cx="5028406" cy="1588"/>
          </a:xfrm>
          <a:prstGeom prst="line">
            <a:avLst/>
          </a:prstGeom>
          <a:ln w="857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5400000" flipH="1" flipV="1">
            <a:off x="6057900" y="5905501"/>
            <a:ext cx="304800" cy="76200"/>
          </a:xfrm>
          <a:prstGeom prst="line">
            <a:avLst/>
          </a:prstGeom>
          <a:ln w="136525" cmpd="tri">
            <a:solidFill>
              <a:srgbClr val="FF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5400000" flipH="1" flipV="1">
            <a:off x="2781300" y="5905501"/>
            <a:ext cx="304800" cy="76200"/>
          </a:xfrm>
          <a:prstGeom prst="line">
            <a:avLst/>
          </a:prstGeom>
          <a:ln w="136525" cmpd="tri">
            <a:solidFill>
              <a:srgbClr val="FF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228600" y="3886201"/>
            <a:ext cx="228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24m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419600" y="3505201"/>
            <a:ext cx="228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32m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7848600" y="2971801"/>
            <a:ext cx="838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US" sz="8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Arc 30"/>
          <p:cNvSpPr/>
          <p:nvPr/>
        </p:nvSpPr>
        <p:spPr>
          <a:xfrm rot="6444450">
            <a:off x="-628707" y="-726910"/>
            <a:ext cx="5093689" cy="8357219"/>
          </a:xfrm>
          <a:prstGeom prst="arc">
            <a:avLst>
              <a:gd name="adj1" fmla="val 17804413"/>
              <a:gd name="adj2" fmla="val 21291678"/>
            </a:avLst>
          </a:prstGeom>
          <a:ln w="3810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Arc 31"/>
          <p:cNvSpPr/>
          <p:nvPr/>
        </p:nvSpPr>
        <p:spPr>
          <a:xfrm rot="6444450">
            <a:off x="2526511" y="-797120"/>
            <a:ext cx="5093689" cy="8557582"/>
          </a:xfrm>
          <a:prstGeom prst="arc">
            <a:avLst>
              <a:gd name="adj1" fmla="val 17643602"/>
              <a:gd name="adj2" fmla="val 21291678"/>
            </a:avLst>
          </a:prstGeom>
          <a:ln w="3810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Arc 32"/>
          <p:cNvSpPr/>
          <p:nvPr/>
        </p:nvSpPr>
        <p:spPr>
          <a:xfrm rot="20523468">
            <a:off x="676459" y="1682551"/>
            <a:ext cx="5446890" cy="4756942"/>
          </a:xfrm>
          <a:prstGeom prst="arc">
            <a:avLst>
              <a:gd name="adj1" fmla="val 14026552"/>
              <a:gd name="adj2" fmla="val 18843390"/>
            </a:avLst>
          </a:prstGeom>
          <a:ln w="38100" cmpd="sng">
            <a:solidFill>
              <a:srgbClr val="FF00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Arc 36"/>
          <p:cNvSpPr/>
          <p:nvPr/>
        </p:nvSpPr>
        <p:spPr>
          <a:xfrm rot="20611829">
            <a:off x="3927729" y="744538"/>
            <a:ext cx="5337561" cy="4828324"/>
          </a:xfrm>
          <a:prstGeom prst="arc">
            <a:avLst>
              <a:gd name="adj1" fmla="val 13778189"/>
              <a:gd name="adj2" fmla="val 18875315"/>
            </a:avLst>
          </a:prstGeom>
          <a:ln w="38100" cmpd="sng">
            <a:solidFill>
              <a:srgbClr val="FF00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8" name="Straight Connector 37"/>
          <p:cNvCxnSpPr/>
          <p:nvPr/>
        </p:nvCxnSpPr>
        <p:spPr>
          <a:xfrm>
            <a:off x="4495800" y="1785350"/>
            <a:ext cx="1053" cy="4158251"/>
          </a:xfrm>
          <a:prstGeom prst="line">
            <a:avLst/>
          </a:prstGeom>
          <a:ln w="857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1154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2" grpId="0" animBg="1"/>
      <p:bldP spid="37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7203"/>
            <a:ext cx="162416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u="sng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 x</a:t>
            </a:r>
            <a:endParaRPr lang="en-US" sz="4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8200" y="-152400"/>
            <a:ext cx="4636911" cy="358228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5929" y="786825"/>
            <a:ext cx="47389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Xét tứ giác ACHD ta có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-76200" y="1371600"/>
            <a:ext cx="55226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 // CH (cùng vuông góc với DH)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8606974"/>
              </p:ext>
            </p:extLst>
          </p:nvPr>
        </p:nvGraphicFramePr>
        <p:xfrm>
          <a:off x="-110316" y="2001560"/>
          <a:ext cx="948516" cy="4670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529" name="Equation" r:id="rId4" imgW="190440" imgH="152280" progId="Equation.DSMT4">
                  <p:embed/>
                </p:oleObj>
              </mc:Choice>
              <mc:Fallback>
                <p:oleObj name="Equation" r:id="rId4" imgW="19044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110316" y="2001560"/>
                        <a:ext cx="948516" cy="467001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04800" y="1905000"/>
            <a:ext cx="47389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ứ giác ACHD là hình thang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2438400"/>
            <a:ext cx="47389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Xét hình thang ACHD ta có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6200" y="2971800"/>
            <a:ext cx="21066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 = BC(gt)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6200" y="3505200"/>
            <a:ext cx="63690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 //AD//CH(cùng vuông góc với PQ gt)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5249344"/>
              </p:ext>
            </p:extLst>
          </p:nvPr>
        </p:nvGraphicFramePr>
        <p:xfrm>
          <a:off x="5638800" y="2898714"/>
          <a:ext cx="975594" cy="12922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530" name="Equation" r:id="rId6" imgW="177480" imgH="253800" progId="Equation.DSMT4">
                  <p:embed/>
                </p:oleObj>
              </mc:Choice>
              <mc:Fallback>
                <p:oleObj name="Equation" r:id="rId6" imgW="17748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2898714"/>
                        <a:ext cx="975594" cy="129228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7787379"/>
              </p:ext>
            </p:extLst>
          </p:nvPr>
        </p:nvGraphicFramePr>
        <p:xfrm>
          <a:off x="-87723" y="4097060"/>
          <a:ext cx="964641" cy="4749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531" name="Equation" r:id="rId8" imgW="190440" imgH="152280" progId="Equation.DSMT4">
                  <p:embed/>
                </p:oleObj>
              </mc:Choice>
              <mc:Fallback>
                <p:oleObj name="Equation" r:id="rId8" imgW="19044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87723" y="4097060"/>
                        <a:ext cx="964641" cy="47494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Straight Connector 15"/>
          <p:cNvCxnSpPr/>
          <p:nvPr/>
        </p:nvCxnSpPr>
        <p:spPr>
          <a:xfrm flipH="1">
            <a:off x="6150186" y="2810336"/>
            <a:ext cx="97651" cy="302568"/>
          </a:xfrm>
          <a:prstGeom prst="line">
            <a:avLst/>
          </a:prstGeom>
          <a:ln w="136525" cmpd="dbl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7951610" y="2822514"/>
            <a:ext cx="97651" cy="302568"/>
          </a:xfrm>
          <a:prstGeom prst="line">
            <a:avLst/>
          </a:prstGeom>
          <a:ln w="136525" cmpd="dbl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9932605"/>
              </p:ext>
            </p:extLst>
          </p:nvPr>
        </p:nvGraphicFramePr>
        <p:xfrm>
          <a:off x="0" y="5125760"/>
          <a:ext cx="946879" cy="4661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532" name="Equation" r:id="rId9" imgW="190440" imgH="152280" progId="Equation.DSMT4">
                  <p:embed/>
                </p:oleObj>
              </mc:Choice>
              <mc:Fallback>
                <p:oleObj name="Equation" r:id="rId9" imgW="19044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125760"/>
                        <a:ext cx="946879" cy="46619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762000" y="5029200"/>
            <a:ext cx="73703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 là đường trung bình của hình thang ACHD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3" name="Straight Connector 22"/>
          <p:cNvCxnSpPr/>
          <p:nvPr/>
        </p:nvCxnSpPr>
        <p:spPr>
          <a:xfrm>
            <a:off x="8904111" y="228600"/>
            <a:ext cx="0" cy="273302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7075311" y="609600"/>
            <a:ext cx="0" cy="235202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5322711" y="914400"/>
            <a:ext cx="0" cy="205740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571500" y="4086321"/>
            <a:ext cx="81964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 = EH (định lý đường trung bình của hình thang)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6200" y="4572000"/>
            <a:ext cx="26559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à AB = BC(gt)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427582"/>
              </p:ext>
            </p:extLst>
          </p:nvPr>
        </p:nvGraphicFramePr>
        <p:xfrm>
          <a:off x="8016006" y="4117914"/>
          <a:ext cx="975594" cy="12922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533" name="Equation" r:id="rId10" imgW="177480" imgH="253800" progId="Equation.DSMT4">
                  <p:embed/>
                </p:oleObj>
              </mc:Choice>
              <mc:Fallback>
                <p:oleObj name="Equation" r:id="rId10" imgW="17748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16006" y="4117914"/>
                        <a:ext cx="975594" cy="129228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159383"/>
              </p:ext>
            </p:extLst>
          </p:nvPr>
        </p:nvGraphicFramePr>
        <p:xfrm>
          <a:off x="0" y="5562600"/>
          <a:ext cx="967555" cy="476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534" name="Equation" r:id="rId11" imgW="190440" imgH="152280" progId="Equation.DSMT4">
                  <p:embed/>
                </p:oleObj>
              </mc:Choice>
              <mc:Fallback>
                <p:oleObj name="Equation" r:id="rId11" imgW="19044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562600"/>
                        <a:ext cx="967555" cy="47637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5898204"/>
              </p:ext>
            </p:extLst>
          </p:nvPr>
        </p:nvGraphicFramePr>
        <p:xfrm>
          <a:off x="709612" y="5410200"/>
          <a:ext cx="2109788" cy="827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535" name="Equation" r:id="rId12" imgW="1002960" imgH="393480" progId="Equation.DSMT4">
                  <p:embed/>
                </p:oleObj>
              </mc:Choice>
              <mc:Fallback>
                <p:oleObj name="Equation" r:id="rId12" imgW="10029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612" y="5410200"/>
                        <a:ext cx="2109788" cy="827088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1040016"/>
              </p:ext>
            </p:extLst>
          </p:nvPr>
        </p:nvGraphicFramePr>
        <p:xfrm>
          <a:off x="2667000" y="5580090"/>
          <a:ext cx="952708" cy="4690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536" name="Equation" r:id="rId14" imgW="190440" imgH="152280" progId="Equation.DSMT4">
                  <p:embed/>
                </p:oleObj>
              </mc:Choice>
              <mc:Fallback>
                <p:oleObj name="Equation" r:id="rId14" imgW="19044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5580090"/>
                        <a:ext cx="952708" cy="46906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TextBox 32"/>
          <p:cNvSpPr txBox="1"/>
          <p:nvPr/>
        </p:nvSpPr>
        <p:spPr>
          <a:xfrm>
            <a:off x="3200400" y="5486400"/>
            <a:ext cx="26693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 +CH = 2.BE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4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0906157"/>
              </p:ext>
            </p:extLst>
          </p:nvPr>
        </p:nvGraphicFramePr>
        <p:xfrm>
          <a:off x="5867400" y="5580090"/>
          <a:ext cx="952708" cy="4690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537" name="Equation" r:id="rId15" imgW="190440" imgH="152280" progId="Equation.DSMT4">
                  <p:embed/>
                </p:oleObj>
              </mc:Choice>
              <mc:Fallback>
                <p:oleObj name="Equation" r:id="rId15" imgW="19044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5580090"/>
                        <a:ext cx="952708" cy="46906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TextBox 34"/>
          <p:cNvSpPr txBox="1"/>
          <p:nvPr/>
        </p:nvSpPr>
        <p:spPr>
          <a:xfrm>
            <a:off x="6400800" y="5486400"/>
            <a:ext cx="18517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24+x =2.32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5469588"/>
              </p:ext>
            </p:extLst>
          </p:nvPr>
        </p:nvGraphicFramePr>
        <p:xfrm>
          <a:off x="0" y="6160335"/>
          <a:ext cx="952708" cy="4690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538" name="Equation" r:id="rId16" imgW="190440" imgH="152280" progId="Equation.DSMT4">
                  <p:embed/>
                </p:oleObj>
              </mc:Choice>
              <mc:Fallback>
                <p:oleObj name="Equation" r:id="rId16" imgW="19044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6160335"/>
                        <a:ext cx="952708" cy="46906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TextBox 36"/>
          <p:cNvSpPr txBox="1"/>
          <p:nvPr/>
        </p:nvSpPr>
        <p:spPr>
          <a:xfrm>
            <a:off x="712733" y="6106180"/>
            <a:ext cx="31101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64 – 24 = 40(m)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8050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0" grpId="0"/>
      <p:bldP spid="11" grpId="0"/>
      <p:bldP spid="12" grpId="0"/>
      <p:bldP spid="19" grpId="0"/>
      <p:bldP spid="25" grpId="0"/>
      <p:bldP spid="26" grpId="0"/>
      <p:bldP spid="33" grpId="0"/>
      <p:bldP spid="35" grpId="0"/>
      <p:bldP spid="3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9" name="Straight Connector 28"/>
          <p:cNvCxnSpPr/>
          <p:nvPr/>
        </p:nvCxnSpPr>
        <p:spPr>
          <a:xfrm rot="5400000" flipH="1" flipV="1">
            <a:off x="-266700" y="1562101"/>
            <a:ext cx="4191000" cy="19812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2819400" y="457201"/>
            <a:ext cx="5181600" cy="41910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2515597" y="-237530"/>
            <a:ext cx="68480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8" name="Straight Connector 37"/>
          <p:cNvCxnSpPr/>
          <p:nvPr/>
        </p:nvCxnSpPr>
        <p:spPr>
          <a:xfrm>
            <a:off x="838200" y="4648201"/>
            <a:ext cx="7162800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7924800" y="4105871"/>
            <a:ext cx="68480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229597" y="3962401"/>
            <a:ext cx="68480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smtClean="0">
                <a:latin typeface="Arial" pitchFamily="34" charset="0"/>
                <a:cs typeface="Arial" pitchFamily="34" charset="0"/>
              </a:rPr>
              <a:t>B</a:t>
            </a:r>
            <a:endParaRPr lang="en-US" sz="5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1088136" y="1752600"/>
            <a:ext cx="68480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5410200" y="1752600"/>
            <a:ext cx="6463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</a:p>
        </p:txBody>
      </p:sp>
      <p:sp>
        <p:nvSpPr>
          <p:cNvPr id="50" name="Oval 49"/>
          <p:cNvSpPr/>
          <p:nvPr/>
        </p:nvSpPr>
        <p:spPr>
          <a:xfrm>
            <a:off x="1850136" y="2468666"/>
            <a:ext cx="54864" cy="5486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>
            <a:off x="5279136" y="2438400"/>
            <a:ext cx="54864" cy="5486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2" name="Straight Connector 51"/>
          <p:cNvCxnSpPr/>
          <p:nvPr/>
        </p:nvCxnSpPr>
        <p:spPr>
          <a:xfrm rot="10800000">
            <a:off x="2209800" y="1371600"/>
            <a:ext cx="381000" cy="1588"/>
          </a:xfrm>
          <a:prstGeom prst="line">
            <a:avLst/>
          </a:prstGeom>
          <a:ln w="139700" cmpd="dbl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10800000" flipV="1">
            <a:off x="1143000" y="3505200"/>
            <a:ext cx="381000" cy="76200"/>
          </a:xfrm>
          <a:prstGeom prst="line">
            <a:avLst/>
          </a:prstGeom>
          <a:ln w="139700" cmpd="dbl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rot="5400000" flipH="1" flipV="1">
            <a:off x="6553200" y="3429000"/>
            <a:ext cx="228600" cy="228600"/>
          </a:xfrm>
          <a:prstGeom prst="line">
            <a:avLst/>
          </a:prstGeom>
          <a:ln w="136525" cmpd="tri">
            <a:solidFill>
              <a:srgbClr val="FF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rot="5400000" flipH="1" flipV="1">
            <a:off x="3886200" y="1371600"/>
            <a:ext cx="228600" cy="228600"/>
          </a:xfrm>
          <a:prstGeom prst="line">
            <a:avLst/>
          </a:prstGeom>
          <a:ln w="136525" cmpd="tri">
            <a:solidFill>
              <a:srgbClr val="FF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Arc 56"/>
          <p:cNvSpPr/>
          <p:nvPr/>
        </p:nvSpPr>
        <p:spPr>
          <a:xfrm rot="219888">
            <a:off x="-37279" y="472747"/>
            <a:ext cx="5375687" cy="3774058"/>
          </a:xfrm>
          <a:prstGeom prst="arc">
            <a:avLst>
              <a:gd name="adj1" fmla="val 16228672"/>
              <a:gd name="adj2" fmla="val 21530473"/>
            </a:avLst>
          </a:prstGeom>
          <a:ln w="38100">
            <a:solidFill>
              <a:srgbClr val="0000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Arc 57"/>
          <p:cNvSpPr/>
          <p:nvPr/>
        </p:nvSpPr>
        <p:spPr>
          <a:xfrm rot="15056706">
            <a:off x="1375995" y="1368468"/>
            <a:ext cx="3472900" cy="4883064"/>
          </a:xfrm>
          <a:prstGeom prst="arc">
            <a:avLst>
              <a:gd name="adj1" fmla="val 16076445"/>
              <a:gd name="adj2" fmla="val 20057299"/>
            </a:avLst>
          </a:prstGeom>
          <a:ln w="38100" cmpd="sng">
            <a:solidFill>
              <a:srgbClr val="FF00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Arc 58"/>
          <p:cNvSpPr/>
          <p:nvPr/>
        </p:nvSpPr>
        <p:spPr>
          <a:xfrm rot="219888">
            <a:off x="2552319" y="2491552"/>
            <a:ext cx="5451731" cy="3738845"/>
          </a:xfrm>
          <a:prstGeom prst="arc">
            <a:avLst>
              <a:gd name="adj1" fmla="val 16083125"/>
              <a:gd name="adj2" fmla="val 128369"/>
            </a:avLst>
          </a:prstGeom>
          <a:ln w="38100">
            <a:solidFill>
              <a:srgbClr val="0000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Arc 60"/>
          <p:cNvSpPr/>
          <p:nvPr/>
        </p:nvSpPr>
        <p:spPr>
          <a:xfrm rot="15056706">
            <a:off x="2441705" y="-682097"/>
            <a:ext cx="3131175" cy="4656697"/>
          </a:xfrm>
          <a:prstGeom prst="arc">
            <a:avLst>
              <a:gd name="adj1" fmla="val 16037281"/>
              <a:gd name="adj2" fmla="val 19995074"/>
            </a:avLst>
          </a:prstGeom>
          <a:ln w="38100" cmpd="sng">
            <a:solidFill>
              <a:srgbClr val="FF00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4" name="Straight Connector 63"/>
          <p:cNvCxnSpPr/>
          <p:nvPr/>
        </p:nvCxnSpPr>
        <p:spPr>
          <a:xfrm>
            <a:off x="838200" y="4648200"/>
            <a:ext cx="7162800" cy="1588"/>
          </a:xfrm>
          <a:prstGeom prst="line">
            <a:avLst/>
          </a:prstGeom>
          <a:ln w="952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V="1">
            <a:off x="1905000" y="2514600"/>
            <a:ext cx="3429000" cy="2"/>
          </a:xfrm>
          <a:prstGeom prst="line">
            <a:avLst/>
          </a:prstGeom>
          <a:ln w="952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Isosceles Triangle 34"/>
          <p:cNvSpPr/>
          <p:nvPr/>
        </p:nvSpPr>
        <p:spPr>
          <a:xfrm>
            <a:off x="515156" y="5029200"/>
            <a:ext cx="502431" cy="340691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36" name="TextBox 35"/>
          <p:cNvSpPr txBox="1"/>
          <p:nvPr/>
        </p:nvSpPr>
        <p:spPr>
          <a:xfrm>
            <a:off x="1036682" y="4831140"/>
            <a:ext cx="584224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ABC: D là trung điểm AB</a:t>
            </a:r>
          </a:p>
          <a:p>
            <a:r>
              <a:rPr lang="en-US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DE // BC 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7" name="Object 5"/>
          <p:cNvGraphicFramePr>
            <a:graphicFrameLocks noChangeAspect="1"/>
          </p:cNvGraphicFramePr>
          <p:nvPr>
            <p:extLst/>
          </p:nvPr>
        </p:nvGraphicFramePr>
        <p:xfrm>
          <a:off x="6400800" y="4724400"/>
          <a:ext cx="1330325" cy="16482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82" name="Equation" r:id="rId4" imgW="177480" imgH="253800" progId="Equation.DSMT4">
                  <p:embed/>
                </p:oleObj>
              </mc:Choice>
              <mc:Fallback>
                <p:oleObj name="Equation" r:id="rId4" imgW="17748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4724400"/>
                        <a:ext cx="1330325" cy="164825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2"/>
          <p:cNvGraphicFramePr>
            <a:graphicFrameLocks noChangeAspect="1"/>
          </p:cNvGraphicFramePr>
          <p:nvPr>
            <p:extLst/>
          </p:nvPr>
        </p:nvGraphicFramePr>
        <p:xfrm>
          <a:off x="1268413" y="6172200"/>
          <a:ext cx="941387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83" name="Equation" r:id="rId6" imgW="190440" imgH="152280" progId="Equation.DSMT4">
                  <p:embed/>
                </p:oleObj>
              </mc:Choice>
              <mc:Fallback>
                <p:oleObj name="Equation" r:id="rId6" imgW="19044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8413" y="6172200"/>
                        <a:ext cx="941387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" name="TextBox 42"/>
          <p:cNvSpPr txBox="1"/>
          <p:nvPr/>
        </p:nvSpPr>
        <p:spPr>
          <a:xfrm>
            <a:off x="2145679" y="6096000"/>
            <a:ext cx="488717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4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là trung điểm AC</a:t>
            </a:r>
            <a:endParaRPr lang="en-U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3952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49" grpId="0"/>
      <p:bldP spid="50" grpId="0" animBg="1"/>
      <p:bldP spid="51" grpId="0" animBg="1"/>
      <p:bldP spid="57" grpId="0" animBg="1"/>
      <p:bldP spid="58" grpId="0" animBg="1"/>
      <p:bldP spid="59" grpId="0" animBg="1"/>
      <p:bldP spid="61" grpId="0" animBg="1"/>
      <p:bldP spid="35" grpId="0" animBg="1"/>
      <p:bldP spid="36" grpId="0"/>
      <p:bldP spid="43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60655" y="76200"/>
            <a:ext cx="8839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charset="0"/>
              <a:buChar char="•"/>
            </a:pPr>
            <a:r>
              <a:rPr lang="en-US" sz="5400" b="1" u="sng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KIẾN THỨC CẦN NHỚ: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-98147" y="961072"/>
            <a:ext cx="8757526" cy="18466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914400" indent="-914400"/>
            <a:r>
              <a:rPr lang="en-US" sz="5400" b="1" u="sng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1)Định lý </a:t>
            </a:r>
            <a:r>
              <a:rPr lang="en-US" sz="6000" b="1" u="sng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5400" b="1" u="sng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trung bình </a:t>
            </a:r>
          </a:p>
          <a:p>
            <a:pPr marL="914400" indent="-914400"/>
            <a:r>
              <a:rPr lang="en-US" sz="5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5400" b="1" u="sng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 hình thang.</a:t>
            </a:r>
            <a:endParaRPr lang="en-US" sz="5400" b="1" u="sng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2767548"/>
            <a:ext cx="8451353" cy="3785652"/>
          </a:xfrm>
          <a:prstGeom prst="rect">
            <a:avLst/>
          </a:prstGeom>
          <a:noFill/>
          <a:ln w="60325" cmpd="dbl">
            <a:noFill/>
          </a:ln>
        </p:spPr>
        <p:txBody>
          <a:bodyPr wrap="none" rtlCol="0">
            <a:spAutoFit/>
          </a:bodyPr>
          <a:lstStyle/>
          <a:p>
            <a:pPr marL="914400" indent="-914400"/>
            <a:r>
              <a:rPr lang="en-US" sz="4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Đường thẳng đi qua trung </a:t>
            </a:r>
          </a:p>
          <a:p>
            <a:pPr marL="914400" indent="-914400"/>
            <a:r>
              <a:rPr lang="en-US" sz="4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điểm một cạnh bên của hình</a:t>
            </a:r>
          </a:p>
          <a:p>
            <a:pPr marL="914400" indent="-914400"/>
            <a:r>
              <a:rPr lang="en-US" sz="4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thang và song song với hai đáy</a:t>
            </a:r>
          </a:p>
          <a:p>
            <a:pPr marL="914400" indent="-914400"/>
            <a:r>
              <a:rPr lang="en-US" sz="4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thì đi qua trung điểm của cạnh </a:t>
            </a:r>
          </a:p>
          <a:p>
            <a:pPr marL="914400" indent="-914400"/>
            <a:r>
              <a:rPr lang="en-US" sz="4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bên thứ hai.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4495800" y="3475672"/>
            <a:ext cx="30480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533400" y="4236084"/>
            <a:ext cx="76200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2057400" y="4923472"/>
            <a:ext cx="59436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228600" y="5638800"/>
            <a:ext cx="7772400" cy="45084"/>
          </a:xfrm>
          <a:prstGeom prst="line">
            <a:avLst/>
          </a:prstGeom>
          <a:ln w="92075" cmpd="dbl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76200" y="6447472"/>
            <a:ext cx="3048000" cy="1588"/>
          </a:xfrm>
          <a:prstGeom prst="line">
            <a:avLst/>
          </a:prstGeom>
          <a:ln w="92075" cmpd="dbl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52400" y="4923472"/>
            <a:ext cx="15240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1989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78393" y="120640"/>
            <a:ext cx="8485015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914400" indent="-914400">
              <a:buAutoNum type="arabicParenR" startAt="2"/>
            </a:pPr>
            <a:r>
              <a:rPr lang="en-US" sz="5400" b="1" u="sng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 nghĩa đường trung </a:t>
            </a:r>
          </a:p>
          <a:p>
            <a:pPr marL="914400" indent="-914400"/>
            <a:r>
              <a:rPr lang="en-US" sz="5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5400" b="1" u="sng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 của hình thang .</a:t>
            </a:r>
            <a:endParaRPr lang="en-US" sz="5400" b="1" u="sng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indent="-914400"/>
            <a:r>
              <a:rPr lang="en-US" sz="5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-71846" y="2101840"/>
            <a:ext cx="9220200" cy="3416320"/>
          </a:xfrm>
          <a:prstGeom prst="rect">
            <a:avLst/>
          </a:prstGeom>
          <a:noFill/>
          <a:ln w="60325" cmpd="dbl">
            <a:noFill/>
          </a:ln>
        </p:spPr>
        <p:txBody>
          <a:bodyPr wrap="square" rtlCol="0">
            <a:spAutoFit/>
          </a:bodyPr>
          <a:lstStyle/>
          <a:p>
            <a:pPr marL="914400" indent="-914400"/>
            <a:r>
              <a:rPr lang="en-US" sz="5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Đường trung bình của hình </a:t>
            </a:r>
          </a:p>
          <a:p>
            <a:pPr marL="914400" indent="-914400"/>
            <a:r>
              <a:rPr lang="en-US" sz="5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thang là đoạn thẳng nối </a:t>
            </a:r>
          </a:p>
          <a:p>
            <a:pPr marL="914400" indent="-914400"/>
            <a:r>
              <a:rPr lang="en-US" sz="5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trung điểm hai cạnh bên của</a:t>
            </a:r>
          </a:p>
          <a:p>
            <a:pPr marL="914400" indent="-914400"/>
            <a:r>
              <a:rPr lang="en-US" sz="5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 thang .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1981200" y="3810000"/>
            <a:ext cx="4724400" cy="15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0" y="4609306"/>
            <a:ext cx="7162800" cy="37306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78377" y="5334000"/>
            <a:ext cx="2969623" cy="47897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2780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-57387" y="386477"/>
            <a:ext cx="8049319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914400" indent="-914400"/>
            <a:r>
              <a:rPr lang="en-US" sz="54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 </a:t>
            </a:r>
            <a:r>
              <a:rPr lang="en-US" sz="5400" b="1" u="sng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 chất đường trung </a:t>
            </a:r>
          </a:p>
          <a:p>
            <a:pPr marL="914400" indent="-914400"/>
            <a:r>
              <a:rPr lang="en-US" sz="5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5400" b="1" u="sng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 của hình thang .</a:t>
            </a:r>
            <a:endParaRPr lang="en-US" sz="5400" b="1" u="sng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indent="-914400"/>
            <a:r>
              <a:rPr lang="en-US" sz="5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-76200" y="2209800"/>
            <a:ext cx="9044720" cy="2585323"/>
          </a:xfrm>
          <a:prstGeom prst="rect">
            <a:avLst/>
          </a:prstGeom>
          <a:noFill/>
          <a:ln w="60325" cmpd="dbl">
            <a:noFill/>
          </a:ln>
        </p:spPr>
        <p:txBody>
          <a:bodyPr wrap="none" rtlCol="0">
            <a:spAutoFit/>
          </a:bodyPr>
          <a:lstStyle/>
          <a:p>
            <a:pPr marL="914400" indent="-914400"/>
            <a:r>
              <a:rPr lang="en-US" sz="5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Đường trung bình của hình  </a:t>
            </a:r>
          </a:p>
          <a:p>
            <a:pPr marL="914400" indent="-914400"/>
            <a:r>
              <a:rPr lang="en-US" sz="5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thang  thì song song với hai</a:t>
            </a:r>
          </a:p>
          <a:p>
            <a:pPr marL="914400" indent="-914400"/>
            <a:r>
              <a:rPr lang="en-US" sz="5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đáy và bằng nửa tổng hai đáy.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2057400" y="3810000"/>
            <a:ext cx="5562600" cy="15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76200" y="4646612"/>
            <a:ext cx="8153400" cy="15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2356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152400" y="457200"/>
            <a:ext cx="8736013" cy="1030287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09600" indent="-609600" algn="ctr">
              <a:lnSpc>
                <a:spcPct val="90000"/>
              </a:lnSpc>
              <a:buFontTx/>
              <a:buNone/>
            </a:pPr>
            <a:r>
              <a:rPr lang="en-US" sz="6600" b="1" u="sng" smtClean="0">
                <a:solidFill>
                  <a:srgbClr val="FF0000"/>
                </a:solidFill>
                <a:latin typeface="Times New Roman" panose="02020603050405020304" pitchFamily="18" charset="0"/>
              </a:rPr>
              <a:t>Hướng dẫn về nhà:</a:t>
            </a: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152400" y="1587500"/>
            <a:ext cx="9525000" cy="47371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buFontTx/>
              <a:buChar char="-"/>
            </a:pPr>
            <a:r>
              <a:rPr lang="en-US" sz="4800" b="1" smtClean="0">
                <a:latin typeface="Times New Roman" panose="02020603050405020304" pitchFamily="18" charset="0"/>
              </a:rPr>
              <a:t>Nắm vững định nghĩa ,định lí,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4800" b="1">
                <a:latin typeface="Times New Roman" panose="02020603050405020304" pitchFamily="18" charset="0"/>
              </a:rPr>
              <a:t>t</a:t>
            </a:r>
            <a:r>
              <a:rPr lang="en-US" sz="4800" b="1" smtClean="0">
                <a:latin typeface="Times New Roman" panose="02020603050405020304" pitchFamily="18" charset="0"/>
              </a:rPr>
              <a:t>ính chất đường trung bình của tam giác, của hình thang.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sz="4800" b="1" smtClean="0">
                <a:latin typeface="Times New Roman" panose="02020603050405020304" pitchFamily="18" charset="0"/>
              </a:rPr>
              <a:t>- Làm các bài tập 23, 25, 26 sgk/80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sz="4800" b="1" smtClean="0">
                <a:latin typeface="Times New Roman" panose="02020603050405020304" pitchFamily="18" charset="0"/>
              </a:rPr>
              <a:t>- Chuẩn bị cho tiết sau luyện tập</a:t>
            </a:r>
          </a:p>
        </p:txBody>
      </p:sp>
    </p:spTree>
    <p:extLst>
      <p:ext uri="{BB962C8B-B14F-4D97-AF65-F5344CB8AC3E}">
        <p14:creationId xmlns:p14="http://schemas.microsoft.com/office/powerpoint/2010/main" val="1799560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150"/>
                            </p:stCondLst>
                            <p:childTnLst>
                              <p:par>
                                <p:cTn id="11" presetID="45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800"/>
                            </p:stCondLst>
                            <p:childTnLst>
                              <p:par>
                                <p:cTn id="17" presetID="45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550"/>
                            </p:stCondLst>
                            <p:childTnLst>
                              <p:par>
                                <p:cTn id="23" presetID="45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350"/>
                            </p:stCondLst>
                            <p:childTnLst>
                              <p:par>
                                <p:cTn id="29" presetID="45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0" y="76200"/>
            <a:ext cx="8610600" cy="1905000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6000" b="1" u="sng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6000" b="1" u="sng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Định nghĩa đường trung bình của tam giác:</a:t>
            </a:r>
          </a:p>
        </p:txBody>
      </p:sp>
      <p:sp>
        <p:nvSpPr>
          <p:cNvPr id="3" name="TextBox 2">
            <a:hlinkClick r:id="" action="ppaction://noaction"/>
          </p:cNvPr>
          <p:cNvSpPr txBox="1"/>
          <p:nvPr/>
        </p:nvSpPr>
        <p:spPr>
          <a:xfrm>
            <a:off x="0" y="2222480"/>
            <a:ext cx="9144000" cy="3416320"/>
          </a:xfrm>
          <a:prstGeom prst="rect">
            <a:avLst/>
          </a:prstGeom>
          <a:noFill/>
          <a:ln w="60325" cmpd="dbl">
            <a:noFill/>
          </a:ln>
        </p:spPr>
        <p:txBody>
          <a:bodyPr wrap="square" rtlCol="0">
            <a:spAutoFit/>
          </a:bodyPr>
          <a:lstStyle/>
          <a:p>
            <a:pPr marL="914400" indent="-914400"/>
            <a:r>
              <a:rPr lang="en-US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</a:p>
          <a:p>
            <a:pPr marL="914400" indent="-914400"/>
            <a:r>
              <a:rPr lang="en-US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914400" indent="-914400"/>
            <a:r>
              <a:rPr lang="en-US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914400" indent="-914400"/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tam </a:t>
            </a:r>
            <a:r>
              <a:rPr lang="en-US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27150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 rot="5400000" flipH="1" flipV="1">
            <a:off x="-266700" y="1562101"/>
            <a:ext cx="4191000" cy="19812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819400" y="457201"/>
            <a:ext cx="5181600" cy="41910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2515597" y="-237530"/>
            <a:ext cx="68480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6" name="Straight Connector 35"/>
          <p:cNvCxnSpPr/>
          <p:nvPr/>
        </p:nvCxnSpPr>
        <p:spPr>
          <a:xfrm>
            <a:off x="838200" y="4648201"/>
            <a:ext cx="7162800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7924800" y="4105871"/>
            <a:ext cx="68480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229597" y="3819566"/>
            <a:ext cx="6463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088136" y="1676356"/>
            <a:ext cx="83869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5410200" y="1752600"/>
            <a:ext cx="68480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Oval 40"/>
          <p:cNvSpPr/>
          <p:nvPr/>
        </p:nvSpPr>
        <p:spPr>
          <a:xfrm>
            <a:off x="1850136" y="2468666"/>
            <a:ext cx="54864" cy="5486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5279136" y="2438400"/>
            <a:ext cx="54864" cy="5486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3" name="Straight Connector 42"/>
          <p:cNvCxnSpPr/>
          <p:nvPr/>
        </p:nvCxnSpPr>
        <p:spPr>
          <a:xfrm rot="10800000">
            <a:off x="2209800" y="1371600"/>
            <a:ext cx="381000" cy="1588"/>
          </a:xfrm>
          <a:prstGeom prst="line">
            <a:avLst/>
          </a:prstGeom>
          <a:ln w="139700" cmpd="dbl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rot="10800000" flipV="1">
            <a:off x="1143000" y="3505200"/>
            <a:ext cx="381000" cy="76200"/>
          </a:xfrm>
          <a:prstGeom prst="line">
            <a:avLst/>
          </a:prstGeom>
          <a:ln w="139700" cmpd="dbl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V="1">
            <a:off x="1905000" y="2514600"/>
            <a:ext cx="3429000" cy="2"/>
          </a:xfrm>
          <a:prstGeom prst="line">
            <a:avLst/>
          </a:prstGeom>
          <a:ln w="984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rot="5400000" flipH="1" flipV="1">
            <a:off x="6553200" y="3429000"/>
            <a:ext cx="228600" cy="228600"/>
          </a:xfrm>
          <a:prstGeom prst="line">
            <a:avLst/>
          </a:prstGeom>
          <a:ln w="136525" cmpd="tri">
            <a:solidFill>
              <a:srgbClr val="FF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rot="5400000" flipH="1" flipV="1">
            <a:off x="3886200" y="1371600"/>
            <a:ext cx="228600" cy="228600"/>
          </a:xfrm>
          <a:prstGeom prst="line">
            <a:avLst/>
          </a:prstGeom>
          <a:ln w="136525" cmpd="tri">
            <a:solidFill>
              <a:srgbClr val="FF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Arc 47"/>
          <p:cNvSpPr/>
          <p:nvPr/>
        </p:nvSpPr>
        <p:spPr>
          <a:xfrm rot="219888">
            <a:off x="-37279" y="472747"/>
            <a:ext cx="5375687" cy="3774058"/>
          </a:xfrm>
          <a:prstGeom prst="arc">
            <a:avLst>
              <a:gd name="adj1" fmla="val 16228672"/>
              <a:gd name="adj2" fmla="val 21530473"/>
            </a:avLst>
          </a:prstGeom>
          <a:ln w="38100">
            <a:solidFill>
              <a:srgbClr val="0000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Arc 48"/>
          <p:cNvSpPr/>
          <p:nvPr/>
        </p:nvSpPr>
        <p:spPr>
          <a:xfrm rot="15056706">
            <a:off x="1375995" y="1368468"/>
            <a:ext cx="3472900" cy="4883064"/>
          </a:xfrm>
          <a:prstGeom prst="arc">
            <a:avLst>
              <a:gd name="adj1" fmla="val 16076445"/>
              <a:gd name="adj2" fmla="val 20057299"/>
            </a:avLst>
          </a:prstGeom>
          <a:ln w="38100" cmpd="sng">
            <a:solidFill>
              <a:srgbClr val="FF00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Arc 49"/>
          <p:cNvSpPr/>
          <p:nvPr/>
        </p:nvSpPr>
        <p:spPr>
          <a:xfrm rot="219888">
            <a:off x="2552319" y="2491552"/>
            <a:ext cx="5451731" cy="3738845"/>
          </a:xfrm>
          <a:prstGeom prst="arc">
            <a:avLst>
              <a:gd name="adj1" fmla="val 16083125"/>
              <a:gd name="adj2" fmla="val 128369"/>
            </a:avLst>
          </a:prstGeom>
          <a:ln w="38100">
            <a:solidFill>
              <a:srgbClr val="0000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Arc 50"/>
          <p:cNvSpPr/>
          <p:nvPr/>
        </p:nvSpPr>
        <p:spPr>
          <a:xfrm rot="15056706">
            <a:off x="2441705" y="-682097"/>
            <a:ext cx="3131175" cy="4656697"/>
          </a:xfrm>
          <a:prstGeom prst="arc">
            <a:avLst>
              <a:gd name="adj1" fmla="val 16037281"/>
              <a:gd name="adj2" fmla="val 19995074"/>
            </a:avLst>
          </a:prstGeom>
          <a:ln w="38100" cmpd="sng">
            <a:solidFill>
              <a:srgbClr val="FF00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2" name="Straight Connector 51"/>
          <p:cNvCxnSpPr/>
          <p:nvPr/>
        </p:nvCxnSpPr>
        <p:spPr>
          <a:xfrm>
            <a:off x="838200" y="4648200"/>
            <a:ext cx="71628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152400" y="4657765"/>
            <a:ext cx="9677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MN là đường trung bình của     ABC  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" name="Isosceles Triangle 53"/>
          <p:cNvSpPr/>
          <p:nvPr/>
        </p:nvSpPr>
        <p:spPr>
          <a:xfrm>
            <a:off x="6553200" y="4848761"/>
            <a:ext cx="533400" cy="332839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graphicFrame>
        <p:nvGraphicFramePr>
          <p:cNvPr id="55" name="Object 2"/>
          <p:cNvGraphicFramePr>
            <a:graphicFrameLocks noChangeAspect="1"/>
          </p:cNvGraphicFramePr>
          <p:nvPr>
            <p:extLst/>
          </p:nvPr>
        </p:nvGraphicFramePr>
        <p:xfrm>
          <a:off x="0" y="5638800"/>
          <a:ext cx="10668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204" name="Equation" r:id="rId3" imgW="215640" imgH="152280" progId="Equation.DSMT4">
                  <p:embed/>
                </p:oleObj>
              </mc:Choice>
              <mc:Fallback>
                <p:oleObj name="Equation" r:id="rId3" imgW="21564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638800"/>
                        <a:ext cx="1066800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" name="TextBox 55"/>
          <p:cNvSpPr txBox="1"/>
          <p:nvPr/>
        </p:nvSpPr>
        <p:spPr>
          <a:xfrm>
            <a:off x="1295400" y="5382161"/>
            <a:ext cx="9677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 là trung điểm AB </a:t>
            </a:r>
          </a:p>
          <a:p>
            <a:r>
              <a:rPr lang="en-US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 N là trung điểm AC  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7" name="Object 5"/>
          <p:cNvGraphicFramePr>
            <a:graphicFrameLocks noChangeAspect="1"/>
          </p:cNvGraphicFramePr>
          <p:nvPr>
            <p:extLst/>
          </p:nvPr>
        </p:nvGraphicFramePr>
        <p:xfrm>
          <a:off x="838200" y="5170414"/>
          <a:ext cx="1330325" cy="15166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205" name="Equation" r:id="rId5" imgW="177480" imgH="253800" progId="Equation.DSMT4">
                  <p:embed/>
                </p:oleObj>
              </mc:Choice>
              <mc:Fallback>
                <p:oleObj name="Equation" r:id="rId5" imgW="17748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5170414"/>
                        <a:ext cx="1330325" cy="151660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48670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40" grpId="0"/>
      <p:bldP spid="41" grpId="0" animBg="1"/>
      <p:bldP spid="42" grpId="0" animBg="1"/>
      <p:bldP spid="48" grpId="0" animBg="1"/>
      <p:bldP spid="49" grpId="0" animBg="1"/>
      <p:bldP spid="50" grpId="0" animBg="1"/>
      <p:bldP spid="51" grpId="0" animBg="1"/>
      <p:bldP spid="53" grpId="0"/>
      <p:bldP spid="54" grpId="0" animBg="1"/>
      <p:bldP spid="5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0" y="76200"/>
            <a:ext cx="8610600" cy="1905000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6000" b="1" u="sng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Tính chất đường trung bình của tam giác: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0" y="2133600"/>
            <a:ext cx="8536568" cy="2585323"/>
          </a:xfrm>
          <a:prstGeom prst="rect">
            <a:avLst/>
          </a:prstGeom>
          <a:noFill/>
          <a:ln w="60325" cmpd="dbl">
            <a:noFill/>
          </a:ln>
        </p:spPr>
        <p:txBody>
          <a:bodyPr wrap="none" rtlCol="0">
            <a:spAutoFit/>
          </a:bodyPr>
          <a:lstStyle/>
          <a:p>
            <a:pPr marL="914400" indent="-914400"/>
            <a:r>
              <a:rPr lang="en-US" sz="5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Đường trung bình của tam </a:t>
            </a:r>
          </a:p>
          <a:p>
            <a:pPr marL="914400" indent="-914400"/>
            <a:r>
              <a:rPr lang="en-US" sz="5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giác thì song song với cạnh</a:t>
            </a:r>
          </a:p>
          <a:p>
            <a:pPr marL="914400" indent="-914400"/>
            <a:r>
              <a:rPr lang="en-US" sz="5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 ba và bằng nửa cạnh ấy.</a:t>
            </a:r>
          </a:p>
        </p:txBody>
      </p:sp>
    </p:spTree>
    <p:extLst>
      <p:ext uri="{BB962C8B-B14F-4D97-AF65-F5344CB8AC3E}">
        <p14:creationId xmlns:p14="http://schemas.microsoft.com/office/powerpoint/2010/main" val="577925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Object 2"/>
          <p:cNvGraphicFramePr>
            <a:graphicFrameLocks noChangeAspect="1"/>
          </p:cNvGraphicFramePr>
          <p:nvPr/>
        </p:nvGraphicFramePr>
        <p:xfrm>
          <a:off x="214313" y="5638800"/>
          <a:ext cx="941387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222" name="Equation" r:id="rId3" imgW="190440" imgH="152280" progId="Equation.DSMT4">
                  <p:embed/>
                </p:oleObj>
              </mc:Choice>
              <mc:Fallback>
                <p:oleObj name="Equation" r:id="rId3" imgW="19044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313" y="5638800"/>
                        <a:ext cx="941387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Isosceles Triangle 20"/>
          <p:cNvSpPr/>
          <p:nvPr/>
        </p:nvSpPr>
        <p:spPr>
          <a:xfrm>
            <a:off x="6705600" y="5029200"/>
            <a:ext cx="533400" cy="381000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23" name="TextBox 22"/>
          <p:cNvSpPr txBox="1"/>
          <p:nvPr/>
        </p:nvSpPr>
        <p:spPr>
          <a:xfrm>
            <a:off x="1295400" y="5638800"/>
            <a:ext cx="266130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MN // BC </a:t>
            </a:r>
            <a:endParaRPr lang="en-U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901968" y="5638800"/>
            <a:ext cx="112723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>
                <a:latin typeface="Arial" pitchFamily="34" charset="0"/>
                <a:cs typeface="Arial" pitchFamily="34" charset="0"/>
              </a:rPr>
              <a:t>v</a:t>
            </a:r>
            <a:r>
              <a:rPr lang="en-US" sz="4400" b="1" smtClean="0">
                <a:latin typeface="Arial" pitchFamily="34" charset="0"/>
                <a:cs typeface="Arial" pitchFamily="34" charset="0"/>
              </a:rPr>
              <a:t>à  </a:t>
            </a:r>
            <a:endParaRPr lang="en-US" sz="4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28600" y="4854714"/>
            <a:ext cx="9677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MN là đường trung bình của     ABC  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4579" name="Object 3"/>
          <p:cNvGraphicFramePr>
            <a:graphicFrameLocks noChangeAspect="1"/>
          </p:cNvGraphicFramePr>
          <p:nvPr/>
        </p:nvGraphicFramePr>
        <p:xfrm>
          <a:off x="4800600" y="5413800"/>
          <a:ext cx="2617788" cy="152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223" name="Equation" r:id="rId5" imgW="685800" imgH="393480" progId="Equation.DSMT4">
                  <p:embed/>
                </p:oleObj>
              </mc:Choice>
              <mc:Fallback>
                <p:oleObj name="Equation" r:id="rId5" imgW="6858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5413800"/>
                        <a:ext cx="2617788" cy="152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Rectangle 28"/>
          <p:cNvSpPr/>
          <p:nvPr/>
        </p:nvSpPr>
        <p:spPr>
          <a:xfrm>
            <a:off x="228600" y="4926166"/>
            <a:ext cx="8763000" cy="58751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1295400" y="5562600"/>
            <a:ext cx="2438400" cy="762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4800600" y="5562600"/>
            <a:ext cx="2590800" cy="12954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 rot="5400000" flipH="1" flipV="1">
            <a:off x="-266700" y="1562101"/>
            <a:ext cx="4191000" cy="1981200"/>
          </a:xfrm>
          <a:prstGeom prst="line">
            <a:avLst/>
          </a:prstGeom>
          <a:ln w="857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2819400" y="457201"/>
            <a:ext cx="5181600" cy="4191000"/>
          </a:xfrm>
          <a:prstGeom prst="line">
            <a:avLst/>
          </a:prstGeom>
          <a:ln w="857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2515597" y="-237530"/>
            <a:ext cx="68480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>
            <a:off x="838200" y="4648201"/>
            <a:ext cx="7162800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7924800" y="4105871"/>
            <a:ext cx="68480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29597" y="3962401"/>
            <a:ext cx="6463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088136" y="1752600"/>
            <a:ext cx="83869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5410200" y="1752600"/>
            <a:ext cx="68480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Oval 37"/>
          <p:cNvSpPr/>
          <p:nvPr/>
        </p:nvSpPr>
        <p:spPr>
          <a:xfrm>
            <a:off x="1850136" y="2468666"/>
            <a:ext cx="54864" cy="5486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5279136" y="2438400"/>
            <a:ext cx="54864" cy="5486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0" name="Straight Connector 39"/>
          <p:cNvCxnSpPr/>
          <p:nvPr/>
        </p:nvCxnSpPr>
        <p:spPr>
          <a:xfrm rot="10800000">
            <a:off x="2209800" y="1371600"/>
            <a:ext cx="381000" cy="1588"/>
          </a:xfrm>
          <a:prstGeom prst="line">
            <a:avLst/>
          </a:prstGeom>
          <a:ln w="139700" cmpd="dbl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rot="10800000" flipV="1">
            <a:off x="1143000" y="3505200"/>
            <a:ext cx="381000" cy="76200"/>
          </a:xfrm>
          <a:prstGeom prst="line">
            <a:avLst/>
          </a:prstGeom>
          <a:ln w="139700" cmpd="dbl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V="1">
            <a:off x="1905000" y="2514600"/>
            <a:ext cx="3429000" cy="2"/>
          </a:xfrm>
          <a:prstGeom prst="line">
            <a:avLst/>
          </a:prstGeom>
          <a:ln w="857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rot="5400000" flipH="1" flipV="1">
            <a:off x="6553200" y="3429000"/>
            <a:ext cx="228600" cy="228600"/>
          </a:xfrm>
          <a:prstGeom prst="line">
            <a:avLst/>
          </a:prstGeom>
          <a:ln w="136525" cmpd="tri">
            <a:solidFill>
              <a:srgbClr val="FF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rot="5400000" flipH="1" flipV="1">
            <a:off x="3886200" y="1371600"/>
            <a:ext cx="228600" cy="228600"/>
          </a:xfrm>
          <a:prstGeom prst="line">
            <a:avLst/>
          </a:prstGeom>
          <a:ln w="136525" cmpd="tri">
            <a:solidFill>
              <a:srgbClr val="FF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Arc 44"/>
          <p:cNvSpPr/>
          <p:nvPr/>
        </p:nvSpPr>
        <p:spPr>
          <a:xfrm rot="15056706">
            <a:off x="1375995" y="1368468"/>
            <a:ext cx="3472900" cy="4883064"/>
          </a:xfrm>
          <a:prstGeom prst="arc">
            <a:avLst>
              <a:gd name="adj1" fmla="val 16076445"/>
              <a:gd name="adj2" fmla="val 20057299"/>
            </a:avLst>
          </a:prstGeom>
          <a:ln w="38100" cmpd="sng">
            <a:solidFill>
              <a:srgbClr val="FF00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Arc 45"/>
          <p:cNvSpPr/>
          <p:nvPr/>
        </p:nvSpPr>
        <p:spPr>
          <a:xfrm rot="219888">
            <a:off x="2552319" y="2491552"/>
            <a:ext cx="5451731" cy="3738845"/>
          </a:xfrm>
          <a:prstGeom prst="arc">
            <a:avLst>
              <a:gd name="adj1" fmla="val 16083125"/>
              <a:gd name="adj2" fmla="val 128369"/>
            </a:avLst>
          </a:prstGeom>
          <a:ln w="38100">
            <a:solidFill>
              <a:srgbClr val="0000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Arc 46"/>
          <p:cNvSpPr/>
          <p:nvPr/>
        </p:nvSpPr>
        <p:spPr>
          <a:xfrm rot="15056706">
            <a:off x="2441705" y="-682097"/>
            <a:ext cx="3131175" cy="4656697"/>
          </a:xfrm>
          <a:prstGeom prst="arc">
            <a:avLst>
              <a:gd name="adj1" fmla="val 16037281"/>
              <a:gd name="adj2" fmla="val 19995074"/>
            </a:avLst>
          </a:prstGeom>
          <a:ln w="38100" cmpd="sng">
            <a:solidFill>
              <a:srgbClr val="FF00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8" name="Straight Connector 47"/>
          <p:cNvCxnSpPr/>
          <p:nvPr/>
        </p:nvCxnSpPr>
        <p:spPr>
          <a:xfrm>
            <a:off x="838200" y="4648200"/>
            <a:ext cx="7162800" cy="1588"/>
          </a:xfrm>
          <a:prstGeom prst="line">
            <a:avLst/>
          </a:prstGeom>
          <a:ln w="857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Arc 48"/>
          <p:cNvSpPr/>
          <p:nvPr/>
        </p:nvSpPr>
        <p:spPr>
          <a:xfrm rot="219888">
            <a:off x="-37279" y="472747"/>
            <a:ext cx="5375687" cy="3774058"/>
          </a:xfrm>
          <a:prstGeom prst="arc">
            <a:avLst>
              <a:gd name="adj1" fmla="val 16228672"/>
              <a:gd name="adj2" fmla="val 21530473"/>
            </a:avLst>
          </a:prstGeom>
          <a:ln w="38100">
            <a:solidFill>
              <a:srgbClr val="0000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480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6" dur="500"/>
                                        <p:tgtEl>
                                          <p:spTgt spid="24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3" grpId="0"/>
      <p:bldP spid="24" grpId="0"/>
      <p:bldP spid="28" grpId="0"/>
      <p:bldP spid="29" grpId="0" animBg="1"/>
      <p:bldP spid="30" grpId="0" animBg="1"/>
      <p:bldP spid="31" grpId="0" animBg="1"/>
      <p:bldP spid="36" grpId="0"/>
      <p:bldP spid="37" grpId="0"/>
      <p:bldP spid="38" grpId="0" animBg="1"/>
      <p:bldP spid="39" grpId="0" animBg="1"/>
      <p:bldP spid="45" grpId="0" animBg="1"/>
      <p:bldP spid="46" grpId="0" animBg="1"/>
      <p:bldP spid="47" grpId="0" animBg="1"/>
      <p:bldP spid="4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76200" y="533400"/>
            <a:ext cx="9067800" cy="5410200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6000" b="1" u="sng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4 (tt)</a:t>
            </a:r>
          </a:p>
          <a:p>
            <a:pPr algn="l"/>
            <a:r>
              <a:rPr lang="en-US" sz="6000" b="1" u="sng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 TRUNG BÌNH</a:t>
            </a:r>
          </a:p>
          <a:p>
            <a:pPr algn="l"/>
            <a:r>
              <a:rPr lang="en-US" sz="6000" b="1" u="sng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 HÌNH THANG</a:t>
            </a:r>
            <a:endParaRPr lang="en-US" sz="60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0622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98147" y="1686342"/>
            <a:ext cx="8549135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914400" indent="-914400"/>
            <a:r>
              <a:rPr lang="en-US" sz="6600" b="1" u="sng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</a:t>
            </a:r>
            <a:r>
              <a:rPr lang="en-US" sz="6600" b="1" u="sng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6600" b="1" u="sng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u="sng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6600" b="1" u="sng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u="sng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6600" b="1" u="sng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u="sng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6600" b="1" u="sng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914400" indent="-914400"/>
            <a:r>
              <a:rPr lang="en-US" sz="6600" b="1" u="sng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 của </a:t>
            </a:r>
            <a:r>
              <a:rPr lang="en-US" sz="6600" b="1" u="sng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6600" b="1" u="sng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thang:</a:t>
            </a:r>
            <a:endParaRPr lang="en-US" sz="6600" b="1" u="sng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9895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2710</TotalTime>
  <Words>1073</Words>
  <Application>Microsoft Office PowerPoint</Application>
  <PresentationFormat>On-screen Show (4:3)</PresentationFormat>
  <Paragraphs>257</Paragraphs>
  <Slides>33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9" baseType="lpstr">
      <vt:lpstr>.VnAristoteH</vt:lpstr>
      <vt:lpstr>Arial</vt:lpstr>
      <vt:lpstr>Calibri</vt:lpstr>
      <vt:lpstr>Times New Roman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TIẾT 1 :  TỨ GIÁC</dc:title>
  <dc:creator>Bich Thuy</dc:creator>
  <cp:lastModifiedBy>Bach Thanh Long</cp:lastModifiedBy>
  <cp:revision>412</cp:revision>
  <dcterms:created xsi:type="dcterms:W3CDTF">2010-06-14T08:55:41Z</dcterms:created>
  <dcterms:modified xsi:type="dcterms:W3CDTF">2021-09-05T09:59:53Z</dcterms:modified>
</cp:coreProperties>
</file>