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1370" r:id="rId2"/>
    <p:sldId id="1371" r:id="rId3"/>
    <p:sldId id="1372" r:id="rId4"/>
    <p:sldId id="1290" r:id="rId5"/>
    <p:sldId id="1355" r:id="rId6"/>
    <p:sldId id="1154" r:id="rId7"/>
    <p:sldId id="1354" r:id="rId8"/>
    <p:sldId id="1357" r:id="rId9"/>
    <p:sldId id="1156" r:id="rId10"/>
    <p:sldId id="1157" r:id="rId11"/>
    <p:sldId id="1158" r:id="rId12"/>
    <p:sldId id="1159" r:id="rId13"/>
    <p:sldId id="1358" r:id="rId14"/>
    <p:sldId id="1360" r:id="rId15"/>
    <p:sldId id="1160" r:id="rId16"/>
    <p:sldId id="1161" r:id="rId17"/>
    <p:sldId id="1162" r:id="rId18"/>
    <p:sldId id="1362" r:id="rId19"/>
    <p:sldId id="1163" r:id="rId20"/>
    <p:sldId id="1361" r:id="rId21"/>
    <p:sldId id="1165" r:id="rId22"/>
    <p:sldId id="1166" r:id="rId23"/>
    <p:sldId id="1167" r:id="rId24"/>
    <p:sldId id="1365" r:id="rId25"/>
    <p:sldId id="1364" r:id="rId26"/>
    <p:sldId id="1366" r:id="rId27"/>
    <p:sldId id="1368" r:id="rId28"/>
    <p:sldId id="1369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0099"/>
    <a:srgbClr val="FF0066"/>
    <a:srgbClr val="6600CC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48" y="42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12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7.wmf"/><Relationship Id="rId7" Type="http://schemas.openxmlformats.org/officeDocument/2006/relationships/image" Target="../media/image3.wmf"/><Relationship Id="rId2" Type="http://schemas.openxmlformats.org/officeDocument/2006/relationships/image" Target="../media/image18.wmf"/><Relationship Id="rId1" Type="http://schemas.openxmlformats.org/officeDocument/2006/relationships/image" Target="../media/image2.wmf"/><Relationship Id="rId6" Type="http://schemas.openxmlformats.org/officeDocument/2006/relationships/image" Target="../media/image20.wmf"/><Relationship Id="rId5" Type="http://schemas.openxmlformats.org/officeDocument/2006/relationships/image" Target="../media/image19.wmf"/><Relationship Id="rId10" Type="http://schemas.openxmlformats.org/officeDocument/2006/relationships/image" Target="../media/image23.wmf"/><Relationship Id="rId4" Type="http://schemas.openxmlformats.org/officeDocument/2006/relationships/image" Target="../media/image8.wmf"/><Relationship Id="rId9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5.wmf"/><Relationship Id="rId1" Type="http://schemas.openxmlformats.org/officeDocument/2006/relationships/image" Target="../media/image10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35400D-908B-47BB-9F6C-ACCE83D61C46}" type="datetimeFigureOut">
              <a:rPr lang="en-US" smtClean="0"/>
              <a:pPr/>
              <a:t>9/2/2021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DBE7F7-6733-463D-B0A7-9597831556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9081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DBE7F7-6733-463D-B0A7-95978315561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3546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DBE7F7-6733-463D-B0A7-959783155612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145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DC54FF-3E2B-4748-8C84-5AE70A7D0B19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725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24292-F7B4-4926-A785-B98BFF00E556}" type="datetimeFigureOut">
              <a:rPr lang="en-US" smtClean="0"/>
              <a:pPr/>
              <a:t>9/2/2021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24292-F7B4-4926-A785-B98BFF00E556}" type="datetimeFigureOut">
              <a:rPr lang="en-US" smtClean="0"/>
              <a:pPr/>
              <a:t>9/2/2021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C2E76-9176-448F-9569-C920F0A0E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19.bin"/><Relationship Id="rId3" Type="http://schemas.openxmlformats.org/officeDocument/2006/relationships/image" Target="../media/image14.emf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13.wmf"/><Relationship Id="rId4" Type="http://schemas.openxmlformats.org/officeDocument/2006/relationships/slide" Target="slide9.xml"/><Relationship Id="rId9" Type="http://schemas.openxmlformats.org/officeDocument/2006/relationships/oleObject" Target="../embeddings/oleObject17.bin"/><Relationship Id="rId14" Type="http://schemas.openxmlformats.org/officeDocument/2006/relationships/oleObject" Target="../embeddings/oleObject20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15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7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29.bin"/><Relationship Id="rId18" Type="http://schemas.openxmlformats.org/officeDocument/2006/relationships/oleObject" Target="../embeddings/oleObject32.bin"/><Relationship Id="rId26" Type="http://schemas.openxmlformats.org/officeDocument/2006/relationships/oleObject" Target="../embeddings/oleObject38.bin"/><Relationship Id="rId3" Type="http://schemas.openxmlformats.org/officeDocument/2006/relationships/oleObject" Target="../embeddings/oleObject24.bin"/><Relationship Id="rId21" Type="http://schemas.openxmlformats.org/officeDocument/2006/relationships/oleObject" Target="../embeddings/oleObject3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19.wmf"/><Relationship Id="rId17" Type="http://schemas.openxmlformats.org/officeDocument/2006/relationships/oleObject" Target="../embeddings/oleObject31.bin"/><Relationship Id="rId25" Type="http://schemas.openxmlformats.org/officeDocument/2006/relationships/oleObject" Target="../embeddings/oleObject37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.wmf"/><Relationship Id="rId20" Type="http://schemas.openxmlformats.org/officeDocument/2006/relationships/oleObject" Target="../embeddings/oleObject33.bin"/><Relationship Id="rId29" Type="http://schemas.openxmlformats.org/officeDocument/2006/relationships/oleObject" Target="../embeddings/oleObject40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8.bin"/><Relationship Id="rId24" Type="http://schemas.openxmlformats.org/officeDocument/2006/relationships/oleObject" Target="../embeddings/oleObject36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23" Type="http://schemas.openxmlformats.org/officeDocument/2006/relationships/oleObject" Target="../embeddings/oleObject35.bin"/><Relationship Id="rId28" Type="http://schemas.openxmlformats.org/officeDocument/2006/relationships/image" Target="../media/image23.wmf"/><Relationship Id="rId10" Type="http://schemas.openxmlformats.org/officeDocument/2006/relationships/image" Target="../media/image8.wmf"/><Relationship Id="rId19" Type="http://schemas.openxmlformats.org/officeDocument/2006/relationships/image" Target="../media/image21.wmf"/><Relationship Id="rId31" Type="http://schemas.openxmlformats.org/officeDocument/2006/relationships/image" Target="../media/image24.e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20.wmf"/><Relationship Id="rId22" Type="http://schemas.openxmlformats.org/officeDocument/2006/relationships/image" Target="../media/image22.wmf"/><Relationship Id="rId27" Type="http://schemas.openxmlformats.org/officeDocument/2006/relationships/oleObject" Target="../embeddings/oleObject39.bin"/><Relationship Id="rId30" Type="http://schemas.openxmlformats.org/officeDocument/2006/relationships/oleObject" Target="../embeddings/oleObject41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25.wm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3" Type="http://schemas.openxmlformats.org/officeDocument/2006/relationships/image" Target="../media/image28.emf"/><Relationship Id="rId7" Type="http://schemas.openxmlformats.org/officeDocument/2006/relationships/image" Target="../media/image2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45.bin"/><Relationship Id="rId11" Type="http://schemas.openxmlformats.org/officeDocument/2006/relationships/oleObject" Target="../embeddings/oleObject48.bin"/><Relationship Id="rId5" Type="http://schemas.openxmlformats.org/officeDocument/2006/relationships/image" Target="../media/image10.wmf"/><Relationship Id="rId10" Type="http://schemas.openxmlformats.org/officeDocument/2006/relationships/image" Target="../media/image27.wmf"/><Relationship Id="rId4" Type="http://schemas.openxmlformats.org/officeDocument/2006/relationships/oleObject" Target="../embeddings/oleObject44.bin"/><Relationship Id="rId9" Type="http://schemas.openxmlformats.org/officeDocument/2006/relationships/oleObject" Target="../embeddings/oleObject47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openxmlformats.org/officeDocument/2006/relationships/image" Target="../media/image41.png"/><Relationship Id="rId18" Type="http://schemas.openxmlformats.org/officeDocument/2006/relationships/image" Target="../media/image46.png"/><Relationship Id="rId3" Type="http://schemas.openxmlformats.org/officeDocument/2006/relationships/image" Target="../media/image31.png"/><Relationship Id="rId21" Type="http://schemas.openxmlformats.org/officeDocument/2006/relationships/oleObject" Target="../embeddings/oleObject50.bin"/><Relationship Id="rId7" Type="http://schemas.openxmlformats.org/officeDocument/2006/relationships/image" Target="../media/image35.png"/><Relationship Id="rId12" Type="http://schemas.openxmlformats.org/officeDocument/2006/relationships/image" Target="../media/image40.png"/><Relationship Id="rId17" Type="http://schemas.openxmlformats.org/officeDocument/2006/relationships/image" Target="../media/image45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4.png"/><Relationship Id="rId20" Type="http://schemas.openxmlformats.org/officeDocument/2006/relationships/image" Target="../media/image29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4.png"/><Relationship Id="rId11" Type="http://schemas.openxmlformats.org/officeDocument/2006/relationships/image" Target="../media/image39.png"/><Relationship Id="rId5" Type="http://schemas.openxmlformats.org/officeDocument/2006/relationships/image" Target="../media/image33.png"/><Relationship Id="rId15" Type="http://schemas.openxmlformats.org/officeDocument/2006/relationships/image" Target="../media/image43.png"/><Relationship Id="rId10" Type="http://schemas.openxmlformats.org/officeDocument/2006/relationships/image" Target="../media/image38.png"/><Relationship Id="rId19" Type="http://schemas.openxmlformats.org/officeDocument/2006/relationships/oleObject" Target="../embeddings/oleObject49.bin"/><Relationship Id="rId4" Type="http://schemas.openxmlformats.org/officeDocument/2006/relationships/image" Target="../media/image32.png"/><Relationship Id="rId9" Type="http://schemas.openxmlformats.org/officeDocument/2006/relationships/image" Target="../media/image37.png"/><Relationship Id="rId14" Type="http://schemas.openxmlformats.org/officeDocument/2006/relationships/image" Target="../media/image42.png"/><Relationship Id="rId22" Type="http://schemas.openxmlformats.org/officeDocument/2006/relationships/image" Target="../media/image30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5.wmf"/><Relationship Id="rId18" Type="http://schemas.openxmlformats.org/officeDocument/2006/relationships/oleObject" Target="../embeddings/oleObject9.bin"/><Relationship Id="rId3" Type="http://schemas.openxmlformats.org/officeDocument/2006/relationships/slide" Target="slide6.xml"/><Relationship Id="rId21" Type="http://schemas.openxmlformats.org/officeDocument/2006/relationships/image" Target="../media/image9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2.wmf"/><Relationship Id="rId15" Type="http://schemas.openxmlformats.org/officeDocument/2006/relationships/image" Target="../media/image6.wmf"/><Relationship Id="rId23" Type="http://schemas.openxmlformats.org/officeDocument/2006/relationships/oleObject" Target="../embeddings/oleObject12.bin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8.wmf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52400" y="228600"/>
            <a:ext cx="75438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6000" b="1" u="sng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Nhắc lại kiến thức cũ: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52400" y="1600200"/>
            <a:ext cx="86106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6000" b="1" u="sng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Định nghĩa hình thang: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-76200" y="2728079"/>
            <a:ext cx="9982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6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Hình</a:t>
            </a: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thang</a:t>
            </a: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là </a:t>
            </a:r>
            <a:r>
              <a:rPr lang="en-US" sz="6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sz="6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́ </a:t>
            </a:r>
            <a:r>
              <a:rPr lang="en-US" sz="6600" b="1" u="sng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giác</a:t>
            </a:r>
            <a:r>
              <a:rPr lang="en-US" sz="6600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6600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có </a:t>
            </a:r>
            <a:r>
              <a:rPr lang="en-US" sz="6600" b="1" u="sng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6600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cạnh</a:t>
            </a:r>
            <a:r>
              <a:rPr lang="en-US" sz="6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đối </a:t>
            </a:r>
            <a:r>
              <a:rPr lang="en-US" sz="6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song </a:t>
            </a:r>
            <a:r>
              <a:rPr lang="en-US" sz="66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544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52400" y="228600"/>
            <a:ext cx="9296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AutoNum type="arabicParenR"/>
            </a:pP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endParaRPr lang="en-US" sz="5400" b="1" u="sng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(SGK/76)</a:t>
            </a:r>
          </a:p>
          <a:p>
            <a:pPr marL="914400" indent="-914400"/>
            <a:r>
              <a:rPr lang="en-US" sz="5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</p:txBody>
      </p:sp>
      <p:sp>
        <p:nvSpPr>
          <p:cNvPr id="3" name="TextBox 2">
            <a:hlinkClick r:id="rId2" action="ppaction://hlinksldjump"/>
          </p:cNvPr>
          <p:cNvSpPr txBox="1"/>
          <p:nvPr/>
        </p:nvSpPr>
        <p:spPr>
          <a:xfrm>
            <a:off x="-76200" y="1882676"/>
            <a:ext cx="9525000" cy="4247317"/>
          </a:xfrm>
          <a:prstGeom prst="rect">
            <a:avLst/>
          </a:prstGeom>
          <a:noFill/>
          <a:ln w="60325" cmpd="dbl">
            <a:noFill/>
          </a:ln>
        </p:spPr>
        <p:txBody>
          <a:bodyPr wrap="square" rtlCol="0">
            <a:spAutoFit/>
          </a:bodyPr>
          <a:lstStyle/>
          <a:p>
            <a:pPr marL="914400" indent="-914400"/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 thẳng đi qua trung </a:t>
            </a:r>
          </a:p>
          <a:p>
            <a:pPr marL="914400" indent="-914400"/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 một cạnh của tam giác</a:t>
            </a:r>
          </a:p>
          <a:p>
            <a:pPr marL="914400" indent="-914400"/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 song song với cạnh thứ </a:t>
            </a:r>
          </a:p>
          <a:p>
            <a:pPr marL="914400" indent="-914400"/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 thì đi qua trung điểm của </a:t>
            </a:r>
          </a:p>
          <a:p>
            <a:pPr marL="914400" indent="-914400"/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cạnh thứ ba.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724400" y="2665412"/>
            <a:ext cx="36576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76200" y="3429000"/>
            <a:ext cx="88392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52400" y="4267200"/>
            <a:ext cx="83820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0" y="5105400"/>
            <a:ext cx="9144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295400" y="5181600"/>
            <a:ext cx="7848600" cy="1588"/>
          </a:xfrm>
          <a:prstGeom prst="line">
            <a:avLst/>
          </a:prstGeom>
          <a:ln w="120650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52400" y="6019800"/>
            <a:ext cx="3810000" cy="1588"/>
          </a:xfrm>
          <a:prstGeom prst="line">
            <a:avLst/>
          </a:prstGeom>
          <a:ln w="120650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6006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Connector 28"/>
          <p:cNvCxnSpPr/>
          <p:nvPr/>
        </p:nvCxnSpPr>
        <p:spPr>
          <a:xfrm rot="5400000" flipH="1" flipV="1">
            <a:off x="-266700" y="1562101"/>
            <a:ext cx="4191000" cy="19812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2819400" y="457201"/>
            <a:ext cx="5181600" cy="41910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515597" y="-237530"/>
            <a:ext cx="6848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838200" y="4648201"/>
            <a:ext cx="71628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7924800" y="4105871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29597" y="3962401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Arial" pitchFamily="34" charset="0"/>
                <a:cs typeface="Arial" pitchFamily="34" charset="0"/>
              </a:rPr>
              <a:t>B</a:t>
            </a:r>
            <a:endParaRPr lang="en-US" sz="5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088136" y="1752600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410200" y="1752600"/>
            <a:ext cx="6463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50" name="Oval 49"/>
          <p:cNvSpPr/>
          <p:nvPr/>
        </p:nvSpPr>
        <p:spPr>
          <a:xfrm>
            <a:off x="1850136" y="2468666"/>
            <a:ext cx="54864" cy="548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5279136" y="2438400"/>
            <a:ext cx="54864" cy="548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Straight Connector 51"/>
          <p:cNvCxnSpPr/>
          <p:nvPr/>
        </p:nvCxnSpPr>
        <p:spPr>
          <a:xfrm rot="10800000">
            <a:off x="2209800" y="1371600"/>
            <a:ext cx="381000" cy="1588"/>
          </a:xfrm>
          <a:prstGeom prst="line">
            <a:avLst/>
          </a:prstGeom>
          <a:ln w="13970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 flipV="1">
            <a:off x="1143000" y="3505200"/>
            <a:ext cx="381000" cy="76200"/>
          </a:xfrm>
          <a:prstGeom prst="line">
            <a:avLst/>
          </a:prstGeom>
          <a:ln w="13970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 flipH="1" flipV="1">
            <a:off x="6553200" y="3429000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5400000" flipH="1" flipV="1">
            <a:off x="3886200" y="1371600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Arc 56"/>
          <p:cNvSpPr/>
          <p:nvPr/>
        </p:nvSpPr>
        <p:spPr>
          <a:xfrm rot="219888">
            <a:off x="-37279" y="472747"/>
            <a:ext cx="5375687" cy="3774058"/>
          </a:xfrm>
          <a:prstGeom prst="arc">
            <a:avLst>
              <a:gd name="adj1" fmla="val 16228672"/>
              <a:gd name="adj2" fmla="val 21530473"/>
            </a:avLst>
          </a:prstGeom>
          <a:ln w="3810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Arc 57"/>
          <p:cNvSpPr/>
          <p:nvPr/>
        </p:nvSpPr>
        <p:spPr>
          <a:xfrm rot="15056706">
            <a:off x="1375995" y="1368468"/>
            <a:ext cx="3472900" cy="4883064"/>
          </a:xfrm>
          <a:prstGeom prst="arc">
            <a:avLst>
              <a:gd name="adj1" fmla="val 16076445"/>
              <a:gd name="adj2" fmla="val 20057299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Arc 58"/>
          <p:cNvSpPr/>
          <p:nvPr/>
        </p:nvSpPr>
        <p:spPr>
          <a:xfrm rot="219888">
            <a:off x="2552319" y="2491552"/>
            <a:ext cx="5451731" cy="3738845"/>
          </a:xfrm>
          <a:prstGeom prst="arc">
            <a:avLst>
              <a:gd name="adj1" fmla="val 16083125"/>
              <a:gd name="adj2" fmla="val 128369"/>
            </a:avLst>
          </a:prstGeom>
          <a:ln w="3810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Arc 60"/>
          <p:cNvSpPr/>
          <p:nvPr/>
        </p:nvSpPr>
        <p:spPr>
          <a:xfrm rot="15056706">
            <a:off x="2441705" y="-682097"/>
            <a:ext cx="3131175" cy="4656697"/>
          </a:xfrm>
          <a:prstGeom prst="arc">
            <a:avLst>
              <a:gd name="adj1" fmla="val 16037281"/>
              <a:gd name="adj2" fmla="val 19995074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4" name="Straight Connector 63"/>
          <p:cNvCxnSpPr/>
          <p:nvPr/>
        </p:nvCxnSpPr>
        <p:spPr>
          <a:xfrm>
            <a:off x="838200" y="4648200"/>
            <a:ext cx="7162800" cy="1588"/>
          </a:xfrm>
          <a:prstGeom prst="line">
            <a:avLst/>
          </a:prstGeom>
          <a:ln w="952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V="1">
            <a:off x="1905000" y="2514600"/>
            <a:ext cx="3429000" cy="2"/>
          </a:xfrm>
          <a:prstGeom prst="line">
            <a:avLst/>
          </a:prstGeom>
          <a:ln w="952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Isosceles Triangle 34"/>
          <p:cNvSpPr/>
          <p:nvPr/>
        </p:nvSpPr>
        <p:spPr>
          <a:xfrm>
            <a:off x="515156" y="5029200"/>
            <a:ext cx="502431" cy="340691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36" name="TextBox 35"/>
          <p:cNvSpPr txBox="1"/>
          <p:nvPr/>
        </p:nvSpPr>
        <p:spPr>
          <a:xfrm>
            <a:off x="1036682" y="4831140"/>
            <a:ext cx="584224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ABC: D là trung điểm AB</a:t>
            </a:r>
          </a:p>
          <a:p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DE // BC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7" name="Object 5"/>
          <p:cNvGraphicFramePr>
            <a:graphicFrameLocks noChangeAspect="1"/>
          </p:cNvGraphicFramePr>
          <p:nvPr>
            <p:extLst/>
          </p:nvPr>
        </p:nvGraphicFramePr>
        <p:xfrm>
          <a:off x="6400800" y="4724400"/>
          <a:ext cx="1330325" cy="16482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20" name="Equation" r:id="rId4" imgW="177480" imgH="253800" progId="Equation.DSMT4">
                  <p:embed/>
                </p:oleObj>
              </mc:Choice>
              <mc:Fallback>
                <p:oleObj name="Equation" r:id="rId4" imgW="1774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4724400"/>
                        <a:ext cx="1330325" cy="16482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2"/>
          <p:cNvGraphicFramePr>
            <a:graphicFrameLocks noChangeAspect="1"/>
          </p:cNvGraphicFramePr>
          <p:nvPr>
            <p:extLst/>
          </p:nvPr>
        </p:nvGraphicFramePr>
        <p:xfrm>
          <a:off x="1268413" y="6172200"/>
          <a:ext cx="94138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21" name="Equation" r:id="rId6" imgW="190440" imgH="152280" progId="Equation.DSMT4">
                  <p:embed/>
                </p:oleObj>
              </mc:Choice>
              <mc:Fallback>
                <p:oleObj name="Equation" r:id="rId6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8413" y="6172200"/>
                        <a:ext cx="941387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Box 42"/>
          <p:cNvSpPr txBox="1"/>
          <p:nvPr/>
        </p:nvSpPr>
        <p:spPr>
          <a:xfrm>
            <a:off x="2145679" y="6096000"/>
            <a:ext cx="48871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là trung điểm AC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0193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 animBg="1"/>
      <p:bldP spid="51" grpId="0" animBg="1"/>
      <p:bldP spid="57" grpId="0" animBg="1"/>
      <p:bldP spid="58" grpId="0" animBg="1"/>
      <p:bldP spid="59" grpId="0" animBg="1"/>
      <p:bldP spid="61" grpId="0" animBg="1"/>
      <p:bldP spid="35" grpId="0" animBg="1"/>
      <p:bldP spid="36" grpId="0"/>
      <p:bldP spid="4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52400" y="-152400"/>
            <a:ext cx="8001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Blip>
                <a:blip r:embed="rId2"/>
              </a:buBlip>
            </a:pPr>
            <a:r>
              <a:rPr lang="en-US" sz="5400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20/79sgk:  </a:t>
            </a:r>
            <a:endParaRPr lang="en-US" sz="5400" b="1" u="sng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hlinkClick r:id="rId3" action="ppaction://hlinksldjump"/>
          </p:cNvPr>
          <p:cNvSpPr txBox="1"/>
          <p:nvPr/>
        </p:nvSpPr>
        <p:spPr>
          <a:xfrm>
            <a:off x="0" y="685800"/>
            <a:ext cx="59170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 x trên hình 41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990600" y="5715000"/>
            <a:ext cx="7239000" cy="1588"/>
          </a:xfrm>
          <a:prstGeom prst="line">
            <a:avLst/>
          </a:prstGeom>
          <a:ln w="730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6200000" flipH="1">
            <a:off x="5295900" y="2781300"/>
            <a:ext cx="3352800" cy="2514600"/>
          </a:xfrm>
          <a:prstGeom prst="line">
            <a:avLst/>
          </a:prstGeom>
          <a:ln w="730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 flipV="1">
            <a:off x="990601" y="2362200"/>
            <a:ext cx="4724400" cy="3352800"/>
          </a:xfrm>
          <a:prstGeom prst="line">
            <a:avLst/>
          </a:prstGeom>
          <a:ln w="730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487397" y="1591270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Arial" pitchFamily="34" charset="0"/>
                <a:cs typeface="Arial" pitchFamily="34" charset="0"/>
              </a:rPr>
              <a:t>A</a:t>
            </a:r>
            <a:endParaRPr lang="en-US" sz="5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9600" y="5706070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latin typeface="Arial" pitchFamily="34" charset="0"/>
                <a:cs typeface="Arial" pitchFamily="34" charset="0"/>
              </a:rPr>
              <a:t>B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72400" y="5659159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latin typeface="Arial" pitchFamily="34" charset="0"/>
                <a:cs typeface="Arial" pitchFamily="34" charset="0"/>
              </a:rPr>
              <a:t>C</a:t>
            </a:r>
          </a:p>
        </p:txBody>
      </p:sp>
      <p:cxnSp>
        <p:nvCxnSpPr>
          <p:cNvPr id="16" name="Straight Connector 15"/>
          <p:cNvCxnSpPr/>
          <p:nvPr/>
        </p:nvCxnSpPr>
        <p:spPr>
          <a:xfrm>
            <a:off x="3429000" y="3962400"/>
            <a:ext cx="3505200" cy="1588"/>
          </a:xfrm>
          <a:prstGeom prst="line">
            <a:avLst/>
          </a:prstGeom>
          <a:ln w="730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101666" y="3115270"/>
            <a:ext cx="37702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latin typeface="Arial" pitchFamily="34" charset="0"/>
                <a:cs typeface="Arial" pitchFamily="34" charset="0"/>
              </a:rPr>
              <a:t>I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934200" y="3267670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latin typeface="Arial" pitchFamily="34" charset="0"/>
                <a:cs typeface="Arial" pitchFamily="34" charset="0"/>
              </a:rPr>
              <a:t>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579593" y="2514600"/>
            <a:ext cx="12121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latin typeface="Arial" pitchFamily="34" charset="0"/>
                <a:cs typeface="Arial" pitchFamily="34" charset="0"/>
              </a:rPr>
              <a:t>8cm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909997" y="4267200"/>
            <a:ext cx="12121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latin typeface="Arial" pitchFamily="34" charset="0"/>
                <a:cs typeface="Arial" pitchFamily="34" charset="0"/>
              </a:rPr>
              <a:t>8cm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Arc 21"/>
          <p:cNvSpPr/>
          <p:nvPr/>
        </p:nvSpPr>
        <p:spPr>
          <a:xfrm rot="17785418">
            <a:off x="6056311" y="3199307"/>
            <a:ext cx="1336182" cy="1336182"/>
          </a:xfrm>
          <a:prstGeom prst="arc">
            <a:avLst>
              <a:gd name="adj1" fmla="val 14175152"/>
              <a:gd name="adj2" fmla="val 18310684"/>
            </a:avLst>
          </a:prstGeom>
          <a:ln w="88900" cmpd="sng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c 22"/>
          <p:cNvSpPr/>
          <p:nvPr/>
        </p:nvSpPr>
        <p:spPr>
          <a:xfrm rot="17785418">
            <a:off x="7275511" y="4989511"/>
            <a:ext cx="1336182" cy="1336182"/>
          </a:xfrm>
          <a:prstGeom prst="arc">
            <a:avLst>
              <a:gd name="adj1" fmla="val 14209222"/>
              <a:gd name="adj2" fmla="val 18973424"/>
            </a:avLst>
          </a:prstGeom>
          <a:ln w="88900" cmpd="sng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6553200" y="5039380"/>
            <a:ext cx="7922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latin typeface="Arial" pitchFamily="34" charset="0"/>
                <a:cs typeface="Arial" pitchFamily="34" charset="0"/>
              </a:rPr>
              <a:t>5</a:t>
            </a:r>
            <a:r>
              <a:rPr lang="en-US" sz="3200" b="1" smtClean="0">
                <a:latin typeface="Arial" pitchFamily="34" charset="0"/>
                <a:cs typeface="Arial" pitchFamily="34" charset="0"/>
              </a:rPr>
              <a:t>0</a:t>
            </a:r>
            <a:r>
              <a:rPr lang="en-US" sz="3200" b="1" baseline="30000" smtClean="0">
                <a:latin typeface="Arial" pitchFamily="34" charset="0"/>
                <a:cs typeface="Arial" pitchFamily="34" charset="0"/>
              </a:rPr>
              <a:t>0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257800" y="3352800"/>
            <a:ext cx="7922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latin typeface="Arial" pitchFamily="34" charset="0"/>
                <a:cs typeface="Arial" pitchFamily="34" charset="0"/>
              </a:rPr>
              <a:t>5</a:t>
            </a:r>
            <a:r>
              <a:rPr lang="en-US" sz="3200" b="1" smtClean="0">
                <a:latin typeface="Arial" pitchFamily="34" charset="0"/>
                <a:cs typeface="Arial" pitchFamily="34" charset="0"/>
              </a:rPr>
              <a:t>0</a:t>
            </a:r>
            <a:r>
              <a:rPr lang="en-US" sz="3200" b="1" baseline="30000" smtClean="0">
                <a:latin typeface="Arial" pitchFamily="34" charset="0"/>
                <a:cs typeface="Arial" pitchFamily="34" charset="0"/>
              </a:rPr>
              <a:t>0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 rot="19815893">
            <a:off x="1019755" y="4289755"/>
            <a:ext cx="16289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smtClean="0">
                <a:latin typeface="Arial" pitchFamily="34" charset="0"/>
                <a:cs typeface="Arial" pitchFamily="34" charset="0"/>
              </a:rPr>
              <a:t>10cm</a:t>
            </a:r>
            <a:endParaRPr lang="en-US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038600" y="2286000"/>
            <a:ext cx="5693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Arial" pitchFamily="34" charset="0"/>
                <a:cs typeface="Arial" pitchFamily="34" charset="0"/>
              </a:rPr>
              <a:t>x</a:t>
            </a:r>
            <a:endParaRPr lang="en-US" sz="54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990600" y="5715000"/>
            <a:ext cx="7239000" cy="1588"/>
          </a:xfrm>
          <a:prstGeom prst="line">
            <a:avLst/>
          </a:prstGeom>
          <a:ln w="793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3429000" y="3962400"/>
            <a:ext cx="3505200" cy="1588"/>
          </a:xfrm>
          <a:prstGeom prst="line">
            <a:avLst/>
          </a:prstGeom>
          <a:ln w="793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10800000" flipV="1">
            <a:off x="6096000" y="2971799"/>
            <a:ext cx="304800" cy="228599"/>
          </a:xfrm>
          <a:prstGeom prst="line">
            <a:avLst/>
          </a:prstGeom>
          <a:ln w="114300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10800000" flipV="1">
            <a:off x="7391400" y="4724400"/>
            <a:ext cx="304800" cy="152400"/>
          </a:xfrm>
          <a:prstGeom prst="line">
            <a:avLst/>
          </a:prstGeom>
          <a:ln w="114300" cmpd="dbl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16200000" flipV="1">
            <a:off x="4495802" y="3047999"/>
            <a:ext cx="304801" cy="152403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16200000" flipV="1">
            <a:off x="2172097" y="4685903"/>
            <a:ext cx="304006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Arc 26"/>
          <p:cNvSpPr/>
          <p:nvPr/>
        </p:nvSpPr>
        <p:spPr>
          <a:xfrm rot="559557">
            <a:off x="3523626" y="2294032"/>
            <a:ext cx="3363027" cy="3323069"/>
          </a:xfrm>
          <a:prstGeom prst="arc">
            <a:avLst>
              <a:gd name="adj1" fmla="val 16757819"/>
              <a:gd name="adj2" fmla="val 21119600"/>
            </a:avLst>
          </a:prstGeom>
          <a:ln w="5715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Arc 30"/>
          <p:cNvSpPr/>
          <p:nvPr/>
        </p:nvSpPr>
        <p:spPr>
          <a:xfrm rot="17325271">
            <a:off x="3982356" y="1839447"/>
            <a:ext cx="3547453" cy="4676298"/>
          </a:xfrm>
          <a:prstGeom prst="arc">
            <a:avLst>
              <a:gd name="adj1" fmla="val 15414604"/>
              <a:gd name="adj2" fmla="val 20328580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Arc 31"/>
          <p:cNvSpPr/>
          <p:nvPr/>
        </p:nvSpPr>
        <p:spPr>
          <a:xfrm rot="16748831">
            <a:off x="1653232" y="3239259"/>
            <a:ext cx="3573049" cy="4958231"/>
          </a:xfrm>
          <a:prstGeom prst="arc">
            <a:avLst>
              <a:gd name="adj1" fmla="val 15642796"/>
              <a:gd name="adj2" fmla="val 21179380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Arc 32"/>
          <p:cNvSpPr/>
          <p:nvPr/>
        </p:nvSpPr>
        <p:spPr>
          <a:xfrm rot="559557">
            <a:off x="4695857" y="3910069"/>
            <a:ext cx="3558487" cy="3323069"/>
          </a:xfrm>
          <a:prstGeom prst="arc">
            <a:avLst>
              <a:gd name="adj1" fmla="val 16504843"/>
              <a:gd name="adj2" fmla="val 21359592"/>
            </a:avLst>
          </a:prstGeom>
          <a:ln w="5715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3886200" y="1752600"/>
            <a:ext cx="65434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022475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7" grpId="0" animBg="1"/>
      <p:bldP spid="31" grpId="0" animBg="1"/>
      <p:bldP spid="32" grpId="0" animBg="1"/>
      <p:bldP spid="33" grpId="0" animBg="1"/>
      <p:bldP spid="3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2345" y="-13547"/>
            <a:ext cx="5271655" cy="3442547"/>
          </a:xfrm>
          <a:prstGeom prst="rect">
            <a:avLst/>
          </a:prstGeom>
        </p:spPr>
      </p:pic>
      <p:sp>
        <p:nvSpPr>
          <p:cNvPr id="15" name="Text Box 23"/>
          <p:cNvSpPr txBox="1">
            <a:spLocks noChangeArrowheads="1"/>
          </p:cNvSpPr>
          <p:nvPr/>
        </p:nvSpPr>
        <p:spPr bwMode="auto">
          <a:xfrm>
            <a:off x="7924800" y="2362200"/>
            <a:ext cx="762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50</a:t>
            </a:r>
            <a:r>
              <a:rPr lang="en-US" sz="2000" b="1" baseline="30000"/>
              <a:t>0</a:t>
            </a:r>
            <a:endParaRPr lang="en-US" sz="2000" b="1"/>
          </a:p>
        </p:txBody>
      </p:sp>
      <p:sp>
        <p:nvSpPr>
          <p:cNvPr id="16" name="Text Box 24"/>
          <p:cNvSpPr txBox="1">
            <a:spLocks noChangeArrowheads="1"/>
          </p:cNvSpPr>
          <p:nvPr/>
        </p:nvSpPr>
        <p:spPr bwMode="auto">
          <a:xfrm>
            <a:off x="7239000" y="1309687"/>
            <a:ext cx="7620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/>
              <a:t>50</a:t>
            </a:r>
            <a:r>
              <a:rPr lang="en-US" sz="2000" b="1" baseline="30000"/>
              <a:t>0</a:t>
            </a:r>
            <a:endParaRPr lang="en-US" sz="2000" b="1"/>
          </a:p>
        </p:txBody>
      </p:sp>
      <p:sp>
        <p:nvSpPr>
          <p:cNvPr id="17" name="TextBox 16">
            <a:hlinkClick r:id="rId4" action="ppaction://hlinksldjump"/>
          </p:cNvPr>
          <p:cNvSpPr txBox="1"/>
          <p:nvPr/>
        </p:nvSpPr>
        <p:spPr>
          <a:xfrm>
            <a:off x="98554" y="0"/>
            <a:ext cx="217239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4800" b="1" u="sng" smtClean="0">
                <a:latin typeface="Arial" pitchFamily="34" charset="0"/>
                <a:cs typeface="Arial" pitchFamily="34" charset="0"/>
              </a:rPr>
              <a:t> x </a:t>
            </a:r>
            <a:endParaRPr lang="en-US" sz="4800" b="1" u="sng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 flipH="1" flipV="1">
            <a:off x="6477000" y="970410"/>
            <a:ext cx="135677" cy="224977"/>
          </a:xfrm>
          <a:prstGeom prst="line">
            <a:avLst/>
          </a:prstGeom>
          <a:ln w="8890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8201159" y="2028884"/>
            <a:ext cx="228600" cy="228600"/>
          </a:xfrm>
          <a:prstGeom prst="line">
            <a:avLst/>
          </a:prstGeom>
          <a:ln w="7937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 flipH="1" flipV="1">
            <a:off x="7526628" y="966787"/>
            <a:ext cx="228600" cy="228600"/>
          </a:xfrm>
          <a:prstGeom prst="line">
            <a:avLst/>
          </a:prstGeom>
          <a:ln w="7937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 flipV="1">
            <a:off x="4953000" y="2213423"/>
            <a:ext cx="135677" cy="224977"/>
          </a:xfrm>
          <a:prstGeom prst="line">
            <a:avLst/>
          </a:prstGeom>
          <a:ln w="8890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Arc 24"/>
          <p:cNvSpPr/>
          <p:nvPr/>
        </p:nvSpPr>
        <p:spPr>
          <a:xfrm rot="17785418">
            <a:off x="7618907" y="1218107"/>
            <a:ext cx="1336182" cy="1336182"/>
          </a:xfrm>
          <a:prstGeom prst="arc">
            <a:avLst>
              <a:gd name="adj1" fmla="val 15363348"/>
              <a:gd name="adj2" fmla="val 17563827"/>
            </a:avLst>
          </a:prstGeom>
          <a:ln w="88900" cmpd="sng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c 25"/>
          <p:cNvSpPr/>
          <p:nvPr/>
        </p:nvSpPr>
        <p:spPr>
          <a:xfrm rot="17785418">
            <a:off x="8304707" y="2361107"/>
            <a:ext cx="1336182" cy="1336182"/>
          </a:xfrm>
          <a:prstGeom prst="arc">
            <a:avLst>
              <a:gd name="adj1" fmla="val 15363348"/>
              <a:gd name="adj2" fmla="val 17563827"/>
            </a:avLst>
          </a:prstGeom>
          <a:ln w="88900" cmpd="sng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4022574"/>
              </p:ext>
            </p:extLst>
          </p:nvPr>
        </p:nvGraphicFramePr>
        <p:xfrm>
          <a:off x="1366837" y="803850"/>
          <a:ext cx="2519363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360" name="Equation" r:id="rId5" imgW="1218960" imgH="253800" progId="Equation.DSMT4">
                  <p:embed/>
                </p:oleObj>
              </mc:Choice>
              <mc:Fallback>
                <p:oleObj name="Equation" r:id="rId5" imgW="121896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6837" y="803850"/>
                        <a:ext cx="2519363" cy="523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Box 27">
            <a:hlinkClick r:id="rId4" action="ppaction://hlinksldjump"/>
          </p:cNvPr>
          <p:cNvSpPr txBox="1"/>
          <p:nvPr/>
        </p:nvSpPr>
        <p:spPr>
          <a:xfrm>
            <a:off x="76200" y="762000"/>
            <a:ext cx="11167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 có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>
            <a:hlinkClick r:id="rId4" action="ppaction://hlinksldjump"/>
          </p:cNvPr>
          <p:cNvSpPr txBox="1"/>
          <p:nvPr/>
        </p:nvSpPr>
        <p:spPr>
          <a:xfrm>
            <a:off x="76200" y="1295400"/>
            <a:ext cx="425308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 hai góc này ở vị trí </a:t>
            </a:r>
          </a:p>
          <a:p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 vị</a:t>
            </a:r>
          </a:p>
          <a:p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 Box 25"/>
          <p:cNvSpPr txBox="1">
            <a:spLocks noChangeArrowheads="1"/>
          </p:cNvSpPr>
          <p:nvPr/>
        </p:nvSpPr>
        <p:spPr bwMode="auto">
          <a:xfrm>
            <a:off x="781255" y="2362200"/>
            <a:ext cx="261872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IK // BC</a:t>
            </a:r>
          </a:p>
        </p:txBody>
      </p:sp>
      <p:graphicFrame>
        <p:nvGraphicFramePr>
          <p:cNvPr id="3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2544661"/>
              </p:ext>
            </p:extLst>
          </p:nvPr>
        </p:nvGraphicFramePr>
        <p:xfrm>
          <a:off x="30049" y="2411434"/>
          <a:ext cx="751206" cy="6080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361" name="Equation" r:id="rId7" imgW="190440" imgH="152280" progId="Equation.DSMT4">
                  <p:embed/>
                </p:oleObj>
              </mc:Choice>
              <mc:Fallback>
                <p:oleObj name="Equation" r:id="rId7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49" y="2411434"/>
                        <a:ext cx="751206" cy="608059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6464086"/>
              </p:ext>
            </p:extLst>
          </p:nvPr>
        </p:nvGraphicFramePr>
        <p:xfrm>
          <a:off x="595430" y="3187387"/>
          <a:ext cx="1268534" cy="506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362" name="Equation" r:id="rId9" imgW="469800" imgH="177480" progId="Equation.DSMT4">
                  <p:embed/>
                </p:oleObj>
              </mc:Choice>
              <mc:Fallback>
                <p:oleObj name="Equation" r:id="rId9" imgW="4698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430" y="3187387"/>
                        <a:ext cx="1268534" cy="506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TextBox 32">
            <a:hlinkClick r:id="rId4" action="ppaction://hlinksldjump"/>
          </p:cNvPr>
          <p:cNvSpPr txBox="1"/>
          <p:nvPr/>
        </p:nvSpPr>
        <p:spPr>
          <a:xfrm>
            <a:off x="-76200" y="3124200"/>
            <a:ext cx="33386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Xét             ta có           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38200" y="3723382"/>
            <a:ext cx="382027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 = KB = 8cm (gt) </a:t>
            </a:r>
          </a:p>
          <a:p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IK // BC (cmt)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8159922"/>
              </p:ext>
            </p:extLst>
          </p:nvPr>
        </p:nvGraphicFramePr>
        <p:xfrm>
          <a:off x="3702875" y="3657600"/>
          <a:ext cx="1256992" cy="1328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363" name="Equation" r:id="rId11" imgW="177480" imgH="253800" progId="Equation.DSMT4">
                  <p:embed/>
                </p:oleObj>
              </mc:Choice>
              <mc:Fallback>
                <p:oleObj name="Equation" r:id="rId11" imgW="1774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2875" y="3657600"/>
                        <a:ext cx="1256992" cy="13287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" name="TextBox 36"/>
          <p:cNvSpPr txBox="1"/>
          <p:nvPr/>
        </p:nvSpPr>
        <p:spPr>
          <a:xfrm>
            <a:off x="1143000" y="4724400"/>
            <a:ext cx="766325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là trung điểm AB (định lý đường</a:t>
            </a:r>
          </a:p>
          <a:p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rung bình của tam giác)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5011838"/>
              </p:ext>
            </p:extLst>
          </p:nvPr>
        </p:nvGraphicFramePr>
        <p:xfrm>
          <a:off x="228600" y="4800600"/>
          <a:ext cx="780184" cy="6315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364" name="Equation" r:id="rId13" imgW="190440" imgH="152280" progId="Equation.DSMT4">
                  <p:embed/>
                </p:oleObj>
              </mc:Choice>
              <mc:Fallback>
                <p:oleObj name="Equation" r:id="rId13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4800600"/>
                        <a:ext cx="780184" cy="63151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2556175"/>
              </p:ext>
            </p:extLst>
          </p:nvPr>
        </p:nvGraphicFramePr>
        <p:xfrm>
          <a:off x="152400" y="6019800"/>
          <a:ext cx="780184" cy="6315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365" name="Equation" r:id="rId14" imgW="190440" imgH="152280" progId="Equation.DSMT4">
                  <p:embed/>
                </p:oleObj>
              </mc:Choice>
              <mc:Fallback>
                <p:oleObj name="Equation" r:id="rId14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6019800"/>
                        <a:ext cx="780184" cy="63151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Box 39"/>
          <p:cNvSpPr txBox="1"/>
          <p:nvPr/>
        </p:nvSpPr>
        <p:spPr>
          <a:xfrm>
            <a:off x="1058161" y="6044625"/>
            <a:ext cx="37385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AI = IB = 10 cm = x 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5715000" y="1709797"/>
            <a:ext cx="2362200" cy="0"/>
          </a:xfrm>
          <a:prstGeom prst="line">
            <a:avLst/>
          </a:prstGeom>
          <a:ln w="666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4267200" y="2895600"/>
            <a:ext cx="4476965" cy="0"/>
          </a:xfrm>
          <a:prstGeom prst="line">
            <a:avLst/>
          </a:prstGeom>
          <a:ln w="666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9331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8" grpId="0"/>
      <p:bldP spid="29" grpId="0"/>
      <p:bldP spid="30" grpId="0"/>
      <p:bldP spid="33" grpId="0"/>
      <p:bldP spid="35" grpId="0"/>
      <p:bldP spid="37" grpId="0"/>
      <p:bldP spid="4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Straight Connector 28"/>
          <p:cNvCxnSpPr/>
          <p:nvPr/>
        </p:nvCxnSpPr>
        <p:spPr>
          <a:xfrm rot="5400000" flipH="1" flipV="1">
            <a:off x="-266700" y="2171691"/>
            <a:ext cx="4191000" cy="19812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2819400" y="1066791"/>
            <a:ext cx="5181600" cy="41910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515597" y="143470"/>
            <a:ext cx="6848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>
            <a:off x="838200" y="5257791"/>
            <a:ext cx="71628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7924800" y="4715461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29597" y="4571991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Arial" pitchFamily="34" charset="0"/>
                <a:cs typeface="Arial" pitchFamily="34" charset="0"/>
              </a:rPr>
              <a:t>B</a:t>
            </a:r>
            <a:endParaRPr lang="en-US" sz="5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088136" y="2362190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410200" y="2362190"/>
            <a:ext cx="6463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50" name="Oval 49"/>
          <p:cNvSpPr/>
          <p:nvPr/>
        </p:nvSpPr>
        <p:spPr>
          <a:xfrm>
            <a:off x="1850136" y="3078256"/>
            <a:ext cx="54864" cy="548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5279136" y="3047990"/>
            <a:ext cx="54864" cy="548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Straight Connector 51"/>
          <p:cNvCxnSpPr/>
          <p:nvPr/>
        </p:nvCxnSpPr>
        <p:spPr>
          <a:xfrm rot="10800000">
            <a:off x="2209800" y="1981190"/>
            <a:ext cx="381000" cy="1588"/>
          </a:xfrm>
          <a:prstGeom prst="line">
            <a:avLst/>
          </a:prstGeom>
          <a:ln w="13970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10800000" flipV="1">
            <a:off x="1143000" y="4114790"/>
            <a:ext cx="381000" cy="76200"/>
          </a:xfrm>
          <a:prstGeom prst="line">
            <a:avLst/>
          </a:prstGeom>
          <a:ln w="13970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 flipH="1" flipV="1">
            <a:off x="6553200" y="4038590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5400000" flipH="1" flipV="1">
            <a:off x="3886200" y="1981190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Arc 56"/>
          <p:cNvSpPr/>
          <p:nvPr/>
        </p:nvSpPr>
        <p:spPr>
          <a:xfrm rot="219888">
            <a:off x="-37279" y="1082337"/>
            <a:ext cx="5375687" cy="3774058"/>
          </a:xfrm>
          <a:prstGeom prst="arc">
            <a:avLst>
              <a:gd name="adj1" fmla="val 16228672"/>
              <a:gd name="adj2" fmla="val 21530473"/>
            </a:avLst>
          </a:prstGeom>
          <a:ln w="3810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Arc 57"/>
          <p:cNvSpPr/>
          <p:nvPr/>
        </p:nvSpPr>
        <p:spPr>
          <a:xfrm rot="15056706">
            <a:off x="1375995" y="1978058"/>
            <a:ext cx="3472900" cy="4883064"/>
          </a:xfrm>
          <a:prstGeom prst="arc">
            <a:avLst>
              <a:gd name="adj1" fmla="val 16076445"/>
              <a:gd name="adj2" fmla="val 20057299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Arc 58"/>
          <p:cNvSpPr/>
          <p:nvPr/>
        </p:nvSpPr>
        <p:spPr>
          <a:xfrm rot="219888">
            <a:off x="2552319" y="3101142"/>
            <a:ext cx="5451731" cy="3738845"/>
          </a:xfrm>
          <a:prstGeom prst="arc">
            <a:avLst>
              <a:gd name="adj1" fmla="val 16083125"/>
              <a:gd name="adj2" fmla="val 128369"/>
            </a:avLst>
          </a:prstGeom>
          <a:ln w="3810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Arc 60"/>
          <p:cNvSpPr/>
          <p:nvPr/>
        </p:nvSpPr>
        <p:spPr>
          <a:xfrm rot="15056706">
            <a:off x="2441705" y="-72507"/>
            <a:ext cx="3131175" cy="4656697"/>
          </a:xfrm>
          <a:prstGeom prst="arc">
            <a:avLst>
              <a:gd name="adj1" fmla="val 16037281"/>
              <a:gd name="adj2" fmla="val 19995074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4" name="Straight Connector 33"/>
          <p:cNvCxnSpPr/>
          <p:nvPr/>
        </p:nvCxnSpPr>
        <p:spPr>
          <a:xfrm flipV="1">
            <a:off x="1905000" y="3124190"/>
            <a:ext cx="3429000" cy="2"/>
          </a:xfrm>
          <a:prstGeom prst="line">
            <a:avLst/>
          </a:prstGeom>
          <a:ln w="952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790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 animBg="1"/>
      <p:bldP spid="51" grpId="0" animBg="1"/>
      <p:bldP spid="57" grpId="0" animBg="1"/>
      <p:bldP spid="58" grpId="0" animBg="1"/>
      <p:bldP spid="59" grpId="0" animBg="1"/>
      <p:bldP spid="6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75935" y="165080"/>
            <a:ext cx="8590813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914400" indent="-914400">
              <a:buAutoNum type="arabicParenR" startAt="2"/>
            </a:pP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914400" indent="-914400"/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SGK/ 76)</a:t>
            </a:r>
            <a:endParaRPr lang="en-US" sz="5400" b="1" u="sng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indent="-914400"/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</p:txBody>
      </p:sp>
      <p:sp>
        <p:nvSpPr>
          <p:cNvPr id="3" name="TextBox 2">
            <a:hlinkClick r:id="" action="ppaction://noaction"/>
          </p:cNvPr>
          <p:cNvSpPr txBox="1"/>
          <p:nvPr/>
        </p:nvSpPr>
        <p:spPr>
          <a:xfrm>
            <a:off x="0" y="2222480"/>
            <a:ext cx="9144000" cy="3416320"/>
          </a:xfrm>
          <a:prstGeom prst="rect">
            <a:avLst/>
          </a:prstGeom>
          <a:noFill/>
          <a:ln w="60325" cmpd="dbl">
            <a:noFill/>
          </a:ln>
        </p:spPr>
        <p:txBody>
          <a:bodyPr wrap="square" rtlCol="0">
            <a:spAutoFit/>
          </a:bodyPr>
          <a:lstStyle/>
          <a:p>
            <a:pPr marL="914400" indent="-914400"/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</a:p>
          <a:p>
            <a:pPr marL="914400" indent="-914400"/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914400" indent="-914400"/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914400" indent="-914400"/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tam </a:t>
            </a:r>
            <a:r>
              <a:rPr lang="en-US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676400" y="3822680"/>
            <a:ext cx="57150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28600" y="4660880"/>
            <a:ext cx="76200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52400" y="5499080"/>
            <a:ext cx="27432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5958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 rot="5400000" flipH="1" flipV="1">
            <a:off x="-266700" y="1562101"/>
            <a:ext cx="4191000" cy="19812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2819400" y="457201"/>
            <a:ext cx="5181600" cy="419100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2515597" y="-237530"/>
            <a:ext cx="6848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>
            <a:off x="838200" y="4648201"/>
            <a:ext cx="71628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7924800" y="4105871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29597" y="3819566"/>
            <a:ext cx="6463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088136" y="1676356"/>
            <a:ext cx="8386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410200" y="1752600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1850136" y="2468666"/>
            <a:ext cx="54864" cy="548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5279136" y="2438400"/>
            <a:ext cx="54864" cy="548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Connector 42"/>
          <p:cNvCxnSpPr/>
          <p:nvPr/>
        </p:nvCxnSpPr>
        <p:spPr>
          <a:xfrm rot="10800000">
            <a:off x="2209800" y="1371600"/>
            <a:ext cx="381000" cy="1588"/>
          </a:xfrm>
          <a:prstGeom prst="line">
            <a:avLst/>
          </a:prstGeom>
          <a:ln w="13970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10800000" flipV="1">
            <a:off x="1143000" y="3505200"/>
            <a:ext cx="381000" cy="76200"/>
          </a:xfrm>
          <a:prstGeom prst="line">
            <a:avLst/>
          </a:prstGeom>
          <a:ln w="13970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1905000" y="2514600"/>
            <a:ext cx="3429000" cy="2"/>
          </a:xfrm>
          <a:prstGeom prst="line">
            <a:avLst/>
          </a:prstGeom>
          <a:ln w="984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5400000" flipH="1" flipV="1">
            <a:off x="6553200" y="3429000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5400000" flipH="1" flipV="1">
            <a:off x="3886200" y="1371600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Arc 47"/>
          <p:cNvSpPr/>
          <p:nvPr/>
        </p:nvSpPr>
        <p:spPr>
          <a:xfrm rot="219888">
            <a:off x="-37279" y="472747"/>
            <a:ext cx="5375687" cy="3774058"/>
          </a:xfrm>
          <a:prstGeom prst="arc">
            <a:avLst>
              <a:gd name="adj1" fmla="val 16228672"/>
              <a:gd name="adj2" fmla="val 21530473"/>
            </a:avLst>
          </a:prstGeom>
          <a:ln w="3810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Arc 48"/>
          <p:cNvSpPr/>
          <p:nvPr/>
        </p:nvSpPr>
        <p:spPr>
          <a:xfrm rot="15056706">
            <a:off x="1375995" y="1368468"/>
            <a:ext cx="3472900" cy="4883064"/>
          </a:xfrm>
          <a:prstGeom prst="arc">
            <a:avLst>
              <a:gd name="adj1" fmla="val 16076445"/>
              <a:gd name="adj2" fmla="val 20057299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Arc 49"/>
          <p:cNvSpPr/>
          <p:nvPr/>
        </p:nvSpPr>
        <p:spPr>
          <a:xfrm rot="219888">
            <a:off x="2552319" y="2491552"/>
            <a:ext cx="5451731" cy="3738845"/>
          </a:xfrm>
          <a:prstGeom prst="arc">
            <a:avLst>
              <a:gd name="adj1" fmla="val 16083125"/>
              <a:gd name="adj2" fmla="val 128369"/>
            </a:avLst>
          </a:prstGeom>
          <a:ln w="3810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Arc 50"/>
          <p:cNvSpPr/>
          <p:nvPr/>
        </p:nvSpPr>
        <p:spPr>
          <a:xfrm rot="15056706">
            <a:off x="2441705" y="-682097"/>
            <a:ext cx="3131175" cy="4656697"/>
          </a:xfrm>
          <a:prstGeom prst="arc">
            <a:avLst>
              <a:gd name="adj1" fmla="val 16037281"/>
              <a:gd name="adj2" fmla="val 19995074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2" name="Straight Connector 51"/>
          <p:cNvCxnSpPr/>
          <p:nvPr/>
        </p:nvCxnSpPr>
        <p:spPr>
          <a:xfrm>
            <a:off x="838200" y="4648200"/>
            <a:ext cx="71628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152400" y="4657765"/>
            <a:ext cx="967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MN là đường trung bình của     ABC 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Isosceles Triangle 53"/>
          <p:cNvSpPr/>
          <p:nvPr/>
        </p:nvSpPr>
        <p:spPr>
          <a:xfrm>
            <a:off x="7239000" y="5001160"/>
            <a:ext cx="533400" cy="332839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graphicFrame>
        <p:nvGraphicFramePr>
          <p:cNvPr id="55" name="Object 2"/>
          <p:cNvGraphicFramePr>
            <a:graphicFrameLocks noChangeAspect="1"/>
          </p:cNvGraphicFramePr>
          <p:nvPr>
            <p:extLst/>
          </p:nvPr>
        </p:nvGraphicFramePr>
        <p:xfrm>
          <a:off x="0" y="5638800"/>
          <a:ext cx="10668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136" name="Equation" r:id="rId3" imgW="215640" imgH="152280" progId="Equation.DSMT4">
                  <p:embed/>
                </p:oleObj>
              </mc:Choice>
              <mc:Fallback>
                <p:oleObj name="Equation" r:id="rId3" imgW="2156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638800"/>
                        <a:ext cx="1066800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" name="TextBox 55"/>
          <p:cNvSpPr txBox="1"/>
          <p:nvPr/>
        </p:nvSpPr>
        <p:spPr>
          <a:xfrm>
            <a:off x="1295400" y="5382161"/>
            <a:ext cx="9677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là trung điểm AB </a:t>
            </a:r>
          </a:p>
          <a:p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 N là trung điểm AC 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3720821"/>
              </p:ext>
            </p:extLst>
          </p:nvPr>
        </p:nvGraphicFramePr>
        <p:xfrm>
          <a:off x="838200" y="5170414"/>
          <a:ext cx="1330325" cy="15166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137" name="Equation" r:id="rId5" imgW="177480" imgH="253800" progId="Equation.DSMT4">
                  <p:embed/>
                </p:oleObj>
              </mc:Choice>
              <mc:Fallback>
                <p:oleObj name="Equation" r:id="rId5" imgW="1774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170414"/>
                        <a:ext cx="1330325" cy="15166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57056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1" grpId="0" animBg="1"/>
      <p:bldP spid="42" grpId="0" animBg="1"/>
      <p:bldP spid="48" grpId="0" animBg="1"/>
      <p:bldP spid="49" grpId="0" animBg="1"/>
      <p:bldP spid="50" grpId="0" animBg="1"/>
      <p:bldP spid="51" grpId="0" animBg="1"/>
      <p:bldP spid="53" grpId="0"/>
      <p:bldP spid="54" grpId="0" animBg="1"/>
      <p:bldP spid="5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76200" y="-121860"/>
            <a:ext cx="1295400" cy="1219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smtClean="0">
                <a:solidFill>
                  <a:srgbClr val="0000FF"/>
                </a:solidFill>
                <a:latin typeface=".VnAristoteH" pitchFamily="34" charset="0"/>
              </a:rPr>
              <a:t>?</a:t>
            </a:r>
            <a:endParaRPr lang="en-US" sz="5400" b="1">
              <a:solidFill>
                <a:srgbClr val="0000FF"/>
              </a:solidFill>
              <a:latin typeface=".VnAristoteH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95864" y="-121860"/>
            <a:ext cx="568777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 tam giác có mấy</a:t>
            </a:r>
          </a:p>
          <a:p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đường trung bình?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 flipH="1" flipV="1">
            <a:off x="-212323" y="2933437"/>
            <a:ext cx="4289286" cy="203584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950240" y="1806714"/>
            <a:ext cx="4974560" cy="4289286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67997" y="1066800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71600" y="3298686"/>
            <a:ext cx="6286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98440" y="6019800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55560" y="3276600"/>
            <a:ext cx="59503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1904776" y="3853422"/>
            <a:ext cx="64008" cy="64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334000" y="3853422"/>
            <a:ext cx="64008" cy="64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914400" y="6096000"/>
            <a:ext cx="70104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 flipV="1">
            <a:off x="2264440" y="2819400"/>
            <a:ext cx="304800" cy="76200"/>
          </a:xfrm>
          <a:prstGeom prst="line">
            <a:avLst/>
          </a:prstGeom>
          <a:ln w="13335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1219199" y="4876800"/>
            <a:ext cx="381000" cy="76200"/>
          </a:xfrm>
          <a:prstGeom prst="line">
            <a:avLst/>
          </a:prstGeom>
          <a:ln w="13335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2" idx="6"/>
            <a:endCxn id="13" idx="6"/>
          </p:cNvCxnSpPr>
          <p:nvPr/>
        </p:nvCxnSpPr>
        <p:spPr>
          <a:xfrm>
            <a:off x="1968784" y="3885426"/>
            <a:ext cx="3429224" cy="0"/>
          </a:xfrm>
          <a:prstGeom prst="line">
            <a:avLst/>
          </a:prstGeom>
          <a:ln w="762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 flipH="1" flipV="1">
            <a:off x="6836440" y="5159514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 flipH="1" flipV="1">
            <a:off x="4169440" y="2797314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64240" y="6019800"/>
            <a:ext cx="6463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114800" y="6073914"/>
            <a:ext cx="4972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F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4296054" y="6096000"/>
            <a:ext cx="64008" cy="6400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/>
          <p:cNvCxnSpPr>
            <a:stCxn id="13" idx="6"/>
            <a:endCxn id="28" idx="0"/>
          </p:cNvCxnSpPr>
          <p:nvPr/>
        </p:nvCxnSpPr>
        <p:spPr>
          <a:xfrm flipH="1">
            <a:off x="4328058" y="3885426"/>
            <a:ext cx="1069950" cy="221057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>
            <a:off x="2552700" y="6057900"/>
            <a:ext cx="304800" cy="76200"/>
          </a:xfrm>
          <a:prstGeom prst="line">
            <a:avLst/>
          </a:prstGeom>
          <a:ln w="57150" cmpd="sng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>
            <a:off x="5981700" y="6057900"/>
            <a:ext cx="304800" cy="76200"/>
          </a:xfrm>
          <a:prstGeom prst="line">
            <a:avLst/>
          </a:prstGeom>
          <a:ln w="57150" cmpd="sng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28" idx="2"/>
          </p:cNvCxnSpPr>
          <p:nvPr/>
        </p:nvCxnSpPr>
        <p:spPr>
          <a:xfrm>
            <a:off x="1981200" y="3886200"/>
            <a:ext cx="2314854" cy="2241804"/>
          </a:xfrm>
          <a:prstGeom prst="line">
            <a:avLst/>
          </a:prstGeom>
          <a:ln w="76200">
            <a:solidFill>
              <a:srgbClr val="FF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5822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 animBg="1"/>
      <p:bldP spid="13" grpId="0" animBg="1"/>
      <p:bldP spid="20" grpId="0"/>
      <p:bldP spid="27" grpId="0"/>
      <p:bldP spid="2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57387" y="1681877"/>
            <a:ext cx="804931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914400" indent="-914400"/>
            <a:r>
              <a:rPr lang="en-US" sz="5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914400" indent="-914400"/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u="sng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 giác:</a:t>
            </a:r>
            <a:endParaRPr lang="en-US" sz="5400" b="1" u="sng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indent="-914400"/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601497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" action="ppaction://noaction"/>
          </p:cNvPr>
          <p:cNvSpPr txBox="1"/>
          <p:nvPr/>
        </p:nvSpPr>
        <p:spPr>
          <a:xfrm>
            <a:off x="0" y="1143000"/>
            <a:ext cx="8571834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 tam giác ABC </a:t>
            </a:r>
          </a:p>
          <a:p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AB &lt; AC ).</a:t>
            </a:r>
          </a:p>
          <a:p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Gọi M là trung điểm của AB</a:t>
            </a:r>
          </a:p>
          <a:p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và N là trung điểm của AC.</a:t>
            </a:r>
          </a:p>
          <a:p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Chứng minh:  MN // BC và </a:t>
            </a:r>
          </a:p>
          <a:p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MN = </a:t>
            </a:r>
            <a:endParaRPr lang="en-US" sz="5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0" y="0"/>
            <a:ext cx="1295400" cy="12192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smtClean="0">
                <a:solidFill>
                  <a:srgbClr val="0000FF"/>
                </a:solidFill>
                <a:latin typeface=".VnAristoteH" pitchFamily="34" charset="0"/>
              </a:rPr>
              <a:t>?</a:t>
            </a:r>
            <a:endParaRPr lang="en-US" sz="5400" b="1">
              <a:solidFill>
                <a:srgbClr val="0000FF"/>
              </a:solidFill>
              <a:latin typeface=".VnAristoteH" pitchFamily="34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6477000" y="5029200"/>
          <a:ext cx="1081548" cy="152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026" name="Equation" r:id="rId3" imgW="279360" imgH="393480" progId="Equation.DSMT4">
                  <p:embed/>
                </p:oleObj>
              </mc:Choice>
              <mc:Fallback>
                <p:oleObj name="Equation" r:id="rId3" imgW="2793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5029200"/>
                        <a:ext cx="1081548" cy="152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52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2362200"/>
            <a:ext cx="9296400" cy="11430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6000" b="1" u="sng" smtClean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2.Nhận xét của hình thang:</a:t>
            </a:r>
          </a:p>
        </p:txBody>
      </p:sp>
    </p:spTree>
    <p:extLst>
      <p:ext uri="{BB962C8B-B14F-4D97-AF65-F5344CB8AC3E}">
        <p14:creationId xmlns:p14="http://schemas.microsoft.com/office/powerpoint/2010/main" val="3251349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1"/>
          <p:cNvSpPr txBox="1">
            <a:spLocks noChangeArrowheads="1"/>
          </p:cNvSpPr>
          <p:nvPr/>
        </p:nvSpPr>
        <p:spPr bwMode="auto">
          <a:xfrm>
            <a:off x="800099" y="558800"/>
            <a:ext cx="41304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// BC và DE 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Group 35"/>
          <p:cNvGrpSpPr>
            <a:grpSpLocks/>
          </p:cNvGrpSpPr>
          <p:nvPr/>
        </p:nvGrpSpPr>
        <p:grpSpPr bwMode="auto">
          <a:xfrm>
            <a:off x="723903" y="0"/>
            <a:ext cx="3954464" cy="538163"/>
            <a:chOff x="2880" y="240"/>
            <a:chExt cx="2491" cy="339"/>
          </a:xfrm>
        </p:grpSpPr>
        <p:sp>
          <p:nvSpPr>
            <p:cNvPr id="4" name="Text Box 36"/>
            <p:cNvSpPr txBox="1">
              <a:spLocks noChangeArrowheads="1"/>
            </p:cNvSpPr>
            <p:nvPr/>
          </p:nvSpPr>
          <p:spPr bwMode="auto">
            <a:xfrm>
              <a:off x="3072" y="288"/>
              <a:ext cx="2299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ABC , AD = DB , </a:t>
              </a:r>
              <a:r>
                <a:rPr lang="en-US" sz="2400" b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AE = EC</a:t>
              </a:r>
              <a:endParaRPr lang="en-US" sz="2400" b="1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aphicFrame>
          <p:nvGraphicFramePr>
            <p:cNvPr id="5" name="Object 37"/>
            <p:cNvGraphicFramePr>
              <a:graphicFrameLocks noChangeAspect="1"/>
            </p:cNvGraphicFramePr>
            <p:nvPr/>
          </p:nvGraphicFramePr>
          <p:xfrm>
            <a:off x="2880" y="240"/>
            <a:ext cx="245" cy="2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1914" name="Equation" r:id="rId3" imgW="139680" imgH="164880" progId="Equation.DSMT4">
                    <p:embed/>
                  </p:oleObj>
                </mc:Choice>
                <mc:Fallback>
                  <p:oleObj name="Equation" r:id="rId3" imgW="139680" imgH="1648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80" y="240"/>
                          <a:ext cx="245" cy="29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17067" y="71735"/>
            <a:ext cx="8211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GT</a:t>
            </a:r>
          </a:p>
        </p:txBody>
      </p:sp>
      <p:sp>
        <p:nvSpPr>
          <p:cNvPr id="7" name="Text Box 45"/>
          <p:cNvSpPr txBox="1">
            <a:spLocks noChangeArrowheads="1"/>
          </p:cNvSpPr>
          <p:nvPr/>
        </p:nvSpPr>
        <p:spPr bwMode="auto">
          <a:xfrm>
            <a:off x="0" y="533400"/>
            <a:ext cx="7239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KL</a:t>
            </a:r>
          </a:p>
        </p:txBody>
      </p:sp>
      <p:sp>
        <p:nvSpPr>
          <p:cNvPr id="8" name="Line 46"/>
          <p:cNvSpPr>
            <a:spLocks noChangeShapeType="1"/>
          </p:cNvSpPr>
          <p:nvPr/>
        </p:nvSpPr>
        <p:spPr bwMode="auto">
          <a:xfrm>
            <a:off x="723900" y="76200"/>
            <a:ext cx="0" cy="100582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Line 47"/>
          <p:cNvSpPr>
            <a:spLocks noChangeShapeType="1"/>
          </p:cNvSpPr>
          <p:nvPr/>
        </p:nvSpPr>
        <p:spPr bwMode="auto">
          <a:xfrm flipV="1">
            <a:off x="190499" y="485775"/>
            <a:ext cx="4495799" cy="9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884109"/>
              </p:ext>
            </p:extLst>
          </p:nvPr>
        </p:nvGraphicFramePr>
        <p:xfrm>
          <a:off x="3308688" y="381000"/>
          <a:ext cx="906462" cy="906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15" name="Equation" r:id="rId5" imgW="393480" imgH="393480" progId="Equation.DSMT4">
                  <p:embed/>
                </p:oleObj>
              </mc:Choice>
              <mc:Fallback>
                <p:oleObj name="Equation" r:id="rId5" imgW="3934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8688" y="381000"/>
                        <a:ext cx="906462" cy="9064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68"/>
          <p:cNvSpPr txBox="1">
            <a:spLocks noChangeArrowheads="1"/>
          </p:cNvSpPr>
          <p:nvPr/>
        </p:nvSpPr>
        <p:spPr bwMode="auto">
          <a:xfrm>
            <a:off x="118519" y="990600"/>
            <a:ext cx="262468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 minh: </a:t>
            </a:r>
          </a:p>
        </p:txBody>
      </p:sp>
      <p:sp>
        <p:nvSpPr>
          <p:cNvPr id="13" name="Text Box 62"/>
          <p:cNvSpPr txBox="1">
            <a:spLocks noChangeArrowheads="1"/>
          </p:cNvSpPr>
          <p:nvPr/>
        </p:nvSpPr>
        <p:spPr bwMode="auto">
          <a:xfrm>
            <a:off x="0" y="1575375"/>
            <a:ext cx="63246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Trên tia đối của tia ED lấy điểm F</a:t>
            </a:r>
          </a:p>
          <a:p>
            <a:pPr eaLnBrk="1" hangingPunct="1">
              <a:spcBef>
                <a:spcPct val="50000"/>
              </a:spcBef>
            </a:pP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sao cho DE = EF, nối FC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75"/>
          <p:cNvGrpSpPr>
            <a:grpSpLocks/>
          </p:cNvGrpSpPr>
          <p:nvPr/>
        </p:nvGrpSpPr>
        <p:grpSpPr bwMode="auto">
          <a:xfrm>
            <a:off x="17067" y="2590638"/>
            <a:ext cx="4545165" cy="554041"/>
            <a:chOff x="182" y="2779"/>
            <a:chExt cx="2436" cy="349"/>
          </a:xfrm>
        </p:grpSpPr>
        <p:grpSp>
          <p:nvGrpSpPr>
            <p:cNvPr id="21" name="Group 73"/>
            <p:cNvGrpSpPr>
              <a:grpSpLocks/>
            </p:cNvGrpSpPr>
            <p:nvPr/>
          </p:nvGrpSpPr>
          <p:grpSpPr bwMode="auto">
            <a:xfrm>
              <a:off x="182" y="2818"/>
              <a:ext cx="1421" cy="310"/>
              <a:chOff x="182" y="2818"/>
              <a:chExt cx="1421" cy="310"/>
            </a:xfrm>
          </p:grpSpPr>
          <p:graphicFrame>
            <p:nvGraphicFramePr>
              <p:cNvPr id="23" name="Object 5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421443935"/>
                  </p:ext>
                </p:extLst>
              </p:nvPr>
            </p:nvGraphicFramePr>
            <p:xfrm>
              <a:off x="452" y="2850"/>
              <a:ext cx="692" cy="27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11916" name="Equation" r:id="rId7" imgW="507960" imgH="203040" progId="Equation.DSMT4">
                      <p:embed/>
                    </p:oleObj>
                  </mc:Choice>
                  <mc:Fallback>
                    <p:oleObj name="Equation" r:id="rId7" imgW="507960" imgH="20304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2" y="2850"/>
                            <a:ext cx="692" cy="27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4" name="Text Box 72"/>
              <p:cNvSpPr txBox="1">
                <a:spLocks noChangeArrowheads="1"/>
              </p:cNvSpPr>
              <p:nvPr/>
            </p:nvSpPr>
            <p:spPr bwMode="auto">
              <a:xfrm>
                <a:off x="182" y="2818"/>
                <a:ext cx="1421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Xét              và</a:t>
                </a:r>
                <a:endParaRPr lang="en-US" sz="24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22" name="Text Box 74"/>
            <p:cNvSpPr txBox="1">
              <a:spLocks noChangeArrowheads="1"/>
            </p:cNvSpPr>
            <p:nvPr/>
          </p:nvSpPr>
          <p:spPr bwMode="auto">
            <a:xfrm>
              <a:off x="1676" y="2779"/>
              <a:ext cx="942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ta có</a:t>
              </a:r>
              <a:r>
                <a:rPr lang="en-US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  <p:graphicFrame>
        <p:nvGraphicFramePr>
          <p:cNvPr id="25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499018"/>
              </p:ext>
            </p:extLst>
          </p:nvPr>
        </p:nvGraphicFramePr>
        <p:xfrm>
          <a:off x="1973707" y="2692631"/>
          <a:ext cx="9747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17" name="Equation" r:id="rId9" imgW="444240" imgH="177480" progId="Equation.DSMT4">
                  <p:embed/>
                </p:oleObj>
              </mc:Choice>
              <mc:Fallback>
                <p:oleObj name="Equation" r:id="rId9" imgW="4442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3707" y="2692631"/>
                        <a:ext cx="974725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Text Box 124"/>
          <p:cNvSpPr txBox="1">
            <a:spLocks noChangeArrowheads="1"/>
          </p:cNvSpPr>
          <p:nvPr/>
        </p:nvSpPr>
        <p:spPr bwMode="auto">
          <a:xfrm>
            <a:off x="76200" y="3183966"/>
            <a:ext cx="1828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AE=EC (gt),       </a:t>
            </a:r>
          </a:p>
        </p:txBody>
      </p:sp>
      <p:graphicFrame>
        <p:nvGraphicFramePr>
          <p:cNvPr id="27" name="Object 1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1235560"/>
              </p:ext>
            </p:extLst>
          </p:nvPr>
        </p:nvGraphicFramePr>
        <p:xfrm>
          <a:off x="1886543" y="3150861"/>
          <a:ext cx="857250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18" name="Equation" r:id="rId11" imgW="520560" imgH="266400" progId="Equation.DSMT4">
                  <p:embed/>
                </p:oleObj>
              </mc:Choice>
              <mc:Fallback>
                <p:oleObj name="Equation" r:id="rId11" imgW="52056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6543" y="3150861"/>
                        <a:ext cx="857250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Text Box 124"/>
          <p:cNvSpPr txBox="1">
            <a:spLocks noChangeArrowheads="1"/>
          </p:cNvSpPr>
          <p:nvPr/>
        </p:nvSpPr>
        <p:spPr bwMode="auto">
          <a:xfrm>
            <a:off x="2648773" y="3218160"/>
            <a:ext cx="1828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(đđ);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 Box 124"/>
          <p:cNvSpPr txBox="1">
            <a:spLocks noChangeArrowheads="1"/>
          </p:cNvSpPr>
          <p:nvPr/>
        </p:nvSpPr>
        <p:spPr bwMode="auto">
          <a:xfrm>
            <a:off x="3398157" y="3230512"/>
            <a:ext cx="1828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= EF       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4" name="Object 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7206610"/>
              </p:ext>
            </p:extLst>
          </p:nvPr>
        </p:nvGraphicFramePr>
        <p:xfrm>
          <a:off x="547370" y="3761740"/>
          <a:ext cx="2760662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19" name="Equation" r:id="rId13" imgW="1384200" imgH="203040" progId="Equation.DSMT4">
                  <p:embed/>
                </p:oleObj>
              </mc:Choice>
              <mc:Fallback>
                <p:oleObj name="Equation" r:id="rId13" imgW="138420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370" y="3761740"/>
                        <a:ext cx="2760662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0146284"/>
              </p:ext>
            </p:extLst>
          </p:nvPr>
        </p:nvGraphicFramePr>
        <p:xfrm>
          <a:off x="76200" y="3729335"/>
          <a:ext cx="56483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20" name="Equation" r:id="rId15" imgW="190440" imgH="152280" progId="Equation.DSMT4">
                  <p:embed/>
                </p:oleObj>
              </mc:Choice>
              <mc:Fallback>
                <p:oleObj name="Equation" r:id="rId15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3729335"/>
                        <a:ext cx="564832" cy="457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4495554"/>
              </p:ext>
            </p:extLst>
          </p:nvPr>
        </p:nvGraphicFramePr>
        <p:xfrm>
          <a:off x="3352800" y="3740150"/>
          <a:ext cx="56483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21" name="Equation" r:id="rId17" imgW="190440" imgH="152280" progId="Equation.DSMT4">
                  <p:embed/>
                </p:oleObj>
              </mc:Choice>
              <mc:Fallback>
                <p:oleObj name="Equation" r:id="rId17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740150"/>
                        <a:ext cx="564832" cy="457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 Box 124"/>
          <p:cNvSpPr txBox="1">
            <a:spLocks noChangeArrowheads="1"/>
          </p:cNvSpPr>
          <p:nvPr/>
        </p:nvSpPr>
        <p:spPr bwMode="auto">
          <a:xfrm>
            <a:off x="3810000" y="3735685"/>
            <a:ext cx="1371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FC = AD        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 Box 124"/>
          <p:cNvSpPr txBox="1">
            <a:spLocks noChangeArrowheads="1"/>
          </p:cNvSpPr>
          <p:nvPr/>
        </p:nvSpPr>
        <p:spPr bwMode="auto">
          <a:xfrm>
            <a:off x="5181600" y="3740150"/>
            <a:ext cx="60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         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1" name="Object 10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9954529"/>
              </p:ext>
            </p:extLst>
          </p:nvPr>
        </p:nvGraphicFramePr>
        <p:xfrm>
          <a:off x="5867400" y="3733800"/>
          <a:ext cx="838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22" name="Equation" r:id="rId18" imgW="482181" imgH="266469" progId="Equation.DSMT4">
                  <p:embed/>
                </p:oleObj>
              </mc:Choice>
              <mc:Fallback>
                <p:oleObj name="Equation" r:id="rId18" imgW="482181" imgH="266469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733800"/>
                        <a:ext cx="838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5" name="Text Box 103"/>
          <p:cNvSpPr txBox="1">
            <a:spLocks noChangeArrowheads="1"/>
          </p:cNvSpPr>
          <p:nvPr/>
        </p:nvSpPr>
        <p:spPr bwMode="auto">
          <a:xfrm>
            <a:off x="76200" y="4191000"/>
            <a:ext cx="48768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/>
              <a:t>T</a:t>
            </a:r>
            <a:r>
              <a:rPr lang="en-US" smtClean="0"/>
              <a:t>a 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mtClean="0"/>
              <a:t> BD </a:t>
            </a:r>
            <a:r>
              <a:rPr lang="en-US"/>
              <a:t>= AD (gt) và FC=AD (c/m trên</a:t>
            </a:r>
            <a:r>
              <a:rPr lang="en-US" smtClean="0"/>
              <a:t>)</a:t>
            </a:r>
            <a:endParaRPr lang="en-US"/>
          </a:p>
        </p:txBody>
      </p:sp>
      <p:graphicFrame>
        <p:nvGraphicFramePr>
          <p:cNvPr id="4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178132"/>
              </p:ext>
            </p:extLst>
          </p:nvPr>
        </p:nvGraphicFramePr>
        <p:xfrm>
          <a:off x="4876800" y="4206875"/>
          <a:ext cx="56483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23" name="Equation" r:id="rId20" imgW="190440" imgH="152280" progId="Equation.DSMT4">
                  <p:embed/>
                </p:oleObj>
              </mc:Choice>
              <mc:Fallback>
                <p:oleObj name="Equation" r:id="rId20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206875"/>
                        <a:ext cx="564832" cy="457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" name="Text Box 124"/>
          <p:cNvSpPr txBox="1">
            <a:spLocks noChangeArrowheads="1"/>
          </p:cNvSpPr>
          <p:nvPr/>
        </p:nvSpPr>
        <p:spPr bwMode="auto">
          <a:xfrm>
            <a:off x="5334000" y="4202410"/>
            <a:ext cx="1371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BD = FC        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1" name="Object 10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5282113"/>
              </p:ext>
            </p:extLst>
          </p:nvPr>
        </p:nvGraphicFramePr>
        <p:xfrm>
          <a:off x="503237" y="4603453"/>
          <a:ext cx="1477963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24" name="Equation" r:id="rId21" imgW="850680" imgH="266400" progId="Equation.DSMT4">
                  <p:embed/>
                </p:oleObj>
              </mc:Choice>
              <mc:Fallback>
                <p:oleObj name="Equation" r:id="rId21" imgW="85068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237" y="4603453"/>
                        <a:ext cx="1477963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2" name="Text Box 124"/>
          <p:cNvSpPr txBox="1">
            <a:spLocks noChangeArrowheads="1"/>
          </p:cNvSpPr>
          <p:nvPr/>
        </p:nvSpPr>
        <p:spPr bwMode="auto">
          <a:xfrm>
            <a:off x="81566" y="4584887"/>
            <a:ext cx="11303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Vì         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 Box 124"/>
          <p:cNvSpPr txBox="1">
            <a:spLocks noChangeArrowheads="1"/>
          </p:cNvSpPr>
          <p:nvPr/>
        </p:nvSpPr>
        <p:spPr bwMode="auto">
          <a:xfrm>
            <a:off x="2006894" y="4576465"/>
            <a:ext cx="614650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 hai góc này ở vị trí trong cùng phía         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6509394"/>
              </p:ext>
            </p:extLst>
          </p:nvPr>
        </p:nvGraphicFramePr>
        <p:xfrm>
          <a:off x="7131368" y="4576465"/>
          <a:ext cx="56483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25" name="Equation" r:id="rId23" imgW="190440" imgH="152280" progId="Equation.DSMT4">
                  <p:embed/>
                </p:oleObj>
              </mc:Choice>
              <mc:Fallback>
                <p:oleObj name="Equation" r:id="rId23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1368" y="4576465"/>
                        <a:ext cx="564832" cy="457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Text Box 124"/>
          <p:cNvSpPr txBox="1">
            <a:spLocks noChangeArrowheads="1"/>
          </p:cNvSpPr>
          <p:nvPr/>
        </p:nvSpPr>
        <p:spPr bwMode="auto">
          <a:xfrm>
            <a:off x="7620000" y="4572000"/>
            <a:ext cx="1371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BD // FC        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748863"/>
              </p:ext>
            </p:extLst>
          </p:nvPr>
        </p:nvGraphicFramePr>
        <p:xfrm>
          <a:off x="76200" y="5033665"/>
          <a:ext cx="56483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26" name="Equation" r:id="rId24" imgW="190440" imgH="152280" progId="Equation.DSMT4">
                  <p:embed/>
                </p:oleObj>
              </mc:Choice>
              <mc:Fallback>
                <p:oleObj name="Equation" r:id="rId24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5033665"/>
                        <a:ext cx="564832" cy="457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6" name="Text Box 124"/>
          <p:cNvSpPr txBox="1">
            <a:spLocks noChangeArrowheads="1"/>
          </p:cNvSpPr>
          <p:nvPr/>
        </p:nvSpPr>
        <p:spPr bwMode="auto">
          <a:xfrm>
            <a:off x="609600" y="5029200"/>
            <a:ext cx="38846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Tứ giác BDFC là hình thang      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Text Box 124"/>
          <p:cNvSpPr txBox="1">
            <a:spLocks noChangeArrowheads="1"/>
          </p:cNvSpPr>
          <p:nvPr/>
        </p:nvSpPr>
        <p:spPr bwMode="auto">
          <a:xfrm>
            <a:off x="4419600" y="5033665"/>
            <a:ext cx="2819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  BD = FC (cmt)        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5932090"/>
              </p:ext>
            </p:extLst>
          </p:nvPr>
        </p:nvGraphicFramePr>
        <p:xfrm>
          <a:off x="76200" y="5486400"/>
          <a:ext cx="56483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27" name="Equation" r:id="rId25" imgW="190440" imgH="152280" progId="Equation.DSMT4">
                  <p:embed/>
                </p:oleObj>
              </mc:Choice>
              <mc:Fallback>
                <p:oleObj name="Equation" r:id="rId25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" y="5486400"/>
                        <a:ext cx="564832" cy="457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" name="Text Box 124"/>
          <p:cNvSpPr txBox="1">
            <a:spLocks noChangeArrowheads="1"/>
          </p:cNvSpPr>
          <p:nvPr/>
        </p:nvSpPr>
        <p:spPr bwMode="auto">
          <a:xfrm>
            <a:off x="635293" y="5490865"/>
            <a:ext cx="360846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DF // BC và DF = BC        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Text Box 124"/>
          <p:cNvSpPr txBox="1">
            <a:spLocks noChangeArrowheads="1"/>
          </p:cNvSpPr>
          <p:nvPr/>
        </p:nvSpPr>
        <p:spPr bwMode="auto">
          <a:xfrm>
            <a:off x="0" y="6010120"/>
            <a:ext cx="203993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  DE =        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Text Box 124"/>
          <p:cNvSpPr txBox="1">
            <a:spLocks noChangeArrowheads="1"/>
          </p:cNvSpPr>
          <p:nvPr/>
        </p:nvSpPr>
        <p:spPr bwMode="auto">
          <a:xfrm>
            <a:off x="3935333" y="5486400"/>
            <a:ext cx="360846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// BC        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9009042"/>
              </p:ext>
            </p:extLst>
          </p:nvPr>
        </p:nvGraphicFramePr>
        <p:xfrm>
          <a:off x="3486041" y="5520035"/>
          <a:ext cx="56483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28" name="Equation" r:id="rId26" imgW="190440" imgH="152280" progId="Equation.DSMT4">
                  <p:embed/>
                </p:oleObj>
              </mc:Choice>
              <mc:Fallback>
                <p:oleObj name="Equation" r:id="rId26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6041" y="5520035"/>
                        <a:ext cx="564832" cy="457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" name="Object 7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0688897"/>
              </p:ext>
            </p:extLst>
          </p:nvPr>
        </p:nvGraphicFramePr>
        <p:xfrm>
          <a:off x="1447800" y="5897206"/>
          <a:ext cx="484187" cy="8083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29" name="Equation" r:id="rId27" imgW="291960" imgH="393480" progId="Equation.DSMT4">
                  <p:embed/>
                </p:oleObj>
              </mc:Choice>
              <mc:Fallback>
                <p:oleObj name="Equation" r:id="rId27" imgW="29196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5897206"/>
                        <a:ext cx="484187" cy="80839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8725853"/>
              </p:ext>
            </p:extLst>
          </p:nvPr>
        </p:nvGraphicFramePr>
        <p:xfrm>
          <a:off x="2133600" y="6049510"/>
          <a:ext cx="56483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30" name="Equation" r:id="rId29" imgW="190440" imgH="152280" progId="Equation.DSMT4">
                  <p:embed/>
                </p:oleObj>
              </mc:Choice>
              <mc:Fallback>
                <p:oleObj name="Equation" r:id="rId29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6049510"/>
                        <a:ext cx="564832" cy="457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" name="Text Box 31"/>
          <p:cNvSpPr txBox="1">
            <a:spLocks noChangeArrowheads="1"/>
          </p:cNvSpPr>
          <p:nvPr/>
        </p:nvSpPr>
        <p:spPr bwMode="auto">
          <a:xfrm>
            <a:off x="2803733" y="5961062"/>
            <a:ext cx="41304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// BC và DE </a:t>
            </a:r>
            <a:endParaRPr 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6" name="Object 7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0045377"/>
              </p:ext>
            </p:extLst>
          </p:nvPr>
        </p:nvGraphicFramePr>
        <p:xfrm>
          <a:off x="5312322" y="5897110"/>
          <a:ext cx="732290" cy="7322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31" name="Equation" r:id="rId30" imgW="393480" imgH="393480" progId="Equation.DSMT4">
                  <p:embed/>
                </p:oleObj>
              </mc:Choice>
              <mc:Fallback>
                <p:oleObj name="Equation" r:id="rId30" imgW="3934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2322" y="5897110"/>
                        <a:ext cx="732290" cy="73229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2" name="Picture 61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4191001" y="-154096"/>
            <a:ext cx="4419600" cy="3393505"/>
          </a:xfrm>
          <a:prstGeom prst="rect">
            <a:avLst/>
          </a:prstGeom>
        </p:spPr>
      </p:pic>
      <p:cxnSp>
        <p:nvCxnSpPr>
          <p:cNvPr id="63" name="Straight Connector 62"/>
          <p:cNvCxnSpPr>
            <a:stCxn id="64" idx="2"/>
          </p:cNvCxnSpPr>
          <p:nvPr/>
        </p:nvCxnSpPr>
        <p:spPr>
          <a:xfrm flipH="1">
            <a:off x="6781802" y="1524000"/>
            <a:ext cx="2236259" cy="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8815922" y="1000780"/>
            <a:ext cx="4042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>
                <a:latin typeface="Arial" pitchFamily="34" charset="0"/>
                <a:cs typeface="Arial" pitchFamily="34" charset="0"/>
              </a:rPr>
              <a:t>F</a:t>
            </a:r>
            <a:endParaRPr lang="en-US" sz="28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7" name="Straight Connector 76"/>
          <p:cNvCxnSpPr/>
          <p:nvPr/>
        </p:nvCxnSpPr>
        <p:spPr>
          <a:xfrm flipH="1">
            <a:off x="5867400" y="1371600"/>
            <a:ext cx="76200" cy="304800"/>
          </a:xfrm>
          <a:prstGeom prst="line">
            <a:avLst/>
          </a:prstGeom>
          <a:ln w="82550" cmpd="tri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/>
          <p:nvPr/>
        </p:nvCxnSpPr>
        <p:spPr>
          <a:xfrm flipH="1">
            <a:off x="8001000" y="1371600"/>
            <a:ext cx="76200" cy="304800"/>
          </a:xfrm>
          <a:prstGeom prst="line">
            <a:avLst/>
          </a:prstGeom>
          <a:ln w="82550" cmpd="tri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64" idx="2"/>
          </p:cNvCxnSpPr>
          <p:nvPr/>
        </p:nvCxnSpPr>
        <p:spPr>
          <a:xfrm flipH="1">
            <a:off x="8305800" y="1524000"/>
            <a:ext cx="712261" cy="1295400"/>
          </a:xfrm>
          <a:prstGeom prst="line">
            <a:avLst/>
          </a:prstGeom>
          <a:ln w="412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6019800" y="106233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7315200" y="152400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82" name="Arc 81"/>
          <p:cNvSpPr/>
          <p:nvPr/>
        </p:nvSpPr>
        <p:spPr>
          <a:xfrm rot="16826877">
            <a:off x="6358477" y="872077"/>
            <a:ext cx="1336182" cy="1336182"/>
          </a:xfrm>
          <a:prstGeom prst="arc">
            <a:avLst>
              <a:gd name="adj1" fmla="val 15602670"/>
              <a:gd name="adj2" fmla="val 17533618"/>
            </a:avLst>
          </a:prstGeom>
          <a:ln w="38100" cmpd="sng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xtBox 82"/>
          <p:cNvSpPr txBox="1"/>
          <p:nvPr/>
        </p:nvSpPr>
        <p:spPr>
          <a:xfrm>
            <a:off x="8077200" y="197673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84" name="Arc 83"/>
          <p:cNvSpPr/>
          <p:nvPr/>
        </p:nvSpPr>
        <p:spPr>
          <a:xfrm rot="7376397">
            <a:off x="4607809" y="-792983"/>
            <a:ext cx="1378677" cy="1561203"/>
          </a:xfrm>
          <a:prstGeom prst="arc">
            <a:avLst>
              <a:gd name="adj1" fmla="val 17451545"/>
              <a:gd name="adj2" fmla="val 19748205"/>
            </a:avLst>
          </a:prstGeom>
          <a:ln w="79375" cmpd="tri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Arc 84"/>
          <p:cNvSpPr/>
          <p:nvPr/>
        </p:nvSpPr>
        <p:spPr>
          <a:xfrm rot="17841330">
            <a:off x="7825594" y="2363252"/>
            <a:ext cx="1378677" cy="1561203"/>
          </a:xfrm>
          <a:prstGeom prst="arc">
            <a:avLst>
              <a:gd name="adj1" fmla="val 17649783"/>
              <a:gd name="adj2" fmla="val 19872877"/>
            </a:avLst>
          </a:prstGeom>
          <a:ln w="79375" cmpd="tri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6" name="Straight Connector 85"/>
          <p:cNvCxnSpPr/>
          <p:nvPr/>
        </p:nvCxnSpPr>
        <p:spPr>
          <a:xfrm flipH="1">
            <a:off x="4495801" y="1524000"/>
            <a:ext cx="457199" cy="1295400"/>
          </a:xfrm>
          <a:prstGeom prst="line">
            <a:avLst/>
          </a:prstGeom>
          <a:ln w="66675"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H="1">
            <a:off x="8338138" y="1524000"/>
            <a:ext cx="653462" cy="1217504"/>
          </a:xfrm>
          <a:prstGeom prst="line">
            <a:avLst/>
          </a:prstGeom>
          <a:ln w="66675">
            <a:solidFill>
              <a:srgbClr val="3333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Arc 87"/>
          <p:cNvSpPr/>
          <p:nvPr/>
        </p:nvSpPr>
        <p:spPr>
          <a:xfrm rot="6627502">
            <a:off x="6058777" y="724777"/>
            <a:ext cx="1336182" cy="1336182"/>
          </a:xfrm>
          <a:prstGeom prst="arc">
            <a:avLst>
              <a:gd name="adj1" fmla="val 15602670"/>
              <a:gd name="adj2" fmla="val 17533618"/>
            </a:avLst>
          </a:prstGeom>
          <a:ln w="38100" cmpd="sng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Straight Connector 88"/>
          <p:cNvCxnSpPr/>
          <p:nvPr/>
        </p:nvCxnSpPr>
        <p:spPr>
          <a:xfrm flipH="1" flipV="1">
            <a:off x="4926540" y="1524000"/>
            <a:ext cx="4065060" cy="1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H="1">
            <a:off x="4495801" y="2771071"/>
            <a:ext cx="3842337" cy="4484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8458200" y="2133600"/>
            <a:ext cx="279106" cy="113093"/>
          </a:xfrm>
          <a:prstGeom prst="line">
            <a:avLst/>
          </a:prstGeom>
          <a:ln w="38100" cmpd="sng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7953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26" grpId="0"/>
      <p:bldP spid="28" grpId="0"/>
      <p:bldP spid="29" grpId="0"/>
      <p:bldP spid="38" grpId="0"/>
      <p:bldP spid="39" grpId="0"/>
      <p:bldP spid="45" grpId="0"/>
      <p:bldP spid="50" grpId="0"/>
      <p:bldP spid="52" grpId="0"/>
      <p:bldP spid="53" grpId="0"/>
      <p:bldP spid="55" grpId="0"/>
      <p:bldP spid="66" grpId="0"/>
      <p:bldP spid="67" grpId="0"/>
      <p:bldP spid="69" grpId="0"/>
      <p:bldP spid="70" grpId="0"/>
      <p:bldP spid="71" grpId="0"/>
      <p:bldP spid="75" grpId="0"/>
      <p:bldP spid="64" grpId="0"/>
      <p:bldP spid="80" grpId="0"/>
      <p:bldP spid="81" grpId="0"/>
      <p:bldP spid="82" grpId="0" animBg="1"/>
      <p:bldP spid="83" grpId="0"/>
      <p:bldP spid="84" grpId="0" animBg="1"/>
      <p:bldP spid="85" grpId="0" animBg="1"/>
      <p:bldP spid="8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 rot="5400000" flipH="1" flipV="1">
            <a:off x="-707360" y="1981200"/>
            <a:ext cx="4953000" cy="2362200"/>
          </a:xfrm>
          <a:prstGeom prst="line">
            <a:avLst/>
          </a:prstGeom>
          <a:ln w="952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950240" y="685800"/>
            <a:ext cx="5715000" cy="4953000"/>
          </a:xfrm>
          <a:prstGeom prst="line">
            <a:avLst/>
          </a:prstGeom>
          <a:ln w="952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569240" y="-117396"/>
            <a:ext cx="79541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>
                <a:latin typeface="Arial" pitchFamily="34" charset="0"/>
                <a:cs typeface="Arial" pitchFamily="34" charset="0"/>
              </a:rPr>
              <a:t>A</a:t>
            </a:r>
            <a:endParaRPr lang="en-US" sz="6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14400" y="2133600"/>
            <a:ext cx="88998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>
                <a:latin typeface="Arial" pitchFamily="34" charset="0"/>
                <a:cs typeface="Arial" pitchFamily="34" charset="0"/>
              </a:rPr>
              <a:t>M</a:t>
            </a:r>
            <a:endParaRPr lang="en-US" sz="6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29600" y="5486400"/>
            <a:ext cx="79541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>
                <a:latin typeface="Arial" pitchFamily="34" charset="0"/>
                <a:cs typeface="Arial" pitchFamily="34" charset="0"/>
              </a:rPr>
              <a:t>C</a:t>
            </a:r>
            <a:endParaRPr lang="en-US" sz="6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529189" y="2057400"/>
            <a:ext cx="79541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>
                <a:latin typeface="Arial" pitchFamily="34" charset="0"/>
                <a:cs typeface="Arial" pitchFamily="34" charset="0"/>
              </a:rPr>
              <a:t>N</a:t>
            </a:r>
            <a:endParaRPr lang="en-US" sz="6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1828576" y="2916936"/>
            <a:ext cx="54864" cy="548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541040" y="2916936"/>
            <a:ext cx="54864" cy="548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588040" y="5646835"/>
            <a:ext cx="8077200" cy="1588"/>
          </a:xfrm>
          <a:prstGeom prst="line">
            <a:avLst/>
          </a:prstGeom>
          <a:ln w="952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2264440" y="1828800"/>
            <a:ext cx="304800" cy="76200"/>
          </a:xfrm>
          <a:prstGeom prst="line">
            <a:avLst/>
          </a:prstGeom>
          <a:ln w="9525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V="1">
            <a:off x="1121440" y="4038600"/>
            <a:ext cx="381000" cy="76200"/>
          </a:xfrm>
          <a:prstGeom prst="line">
            <a:avLst/>
          </a:prstGeom>
          <a:ln w="9525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1883440" y="2971800"/>
            <a:ext cx="3665635" cy="6447"/>
          </a:xfrm>
          <a:prstGeom prst="line">
            <a:avLst/>
          </a:prstGeom>
          <a:ln w="952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 flipH="1" flipV="1">
            <a:off x="6836440" y="4038600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 flipH="1" flipV="1">
            <a:off x="4169440" y="1676400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-76200" y="5334000"/>
            <a:ext cx="79541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smtClean="0">
                <a:latin typeface="Arial" pitchFamily="34" charset="0"/>
                <a:cs typeface="Arial" pitchFamily="34" charset="0"/>
              </a:rPr>
              <a:t>B</a:t>
            </a:r>
            <a:endParaRPr lang="en-US" sz="6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16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57387" y="152400"/>
            <a:ext cx="8244565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914400" indent="-914400"/>
            <a:r>
              <a:rPr lang="en-US" sz="5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914400" indent="-914400"/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54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54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5400" b="1" u="sng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(SGK/77)</a:t>
            </a:r>
            <a:endParaRPr lang="en-US" sz="5400" b="1" u="sng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indent="-914400"/>
            <a:r>
              <a:rPr lang="en-US" sz="5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2133600"/>
            <a:ext cx="8536568" cy="2585323"/>
          </a:xfrm>
          <a:prstGeom prst="rect">
            <a:avLst/>
          </a:prstGeom>
          <a:noFill/>
          <a:ln w="60325" cmpd="dbl">
            <a:noFill/>
          </a:ln>
        </p:spPr>
        <p:txBody>
          <a:bodyPr wrap="none" rtlCol="0">
            <a:spAutoFit/>
          </a:bodyPr>
          <a:lstStyle/>
          <a:p>
            <a:pPr marL="914400" indent="-914400"/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 trung bình của tam </a:t>
            </a:r>
          </a:p>
          <a:p>
            <a:pPr marL="914400" indent="-914400"/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giác thì song song với cạnh</a:t>
            </a:r>
          </a:p>
          <a:p>
            <a:pPr marL="914400" indent="-914400"/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 ba và bằng nửa cạnh ấy.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2743200" y="3733800"/>
            <a:ext cx="51816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28600" y="4572000"/>
            <a:ext cx="8915400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1976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214313" y="5638800"/>
          <a:ext cx="94138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184" name="Equation" r:id="rId3" imgW="190440" imgH="152280" progId="Equation.DSMT4">
                  <p:embed/>
                </p:oleObj>
              </mc:Choice>
              <mc:Fallback>
                <p:oleObj name="Equation" r:id="rId3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3" y="5638800"/>
                        <a:ext cx="941387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Isosceles Triangle 20"/>
          <p:cNvSpPr/>
          <p:nvPr/>
        </p:nvSpPr>
        <p:spPr>
          <a:xfrm>
            <a:off x="7239000" y="5029200"/>
            <a:ext cx="533400" cy="3810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23" name="TextBox 22"/>
          <p:cNvSpPr txBox="1"/>
          <p:nvPr/>
        </p:nvSpPr>
        <p:spPr>
          <a:xfrm>
            <a:off x="1295400" y="5638800"/>
            <a:ext cx="266130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MN // BC 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901968" y="5638800"/>
            <a:ext cx="11272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>
                <a:latin typeface="Arial" pitchFamily="34" charset="0"/>
                <a:cs typeface="Arial" pitchFamily="34" charset="0"/>
              </a:rPr>
              <a:t>v</a:t>
            </a:r>
            <a:r>
              <a:rPr lang="en-US" sz="4400" b="1" smtClean="0">
                <a:latin typeface="Arial" pitchFamily="34" charset="0"/>
                <a:cs typeface="Arial" pitchFamily="34" charset="0"/>
              </a:rPr>
              <a:t>à  </a:t>
            </a:r>
            <a:endParaRPr lang="en-US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28600" y="4854714"/>
            <a:ext cx="9677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MN là đường trung bình của     ABC 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4800600" y="5413800"/>
          <a:ext cx="2617788" cy="152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185" name="Equation" r:id="rId5" imgW="685800" imgH="393480" progId="Equation.DSMT4">
                  <p:embed/>
                </p:oleObj>
              </mc:Choice>
              <mc:Fallback>
                <p:oleObj name="Equation" r:id="rId5" imgW="6858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5413800"/>
                        <a:ext cx="2617788" cy="152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Rectangle 28"/>
          <p:cNvSpPr/>
          <p:nvPr/>
        </p:nvSpPr>
        <p:spPr>
          <a:xfrm>
            <a:off x="228600" y="4926166"/>
            <a:ext cx="8763000" cy="58751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1295400" y="5562600"/>
            <a:ext cx="2438400" cy="762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4800600" y="5562600"/>
            <a:ext cx="2590800" cy="1295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 rot="5400000" flipH="1" flipV="1">
            <a:off x="-266700" y="1562101"/>
            <a:ext cx="4191000" cy="1981200"/>
          </a:xfrm>
          <a:prstGeom prst="line">
            <a:avLst/>
          </a:prstGeom>
          <a:ln w="857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819400" y="457201"/>
            <a:ext cx="5181600" cy="4191000"/>
          </a:xfrm>
          <a:prstGeom prst="line">
            <a:avLst/>
          </a:prstGeom>
          <a:ln w="857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515597" y="-237530"/>
            <a:ext cx="6848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3" name="Straight Connector 32"/>
          <p:cNvCxnSpPr/>
          <p:nvPr/>
        </p:nvCxnSpPr>
        <p:spPr>
          <a:xfrm>
            <a:off x="838200" y="4648201"/>
            <a:ext cx="71628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924800" y="4105871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29597" y="3962401"/>
            <a:ext cx="6463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088136" y="1752600"/>
            <a:ext cx="83869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410200" y="1752600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Oval 37"/>
          <p:cNvSpPr/>
          <p:nvPr/>
        </p:nvSpPr>
        <p:spPr>
          <a:xfrm>
            <a:off x="1850136" y="2468666"/>
            <a:ext cx="54864" cy="548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5279136" y="2438400"/>
            <a:ext cx="54864" cy="548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/>
          <p:cNvCxnSpPr/>
          <p:nvPr/>
        </p:nvCxnSpPr>
        <p:spPr>
          <a:xfrm rot="10800000">
            <a:off x="2209800" y="1371600"/>
            <a:ext cx="381000" cy="1588"/>
          </a:xfrm>
          <a:prstGeom prst="line">
            <a:avLst/>
          </a:prstGeom>
          <a:ln w="13970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10800000" flipV="1">
            <a:off x="1143000" y="3505200"/>
            <a:ext cx="381000" cy="76200"/>
          </a:xfrm>
          <a:prstGeom prst="line">
            <a:avLst/>
          </a:prstGeom>
          <a:ln w="13970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1905000" y="2514600"/>
            <a:ext cx="3429000" cy="2"/>
          </a:xfrm>
          <a:prstGeom prst="line">
            <a:avLst/>
          </a:prstGeom>
          <a:ln w="857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 flipH="1" flipV="1">
            <a:off x="6553200" y="3429000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5400000" flipH="1" flipV="1">
            <a:off x="3886200" y="1371600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Arc 44"/>
          <p:cNvSpPr/>
          <p:nvPr/>
        </p:nvSpPr>
        <p:spPr>
          <a:xfrm rot="15056706">
            <a:off x="1375995" y="1368468"/>
            <a:ext cx="3472900" cy="4883064"/>
          </a:xfrm>
          <a:prstGeom prst="arc">
            <a:avLst>
              <a:gd name="adj1" fmla="val 16076445"/>
              <a:gd name="adj2" fmla="val 20057299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Arc 45"/>
          <p:cNvSpPr/>
          <p:nvPr/>
        </p:nvSpPr>
        <p:spPr>
          <a:xfrm rot="219888">
            <a:off x="2552319" y="2491552"/>
            <a:ext cx="5451731" cy="3738845"/>
          </a:xfrm>
          <a:prstGeom prst="arc">
            <a:avLst>
              <a:gd name="adj1" fmla="val 16083125"/>
              <a:gd name="adj2" fmla="val 128369"/>
            </a:avLst>
          </a:prstGeom>
          <a:ln w="3810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Arc 46"/>
          <p:cNvSpPr/>
          <p:nvPr/>
        </p:nvSpPr>
        <p:spPr>
          <a:xfrm rot="15056706">
            <a:off x="2441705" y="-682097"/>
            <a:ext cx="3131175" cy="4656697"/>
          </a:xfrm>
          <a:prstGeom prst="arc">
            <a:avLst>
              <a:gd name="adj1" fmla="val 16037281"/>
              <a:gd name="adj2" fmla="val 19995074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Connector 47"/>
          <p:cNvCxnSpPr/>
          <p:nvPr/>
        </p:nvCxnSpPr>
        <p:spPr>
          <a:xfrm>
            <a:off x="838200" y="4648200"/>
            <a:ext cx="7162800" cy="1588"/>
          </a:xfrm>
          <a:prstGeom prst="line">
            <a:avLst/>
          </a:prstGeom>
          <a:ln w="857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Arc 48"/>
          <p:cNvSpPr/>
          <p:nvPr/>
        </p:nvSpPr>
        <p:spPr>
          <a:xfrm rot="219888">
            <a:off x="-37279" y="472747"/>
            <a:ext cx="5375687" cy="3774058"/>
          </a:xfrm>
          <a:prstGeom prst="arc">
            <a:avLst>
              <a:gd name="adj1" fmla="val 16228672"/>
              <a:gd name="adj2" fmla="val 21530473"/>
            </a:avLst>
          </a:prstGeom>
          <a:ln w="3810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384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6" dur="5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3" grpId="0"/>
      <p:bldP spid="24" grpId="0"/>
      <p:bldP spid="28" grpId="0"/>
      <p:bldP spid="29" grpId="0" animBg="1"/>
      <p:bldP spid="30" grpId="0" animBg="1"/>
      <p:bldP spid="31" grpId="0" animBg="1"/>
      <p:bldP spid="36" grpId="0"/>
      <p:bldP spid="37" grpId="0"/>
      <p:bldP spid="38" grpId="0" animBg="1"/>
      <p:bldP spid="39" grpId="0" animBg="1"/>
      <p:bldP spid="45" grpId="0" animBg="1"/>
      <p:bldP spid="46" grpId="0" animBg="1"/>
      <p:bldP spid="47" grpId="0" animBg="1"/>
      <p:bldP spid="4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656" y="0"/>
            <a:ext cx="6746688" cy="5397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76200" y="5103674"/>
            <a:ext cx="883920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600" b="1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 hai điểm C và B có chướng ngại vật. Biết DE = 50cm, ta có thể tính được khoảng cách giữa hai điểm B và C không ?  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2743200" y="2590800"/>
            <a:ext cx="1066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50m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57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0258" y="253068"/>
            <a:ext cx="5894092" cy="3785532"/>
          </a:xfrm>
          <a:prstGeom prst="rect">
            <a:avLst/>
          </a:prstGeom>
        </p:spPr>
      </p:pic>
      <p:sp>
        <p:nvSpPr>
          <p:cNvPr id="3" name="TextBox 2">
            <a:hlinkClick r:id="" action="ppaction://noaction"/>
          </p:cNvPr>
          <p:cNvSpPr txBox="1"/>
          <p:nvPr/>
        </p:nvSpPr>
        <p:spPr>
          <a:xfrm>
            <a:off x="0" y="177225"/>
            <a:ext cx="51062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u="sng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2</a:t>
            </a:r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Tính độ dài BC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rc 3"/>
          <p:cNvSpPr/>
          <p:nvPr/>
        </p:nvSpPr>
        <p:spPr>
          <a:xfrm rot="11797610">
            <a:off x="3782246" y="-2869435"/>
            <a:ext cx="3713726" cy="5366203"/>
          </a:xfrm>
          <a:prstGeom prst="arc">
            <a:avLst>
              <a:gd name="adj1" fmla="val 16454818"/>
              <a:gd name="adj2" fmla="val 18534166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c 4"/>
          <p:cNvSpPr/>
          <p:nvPr/>
        </p:nvSpPr>
        <p:spPr>
          <a:xfrm rot="11573770">
            <a:off x="4558541" y="-1802281"/>
            <a:ext cx="3713726" cy="5366203"/>
          </a:xfrm>
          <a:prstGeom prst="arc">
            <a:avLst>
              <a:gd name="adj1" fmla="val 16454818"/>
              <a:gd name="adj2" fmla="val 18534166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c 5"/>
          <p:cNvSpPr/>
          <p:nvPr/>
        </p:nvSpPr>
        <p:spPr>
          <a:xfrm rot="6290167">
            <a:off x="4606105" y="-2701615"/>
            <a:ext cx="5995740" cy="3647612"/>
          </a:xfrm>
          <a:prstGeom prst="arc">
            <a:avLst>
              <a:gd name="adj1" fmla="val 18230053"/>
              <a:gd name="adj2" fmla="val 21126478"/>
            </a:avLst>
          </a:prstGeom>
          <a:ln w="3810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c 6"/>
          <p:cNvSpPr/>
          <p:nvPr/>
        </p:nvSpPr>
        <p:spPr>
          <a:xfrm rot="6290167">
            <a:off x="2929705" y="-1278061"/>
            <a:ext cx="5995740" cy="3647612"/>
          </a:xfrm>
          <a:prstGeom prst="arc">
            <a:avLst>
              <a:gd name="adj1" fmla="val 18230053"/>
              <a:gd name="adj2" fmla="val 21059458"/>
            </a:avLst>
          </a:prstGeom>
          <a:ln w="3810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-76200" y="969380"/>
            <a:ext cx="4158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Xét   ABC ta có: 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Isosceles Triangle 8"/>
          <p:cNvSpPr/>
          <p:nvPr/>
        </p:nvSpPr>
        <p:spPr>
          <a:xfrm>
            <a:off x="762000" y="1219200"/>
            <a:ext cx="380998" cy="3048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10" name="TextBox 9"/>
          <p:cNvSpPr txBox="1"/>
          <p:nvPr/>
        </p:nvSpPr>
        <p:spPr>
          <a:xfrm>
            <a:off x="-76200" y="1676400"/>
            <a:ext cx="41589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 là trung điểm của AB (gt)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-76200" y="3019961"/>
            <a:ext cx="41589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là trung điểm của AC (gt)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1950531"/>
              </p:ext>
            </p:extLst>
          </p:nvPr>
        </p:nvGraphicFramePr>
        <p:xfrm>
          <a:off x="3048000" y="1447801"/>
          <a:ext cx="1256992" cy="3232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075" name="Equation" r:id="rId4" imgW="177480" imgH="253800" progId="Equation.DSMT4">
                  <p:embed/>
                </p:oleObj>
              </mc:Choice>
              <mc:Fallback>
                <p:oleObj name="Equation" r:id="rId4" imgW="1774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1447801"/>
                        <a:ext cx="1256992" cy="3232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3803518"/>
              </p:ext>
            </p:extLst>
          </p:nvPr>
        </p:nvGraphicFramePr>
        <p:xfrm>
          <a:off x="-76200" y="4267200"/>
          <a:ext cx="94138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076" name="Equation" r:id="rId6" imgW="190440" imgH="152280" progId="Equation.DSMT4">
                  <p:embed/>
                </p:oleObj>
              </mc:Choice>
              <mc:Fallback>
                <p:oleObj name="Equation" r:id="rId6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76200" y="4267200"/>
                        <a:ext cx="941387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619995" y="4321314"/>
            <a:ext cx="7587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là đường trung bình của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34200" y="4321314"/>
            <a:ext cx="168699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ABC  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Isosceles Triangle 15"/>
          <p:cNvSpPr/>
          <p:nvPr/>
        </p:nvSpPr>
        <p:spPr>
          <a:xfrm>
            <a:off x="6934200" y="4533892"/>
            <a:ext cx="380998" cy="304800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graphicFrame>
        <p:nvGraphicFramePr>
          <p:cNvPr id="1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9571539"/>
              </p:ext>
            </p:extLst>
          </p:nvPr>
        </p:nvGraphicFramePr>
        <p:xfrm>
          <a:off x="-76200" y="5104678"/>
          <a:ext cx="94138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077" name="Equation" r:id="rId8" imgW="190440" imgH="152280" progId="Equation.DSMT4">
                  <p:embed/>
                </p:oleObj>
              </mc:Choice>
              <mc:Fallback>
                <p:oleObj name="Equation" r:id="rId8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76200" y="5104678"/>
                        <a:ext cx="941387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1514401"/>
              </p:ext>
            </p:extLst>
          </p:nvPr>
        </p:nvGraphicFramePr>
        <p:xfrm>
          <a:off x="685800" y="4800600"/>
          <a:ext cx="2362200" cy="14534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078" name="Equation" r:id="rId9" imgW="647640" imgH="393480" progId="Equation.DSMT4">
                  <p:embed/>
                </p:oleObj>
              </mc:Choice>
              <mc:Fallback>
                <p:oleObj name="Equation" r:id="rId9" imgW="6476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800600"/>
                        <a:ext cx="2362200" cy="145342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4317720"/>
              </p:ext>
            </p:extLst>
          </p:nvPr>
        </p:nvGraphicFramePr>
        <p:xfrm>
          <a:off x="-76200" y="6096000"/>
          <a:ext cx="941387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079" name="Equation" r:id="rId11" imgW="190440" imgH="152280" progId="Equation.DSMT4">
                  <p:embed/>
                </p:oleObj>
              </mc:Choice>
              <mc:Fallback>
                <p:oleObj name="Equation" r:id="rId11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76200" y="6096000"/>
                        <a:ext cx="941387" cy="762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772395" y="6073914"/>
            <a:ext cx="27328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BC = 2.DE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047999" y="6073692"/>
            <a:ext cx="20574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smtClean="0">
                <a:latin typeface="Arial" pitchFamily="34" charset="0"/>
                <a:cs typeface="Arial" pitchFamily="34" charset="0"/>
              </a:rPr>
              <a:t>  = 2.50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72000" y="6073914"/>
            <a:ext cx="34937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smtClean="0">
                <a:latin typeface="Arial" pitchFamily="34" charset="0"/>
                <a:cs typeface="Arial" pitchFamily="34" charset="0"/>
              </a:rPr>
              <a:t>  = 100(m)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096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/>
      <p:bldP spid="9" grpId="0" animBg="1"/>
      <p:bldP spid="10" grpId="0"/>
      <p:bldP spid="11" grpId="0"/>
      <p:bldP spid="14" grpId="0"/>
      <p:bldP spid="15" grpId="0"/>
      <p:bldP spid="16" grpId="0" animBg="1"/>
      <p:bldP spid="20" grpId="0"/>
      <p:bldP spid="21" grpId="0"/>
      <p:bldP spid="2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image0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5138" y="1985963"/>
            <a:ext cx="3092450" cy="160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795" name="Picture 3" descr="image0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143000"/>
            <a:ext cx="638175" cy="140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796" name="Picture 4" descr="image00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6238" y="1589088"/>
            <a:ext cx="679450" cy="98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797" name="Picture 5" descr="image00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292350"/>
            <a:ext cx="766763" cy="148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798" name="Picture 6" descr="image00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250" y="2822575"/>
            <a:ext cx="647700" cy="2570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799" name="Picture 7" descr="image00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2950" y="4552950"/>
            <a:ext cx="1216025" cy="681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800" name="Picture 8" descr="image00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4621213"/>
            <a:ext cx="1136650" cy="612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801" name="Picture 9" descr="image00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8913" y="4927600"/>
            <a:ext cx="500062" cy="773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802" name="Picture 10" descr="image01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2020888"/>
            <a:ext cx="3386138" cy="1562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803" name="Picture 11" descr="image011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0463" y="1182688"/>
            <a:ext cx="747712" cy="1417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804" name="Picture 12" descr="image0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6238" y="1660525"/>
            <a:ext cx="774700" cy="93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805" name="Picture 13" descr="image01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4013" y="2316163"/>
            <a:ext cx="847725" cy="157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806" name="Picture 14" descr="image001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514600"/>
            <a:ext cx="1771650" cy="1577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3807" name="Picture 15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762000"/>
            <a:ext cx="151447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808" name="AutoShape 16"/>
          <p:cNvSpPr>
            <a:spLocks noChangeArrowheads="1"/>
          </p:cNvSpPr>
          <p:nvPr/>
        </p:nvSpPr>
        <p:spPr bwMode="auto">
          <a:xfrm>
            <a:off x="0" y="609600"/>
            <a:ext cx="1752600" cy="1981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1600" b="0">
                <a:latin typeface="VNI-Times" pitchFamily="2" charset="0"/>
              </a:rPr>
              <a:t>     Ñöôøng thaúng </a:t>
            </a:r>
          </a:p>
          <a:p>
            <a:pPr eaLnBrk="1" hangingPunct="1"/>
            <a:r>
              <a:rPr lang="en-US" sz="1600" b="0">
                <a:latin typeface="VNI-Times" pitchFamily="2" charset="0"/>
              </a:rPr>
              <a:t>ñi qua trungñieåm </a:t>
            </a:r>
          </a:p>
          <a:p>
            <a:pPr eaLnBrk="1" hangingPunct="1"/>
            <a:r>
              <a:rPr lang="en-US" sz="1600" b="0">
                <a:latin typeface="VNI-Times" pitchFamily="2" charset="0"/>
              </a:rPr>
              <a:t>cuûa moät caïnh cuûa</a:t>
            </a:r>
          </a:p>
          <a:p>
            <a:pPr eaLnBrk="1" hangingPunct="1"/>
            <a:r>
              <a:rPr lang="en-US" sz="1600" b="0">
                <a:latin typeface="VNI-Times" pitchFamily="2" charset="0"/>
              </a:rPr>
              <a:t>tam giaùc vaø song</a:t>
            </a:r>
          </a:p>
          <a:p>
            <a:pPr eaLnBrk="1" hangingPunct="1"/>
            <a:r>
              <a:rPr lang="en-US" sz="1600" b="0">
                <a:latin typeface="VNI-Times" pitchFamily="2" charset="0"/>
              </a:rPr>
              <a:t>song vôùi caïnh thöù </a:t>
            </a:r>
          </a:p>
          <a:p>
            <a:pPr eaLnBrk="1" hangingPunct="1"/>
            <a:r>
              <a:rPr lang="en-US" sz="1600" b="0">
                <a:latin typeface="VNI-Times" pitchFamily="2" charset="0"/>
              </a:rPr>
              <a:t>hai thì ñi qua trung</a:t>
            </a:r>
          </a:p>
          <a:p>
            <a:pPr eaLnBrk="1" hangingPunct="1"/>
            <a:r>
              <a:rPr lang="en-US" sz="1600" b="0">
                <a:latin typeface="VNI-Times" pitchFamily="2" charset="0"/>
              </a:rPr>
              <a:t>ñieåm caïnh thöù ba.</a:t>
            </a:r>
          </a:p>
        </p:txBody>
      </p:sp>
      <p:graphicFrame>
        <p:nvGraphicFramePr>
          <p:cNvPr id="33809" name="Group 17"/>
          <p:cNvGraphicFramePr>
            <a:graphicFrameLocks noGrp="1"/>
          </p:cNvGraphicFramePr>
          <p:nvPr/>
        </p:nvGraphicFramePr>
        <p:xfrm>
          <a:off x="0" y="3048000"/>
          <a:ext cx="1676400" cy="1143000"/>
        </p:xfrm>
        <a:graphic>
          <a:graphicData uri="http://schemas.openxmlformats.org/drawingml/2006/table">
            <a:tbl>
              <a:tblPr/>
              <a:tblGrid>
                <a:gridCol w="555625"/>
                <a:gridCol w="1120775"/>
              </a:tblGrid>
              <a:tr h="8001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NI-Times" pitchFamily="2" charset="0"/>
                          <a:cs typeface="Times New Roman" panose="02020603050405020304" pitchFamily="18" charset="0"/>
                        </a:rPr>
                        <a:t>GT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NI-Times" pitchFamily="2" charset="0"/>
                          <a:cs typeface="Times New Roman" panose="02020603050405020304" pitchFamily="18" charset="0"/>
                          <a:sym typeface="Wingdings 3" panose="05040102010807070707" pitchFamily="18" charset="2"/>
                        </a:rPr>
                        <a:t>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NI-Times" pitchFamily="2" charset="0"/>
                          <a:cs typeface="Times New Roman" panose="02020603050405020304" pitchFamily="18" charset="0"/>
                        </a:rPr>
                        <a:t>ABC coù: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Wingdings 3" panose="050401020108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NI-Times" pitchFamily="2" charset="0"/>
                          <a:cs typeface="Times New Roman" panose="02020603050405020304" pitchFamily="18" charset="0"/>
                          <a:sym typeface="Wingdings 3" panose="05040102010807070707" pitchFamily="18" charset="2"/>
                        </a:rPr>
                        <a:t>AD = BD 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Wingdings 3" panose="050401020108070707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NI-Times" pitchFamily="2" charset="0"/>
                          <a:cs typeface="Times New Roman" panose="02020603050405020304" pitchFamily="18" charset="0"/>
                          <a:sym typeface="Wingdings 3" panose="05040102010807070707" pitchFamily="18" charset="2"/>
                        </a:rPr>
                        <a:t>DE // BC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29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NI-Times" pitchFamily="2" charset="0"/>
                          <a:cs typeface="Times New Roman" panose="02020603050405020304" pitchFamily="18" charset="0"/>
                        </a:rPr>
                        <a:t>KL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NI-Times" pitchFamily="2" charset="0"/>
                          <a:cs typeface="Times New Roman" panose="02020603050405020304" pitchFamily="18" charset="0"/>
                        </a:rPr>
                        <a:t>AE = CE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3820" name="Picture 28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742950"/>
            <a:ext cx="1676400" cy="108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821" name="AutoShape 29"/>
          <p:cNvSpPr>
            <a:spLocks noChangeArrowheads="1"/>
          </p:cNvSpPr>
          <p:nvPr/>
        </p:nvSpPr>
        <p:spPr bwMode="auto">
          <a:xfrm>
            <a:off x="7391400" y="1295400"/>
            <a:ext cx="1752600" cy="1295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1600" b="0">
                <a:latin typeface="VNI-Times" pitchFamily="2" charset="0"/>
              </a:rPr>
              <a:t>Ñöôøng trung bình </a:t>
            </a:r>
          </a:p>
          <a:p>
            <a:pPr eaLnBrk="1" hangingPunct="1"/>
            <a:r>
              <a:rPr lang="en-US" sz="1600" b="0">
                <a:latin typeface="VNI-Times" pitchFamily="2" charset="0"/>
              </a:rPr>
              <a:t>cuûa tam giaùc laø </a:t>
            </a:r>
          </a:p>
          <a:p>
            <a:pPr eaLnBrk="1" hangingPunct="1"/>
            <a:r>
              <a:rPr lang="en-US" sz="1600" b="0">
                <a:latin typeface="VNI-Times" pitchFamily="2" charset="0"/>
              </a:rPr>
              <a:t>ñoaïn thaúng noái </a:t>
            </a:r>
          </a:p>
          <a:p>
            <a:pPr eaLnBrk="1" hangingPunct="1"/>
            <a:r>
              <a:rPr lang="en-US" sz="1600" b="0">
                <a:latin typeface="VNI-Times" pitchFamily="2" charset="0"/>
              </a:rPr>
              <a:t>trung ñieåm hai </a:t>
            </a:r>
          </a:p>
          <a:p>
            <a:pPr eaLnBrk="1" hangingPunct="1"/>
            <a:r>
              <a:rPr lang="en-US" sz="1600" b="0">
                <a:latin typeface="VNI-Times" pitchFamily="2" charset="0"/>
              </a:rPr>
              <a:t>caïnh cuûa tam giaùc </a:t>
            </a:r>
          </a:p>
        </p:txBody>
      </p:sp>
      <p:pic>
        <p:nvPicPr>
          <p:cNvPr id="33822" name="Picture 30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114800"/>
            <a:ext cx="16764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3823" name="AutoShape 31"/>
          <p:cNvSpPr>
            <a:spLocks noChangeArrowheads="1"/>
          </p:cNvSpPr>
          <p:nvPr/>
        </p:nvSpPr>
        <p:spPr bwMode="auto">
          <a:xfrm>
            <a:off x="5181600" y="4267200"/>
            <a:ext cx="1981200" cy="1219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1600" b="0">
                <a:latin typeface="VNI-Times" pitchFamily="2" charset="0"/>
              </a:rPr>
              <a:t>Ñöôøng trung bình </a:t>
            </a:r>
          </a:p>
          <a:p>
            <a:pPr eaLnBrk="1" hangingPunct="1"/>
            <a:r>
              <a:rPr lang="en-US" sz="1600" b="0">
                <a:latin typeface="VNI-Times" pitchFamily="2" charset="0"/>
              </a:rPr>
              <a:t>cuûa tam giaùc song </a:t>
            </a:r>
          </a:p>
          <a:p>
            <a:pPr eaLnBrk="1" hangingPunct="1"/>
            <a:r>
              <a:rPr lang="en-US" sz="1600" b="0">
                <a:latin typeface="VNI-Times" pitchFamily="2" charset="0"/>
              </a:rPr>
              <a:t>song vôùi caïnh thöù </a:t>
            </a:r>
          </a:p>
          <a:p>
            <a:pPr eaLnBrk="1" hangingPunct="1"/>
            <a:r>
              <a:rPr lang="en-US" sz="1600" b="0">
                <a:latin typeface="VNI-Times" pitchFamily="2" charset="0"/>
              </a:rPr>
              <a:t>ba vaø baèng nöûa caïnh </a:t>
            </a:r>
          </a:p>
          <a:p>
            <a:pPr eaLnBrk="1" hangingPunct="1"/>
            <a:r>
              <a:rPr lang="en-US" sz="1600" b="0">
                <a:latin typeface="VNI-Times" pitchFamily="2" charset="0"/>
              </a:rPr>
              <a:t>aáy. </a:t>
            </a:r>
          </a:p>
        </p:txBody>
      </p:sp>
      <p:grpSp>
        <p:nvGrpSpPr>
          <p:cNvPr id="33824" name="Group 32"/>
          <p:cNvGrpSpPr>
            <a:grpSpLocks/>
          </p:cNvGrpSpPr>
          <p:nvPr/>
        </p:nvGrpSpPr>
        <p:grpSpPr bwMode="auto">
          <a:xfrm>
            <a:off x="4381500" y="6162675"/>
            <a:ext cx="685800" cy="390525"/>
            <a:chOff x="2592" y="3882"/>
            <a:chExt cx="432" cy="246"/>
          </a:xfrm>
        </p:grpSpPr>
        <p:sp>
          <p:nvSpPr>
            <p:cNvPr id="12329" name="Rectangle 33"/>
            <p:cNvSpPr>
              <a:spLocks noChangeArrowheads="1"/>
            </p:cNvSpPr>
            <p:nvPr/>
          </p:nvSpPr>
          <p:spPr bwMode="auto">
            <a:xfrm>
              <a:off x="2592" y="3907"/>
              <a:ext cx="373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just" eaLnBrk="1" hangingPunct="1"/>
              <a:r>
                <a:rPr lang="pt-BR" sz="1200" b="0">
                  <a:solidFill>
                    <a:srgbClr val="000000"/>
                  </a:solidFill>
                  <a:latin typeface="VNI-Times" pitchFamily="2" charset="0"/>
                  <a:cs typeface="Times New Roman" panose="02020603050405020304" pitchFamily="18" charset="0"/>
                </a:rPr>
                <a:t> DE = </a:t>
              </a:r>
              <a:endParaRPr lang="pt-BR" sz="1200" b="0">
                <a:solidFill>
                  <a:srgbClr val="000000"/>
                </a:solidFill>
                <a:latin typeface="VNI-Times" pitchFamily="2" charset="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graphicFrame>
          <p:nvGraphicFramePr>
            <p:cNvPr id="12330" name="Object 34"/>
            <p:cNvGraphicFramePr>
              <a:graphicFrameLocks noChangeAspect="1"/>
            </p:cNvGraphicFramePr>
            <p:nvPr/>
          </p:nvGraphicFramePr>
          <p:xfrm>
            <a:off x="2928" y="3882"/>
            <a:ext cx="96" cy="2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3030" name="Equation" r:id="rId19" imgW="152334" imgH="393529" progId="Equation.DSMT4">
                    <p:embed/>
                  </p:oleObj>
                </mc:Choice>
                <mc:Fallback>
                  <p:oleObj name="Equation" r:id="rId19" imgW="152334" imgH="393529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28" y="3882"/>
                          <a:ext cx="96" cy="24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33827" name="Group 35"/>
          <p:cNvGraphicFramePr>
            <a:graphicFrameLocks noGrp="1"/>
          </p:cNvGraphicFramePr>
          <p:nvPr/>
        </p:nvGraphicFramePr>
        <p:xfrm>
          <a:off x="3314700" y="5630863"/>
          <a:ext cx="1943100" cy="815975"/>
        </p:xfrm>
        <a:graphic>
          <a:graphicData uri="http://schemas.openxmlformats.org/drawingml/2006/table">
            <a:tbl>
              <a:tblPr/>
              <a:tblGrid>
                <a:gridCol w="412750"/>
                <a:gridCol w="1530350"/>
              </a:tblGrid>
              <a:tr h="54154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  <a:cs typeface="Times New Roman" panose="02020603050405020304" pitchFamily="18" charset="0"/>
                        </a:rPr>
                        <a:t>GT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38" marB="45738"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NI-Times" pitchFamily="2" charset="0"/>
                          <a:cs typeface="Times New Roman" panose="02020603050405020304" pitchFamily="18" charset="0"/>
                          <a:sym typeface="Wingdings 3" panose="05040102010807070707" pitchFamily="18" charset="2"/>
                        </a:rPr>
                        <a:t></a:t>
                      </a: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NI-Times" pitchFamily="2" charset="0"/>
                          <a:cs typeface="Times New Roman" panose="02020603050405020304" pitchFamily="18" charset="0"/>
                        </a:rPr>
                        <a:t>ABC coù:</a:t>
                      </a:r>
                      <a:endParaRPr kumimoji="0" lang="en-US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  <a:sym typeface="Wingdings 3" panose="05040102010807070707" pitchFamily="18" charset="2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NI-Times" pitchFamily="2" charset="0"/>
                          <a:cs typeface="Times New Roman" panose="02020603050405020304" pitchFamily="18" charset="0"/>
                          <a:sym typeface="Wingdings 3" panose="05040102010807070707" pitchFamily="18" charset="2"/>
                        </a:rPr>
                        <a:t>AD = BD ; AE = EC</a:t>
                      </a:r>
                    </a:p>
                  </a:txBody>
                  <a:tcPr marT="45738" marB="4573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42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NI-Times" pitchFamily="2" charset="0"/>
                          <a:cs typeface="Times New Roman" panose="02020603050405020304" pitchFamily="18" charset="0"/>
                        </a:rPr>
                        <a:t>KL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38" marB="45738" anchor="ctr" horzOverflow="overflow">
                    <a:lnL cap="flat"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VNI-Times" pitchFamily="2" charset="0"/>
                          <a:cs typeface="Times New Roman" panose="02020603050405020304" pitchFamily="18" charset="0"/>
                        </a:rPr>
                        <a:t>DE // BC ;  </a:t>
                      </a:r>
                      <a:endParaRPr kumimoji="0" lang="pt-BR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38" marB="4573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33838" name="Group 46"/>
          <p:cNvGrpSpPr>
            <a:grpSpLocks/>
          </p:cNvGrpSpPr>
          <p:nvPr/>
        </p:nvGrpSpPr>
        <p:grpSpPr bwMode="auto">
          <a:xfrm>
            <a:off x="7391400" y="3124200"/>
            <a:ext cx="1752600" cy="1219200"/>
            <a:chOff x="4656" y="1968"/>
            <a:chExt cx="1104" cy="768"/>
          </a:xfrm>
        </p:grpSpPr>
        <p:sp>
          <p:nvSpPr>
            <p:cNvPr id="12327" name="AutoShape 47"/>
            <p:cNvSpPr>
              <a:spLocks noChangeArrowheads="1"/>
            </p:cNvSpPr>
            <p:nvPr/>
          </p:nvSpPr>
          <p:spPr bwMode="auto">
            <a:xfrm>
              <a:off x="4656" y="1968"/>
              <a:ext cx="1104" cy="768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sz="1600" b="0">
                  <a:latin typeface="VNI-Times" pitchFamily="2" charset="0"/>
                </a:rPr>
                <a:t>DE laø ñöôøng trung </a:t>
              </a:r>
            </a:p>
            <a:p>
              <a:pPr eaLnBrk="1" hangingPunct="1"/>
              <a:r>
                <a:rPr lang="en-US" sz="1600" b="0">
                  <a:latin typeface="VNI-Times" pitchFamily="2" charset="0"/>
                </a:rPr>
                <a:t>bình cuûa </a:t>
              </a:r>
              <a:r>
                <a:rPr lang="en-US" sz="1200" b="0">
                  <a:solidFill>
                    <a:srgbClr val="000000"/>
                  </a:solidFill>
                  <a:sym typeface="Wingdings 3" panose="05040102010807070707" pitchFamily="18" charset="2"/>
                </a:rPr>
                <a:t></a:t>
              </a:r>
              <a:r>
                <a:rPr lang="en-US" sz="1200" b="0">
                  <a:solidFill>
                    <a:srgbClr val="000000"/>
                  </a:solidFill>
                </a:rPr>
                <a:t>ABC</a:t>
              </a:r>
            </a:p>
            <a:p>
              <a:pPr eaLnBrk="1" hangingPunct="1"/>
              <a:r>
                <a:rPr lang="en-US" sz="1200" b="0">
                  <a:solidFill>
                    <a:srgbClr val="000000"/>
                  </a:solidFill>
                </a:rPr>
                <a:t>            DA=DB ; EA=EC</a:t>
              </a:r>
              <a:r>
                <a:rPr lang="en-US" sz="1600" b="0"/>
                <a:t> </a:t>
              </a:r>
            </a:p>
          </p:txBody>
        </p:sp>
        <p:graphicFrame>
          <p:nvGraphicFramePr>
            <p:cNvPr id="12328" name="Object 48"/>
            <p:cNvGraphicFramePr>
              <a:graphicFrameLocks noChangeAspect="1"/>
            </p:cNvGraphicFramePr>
            <p:nvPr/>
          </p:nvGraphicFramePr>
          <p:xfrm>
            <a:off x="4800" y="2448"/>
            <a:ext cx="240" cy="1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3031" name="Equation" r:id="rId21" imgW="203024" imgH="152268" progId="Equation.DSMT4">
                    <p:embed/>
                  </p:oleObj>
                </mc:Choice>
                <mc:Fallback>
                  <p:oleObj name="Equation" r:id="rId21" imgW="203024" imgH="152268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00" y="2448"/>
                          <a:ext cx="240" cy="18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325" name="Text Box 49"/>
          <p:cNvSpPr txBox="1">
            <a:spLocks noChangeArrowheads="1"/>
          </p:cNvSpPr>
          <p:nvPr/>
        </p:nvSpPr>
        <p:spPr bwMode="auto">
          <a:xfrm>
            <a:off x="2667000" y="228600"/>
            <a:ext cx="457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/>
          </a:p>
        </p:txBody>
      </p:sp>
      <p:sp>
        <p:nvSpPr>
          <p:cNvPr id="12326" name="Text Box 50"/>
          <p:cNvSpPr txBox="1">
            <a:spLocks noChangeArrowheads="1"/>
          </p:cNvSpPr>
          <p:nvPr/>
        </p:nvSpPr>
        <p:spPr bwMode="auto">
          <a:xfrm>
            <a:off x="3200400" y="304800"/>
            <a:ext cx="3810000" cy="4064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Những kiến thức cần nhớ</a:t>
            </a:r>
          </a:p>
        </p:txBody>
      </p:sp>
    </p:spTree>
    <p:extLst>
      <p:ext uri="{BB962C8B-B14F-4D97-AF65-F5344CB8AC3E}">
        <p14:creationId xmlns:p14="http://schemas.microsoft.com/office/powerpoint/2010/main" val="3013134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3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3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33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3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3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3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3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3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33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3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38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38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3" dur="1000"/>
                                        <p:tgtEl>
                                          <p:spTgt spid="33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3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38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38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38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38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38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38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8" grpId="0" animBg="1"/>
      <p:bldP spid="33821" grpId="0" animBg="1"/>
      <p:bldP spid="33823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4"/>
          <p:cNvSpPr>
            <a:spLocks noChangeArrowheads="1"/>
          </p:cNvSpPr>
          <p:nvPr/>
        </p:nvSpPr>
        <p:spPr bwMode="auto">
          <a:xfrm>
            <a:off x="381000" y="228600"/>
            <a:ext cx="87630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4800" i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Ứng dụng của đường trung bình của tam giác</a:t>
            </a:r>
            <a:r>
              <a:rPr lang="en-US" sz="4800" i="1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4800" i="1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52400" y="2339876"/>
            <a:ext cx="96774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sz="36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Chứng minh:  </a:t>
            </a:r>
            <a:endParaRPr lang="en-US" sz="360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r>
              <a:rPr lang="en-US" sz="36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Hai </a:t>
            </a:r>
            <a:r>
              <a:rPr 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 thẳng song song </a:t>
            </a:r>
          </a:p>
          <a:p>
            <a:pPr eaLnBrk="1" hangingPunct="1"/>
            <a:r>
              <a:rPr 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sz="360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 thẳng bằng nhau </a:t>
            </a:r>
          </a:p>
          <a:p>
            <a:pPr eaLnBrk="1" hangingPunct="1"/>
            <a:r>
              <a:rPr lang="en-US" sz="36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- Tính độ dài các đoạn thẳng, …….</a:t>
            </a:r>
          </a:p>
        </p:txBody>
      </p:sp>
    </p:spTree>
    <p:extLst>
      <p:ext uri="{BB962C8B-B14F-4D97-AF65-F5344CB8AC3E}">
        <p14:creationId xmlns:p14="http://schemas.microsoft.com/office/powerpoint/2010/main" val="1759422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152400" y="304800"/>
            <a:ext cx="8991600" cy="550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i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học ở nhà; 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2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 bài SGK : </a:t>
            </a:r>
            <a:endParaRPr lang="en-US" sz="3200" i="1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 i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Định nghĩa đường trung bình của tam giác 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i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Các </a:t>
            </a:r>
            <a:r>
              <a:rPr lang="en-US" sz="32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 lý về đường trung bình của tam giác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Ứng dụng của đường Tb của tam giác</a:t>
            </a:r>
          </a:p>
          <a:p>
            <a:pPr eaLnBrk="1" hangingPunct="1">
              <a:spcBef>
                <a:spcPct val="50000"/>
              </a:spcBef>
            </a:pPr>
            <a:r>
              <a:rPr lang="en-US" sz="32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 Bài tập về nhà; 21, 22 (SGK)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3200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Đọc trước phần :  </a:t>
            </a:r>
            <a:r>
              <a:rPr lang="en-US" sz="3200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 TRUNG BÌNH CỦA  HÌNH THANG</a:t>
            </a:r>
          </a:p>
        </p:txBody>
      </p:sp>
    </p:spTree>
    <p:extLst>
      <p:ext uri="{BB962C8B-B14F-4D97-AF65-F5344CB8AC3E}">
        <p14:creationId xmlns:p14="http://schemas.microsoft.com/office/powerpoint/2010/main" val="656192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76200" y="3505200"/>
            <a:ext cx="9220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Nếu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một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hình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thang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có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hai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cạnh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đáy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bằng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thi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̀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hai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cạnh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bên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song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song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̀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bằng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5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" y="152400"/>
            <a:ext cx="9525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Nếu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một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hình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thang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có </a:t>
            </a:r>
          </a:p>
          <a:p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hai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cạnh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bên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song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song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thi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̀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hai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cạnh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bên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bằng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hai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cạnh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đáy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bằng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nhau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5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088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76200" y="533400"/>
            <a:ext cx="10896600" cy="541020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6000" b="1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4:</a:t>
            </a:r>
          </a:p>
          <a:p>
            <a:pPr algn="l"/>
            <a:r>
              <a:rPr lang="en-US" sz="6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 TRUNG BÌNH </a:t>
            </a:r>
          </a:p>
          <a:p>
            <a:pPr algn="l"/>
            <a:r>
              <a:rPr lang="en-US" sz="6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6000" b="1" u="sng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 TAM GIÁC</a:t>
            </a:r>
          </a:p>
        </p:txBody>
      </p:sp>
    </p:spTree>
    <p:extLst>
      <p:ext uri="{BB962C8B-B14F-4D97-AF65-F5344CB8AC3E}">
        <p14:creationId xmlns:p14="http://schemas.microsoft.com/office/powerpoint/2010/main" val="68062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656" y="0"/>
            <a:ext cx="6746688" cy="5397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76200" y="5103674"/>
            <a:ext cx="8839200" cy="1754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600" b="1" i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Giữa hai điểm C và B có chướng ngại vật. Biết DE = 50cm, ta có thể tính được khoảng cách giữa hai điểm B và C không ?  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2743200" y="2590800"/>
            <a:ext cx="1066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50m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5819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681877"/>
            <a:ext cx="92964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>
              <a:buAutoNum type="arabicParenR"/>
            </a:pPr>
            <a:r>
              <a:rPr lang="en-US" sz="66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66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66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66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endParaRPr lang="en-US" sz="6600" b="1" u="sng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66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66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u="sng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6600" b="1" u="sng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u="sng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 giác:</a:t>
            </a:r>
            <a:endParaRPr lang="en-US" sz="6600" b="1" u="sng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indent="-914400"/>
            <a:r>
              <a:rPr lang="en-US" sz="6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123245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0" y="-76200"/>
            <a:ext cx="1143000" cy="10668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smtClean="0">
                <a:solidFill>
                  <a:srgbClr val="0000FF"/>
                </a:solidFill>
                <a:latin typeface=".VnAristoteH" pitchFamily="34" charset="0"/>
              </a:rPr>
              <a:t>?</a:t>
            </a:r>
            <a:endParaRPr lang="en-US" sz="5400" b="1">
              <a:solidFill>
                <a:srgbClr val="0000FF"/>
              </a:solidFill>
              <a:latin typeface=".VnAristoteH" pitchFamily="34" charset="0"/>
            </a:endParaRPr>
          </a:p>
        </p:txBody>
      </p:sp>
      <p:sp>
        <p:nvSpPr>
          <p:cNvPr id="4" name="TextBox 3">
            <a:hlinkClick r:id="" action="ppaction://noaction"/>
          </p:cNvPr>
          <p:cNvSpPr txBox="1"/>
          <p:nvPr/>
        </p:nvSpPr>
        <p:spPr>
          <a:xfrm>
            <a:off x="0" y="569416"/>
            <a:ext cx="97536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 tam giác ABC(AB &lt; AC) Gọi </a:t>
            </a:r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là trung điểm của AB.</a:t>
            </a:r>
          </a:p>
          <a:p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 D vẽ đường thẳng song song với BC, đường thẳng nàycắt cạnh AC ở E. </a:t>
            </a:r>
          </a:p>
          <a:p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Chứng minh:</a:t>
            </a:r>
          </a:p>
          <a:p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5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là trung điểm của AC.</a:t>
            </a:r>
            <a:endParaRPr lang="en-US" sz="5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2470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 flipH="1">
            <a:off x="5258835" y="621932"/>
            <a:ext cx="913365" cy="2369473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 flipH="1" flipV="1">
            <a:off x="5257801" y="2991405"/>
            <a:ext cx="3620534" cy="7272"/>
          </a:xfrm>
          <a:prstGeom prst="line">
            <a:avLst/>
          </a:prstGeom>
          <a:ln w="57150">
            <a:solidFill>
              <a:srgbClr val="FF006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Straight Connector 3"/>
          <p:cNvCxnSpPr/>
          <p:nvPr/>
        </p:nvCxnSpPr>
        <p:spPr>
          <a:xfrm>
            <a:off x="6171166" y="629205"/>
            <a:ext cx="2706135" cy="2362200"/>
          </a:xfrm>
          <a:prstGeom prst="line">
            <a:avLst/>
          </a:prstGeom>
          <a:ln w="571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>
            <a:hlinkClick r:id="rId3" action="ppaction://hlinksldjump"/>
          </p:cNvPr>
          <p:cNvSpPr txBox="1"/>
          <p:nvPr/>
        </p:nvSpPr>
        <p:spPr>
          <a:xfrm>
            <a:off x="5895765" y="0"/>
            <a:ext cx="5549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19095" y="2806293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49709" y="2878474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5715000" y="1714121"/>
            <a:ext cx="54263" cy="5808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5729632" y="1175126"/>
            <a:ext cx="358545" cy="76200"/>
          </a:xfrm>
          <a:prstGeom prst="line">
            <a:avLst/>
          </a:prstGeom>
          <a:ln w="50800" cmpd="sng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5347869" y="2233024"/>
            <a:ext cx="358545" cy="76200"/>
          </a:xfrm>
          <a:prstGeom prst="line">
            <a:avLst/>
          </a:prstGeom>
          <a:ln w="50800" cmpd="sng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971495" y="1315005"/>
            <a:ext cx="5180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cxnSp>
        <p:nvCxnSpPr>
          <p:cNvPr id="12" name="Straight Connector 11"/>
          <p:cNvCxnSpPr/>
          <p:nvPr/>
        </p:nvCxnSpPr>
        <p:spPr>
          <a:xfrm flipH="1">
            <a:off x="5675866" y="1772205"/>
            <a:ext cx="1791734" cy="0"/>
          </a:xfrm>
          <a:prstGeom prst="line">
            <a:avLst/>
          </a:prstGeom>
          <a:ln w="57150">
            <a:solidFill>
              <a:srgbClr val="FF0066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6579947" y="1121464"/>
            <a:ext cx="358545" cy="76200"/>
          </a:xfrm>
          <a:prstGeom prst="line">
            <a:avLst/>
          </a:prstGeom>
          <a:ln w="123825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7794855" y="2153205"/>
            <a:ext cx="358545" cy="76200"/>
          </a:xfrm>
          <a:prstGeom prst="line">
            <a:avLst/>
          </a:prstGeom>
          <a:ln w="123825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559109" y="1315005"/>
            <a:ext cx="4924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7010400" y="1772205"/>
            <a:ext cx="420134" cy="1219200"/>
          </a:xfrm>
          <a:prstGeom prst="line">
            <a:avLst/>
          </a:prstGeom>
          <a:ln w="57150">
            <a:solidFill>
              <a:srgbClr val="3333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8" idx="4"/>
          </p:cNvCxnSpPr>
          <p:nvPr/>
        </p:nvCxnSpPr>
        <p:spPr>
          <a:xfrm flipH="1">
            <a:off x="5257800" y="1772205"/>
            <a:ext cx="484332" cy="1219200"/>
          </a:xfrm>
          <a:prstGeom prst="line">
            <a:avLst/>
          </a:prstGeom>
          <a:ln w="57150">
            <a:solidFill>
              <a:srgbClr val="3333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720909" y="2878474"/>
            <a:ext cx="4667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77"/>
          <p:cNvSpPr txBox="1">
            <a:spLocks noChangeArrowheads="1"/>
          </p:cNvSpPr>
          <p:nvPr/>
        </p:nvSpPr>
        <p:spPr bwMode="auto">
          <a:xfrm>
            <a:off x="6140665" y="4186535"/>
            <a:ext cx="1600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cmt);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315200" y="17677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21" name="Arc 20"/>
          <p:cNvSpPr/>
          <p:nvPr/>
        </p:nvSpPr>
        <p:spPr>
          <a:xfrm rot="10098738">
            <a:off x="5455488" y="-390870"/>
            <a:ext cx="1336182" cy="1336182"/>
          </a:xfrm>
          <a:prstGeom prst="arc">
            <a:avLst>
              <a:gd name="adj1" fmla="val 15204753"/>
              <a:gd name="adj2" fmla="val 17533618"/>
            </a:avLst>
          </a:prstGeom>
          <a:ln w="38100" cmpd="sng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c 21"/>
          <p:cNvSpPr/>
          <p:nvPr/>
        </p:nvSpPr>
        <p:spPr>
          <a:xfrm rot="10098738">
            <a:off x="6771930" y="771735"/>
            <a:ext cx="1336182" cy="1336182"/>
          </a:xfrm>
          <a:prstGeom prst="arc">
            <a:avLst>
              <a:gd name="adj1" fmla="val 15204753"/>
              <a:gd name="adj2" fmla="val 17533618"/>
            </a:avLst>
          </a:prstGeom>
          <a:ln w="38100" cmpd="sng"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 flipH="1">
            <a:off x="7086600" y="2305605"/>
            <a:ext cx="358545" cy="76200"/>
          </a:xfrm>
          <a:prstGeom prst="line">
            <a:avLst/>
          </a:prstGeom>
          <a:ln w="50800" cmpd="sng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791200" y="1391205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010400" y="2605940"/>
            <a:ext cx="3561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26" name="Arc 25"/>
          <p:cNvSpPr/>
          <p:nvPr/>
        </p:nvSpPr>
        <p:spPr>
          <a:xfrm rot="333444">
            <a:off x="4855889" y="1274559"/>
            <a:ext cx="1378677" cy="1561203"/>
          </a:xfrm>
          <a:prstGeom prst="arc">
            <a:avLst>
              <a:gd name="adj1" fmla="val 17451545"/>
              <a:gd name="adj2" fmla="val 19748205"/>
            </a:avLst>
          </a:prstGeom>
          <a:ln w="79375" cmpd="tri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Arc 26"/>
          <p:cNvSpPr/>
          <p:nvPr/>
        </p:nvSpPr>
        <p:spPr>
          <a:xfrm rot="333444">
            <a:off x="4352100" y="2523152"/>
            <a:ext cx="1378677" cy="1561203"/>
          </a:xfrm>
          <a:prstGeom prst="arc">
            <a:avLst>
              <a:gd name="adj1" fmla="val 17451545"/>
              <a:gd name="adj2" fmla="val 19748205"/>
            </a:avLst>
          </a:prstGeom>
          <a:ln w="79375" cmpd="tri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rc 27"/>
          <p:cNvSpPr/>
          <p:nvPr/>
        </p:nvSpPr>
        <p:spPr>
          <a:xfrm rot="333444">
            <a:off x="6064296" y="2514400"/>
            <a:ext cx="1378677" cy="1561203"/>
          </a:xfrm>
          <a:prstGeom prst="arc">
            <a:avLst>
              <a:gd name="adj1" fmla="val 17451545"/>
              <a:gd name="adj2" fmla="val 19748205"/>
            </a:avLst>
          </a:prstGeom>
          <a:ln w="79375" cmpd="tri">
            <a:solidFill>
              <a:srgbClr val="0000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 Box 31"/>
          <p:cNvSpPr txBox="1">
            <a:spLocks noChangeArrowheads="1"/>
          </p:cNvSpPr>
          <p:nvPr/>
        </p:nvSpPr>
        <p:spPr bwMode="auto">
          <a:xfrm>
            <a:off x="800099" y="939800"/>
            <a:ext cx="41304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E là trung điểm của AC.</a:t>
            </a:r>
          </a:p>
        </p:txBody>
      </p:sp>
      <p:grpSp>
        <p:nvGrpSpPr>
          <p:cNvPr id="30" name="Group 35"/>
          <p:cNvGrpSpPr>
            <a:grpSpLocks/>
          </p:cNvGrpSpPr>
          <p:nvPr/>
        </p:nvGrpSpPr>
        <p:grpSpPr bwMode="auto">
          <a:xfrm>
            <a:off x="723901" y="381000"/>
            <a:ext cx="4043363" cy="538163"/>
            <a:chOff x="2880" y="240"/>
            <a:chExt cx="2547" cy="339"/>
          </a:xfrm>
        </p:grpSpPr>
        <p:sp>
          <p:nvSpPr>
            <p:cNvPr id="31" name="Text Box 36"/>
            <p:cNvSpPr txBox="1">
              <a:spLocks noChangeArrowheads="1"/>
            </p:cNvSpPr>
            <p:nvPr/>
          </p:nvSpPr>
          <p:spPr bwMode="auto">
            <a:xfrm>
              <a:off x="3072" y="288"/>
              <a:ext cx="2355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ABC , AD = DB , DE // BC </a:t>
              </a:r>
            </a:p>
          </p:txBody>
        </p:sp>
        <p:graphicFrame>
          <p:nvGraphicFramePr>
            <p:cNvPr id="32" name="Object 37"/>
            <p:cNvGraphicFramePr>
              <a:graphicFrameLocks noChangeAspect="1"/>
            </p:cNvGraphicFramePr>
            <p:nvPr/>
          </p:nvGraphicFramePr>
          <p:xfrm>
            <a:off x="2880" y="240"/>
            <a:ext cx="245" cy="2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4051" name="Equation" r:id="rId4" imgW="139680" imgH="164880" progId="Equation.DSMT4">
                    <p:embed/>
                  </p:oleObj>
                </mc:Choice>
                <mc:Fallback>
                  <p:oleObj name="Equation" r:id="rId4" imgW="139680" imgH="16488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80" y="240"/>
                          <a:ext cx="245" cy="29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3" name="Text Box 44"/>
          <p:cNvSpPr txBox="1">
            <a:spLocks noChangeArrowheads="1"/>
          </p:cNvSpPr>
          <p:nvPr/>
        </p:nvSpPr>
        <p:spPr bwMode="auto">
          <a:xfrm>
            <a:off x="17067" y="452735"/>
            <a:ext cx="8211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GT</a:t>
            </a:r>
          </a:p>
        </p:txBody>
      </p:sp>
      <p:sp>
        <p:nvSpPr>
          <p:cNvPr id="34" name="Text Box 45"/>
          <p:cNvSpPr txBox="1">
            <a:spLocks noChangeArrowheads="1"/>
          </p:cNvSpPr>
          <p:nvPr/>
        </p:nvSpPr>
        <p:spPr bwMode="auto">
          <a:xfrm>
            <a:off x="0" y="914400"/>
            <a:ext cx="7239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KL</a:t>
            </a:r>
          </a:p>
        </p:txBody>
      </p:sp>
      <p:sp>
        <p:nvSpPr>
          <p:cNvPr id="35" name="Line 46"/>
          <p:cNvSpPr>
            <a:spLocks noChangeShapeType="1"/>
          </p:cNvSpPr>
          <p:nvPr/>
        </p:nvSpPr>
        <p:spPr bwMode="auto">
          <a:xfrm>
            <a:off x="723900" y="457200"/>
            <a:ext cx="0" cy="838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Line 47"/>
          <p:cNvSpPr>
            <a:spLocks noChangeShapeType="1"/>
          </p:cNvSpPr>
          <p:nvPr/>
        </p:nvSpPr>
        <p:spPr bwMode="auto">
          <a:xfrm flipV="1">
            <a:off x="190499" y="866775"/>
            <a:ext cx="4495799" cy="9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 Box 68"/>
          <p:cNvSpPr txBox="1">
            <a:spLocks noChangeArrowheads="1"/>
          </p:cNvSpPr>
          <p:nvPr/>
        </p:nvSpPr>
        <p:spPr bwMode="auto">
          <a:xfrm>
            <a:off x="118519" y="1447800"/>
            <a:ext cx="262468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 minh: </a:t>
            </a:r>
          </a:p>
        </p:txBody>
      </p:sp>
      <p:sp>
        <p:nvSpPr>
          <p:cNvPr id="38" name="Text Box 43"/>
          <p:cNvSpPr txBox="1">
            <a:spLocks noChangeArrowheads="1"/>
          </p:cNvSpPr>
          <p:nvPr/>
        </p:nvSpPr>
        <p:spPr bwMode="auto">
          <a:xfrm>
            <a:off x="2547936" y="1499175"/>
            <a:ext cx="240506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Kẻ EF// AB </a:t>
            </a:r>
          </a:p>
        </p:txBody>
      </p:sp>
      <p:sp>
        <p:nvSpPr>
          <p:cNvPr id="39" name="Text Box 69"/>
          <p:cNvSpPr txBox="1">
            <a:spLocks noChangeArrowheads="1"/>
          </p:cNvSpPr>
          <p:nvPr/>
        </p:nvSpPr>
        <p:spPr bwMode="auto">
          <a:xfrm>
            <a:off x="533400" y="2057400"/>
            <a:ext cx="44196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Tứ giác BDEF là hình thang 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9222429"/>
              </p:ext>
            </p:extLst>
          </p:nvPr>
        </p:nvGraphicFramePr>
        <p:xfrm>
          <a:off x="120968" y="2057400"/>
          <a:ext cx="56483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52" name="Equation" r:id="rId6" imgW="190440" imgH="152280" progId="Equation.DSMT4">
                  <p:embed/>
                </p:oleObj>
              </mc:Choice>
              <mc:Fallback>
                <p:oleObj name="Equation" r:id="rId6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968" y="2057400"/>
                        <a:ext cx="564832" cy="457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 Box 57"/>
          <p:cNvSpPr txBox="1">
            <a:spLocks noChangeArrowheads="1"/>
          </p:cNvSpPr>
          <p:nvPr/>
        </p:nvSpPr>
        <p:spPr bwMode="auto">
          <a:xfrm>
            <a:off x="76200" y="2586335"/>
            <a:ext cx="526919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Hình thang </a:t>
            </a: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BDEF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có cạnh bên DB//EF</a:t>
            </a:r>
          </a:p>
        </p:txBody>
      </p:sp>
      <p:sp>
        <p:nvSpPr>
          <p:cNvPr id="47" name="Text Box 69"/>
          <p:cNvSpPr txBox="1">
            <a:spLocks noChangeArrowheads="1"/>
          </p:cNvSpPr>
          <p:nvPr/>
        </p:nvSpPr>
        <p:spPr bwMode="auto">
          <a:xfrm>
            <a:off x="533400" y="3195935"/>
            <a:ext cx="152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DB = EF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 Box 70"/>
          <p:cNvSpPr txBox="1">
            <a:spLocks noChangeArrowheads="1"/>
          </p:cNvSpPr>
          <p:nvPr/>
        </p:nvSpPr>
        <p:spPr bwMode="auto">
          <a:xfrm>
            <a:off x="1892456" y="3195935"/>
            <a:ext cx="275574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mà </a:t>
            </a: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DB = DA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(gt)   </a:t>
            </a:r>
          </a:p>
        </p:txBody>
      </p:sp>
      <p:sp>
        <p:nvSpPr>
          <p:cNvPr id="49" name="Text Box 71"/>
          <p:cNvSpPr txBox="1">
            <a:spLocks noChangeArrowheads="1"/>
          </p:cNvSpPr>
          <p:nvPr/>
        </p:nvSpPr>
        <p:spPr bwMode="auto">
          <a:xfrm>
            <a:off x="609600" y="3657600"/>
            <a:ext cx="18288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AD = EF</a:t>
            </a:r>
            <a:endParaRPr 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4563486"/>
              </p:ext>
            </p:extLst>
          </p:nvPr>
        </p:nvGraphicFramePr>
        <p:xfrm>
          <a:off x="44768" y="3200400"/>
          <a:ext cx="56483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53" name="Equation" r:id="rId8" imgW="190440" imgH="152280" progId="Equation.DSMT4">
                  <p:embed/>
                </p:oleObj>
              </mc:Choice>
              <mc:Fallback>
                <p:oleObj name="Equation" r:id="rId8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8" y="3200400"/>
                        <a:ext cx="564832" cy="457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320631"/>
              </p:ext>
            </p:extLst>
          </p:nvPr>
        </p:nvGraphicFramePr>
        <p:xfrm>
          <a:off x="44768" y="3695858"/>
          <a:ext cx="56483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54" name="Equation" r:id="rId9" imgW="190440" imgH="152280" progId="Equation.DSMT4">
                  <p:embed/>
                </p:oleObj>
              </mc:Choice>
              <mc:Fallback>
                <p:oleObj name="Equation" r:id="rId9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68" y="3695858"/>
                        <a:ext cx="564832" cy="457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710779"/>
              </p:ext>
            </p:extLst>
          </p:nvPr>
        </p:nvGraphicFramePr>
        <p:xfrm>
          <a:off x="3879294" y="4153058"/>
          <a:ext cx="867337" cy="491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55" name="Equation" r:id="rId10" imgW="469800" imgH="266400" progId="Equation.DSMT4">
                  <p:embed/>
                </p:oleObj>
              </mc:Choice>
              <mc:Fallback>
                <p:oleObj name="Equation" r:id="rId10" imgW="46980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9294" y="4153058"/>
                        <a:ext cx="867337" cy="491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3280925"/>
              </p:ext>
            </p:extLst>
          </p:nvPr>
        </p:nvGraphicFramePr>
        <p:xfrm>
          <a:off x="7086600" y="4216562"/>
          <a:ext cx="962858" cy="5324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56" name="Equation" r:id="rId12" imgW="482400" imgH="266400" progId="Equation.DSMT4">
                  <p:embed/>
                </p:oleObj>
              </mc:Choice>
              <mc:Fallback>
                <p:oleObj name="Equation" r:id="rId12" imgW="482400" imgH="2664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4216562"/>
                        <a:ext cx="962858" cy="5324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" name="Text Box 53"/>
          <p:cNvSpPr txBox="1">
            <a:spLocks noChangeArrowheads="1"/>
          </p:cNvSpPr>
          <p:nvPr/>
        </p:nvSpPr>
        <p:spPr bwMode="auto">
          <a:xfrm>
            <a:off x="4769065" y="4186535"/>
            <a:ext cx="151419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AD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= EF</a:t>
            </a:r>
          </a:p>
        </p:txBody>
      </p:sp>
      <p:graphicFrame>
        <p:nvGraphicFramePr>
          <p:cNvPr id="55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4299596"/>
              </p:ext>
            </p:extLst>
          </p:nvPr>
        </p:nvGraphicFramePr>
        <p:xfrm>
          <a:off x="7998942" y="4249199"/>
          <a:ext cx="679452" cy="4681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57" name="Equation" r:id="rId14" imgW="368280" imgH="253800" progId="Equation.DSMT4">
                  <p:embed/>
                </p:oleObj>
              </mc:Choice>
              <mc:Fallback>
                <p:oleObj name="Equation" r:id="rId14" imgW="368280" imgH="253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98942" y="4249199"/>
                        <a:ext cx="679452" cy="46810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6" name="Group 75"/>
          <p:cNvGrpSpPr>
            <a:grpSpLocks/>
          </p:cNvGrpSpPr>
          <p:nvPr/>
        </p:nvGrpSpPr>
        <p:grpSpPr bwMode="auto">
          <a:xfrm>
            <a:off x="76200" y="4123557"/>
            <a:ext cx="4545165" cy="554041"/>
            <a:chOff x="182" y="2779"/>
            <a:chExt cx="2436" cy="349"/>
          </a:xfrm>
        </p:grpSpPr>
        <p:grpSp>
          <p:nvGrpSpPr>
            <p:cNvPr id="57" name="Group 73"/>
            <p:cNvGrpSpPr>
              <a:grpSpLocks/>
            </p:cNvGrpSpPr>
            <p:nvPr/>
          </p:nvGrpSpPr>
          <p:grpSpPr bwMode="auto">
            <a:xfrm>
              <a:off x="182" y="2818"/>
              <a:ext cx="1421" cy="310"/>
              <a:chOff x="182" y="2818"/>
              <a:chExt cx="1421" cy="310"/>
            </a:xfrm>
          </p:grpSpPr>
          <p:graphicFrame>
            <p:nvGraphicFramePr>
              <p:cNvPr id="59" name="Object 50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120285087"/>
                  </p:ext>
                </p:extLst>
              </p:nvPr>
            </p:nvGraphicFramePr>
            <p:xfrm>
              <a:off x="452" y="2850"/>
              <a:ext cx="692" cy="27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14058" name="Equation" r:id="rId16" imgW="507960" imgH="203040" progId="Equation.DSMT4">
                      <p:embed/>
                    </p:oleObj>
                  </mc:Choice>
                  <mc:Fallback>
                    <p:oleObj name="Equation" r:id="rId16" imgW="507960" imgH="203040" progId="Equation.DSMT4">
                      <p:embed/>
                      <p:pic>
                        <p:nvPicPr>
                          <p:cNvPr id="0" name="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7"/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52" y="2850"/>
                            <a:ext cx="692" cy="278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60" name="Text Box 72"/>
              <p:cNvSpPr txBox="1">
                <a:spLocks noChangeArrowheads="1"/>
              </p:cNvSpPr>
              <p:nvPr/>
            </p:nvSpPr>
            <p:spPr bwMode="auto">
              <a:xfrm>
                <a:off x="182" y="2818"/>
                <a:ext cx="1421" cy="2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400" b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Xét              và</a:t>
                </a:r>
                <a:endParaRPr lang="en-US" sz="2400" b="1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58" name="Text Box 74"/>
            <p:cNvSpPr txBox="1">
              <a:spLocks noChangeArrowheads="1"/>
            </p:cNvSpPr>
            <p:nvPr/>
          </p:nvSpPr>
          <p:spPr bwMode="auto">
            <a:xfrm>
              <a:off x="1676" y="2779"/>
              <a:ext cx="942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ta có</a:t>
              </a:r>
              <a:r>
                <a:rPr lang="en-US" sz="28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  <p:graphicFrame>
        <p:nvGraphicFramePr>
          <p:cNvPr id="61" name="Object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5440109"/>
              </p:ext>
            </p:extLst>
          </p:nvPr>
        </p:nvGraphicFramePr>
        <p:xfrm>
          <a:off x="2039938" y="4249738"/>
          <a:ext cx="9747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59" name="Equation" r:id="rId18" imgW="444240" imgH="177480" progId="Equation.DSMT4">
                  <p:embed/>
                </p:oleObj>
              </mc:Choice>
              <mc:Fallback>
                <p:oleObj name="Equation" r:id="rId18" imgW="4442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9938" y="4249738"/>
                        <a:ext cx="974725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7205826"/>
              </p:ext>
            </p:extLst>
          </p:nvPr>
        </p:nvGraphicFramePr>
        <p:xfrm>
          <a:off x="762000" y="4908662"/>
          <a:ext cx="2025552" cy="4069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60" name="Equation" r:id="rId20" imgW="1015920" imgH="203040" progId="Equation.DSMT4">
                  <p:embed/>
                </p:oleObj>
              </mc:Choice>
              <mc:Fallback>
                <p:oleObj name="Equation" r:id="rId20" imgW="1015920" imgH="203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908662"/>
                        <a:ext cx="2025552" cy="40694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Text Box 85"/>
          <p:cNvSpPr txBox="1">
            <a:spLocks noChangeArrowheads="1"/>
          </p:cNvSpPr>
          <p:nvPr/>
        </p:nvSpPr>
        <p:spPr bwMode="auto">
          <a:xfrm>
            <a:off x="2743200" y="4810780"/>
            <a:ext cx="1143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gcg</a:t>
            </a:r>
            <a:r>
              <a:rPr lang="en-U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8348589"/>
              </p:ext>
            </p:extLst>
          </p:nvPr>
        </p:nvGraphicFramePr>
        <p:xfrm>
          <a:off x="197168" y="4876800"/>
          <a:ext cx="56483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61" name="Equation" r:id="rId22" imgW="190440" imgH="152280" progId="Equation.DSMT4">
                  <p:embed/>
                </p:oleObj>
              </mc:Choice>
              <mc:Fallback>
                <p:oleObj name="Equation" r:id="rId22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168" y="4876800"/>
                        <a:ext cx="564832" cy="457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5" name="Rectangle 49"/>
          <p:cNvSpPr>
            <a:spLocks noChangeArrowheads="1"/>
          </p:cNvSpPr>
          <p:nvPr/>
        </p:nvSpPr>
        <p:spPr bwMode="auto">
          <a:xfrm>
            <a:off x="780563" y="5410200"/>
            <a:ext cx="142923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EA = EC</a:t>
            </a:r>
          </a:p>
        </p:txBody>
      </p:sp>
      <p:graphicFrame>
        <p:nvGraphicFramePr>
          <p:cNvPr id="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3732838"/>
              </p:ext>
            </p:extLst>
          </p:nvPr>
        </p:nvGraphicFramePr>
        <p:xfrm>
          <a:off x="228600" y="5410200"/>
          <a:ext cx="564832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62" name="Equation" r:id="rId23" imgW="190440" imgH="152280" progId="Equation.DSMT4">
                  <p:embed/>
                </p:oleObj>
              </mc:Choice>
              <mc:Fallback>
                <p:oleObj name="Equation" r:id="rId23" imgW="190440" imgH="15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5410200"/>
                        <a:ext cx="564832" cy="4572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" name="Text Box 86"/>
          <p:cNvSpPr txBox="1">
            <a:spLocks noChangeArrowheads="1"/>
          </p:cNvSpPr>
          <p:nvPr/>
        </p:nvSpPr>
        <p:spPr bwMode="auto">
          <a:xfrm>
            <a:off x="152400" y="6031468"/>
            <a:ext cx="534593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Vậy E là trung điểm của AC</a:t>
            </a:r>
          </a:p>
        </p:txBody>
      </p:sp>
    </p:spTree>
    <p:extLst>
      <p:ext uri="{BB962C8B-B14F-4D97-AF65-F5344CB8AC3E}">
        <p14:creationId xmlns:p14="http://schemas.microsoft.com/office/powerpoint/2010/main" val="3434611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 animBg="1"/>
      <p:bldP spid="22" grpId="0" animBg="1"/>
      <p:bldP spid="24" grpId="0"/>
      <p:bldP spid="25" grpId="0"/>
      <p:bldP spid="26" grpId="0" animBg="1"/>
      <p:bldP spid="27" grpId="0" animBg="1"/>
      <p:bldP spid="28" grpId="0" animBg="1"/>
      <p:bldP spid="37" grpId="0"/>
      <p:bldP spid="38" grpId="0"/>
      <p:bldP spid="39" grpId="0"/>
      <p:bldP spid="41" grpId="0"/>
      <p:bldP spid="47" grpId="0"/>
      <p:bldP spid="48" grpId="0"/>
      <p:bldP spid="49" grpId="0"/>
      <p:bldP spid="54" grpId="0"/>
      <p:bldP spid="63" grpId="0"/>
      <p:bldP spid="65" grpId="0"/>
      <p:bldP spid="6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>
          <a:xfrm rot="5400000" flipH="1" flipV="1">
            <a:off x="-838200" y="1981200"/>
            <a:ext cx="4953000" cy="23622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2819400" y="685800"/>
            <a:ext cx="5715000" cy="49530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2515597" y="-76200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2353270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77200" y="5562600"/>
            <a:ext cx="6848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39797" y="2429470"/>
            <a:ext cx="6463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8" name="Oval 7"/>
          <p:cNvSpPr/>
          <p:nvPr/>
        </p:nvSpPr>
        <p:spPr>
          <a:xfrm>
            <a:off x="1676400" y="3069336"/>
            <a:ext cx="54864" cy="548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583936" y="3069336"/>
            <a:ext cx="54864" cy="54864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457200" y="5638800"/>
            <a:ext cx="8077200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2133600" y="1828800"/>
            <a:ext cx="304800" cy="76200"/>
          </a:xfrm>
          <a:prstGeom prst="line">
            <a:avLst/>
          </a:prstGeom>
          <a:ln w="13970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990600" y="4038600"/>
            <a:ext cx="381000" cy="76200"/>
          </a:xfrm>
          <a:prstGeom prst="line">
            <a:avLst/>
          </a:prstGeom>
          <a:ln w="139700" cmpd="dbl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9" idx="4"/>
          </p:cNvCxnSpPr>
          <p:nvPr/>
        </p:nvCxnSpPr>
        <p:spPr>
          <a:xfrm flipV="1">
            <a:off x="1676400" y="3124200"/>
            <a:ext cx="3934968" cy="2"/>
          </a:xfrm>
          <a:prstGeom prst="line">
            <a:avLst/>
          </a:prstGeom>
          <a:ln w="1047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 flipH="1" flipV="1">
            <a:off x="6705600" y="4038600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 flipH="1" flipV="1">
            <a:off x="4038600" y="1676400"/>
            <a:ext cx="228600" cy="228600"/>
          </a:xfrm>
          <a:prstGeom prst="line">
            <a:avLst/>
          </a:prstGeom>
          <a:ln w="136525" cmpd="tri">
            <a:solidFill>
              <a:srgbClr val="FF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-152400" y="5477470"/>
            <a:ext cx="6463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8" name="Straight Connector 17"/>
          <p:cNvCxnSpPr/>
          <p:nvPr/>
        </p:nvCxnSpPr>
        <p:spPr>
          <a:xfrm>
            <a:off x="457200" y="5638800"/>
            <a:ext cx="8077200" cy="1588"/>
          </a:xfrm>
          <a:prstGeom prst="line">
            <a:avLst/>
          </a:prstGeom>
          <a:ln w="1047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Arc 18"/>
          <p:cNvSpPr/>
          <p:nvPr/>
        </p:nvSpPr>
        <p:spPr>
          <a:xfrm rot="15056706">
            <a:off x="2181458" y="-301098"/>
            <a:ext cx="3131175" cy="4656697"/>
          </a:xfrm>
          <a:prstGeom prst="arc">
            <a:avLst>
              <a:gd name="adj1" fmla="val 15757279"/>
              <a:gd name="adj2" fmla="val 20509799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c 19"/>
          <p:cNvSpPr/>
          <p:nvPr/>
        </p:nvSpPr>
        <p:spPr>
          <a:xfrm rot="219888">
            <a:off x="237226" y="703771"/>
            <a:ext cx="5451566" cy="3774058"/>
          </a:xfrm>
          <a:prstGeom prst="arc">
            <a:avLst>
              <a:gd name="adj1" fmla="val 15830378"/>
              <a:gd name="adj2" fmla="val 408560"/>
            </a:avLst>
          </a:prstGeom>
          <a:ln w="3810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c 22"/>
          <p:cNvSpPr/>
          <p:nvPr/>
        </p:nvSpPr>
        <p:spPr>
          <a:xfrm rot="15056706">
            <a:off x="825648" y="2196841"/>
            <a:ext cx="3573049" cy="4826517"/>
          </a:xfrm>
          <a:prstGeom prst="arc">
            <a:avLst>
              <a:gd name="adj1" fmla="val 15757279"/>
              <a:gd name="adj2" fmla="val 20913929"/>
            </a:avLst>
          </a:prstGeom>
          <a:ln w="38100" cmpd="sng">
            <a:solidFill>
              <a:srgbClr val="FF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c 25"/>
          <p:cNvSpPr/>
          <p:nvPr/>
        </p:nvSpPr>
        <p:spPr>
          <a:xfrm rot="219888">
            <a:off x="2934205" y="3149622"/>
            <a:ext cx="5684735" cy="3774058"/>
          </a:xfrm>
          <a:prstGeom prst="arc">
            <a:avLst>
              <a:gd name="adj1" fmla="val 15657587"/>
              <a:gd name="adj2" fmla="val 531754"/>
            </a:avLst>
          </a:prstGeom>
          <a:ln w="3810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177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3" grpId="0" animBg="1"/>
      <p:bldP spid="2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2635</TotalTime>
  <Words>1005</Words>
  <Application>Microsoft Office PowerPoint</Application>
  <PresentationFormat>On-screen Show (4:3)</PresentationFormat>
  <Paragraphs>243</Paragraphs>
  <Slides>28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8" baseType="lpstr">
      <vt:lpstr>.VnAristoteH</vt:lpstr>
      <vt:lpstr>Arial</vt:lpstr>
      <vt:lpstr>Calibri</vt:lpstr>
      <vt:lpstr>Symbol</vt:lpstr>
      <vt:lpstr>Times New Roman</vt:lpstr>
      <vt:lpstr>VNI-Times</vt:lpstr>
      <vt:lpstr>Wingdings</vt:lpstr>
      <vt:lpstr>Wingdings 3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1 :  TỨ GIÁC</dc:title>
  <dc:creator>Bich Thuy</dc:creator>
  <cp:lastModifiedBy>Bach Thanh Long</cp:lastModifiedBy>
  <cp:revision>364</cp:revision>
  <dcterms:created xsi:type="dcterms:W3CDTF">2010-06-14T08:55:41Z</dcterms:created>
  <dcterms:modified xsi:type="dcterms:W3CDTF">2021-09-02T04:18:15Z</dcterms:modified>
</cp:coreProperties>
</file>