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E9B2-9A56-4BAE-BA52-513839403CA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50C8A-7452-40B0-BFAB-09BF761F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4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F6E6DA-930D-4AD4-9E94-4725F13DAC39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32588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59A5-CA3D-47A6-8BB0-4CC93CB4FB4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CA04-2D50-4D9D-B721-5388F0B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43200" y="990600"/>
            <a:ext cx="6502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4114800"/>
            <a:ext cx="6392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336">
            <a:off x="3232151" y="4754034"/>
            <a:ext cx="2235200" cy="10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124451"/>
            <a:ext cx="812800" cy="5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19"/>
          <p:cNvGrpSpPr>
            <a:grpSpLocks/>
          </p:cNvGrpSpPr>
          <p:nvPr/>
        </p:nvGrpSpPr>
        <p:grpSpPr bwMode="auto">
          <a:xfrm>
            <a:off x="254000" y="353485"/>
            <a:ext cx="11836400" cy="6199716"/>
            <a:chOff x="43" y="199"/>
            <a:chExt cx="5592" cy="3906"/>
          </a:xfrm>
        </p:grpSpPr>
        <p:sp>
          <p:nvSpPr>
            <p:cNvPr id="14564" name="Line 20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5" name="Freeform 21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6" name="Freeform 22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7" name="Line 23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8" name="Freeform 24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9" name="Freeform 25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0" name="Freeform 26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1" name="Freeform 27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2" name="Freeform 28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3" name="Freeform 29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4" name="Line 30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5" name="Freeform 31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6" name="Freeform 32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7" name="Line 33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8" name="Freeform 34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79" name="Freeform 35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0" name="Freeform 36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1" name="Freeform 37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2" name="Freeform 38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3" name="Freeform 39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4" name="Freeform 40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5" name="Freeform 41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6" name="Freeform 42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7" name="Freeform 43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8" name="Freeform 44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89" name="Freeform 45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0" name="Freeform 46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1" name="Freeform 47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2" name="Freeform 48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3" name="Freeform 49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4" name="Freeform 50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5" name="Freeform 51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6" name="Freeform 52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7" name="Freeform 53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8" name="Freeform 54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99" name="Freeform 55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0" name="Freeform 56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1" name="Freeform 57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2" name="Freeform 58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3" name="Freeform 59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4" name="Freeform 60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5" name="Freeform 61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6" name="Freeform 62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7" name="Freeform 63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8" name="Freeform 64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09" name="Freeform 65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0" name="Freeform 66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1" name="Freeform 67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2" name="Freeform 68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3" name="Freeform 69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4" name="Freeform 70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5" name="Freeform 71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6" name="Freeform 72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7" name="Freeform 73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8" name="Freeform 74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19" name="Freeform 75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0" name="Freeform 76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1" name="Freeform 77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2" name="Freeform 78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3" name="Freeform 79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4" name="Freeform 80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5" name="Freeform 81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6" name="Freeform 82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7" name="Freeform 83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8" name="Freeform 84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29" name="Freeform 85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0" name="Freeform 86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1" name="Freeform 87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2" name="Freeform 88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3" name="Freeform 89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4" name="Freeform 90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5" name="Freeform 91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6" name="Freeform 92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7" name="Freeform 93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8" name="Freeform 94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39" name="Freeform 95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0" name="Freeform 96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1" name="Freeform 97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2" name="Freeform 98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3" name="Freeform 99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4" name="Freeform 100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5" name="Freeform 101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6" name="Freeform 102"/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7" name="Freeform 103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8" name="Freeform 104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49" name="Freeform 105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0" name="Freeform 106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1" name="Freeform 107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2" name="Freeform 108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3" name="Freeform 109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4" name="Freeform 110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5" name="Freeform 111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6" name="Freeform 112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7" name="Freeform 113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8" name="Freeform 114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59" name="Freeform 115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0" name="Freeform 116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1" name="Freeform 117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2" name="Freeform 118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3" name="Freeform 119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4" name="Freeform 120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5" name="Freeform 121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6" name="Freeform 122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7" name="Freeform 123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8" name="Freeform 124"/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69" name="Freeform 125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0" name="Freeform 126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1" name="Freeform 127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2" name="Freeform 128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3" name="Freeform 129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4" name="Freeform 130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5" name="Freeform 131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6" name="Freeform 132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7" name="Freeform 133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8" name="Freeform 134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79" name="Freeform 135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0" name="Freeform 136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1" name="Freeform 137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2" name="Freeform 138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3" name="Freeform 139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4" name="Freeform 140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5" name="Freeform 141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6" name="Freeform 142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7" name="Freeform 143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8" name="Freeform 144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89" name="Freeform 145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0" name="Freeform 146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1" name="Freeform 147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2" name="Freeform 148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3" name="Freeform 149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4" name="Freeform 150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5" name="Freeform 151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6" name="Freeform 152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7" name="Freeform 153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8" name="Freeform 154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99" name="Freeform 155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0" name="Freeform 156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1" name="Freeform 157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2" name="Freeform 158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3" name="Freeform 159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4" name="Freeform 160"/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5" name="Freeform 161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6" name="Freeform 162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7" name="Freeform 163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8" name="Freeform 164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09" name="Freeform 165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0" name="Freeform 166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1" name="Freeform 167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2" name="Freeform 168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3" name="Freeform 169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4" name="Freeform 170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5" name="Freeform 171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6" name="Freeform 172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7" name="Freeform 173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8" name="Freeform 174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19" name="Freeform 175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0" name="Freeform 176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1" name="Freeform 177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2" name="Freeform 178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3" name="Freeform 179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4" name="Freeform 180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5" name="Freeform 181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6" name="Freeform 182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7" name="Freeform 183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8" name="Freeform 184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29" name="Freeform 185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0" name="Freeform 186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1" name="Freeform 187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2" name="Freeform 188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3" name="Freeform 189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4" name="Freeform 190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5" name="Freeform 191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6" name="Freeform 192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7" name="Freeform 193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8" name="Freeform 194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39" name="Freeform 195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0" name="Freeform 196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1" name="Freeform 197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2" name="Freeform 198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3" name="Freeform 199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4" name="Freeform 200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5" name="Freeform 201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6" name="Freeform 202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7" name="Freeform 203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8" name="Freeform 204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49" name="Freeform 205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0" name="Freeform 206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1" name="Freeform 207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2" name="Freeform 208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3" name="Freeform 209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4" name="Freeform 210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5" name="Freeform 211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6" name="Freeform 212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7" name="Freeform 213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8" name="Freeform 214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59" name="Freeform 215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60" name="Freeform 216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61" name="Freeform 217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62" name="Freeform 218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63" name="Freeform 219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4344" name="Group 220"/>
          <p:cNvGrpSpPr>
            <a:grpSpLocks/>
          </p:cNvGrpSpPr>
          <p:nvPr/>
        </p:nvGrpSpPr>
        <p:grpSpPr bwMode="auto">
          <a:xfrm>
            <a:off x="586317" y="76201"/>
            <a:ext cx="11554883" cy="6024033"/>
            <a:chOff x="271" y="203"/>
            <a:chExt cx="5459" cy="3795"/>
          </a:xfrm>
        </p:grpSpPr>
        <p:sp>
          <p:nvSpPr>
            <p:cNvPr id="14364" name="Freeform 221"/>
            <p:cNvSpPr>
              <a:spLocks/>
            </p:cNvSpPr>
            <p:nvPr/>
          </p:nvSpPr>
          <p:spPr bwMode="auto">
            <a:xfrm>
              <a:off x="5313" y="357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18 h 46"/>
                <a:gd name="T4" fmla="*/ 168 w 181"/>
                <a:gd name="T5" fmla="*/ 10 h 46"/>
                <a:gd name="T6" fmla="*/ 146 w 181"/>
                <a:gd name="T7" fmla="*/ 7 h 46"/>
                <a:gd name="T8" fmla="*/ 116 w 181"/>
                <a:gd name="T9" fmla="*/ 0 h 46"/>
                <a:gd name="T10" fmla="*/ 52 w 181"/>
                <a:gd name="T11" fmla="*/ 0 h 46"/>
                <a:gd name="T12" fmla="*/ 22 w 181"/>
                <a:gd name="T13" fmla="*/ 3 h 46"/>
                <a:gd name="T14" fmla="*/ 0 w 181"/>
                <a:gd name="T15" fmla="*/ 10 h 46"/>
                <a:gd name="T16" fmla="*/ 43 w 181"/>
                <a:gd name="T17" fmla="*/ 28 h 46"/>
                <a:gd name="T18" fmla="*/ 95 w 181"/>
                <a:gd name="T19" fmla="*/ 43 h 46"/>
                <a:gd name="T20" fmla="*/ 121 w 181"/>
                <a:gd name="T21" fmla="*/ 46 h 46"/>
                <a:gd name="T22" fmla="*/ 146 w 181"/>
                <a:gd name="T23" fmla="*/ 46 h 46"/>
                <a:gd name="T24" fmla="*/ 164 w 181"/>
                <a:gd name="T25" fmla="*/ 39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18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8"/>
                  </a:lnTo>
                  <a:lnTo>
                    <a:pt x="95" y="43"/>
                  </a:lnTo>
                  <a:lnTo>
                    <a:pt x="121" y="46"/>
                  </a:lnTo>
                  <a:lnTo>
                    <a:pt x="146" y="46"/>
                  </a:lnTo>
                  <a:lnTo>
                    <a:pt x="164" y="39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65" name="Freeform 222"/>
            <p:cNvSpPr>
              <a:spLocks/>
            </p:cNvSpPr>
            <p:nvPr/>
          </p:nvSpPr>
          <p:spPr bwMode="auto">
            <a:xfrm>
              <a:off x="3741" y="3761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9 w 73"/>
                <a:gd name="T3" fmla="*/ 33 h 58"/>
                <a:gd name="T4" fmla="*/ 26 w 73"/>
                <a:gd name="T5" fmla="*/ 47 h 58"/>
                <a:gd name="T6" fmla="*/ 47 w 73"/>
                <a:gd name="T7" fmla="*/ 54 h 58"/>
                <a:gd name="T8" fmla="*/ 73 w 73"/>
                <a:gd name="T9" fmla="*/ 58 h 58"/>
                <a:gd name="T10" fmla="*/ 65 w 73"/>
                <a:gd name="T11" fmla="*/ 36 h 58"/>
                <a:gd name="T12" fmla="*/ 52 w 73"/>
                <a:gd name="T13" fmla="*/ 15 h 58"/>
                <a:gd name="T14" fmla="*/ 30 w 73"/>
                <a:gd name="T15" fmla="*/ 4 h 58"/>
                <a:gd name="T16" fmla="*/ 17 w 73"/>
                <a:gd name="T17" fmla="*/ 0 h 58"/>
                <a:gd name="T18" fmla="*/ 0 w 73"/>
                <a:gd name="T19" fmla="*/ 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9" y="33"/>
                  </a:lnTo>
                  <a:lnTo>
                    <a:pt x="26" y="47"/>
                  </a:lnTo>
                  <a:lnTo>
                    <a:pt x="47" y="54"/>
                  </a:lnTo>
                  <a:lnTo>
                    <a:pt x="73" y="58"/>
                  </a:lnTo>
                  <a:lnTo>
                    <a:pt x="65" y="36"/>
                  </a:lnTo>
                  <a:lnTo>
                    <a:pt x="52" y="15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66" name="Freeform 223"/>
            <p:cNvSpPr>
              <a:spLocks/>
            </p:cNvSpPr>
            <p:nvPr/>
          </p:nvSpPr>
          <p:spPr bwMode="auto">
            <a:xfrm>
              <a:off x="5511" y="371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1 h 79"/>
                <a:gd name="T6" fmla="*/ 8 w 43"/>
                <a:gd name="T7" fmla="*/ 29 h 79"/>
                <a:gd name="T8" fmla="*/ 21 w 43"/>
                <a:gd name="T9" fmla="*/ 50 h 79"/>
                <a:gd name="T10" fmla="*/ 26 w 43"/>
                <a:gd name="T11" fmla="*/ 64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6 h 79"/>
                <a:gd name="T18" fmla="*/ 43 w 43"/>
                <a:gd name="T19" fmla="*/ 21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8" y="29"/>
                  </a:lnTo>
                  <a:lnTo>
                    <a:pt x="21" y="50"/>
                  </a:lnTo>
                  <a:lnTo>
                    <a:pt x="26" y="64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6"/>
                  </a:lnTo>
                  <a:lnTo>
                    <a:pt x="43" y="21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67" name="Freeform 224"/>
            <p:cNvSpPr>
              <a:spLocks/>
            </p:cNvSpPr>
            <p:nvPr/>
          </p:nvSpPr>
          <p:spPr bwMode="auto">
            <a:xfrm>
              <a:off x="4630" y="3815"/>
              <a:ext cx="108" cy="32"/>
            </a:xfrm>
            <a:custGeom>
              <a:avLst/>
              <a:gdLst>
                <a:gd name="T0" fmla="*/ 108 w 108"/>
                <a:gd name="T1" fmla="*/ 7 h 32"/>
                <a:gd name="T2" fmla="*/ 91 w 108"/>
                <a:gd name="T3" fmla="*/ 4 h 32"/>
                <a:gd name="T4" fmla="*/ 65 w 108"/>
                <a:gd name="T5" fmla="*/ 0 h 32"/>
                <a:gd name="T6" fmla="*/ 35 w 108"/>
                <a:gd name="T7" fmla="*/ 4 h 32"/>
                <a:gd name="T8" fmla="*/ 18 w 108"/>
                <a:gd name="T9" fmla="*/ 11 h 32"/>
                <a:gd name="T10" fmla="*/ 0 w 108"/>
                <a:gd name="T11" fmla="*/ 29 h 32"/>
                <a:gd name="T12" fmla="*/ 22 w 108"/>
                <a:gd name="T13" fmla="*/ 29 h 32"/>
                <a:gd name="T14" fmla="*/ 43 w 108"/>
                <a:gd name="T15" fmla="*/ 32 h 32"/>
                <a:gd name="T16" fmla="*/ 56 w 108"/>
                <a:gd name="T17" fmla="*/ 32 h 32"/>
                <a:gd name="T18" fmla="*/ 73 w 108"/>
                <a:gd name="T19" fmla="*/ 29 h 32"/>
                <a:gd name="T20" fmla="*/ 91 w 108"/>
                <a:gd name="T21" fmla="*/ 22 h 32"/>
                <a:gd name="T22" fmla="*/ 108 w 108"/>
                <a:gd name="T23" fmla="*/ 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32">
                  <a:moveTo>
                    <a:pt x="108" y="7"/>
                  </a:moveTo>
                  <a:lnTo>
                    <a:pt x="91" y="4"/>
                  </a:lnTo>
                  <a:lnTo>
                    <a:pt x="65" y="0"/>
                  </a:lnTo>
                  <a:lnTo>
                    <a:pt x="35" y="4"/>
                  </a:lnTo>
                  <a:lnTo>
                    <a:pt x="18" y="11"/>
                  </a:lnTo>
                  <a:lnTo>
                    <a:pt x="0" y="29"/>
                  </a:lnTo>
                  <a:lnTo>
                    <a:pt x="22" y="29"/>
                  </a:lnTo>
                  <a:lnTo>
                    <a:pt x="43" y="32"/>
                  </a:lnTo>
                  <a:lnTo>
                    <a:pt x="56" y="32"/>
                  </a:lnTo>
                  <a:lnTo>
                    <a:pt x="73" y="29"/>
                  </a:lnTo>
                  <a:lnTo>
                    <a:pt x="91" y="22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68" name="Freeform 225"/>
            <p:cNvSpPr>
              <a:spLocks/>
            </p:cNvSpPr>
            <p:nvPr/>
          </p:nvSpPr>
          <p:spPr bwMode="auto">
            <a:xfrm>
              <a:off x="4334" y="382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39 w 56"/>
                <a:gd name="T3" fmla="*/ 18 h 47"/>
                <a:gd name="T4" fmla="*/ 26 w 56"/>
                <a:gd name="T5" fmla="*/ 7 h 47"/>
                <a:gd name="T6" fmla="*/ 0 w 56"/>
                <a:gd name="T7" fmla="*/ 0 h 47"/>
                <a:gd name="T8" fmla="*/ 17 w 56"/>
                <a:gd name="T9" fmla="*/ 32 h 47"/>
                <a:gd name="T10" fmla="*/ 34 w 56"/>
                <a:gd name="T11" fmla="*/ 43 h 47"/>
                <a:gd name="T12" fmla="*/ 56 w 56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7">
                  <a:moveTo>
                    <a:pt x="56" y="47"/>
                  </a:moveTo>
                  <a:lnTo>
                    <a:pt x="39" y="18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34" y="43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69" name="Freeform 226"/>
            <p:cNvSpPr>
              <a:spLocks/>
            </p:cNvSpPr>
            <p:nvPr/>
          </p:nvSpPr>
          <p:spPr bwMode="auto">
            <a:xfrm>
              <a:off x="4686" y="3897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5 h 79"/>
                <a:gd name="T4" fmla="*/ 0 w 43"/>
                <a:gd name="T5" fmla="*/ 22 h 79"/>
                <a:gd name="T6" fmla="*/ 4 w 43"/>
                <a:gd name="T7" fmla="*/ 33 h 79"/>
                <a:gd name="T8" fmla="*/ 22 w 43"/>
                <a:gd name="T9" fmla="*/ 51 h 79"/>
                <a:gd name="T10" fmla="*/ 30 w 43"/>
                <a:gd name="T11" fmla="*/ 65 h 79"/>
                <a:gd name="T12" fmla="*/ 22 w 43"/>
                <a:gd name="T13" fmla="*/ 79 h 79"/>
                <a:gd name="T14" fmla="*/ 35 w 43"/>
                <a:gd name="T15" fmla="*/ 58 h 79"/>
                <a:gd name="T16" fmla="*/ 43 w 43"/>
                <a:gd name="T17" fmla="*/ 40 h 79"/>
                <a:gd name="T18" fmla="*/ 43 w 43"/>
                <a:gd name="T19" fmla="*/ 22 h 79"/>
                <a:gd name="T20" fmla="*/ 35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5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22" y="51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35" y="58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0" name="Freeform 227"/>
            <p:cNvSpPr>
              <a:spLocks/>
            </p:cNvSpPr>
            <p:nvPr/>
          </p:nvSpPr>
          <p:spPr bwMode="auto">
            <a:xfrm>
              <a:off x="4832" y="3740"/>
              <a:ext cx="78" cy="36"/>
            </a:xfrm>
            <a:custGeom>
              <a:avLst/>
              <a:gdLst>
                <a:gd name="T0" fmla="*/ 78 w 78"/>
                <a:gd name="T1" fmla="*/ 0 h 36"/>
                <a:gd name="T2" fmla="*/ 60 w 78"/>
                <a:gd name="T3" fmla="*/ 0 h 36"/>
                <a:gd name="T4" fmla="*/ 39 w 78"/>
                <a:gd name="T5" fmla="*/ 0 h 36"/>
                <a:gd name="T6" fmla="*/ 17 w 78"/>
                <a:gd name="T7" fmla="*/ 11 h 36"/>
                <a:gd name="T8" fmla="*/ 9 w 78"/>
                <a:gd name="T9" fmla="*/ 21 h 36"/>
                <a:gd name="T10" fmla="*/ 0 w 78"/>
                <a:gd name="T11" fmla="*/ 36 h 36"/>
                <a:gd name="T12" fmla="*/ 30 w 78"/>
                <a:gd name="T13" fmla="*/ 29 h 36"/>
                <a:gd name="T14" fmla="*/ 56 w 78"/>
                <a:gd name="T15" fmla="*/ 21 h 36"/>
                <a:gd name="T16" fmla="*/ 69 w 78"/>
                <a:gd name="T17" fmla="*/ 11 h 36"/>
                <a:gd name="T18" fmla="*/ 78 w 7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36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30" y="29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1" name="Freeform 228"/>
            <p:cNvSpPr>
              <a:spLocks/>
            </p:cNvSpPr>
            <p:nvPr/>
          </p:nvSpPr>
          <p:spPr bwMode="auto">
            <a:xfrm>
              <a:off x="5386" y="475"/>
              <a:ext cx="56" cy="79"/>
            </a:xfrm>
            <a:custGeom>
              <a:avLst/>
              <a:gdLst>
                <a:gd name="T0" fmla="*/ 56 w 56"/>
                <a:gd name="T1" fmla="*/ 0 h 79"/>
                <a:gd name="T2" fmla="*/ 39 w 56"/>
                <a:gd name="T3" fmla="*/ 11 h 79"/>
                <a:gd name="T4" fmla="*/ 17 w 56"/>
                <a:gd name="T5" fmla="*/ 21 h 79"/>
                <a:gd name="T6" fmla="*/ 0 w 56"/>
                <a:gd name="T7" fmla="*/ 43 h 79"/>
                <a:gd name="T8" fmla="*/ 0 w 56"/>
                <a:gd name="T9" fmla="*/ 57 h 79"/>
                <a:gd name="T10" fmla="*/ 0 w 56"/>
                <a:gd name="T11" fmla="*/ 79 h 79"/>
                <a:gd name="T12" fmla="*/ 30 w 56"/>
                <a:gd name="T13" fmla="*/ 57 h 79"/>
                <a:gd name="T14" fmla="*/ 39 w 56"/>
                <a:gd name="T15" fmla="*/ 50 h 79"/>
                <a:gd name="T16" fmla="*/ 52 w 56"/>
                <a:gd name="T17" fmla="*/ 36 h 79"/>
                <a:gd name="T18" fmla="*/ 56 w 56"/>
                <a:gd name="T19" fmla="*/ 18 h 79"/>
                <a:gd name="T20" fmla="*/ 56 w 5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9">
                  <a:moveTo>
                    <a:pt x="56" y="0"/>
                  </a:moveTo>
                  <a:lnTo>
                    <a:pt x="39" y="11"/>
                  </a:lnTo>
                  <a:lnTo>
                    <a:pt x="17" y="2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9"/>
                  </a:lnTo>
                  <a:lnTo>
                    <a:pt x="30" y="57"/>
                  </a:lnTo>
                  <a:lnTo>
                    <a:pt x="39" y="50"/>
                  </a:lnTo>
                  <a:lnTo>
                    <a:pt x="52" y="36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2" name="Freeform 229"/>
            <p:cNvSpPr>
              <a:spLocks/>
            </p:cNvSpPr>
            <p:nvPr/>
          </p:nvSpPr>
          <p:spPr bwMode="auto">
            <a:xfrm>
              <a:off x="3849" y="3654"/>
              <a:ext cx="150" cy="143"/>
            </a:xfrm>
            <a:custGeom>
              <a:avLst/>
              <a:gdLst>
                <a:gd name="T0" fmla="*/ 4 w 150"/>
                <a:gd name="T1" fmla="*/ 0 h 143"/>
                <a:gd name="T2" fmla="*/ 0 w 150"/>
                <a:gd name="T3" fmla="*/ 21 h 143"/>
                <a:gd name="T4" fmla="*/ 0 w 150"/>
                <a:gd name="T5" fmla="*/ 50 h 143"/>
                <a:gd name="T6" fmla="*/ 0 w 150"/>
                <a:gd name="T7" fmla="*/ 79 h 143"/>
                <a:gd name="T8" fmla="*/ 8 w 150"/>
                <a:gd name="T9" fmla="*/ 104 h 143"/>
                <a:gd name="T10" fmla="*/ 25 w 150"/>
                <a:gd name="T11" fmla="*/ 125 h 143"/>
                <a:gd name="T12" fmla="*/ 47 w 150"/>
                <a:gd name="T13" fmla="*/ 140 h 143"/>
                <a:gd name="T14" fmla="*/ 77 w 150"/>
                <a:gd name="T15" fmla="*/ 143 h 143"/>
                <a:gd name="T16" fmla="*/ 98 w 150"/>
                <a:gd name="T17" fmla="*/ 140 h 143"/>
                <a:gd name="T18" fmla="*/ 116 w 150"/>
                <a:gd name="T19" fmla="*/ 132 h 143"/>
                <a:gd name="T20" fmla="*/ 133 w 150"/>
                <a:gd name="T21" fmla="*/ 125 h 143"/>
                <a:gd name="T22" fmla="*/ 141 w 150"/>
                <a:gd name="T23" fmla="*/ 118 h 143"/>
                <a:gd name="T24" fmla="*/ 150 w 150"/>
                <a:gd name="T25" fmla="*/ 97 h 143"/>
                <a:gd name="T26" fmla="*/ 141 w 150"/>
                <a:gd name="T27" fmla="*/ 75 h 143"/>
                <a:gd name="T28" fmla="*/ 120 w 150"/>
                <a:gd name="T29" fmla="*/ 54 h 143"/>
                <a:gd name="T30" fmla="*/ 60 w 150"/>
                <a:gd name="T31" fmla="*/ 14 h 143"/>
                <a:gd name="T32" fmla="*/ 30 w 150"/>
                <a:gd name="T33" fmla="*/ 4 h 143"/>
                <a:gd name="T34" fmla="*/ 4 w 150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" h="143">
                  <a:moveTo>
                    <a:pt x="4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8" y="104"/>
                  </a:lnTo>
                  <a:lnTo>
                    <a:pt x="25" y="125"/>
                  </a:lnTo>
                  <a:lnTo>
                    <a:pt x="47" y="140"/>
                  </a:lnTo>
                  <a:lnTo>
                    <a:pt x="77" y="143"/>
                  </a:lnTo>
                  <a:lnTo>
                    <a:pt x="98" y="140"/>
                  </a:lnTo>
                  <a:lnTo>
                    <a:pt x="116" y="132"/>
                  </a:lnTo>
                  <a:lnTo>
                    <a:pt x="133" y="125"/>
                  </a:lnTo>
                  <a:lnTo>
                    <a:pt x="141" y="118"/>
                  </a:lnTo>
                  <a:lnTo>
                    <a:pt x="150" y="97"/>
                  </a:lnTo>
                  <a:lnTo>
                    <a:pt x="141" y="75"/>
                  </a:lnTo>
                  <a:lnTo>
                    <a:pt x="120" y="54"/>
                  </a:lnTo>
                  <a:lnTo>
                    <a:pt x="60" y="14"/>
                  </a:lnTo>
                  <a:lnTo>
                    <a:pt x="3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3" name="Freeform 230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w 47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4" name="Freeform 231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5" name="Freeform 232"/>
            <p:cNvSpPr>
              <a:spLocks/>
            </p:cNvSpPr>
            <p:nvPr/>
          </p:nvSpPr>
          <p:spPr bwMode="auto">
            <a:xfrm>
              <a:off x="3668" y="3812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35 h 46"/>
                <a:gd name="T4" fmla="*/ 163 w 181"/>
                <a:gd name="T5" fmla="*/ 39 h 46"/>
                <a:gd name="T6" fmla="*/ 142 w 181"/>
                <a:gd name="T7" fmla="*/ 42 h 46"/>
                <a:gd name="T8" fmla="*/ 112 w 181"/>
                <a:gd name="T9" fmla="*/ 46 h 46"/>
                <a:gd name="T10" fmla="*/ 47 w 181"/>
                <a:gd name="T11" fmla="*/ 42 h 46"/>
                <a:gd name="T12" fmla="*/ 22 w 181"/>
                <a:gd name="T13" fmla="*/ 35 h 46"/>
                <a:gd name="T14" fmla="*/ 0 w 181"/>
                <a:gd name="T15" fmla="*/ 25 h 46"/>
                <a:gd name="T16" fmla="*/ 47 w 181"/>
                <a:gd name="T17" fmla="*/ 10 h 46"/>
                <a:gd name="T18" fmla="*/ 99 w 181"/>
                <a:gd name="T19" fmla="*/ 3 h 46"/>
                <a:gd name="T20" fmla="*/ 125 w 181"/>
                <a:gd name="T21" fmla="*/ 0 h 46"/>
                <a:gd name="T22" fmla="*/ 146 w 181"/>
                <a:gd name="T23" fmla="*/ 3 h 46"/>
                <a:gd name="T24" fmla="*/ 168 w 181"/>
                <a:gd name="T25" fmla="*/ 14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35"/>
                  </a:lnTo>
                  <a:lnTo>
                    <a:pt x="163" y="39"/>
                  </a:lnTo>
                  <a:lnTo>
                    <a:pt x="142" y="42"/>
                  </a:lnTo>
                  <a:lnTo>
                    <a:pt x="112" y="46"/>
                  </a:lnTo>
                  <a:lnTo>
                    <a:pt x="47" y="42"/>
                  </a:lnTo>
                  <a:lnTo>
                    <a:pt x="22" y="35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4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6" name="Freeform 233"/>
            <p:cNvSpPr>
              <a:spLocks/>
            </p:cNvSpPr>
            <p:nvPr/>
          </p:nvSpPr>
          <p:spPr bwMode="auto">
            <a:xfrm>
              <a:off x="3823" y="3801"/>
              <a:ext cx="159" cy="86"/>
            </a:xfrm>
            <a:custGeom>
              <a:avLst/>
              <a:gdLst>
                <a:gd name="T0" fmla="*/ 154 w 159"/>
                <a:gd name="T1" fmla="*/ 7 h 86"/>
                <a:gd name="T2" fmla="*/ 159 w 159"/>
                <a:gd name="T3" fmla="*/ 14 h 86"/>
                <a:gd name="T4" fmla="*/ 150 w 159"/>
                <a:gd name="T5" fmla="*/ 25 h 86"/>
                <a:gd name="T6" fmla="*/ 133 w 159"/>
                <a:gd name="T7" fmla="*/ 39 h 86"/>
                <a:gd name="T8" fmla="*/ 111 w 159"/>
                <a:gd name="T9" fmla="*/ 53 h 86"/>
                <a:gd name="T10" fmla="*/ 51 w 159"/>
                <a:gd name="T11" fmla="*/ 79 h 86"/>
                <a:gd name="T12" fmla="*/ 26 w 159"/>
                <a:gd name="T13" fmla="*/ 86 h 86"/>
                <a:gd name="T14" fmla="*/ 0 w 159"/>
                <a:gd name="T15" fmla="*/ 86 h 86"/>
                <a:gd name="T16" fmla="*/ 30 w 159"/>
                <a:gd name="T17" fmla="*/ 53 h 86"/>
                <a:gd name="T18" fmla="*/ 69 w 159"/>
                <a:gd name="T19" fmla="*/ 21 h 86"/>
                <a:gd name="T20" fmla="*/ 90 w 159"/>
                <a:gd name="T21" fmla="*/ 11 h 86"/>
                <a:gd name="T22" fmla="*/ 111 w 159"/>
                <a:gd name="T23" fmla="*/ 3 h 86"/>
                <a:gd name="T24" fmla="*/ 133 w 159"/>
                <a:gd name="T25" fmla="*/ 0 h 86"/>
                <a:gd name="T26" fmla="*/ 154 w 159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86">
                  <a:moveTo>
                    <a:pt x="154" y="7"/>
                  </a:moveTo>
                  <a:lnTo>
                    <a:pt x="159" y="14"/>
                  </a:lnTo>
                  <a:lnTo>
                    <a:pt x="150" y="25"/>
                  </a:lnTo>
                  <a:lnTo>
                    <a:pt x="133" y="39"/>
                  </a:lnTo>
                  <a:lnTo>
                    <a:pt x="111" y="53"/>
                  </a:lnTo>
                  <a:lnTo>
                    <a:pt x="51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0" y="53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3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7" name="Freeform 234"/>
            <p:cNvSpPr>
              <a:spLocks/>
            </p:cNvSpPr>
            <p:nvPr/>
          </p:nvSpPr>
          <p:spPr bwMode="auto">
            <a:xfrm>
              <a:off x="4355" y="3747"/>
              <a:ext cx="48" cy="68"/>
            </a:xfrm>
            <a:custGeom>
              <a:avLst/>
              <a:gdLst>
                <a:gd name="T0" fmla="*/ 5 w 48"/>
                <a:gd name="T1" fmla="*/ 0 h 68"/>
                <a:gd name="T2" fmla="*/ 0 w 48"/>
                <a:gd name="T3" fmla="*/ 18 h 68"/>
                <a:gd name="T4" fmla="*/ 0 w 48"/>
                <a:gd name="T5" fmla="*/ 25 h 68"/>
                <a:gd name="T6" fmla="*/ 9 w 48"/>
                <a:gd name="T7" fmla="*/ 32 h 68"/>
                <a:gd name="T8" fmla="*/ 35 w 48"/>
                <a:gd name="T9" fmla="*/ 43 h 68"/>
                <a:gd name="T10" fmla="*/ 43 w 48"/>
                <a:gd name="T11" fmla="*/ 54 h 68"/>
                <a:gd name="T12" fmla="*/ 48 w 48"/>
                <a:gd name="T13" fmla="*/ 68 h 68"/>
                <a:gd name="T14" fmla="*/ 48 w 48"/>
                <a:gd name="T15" fmla="*/ 43 h 68"/>
                <a:gd name="T16" fmla="*/ 48 w 48"/>
                <a:gd name="T17" fmla="*/ 25 h 68"/>
                <a:gd name="T18" fmla="*/ 35 w 48"/>
                <a:gd name="T19" fmla="*/ 11 h 68"/>
                <a:gd name="T20" fmla="*/ 22 w 48"/>
                <a:gd name="T21" fmla="*/ 4 h 68"/>
                <a:gd name="T22" fmla="*/ 5 w 48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8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35" y="43"/>
                  </a:lnTo>
                  <a:lnTo>
                    <a:pt x="43" y="54"/>
                  </a:lnTo>
                  <a:lnTo>
                    <a:pt x="48" y="68"/>
                  </a:lnTo>
                  <a:lnTo>
                    <a:pt x="48" y="43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8" name="Freeform 235"/>
            <p:cNvSpPr>
              <a:spLocks/>
            </p:cNvSpPr>
            <p:nvPr/>
          </p:nvSpPr>
          <p:spPr bwMode="auto">
            <a:xfrm>
              <a:off x="4098" y="3736"/>
              <a:ext cx="47" cy="72"/>
            </a:xfrm>
            <a:custGeom>
              <a:avLst/>
              <a:gdLst>
                <a:gd name="T0" fmla="*/ 43 w 47"/>
                <a:gd name="T1" fmla="*/ 72 h 72"/>
                <a:gd name="T2" fmla="*/ 47 w 47"/>
                <a:gd name="T3" fmla="*/ 43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0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3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3" y="72"/>
                  </a:moveTo>
                  <a:lnTo>
                    <a:pt x="47" y="43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79" name="Freeform 236"/>
            <p:cNvSpPr>
              <a:spLocks/>
            </p:cNvSpPr>
            <p:nvPr/>
          </p:nvSpPr>
          <p:spPr bwMode="auto">
            <a:xfrm>
              <a:off x="3990" y="3815"/>
              <a:ext cx="99" cy="32"/>
            </a:xfrm>
            <a:custGeom>
              <a:avLst/>
              <a:gdLst>
                <a:gd name="T0" fmla="*/ 99 w 99"/>
                <a:gd name="T1" fmla="*/ 4 h 32"/>
                <a:gd name="T2" fmla="*/ 82 w 99"/>
                <a:gd name="T3" fmla="*/ 0 h 32"/>
                <a:gd name="T4" fmla="*/ 56 w 99"/>
                <a:gd name="T5" fmla="*/ 0 h 32"/>
                <a:gd name="T6" fmla="*/ 30 w 99"/>
                <a:gd name="T7" fmla="*/ 7 h 32"/>
                <a:gd name="T8" fmla="*/ 13 w 99"/>
                <a:gd name="T9" fmla="*/ 18 h 32"/>
                <a:gd name="T10" fmla="*/ 0 w 99"/>
                <a:gd name="T11" fmla="*/ 32 h 32"/>
                <a:gd name="T12" fmla="*/ 39 w 99"/>
                <a:gd name="T13" fmla="*/ 32 h 32"/>
                <a:gd name="T14" fmla="*/ 69 w 99"/>
                <a:gd name="T15" fmla="*/ 29 h 32"/>
                <a:gd name="T16" fmla="*/ 86 w 99"/>
                <a:gd name="T17" fmla="*/ 18 h 32"/>
                <a:gd name="T18" fmla="*/ 99 w 99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32">
                  <a:moveTo>
                    <a:pt x="99" y="4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39" y="32"/>
                  </a:lnTo>
                  <a:lnTo>
                    <a:pt x="69" y="29"/>
                  </a:lnTo>
                  <a:lnTo>
                    <a:pt x="86" y="1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0" name="Freeform 237"/>
            <p:cNvSpPr>
              <a:spLocks/>
            </p:cNvSpPr>
            <p:nvPr/>
          </p:nvSpPr>
          <p:spPr bwMode="auto">
            <a:xfrm>
              <a:off x="3604" y="3643"/>
              <a:ext cx="56" cy="86"/>
            </a:xfrm>
            <a:custGeom>
              <a:avLst/>
              <a:gdLst>
                <a:gd name="T0" fmla="*/ 47 w 56"/>
                <a:gd name="T1" fmla="*/ 86 h 86"/>
                <a:gd name="T2" fmla="*/ 56 w 56"/>
                <a:gd name="T3" fmla="*/ 65 h 86"/>
                <a:gd name="T4" fmla="*/ 56 w 56"/>
                <a:gd name="T5" fmla="*/ 54 h 86"/>
                <a:gd name="T6" fmla="*/ 47 w 56"/>
                <a:gd name="T7" fmla="*/ 40 h 86"/>
                <a:gd name="T8" fmla="*/ 17 w 56"/>
                <a:gd name="T9" fmla="*/ 22 h 86"/>
                <a:gd name="T10" fmla="*/ 4 w 56"/>
                <a:gd name="T11" fmla="*/ 11 h 86"/>
                <a:gd name="T12" fmla="*/ 4 w 56"/>
                <a:gd name="T13" fmla="*/ 0 h 86"/>
                <a:gd name="T14" fmla="*/ 0 w 56"/>
                <a:gd name="T15" fmla="*/ 29 h 86"/>
                <a:gd name="T16" fmla="*/ 4 w 56"/>
                <a:gd name="T17" fmla="*/ 58 h 86"/>
                <a:gd name="T18" fmla="*/ 21 w 56"/>
                <a:gd name="T19" fmla="*/ 75 h 86"/>
                <a:gd name="T20" fmla="*/ 47 w 56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6">
                  <a:moveTo>
                    <a:pt x="47" y="86"/>
                  </a:moveTo>
                  <a:lnTo>
                    <a:pt x="56" y="65"/>
                  </a:lnTo>
                  <a:lnTo>
                    <a:pt x="56" y="54"/>
                  </a:lnTo>
                  <a:lnTo>
                    <a:pt x="47" y="40"/>
                  </a:lnTo>
                  <a:lnTo>
                    <a:pt x="17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8"/>
                  </a:lnTo>
                  <a:lnTo>
                    <a:pt x="21" y="75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1" name="Freeform 238"/>
            <p:cNvSpPr>
              <a:spLocks/>
            </p:cNvSpPr>
            <p:nvPr/>
          </p:nvSpPr>
          <p:spPr bwMode="auto">
            <a:xfrm>
              <a:off x="2328" y="3686"/>
              <a:ext cx="112" cy="126"/>
            </a:xfrm>
            <a:custGeom>
              <a:avLst/>
              <a:gdLst>
                <a:gd name="T0" fmla="*/ 52 w 112"/>
                <a:gd name="T1" fmla="*/ 126 h 126"/>
                <a:gd name="T2" fmla="*/ 17 w 112"/>
                <a:gd name="T3" fmla="*/ 122 h 126"/>
                <a:gd name="T4" fmla="*/ 9 w 112"/>
                <a:gd name="T5" fmla="*/ 111 h 126"/>
                <a:gd name="T6" fmla="*/ 0 w 112"/>
                <a:gd name="T7" fmla="*/ 100 h 126"/>
                <a:gd name="T8" fmla="*/ 0 w 112"/>
                <a:gd name="T9" fmla="*/ 83 h 126"/>
                <a:gd name="T10" fmla="*/ 9 w 112"/>
                <a:gd name="T11" fmla="*/ 61 h 126"/>
                <a:gd name="T12" fmla="*/ 22 w 112"/>
                <a:gd name="T13" fmla="*/ 32 h 126"/>
                <a:gd name="T14" fmla="*/ 43 w 112"/>
                <a:gd name="T15" fmla="*/ 0 h 126"/>
                <a:gd name="T16" fmla="*/ 69 w 112"/>
                <a:gd name="T17" fmla="*/ 15 h 126"/>
                <a:gd name="T18" fmla="*/ 86 w 112"/>
                <a:gd name="T19" fmla="*/ 36 h 126"/>
                <a:gd name="T20" fmla="*/ 99 w 112"/>
                <a:gd name="T21" fmla="*/ 54 h 126"/>
                <a:gd name="T22" fmla="*/ 112 w 112"/>
                <a:gd name="T23" fmla="*/ 75 h 126"/>
                <a:gd name="T24" fmla="*/ 112 w 112"/>
                <a:gd name="T25" fmla="*/ 97 h 126"/>
                <a:gd name="T26" fmla="*/ 103 w 112"/>
                <a:gd name="T27" fmla="*/ 111 h 126"/>
                <a:gd name="T28" fmla="*/ 86 w 112"/>
                <a:gd name="T29" fmla="*/ 122 h 126"/>
                <a:gd name="T30" fmla="*/ 52 w 112"/>
                <a:gd name="T31" fmla="*/ 126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" h="126">
                  <a:moveTo>
                    <a:pt x="52" y="126"/>
                  </a:moveTo>
                  <a:lnTo>
                    <a:pt x="17" y="122"/>
                  </a:lnTo>
                  <a:lnTo>
                    <a:pt x="9" y="11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2" y="32"/>
                  </a:lnTo>
                  <a:lnTo>
                    <a:pt x="43" y="0"/>
                  </a:lnTo>
                  <a:lnTo>
                    <a:pt x="69" y="15"/>
                  </a:lnTo>
                  <a:lnTo>
                    <a:pt x="86" y="36"/>
                  </a:lnTo>
                  <a:lnTo>
                    <a:pt x="99" y="54"/>
                  </a:lnTo>
                  <a:lnTo>
                    <a:pt x="112" y="75"/>
                  </a:lnTo>
                  <a:lnTo>
                    <a:pt x="112" y="97"/>
                  </a:lnTo>
                  <a:lnTo>
                    <a:pt x="103" y="111"/>
                  </a:lnTo>
                  <a:lnTo>
                    <a:pt x="86" y="122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2" name="Freeform 239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3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3" name="Freeform 240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4" name="Freeform 241"/>
            <p:cNvSpPr>
              <a:spLocks/>
            </p:cNvSpPr>
            <p:nvPr/>
          </p:nvSpPr>
          <p:spPr bwMode="auto">
            <a:xfrm>
              <a:off x="4184" y="3812"/>
              <a:ext cx="137" cy="28"/>
            </a:xfrm>
            <a:custGeom>
              <a:avLst/>
              <a:gdLst>
                <a:gd name="T0" fmla="*/ 0 w 137"/>
                <a:gd name="T1" fmla="*/ 0 h 28"/>
                <a:gd name="T2" fmla="*/ 13 w 137"/>
                <a:gd name="T3" fmla="*/ 3 h 28"/>
                <a:gd name="T4" fmla="*/ 77 w 137"/>
                <a:gd name="T5" fmla="*/ 0 h 28"/>
                <a:gd name="T6" fmla="*/ 107 w 137"/>
                <a:gd name="T7" fmla="*/ 7 h 28"/>
                <a:gd name="T8" fmla="*/ 137 w 137"/>
                <a:gd name="T9" fmla="*/ 17 h 28"/>
                <a:gd name="T10" fmla="*/ 103 w 137"/>
                <a:gd name="T11" fmla="*/ 28 h 28"/>
                <a:gd name="T12" fmla="*/ 68 w 137"/>
                <a:gd name="T13" fmla="*/ 28 h 28"/>
                <a:gd name="T14" fmla="*/ 0 w 137"/>
                <a:gd name="T15" fmla="*/ 10 h 28"/>
                <a:gd name="T16" fmla="*/ 0 w 13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7"/>
                  </a:lnTo>
                  <a:lnTo>
                    <a:pt x="137" y="17"/>
                  </a:lnTo>
                  <a:lnTo>
                    <a:pt x="103" y="28"/>
                  </a:lnTo>
                  <a:lnTo>
                    <a:pt x="68" y="2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5" name="Freeform 242"/>
            <p:cNvSpPr>
              <a:spLocks/>
            </p:cNvSpPr>
            <p:nvPr/>
          </p:nvSpPr>
          <p:spPr bwMode="auto">
            <a:xfrm>
              <a:off x="4184" y="3826"/>
              <a:ext cx="133" cy="61"/>
            </a:xfrm>
            <a:custGeom>
              <a:avLst/>
              <a:gdLst>
                <a:gd name="T0" fmla="*/ 43 w 133"/>
                <a:gd name="T1" fmla="*/ 11 h 61"/>
                <a:gd name="T2" fmla="*/ 120 w 133"/>
                <a:gd name="T3" fmla="*/ 39 h 61"/>
                <a:gd name="T4" fmla="*/ 133 w 133"/>
                <a:gd name="T5" fmla="*/ 50 h 61"/>
                <a:gd name="T6" fmla="*/ 128 w 133"/>
                <a:gd name="T7" fmla="*/ 61 h 61"/>
                <a:gd name="T8" fmla="*/ 107 w 133"/>
                <a:gd name="T9" fmla="*/ 61 h 61"/>
                <a:gd name="T10" fmla="*/ 81 w 133"/>
                <a:gd name="T11" fmla="*/ 57 h 61"/>
                <a:gd name="T12" fmla="*/ 60 w 133"/>
                <a:gd name="T13" fmla="*/ 54 h 61"/>
                <a:gd name="T14" fmla="*/ 38 w 133"/>
                <a:gd name="T15" fmla="*/ 43 h 61"/>
                <a:gd name="T16" fmla="*/ 17 w 133"/>
                <a:gd name="T17" fmla="*/ 25 h 61"/>
                <a:gd name="T18" fmla="*/ 0 w 133"/>
                <a:gd name="T19" fmla="*/ 0 h 61"/>
                <a:gd name="T20" fmla="*/ 4 w 133"/>
                <a:gd name="T21" fmla="*/ 0 h 61"/>
                <a:gd name="T22" fmla="*/ 43 w 133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61">
                  <a:moveTo>
                    <a:pt x="43" y="11"/>
                  </a:moveTo>
                  <a:lnTo>
                    <a:pt x="120" y="39"/>
                  </a:lnTo>
                  <a:lnTo>
                    <a:pt x="133" y="50"/>
                  </a:lnTo>
                  <a:lnTo>
                    <a:pt x="128" y="61"/>
                  </a:lnTo>
                  <a:lnTo>
                    <a:pt x="107" y="61"/>
                  </a:lnTo>
                  <a:lnTo>
                    <a:pt x="81" y="57"/>
                  </a:lnTo>
                  <a:lnTo>
                    <a:pt x="60" y="54"/>
                  </a:lnTo>
                  <a:lnTo>
                    <a:pt x="38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6" name="Freeform 243"/>
            <p:cNvSpPr>
              <a:spLocks/>
            </p:cNvSpPr>
            <p:nvPr/>
          </p:nvSpPr>
          <p:spPr bwMode="auto">
            <a:xfrm>
              <a:off x="4175" y="3761"/>
              <a:ext cx="129" cy="54"/>
            </a:xfrm>
            <a:custGeom>
              <a:avLst/>
              <a:gdLst>
                <a:gd name="T0" fmla="*/ 4 w 129"/>
                <a:gd name="T1" fmla="*/ 54 h 54"/>
                <a:gd name="T2" fmla="*/ 56 w 129"/>
                <a:gd name="T3" fmla="*/ 47 h 54"/>
                <a:gd name="T4" fmla="*/ 112 w 129"/>
                <a:gd name="T5" fmla="*/ 25 h 54"/>
                <a:gd name="T6" fmla="*/ 129 w 129"/>
                <a:gd name="T7" fmla="*/ 8 h 54"/>
                <a:gd name="T8" fmla="*/ 125 w 129"/>
                <a:gd name="T9" fmla="*/ 4 h 54"/>
                <a:gd name="T10" fmla="*/ 112 w 129"/>
                <a:gd name="T11" fmla="*/ 0 h 54"/>
                <a:gd name="T12" fmla="*/ 77 w 129"/>
                <a:gd name="T13" fmla="*/ 4 h 54"/>
                <a:gd name="T14" fmla="*/ 39 w 129"/>
                <a:gd name="T15" fmla="*/ 15 h 54"/>
                <a:gd name="T16" fmla="*/ 22 w 129"/>
                <a:gd name="T17" fmla="*/ 22 h 54"/>
                <a:gd name="T18" fmla="*/ 9 w 129"/>
                <a:gd name="T19" fmla="*/ 36 h 54"/>
                <a:gd name="T20" fmla="*/ 0 w 129"/>
                <a:gd name="T21" fmla="*/ 47 h 54"/>
                <a:gd name="T22" fmla="*/ 4 w 129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54">
                  <a:moveTo>
                    <a:pt x="4" y="54"/>
                  </a:moveTo>
                  <a:lnTo>
                    <a:pt x="56" y="47"/>
                  </a:lnTo>
                  <a:lnTo>
                    <a:pt x="112" y="25"/>
                  </a:lnTo>
                  <a:lnTo>
                    <a:pt x="129" y="8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5"/>
                  </a:lnTo>
                  <a:lnTo>
                    <a:pt x="22" y="22"/>
                  </a:lnTo>
                  <a:lnTo>
                    <a:pt x="9" y="36"/>
                  </a:lnTo>
                  <a:lnTo>
                    <a:pt x="0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7" name="Freeform 244"/>
            <p:cNvSpPr>
              <a:spLocks/>
            </p:cNvSpPr>
            <p:nvPr/>
          </p:nvSpPr>
          <p:spPr bwMode="auto">
            <a:xfrm>
              <a:off x="4166" y="3711"/>
              <a:ext cx="95" cy="90"/>
            </a:xfrm>
            <a:custGeom>
              <a:avLst/>
              <a:gdLst>
                <a:gd name="T0" fmla="*/ 0 w 95"/>
                <a:gd name="T1" fmla="*/ 86 h 90"/>
                <a:gd name="T2" fmla="*/ 9 w 95"/>
                <a:gd name="T3" fmla="*/ 75 h 90"/>
                <a:gd name="T4" fmla="*/ 43 w 95"/>
                <a:gd name="T5" fmla="*/ 33 h 90"/>
                <a:gd name="T6" fmla="*/ 69 w 95"/>
                <a:gd name="T7" fmla="*/ 15 h 90"/>
                <a:gd name="T8" fmla="*/ 95 w 95"/>
                <a:gd name="T9" fmla="*/ 0 h 90"/>
                <a:gd name="T10" fmla="*/ 86 w 95"/>
                <a:gd name="T11" fmla="*/ 29 h 90"/>
                <a:gd name="T12" fmla="*/ 65 w 95"/>
                <a:gd name="T13" fmla="*/ 54 h 90"/>
                <a:gd name="T14" fmla="*/ 9 w 95"/>
                <a:gd name="T15" fmla="*/ 90 h 90"/>
                <a:gd name="T16" fmla="*/ 0 w 95"/>
                <a:gd name="T17" fmla="*/ 8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0">
                  <a:moveTo>
                    <a:pt x="0" y="86"/>
                  </a:moveTo>
                  <a:lnTo>
                    <a:pt x="9" y="75"/>
                  </a:lnTo>
                  <a:lnTo>
                    <a:pt x="43" y="33"/>
                  </a:lnTo>
                  <a:lnTo>
                    <a:pt x="69" y="15"/>
                  </a:lnTo>
                  <a:lnTo>
                    <a:pt x="95" y="0"/>
                  </a:lnTo>
                  <a:lnTo>
                    <a:pt x="86" y="29"/>
                  </a:lnTo>
                  <a:lnTo>
                    <a:pt x="65" y="54"/>
                  </a:lnTo>
                  <a:lnTo>
                    <a:pt x="9" y="9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8" name="Freeform 245"/>
            <p:cNvSpPr>
              <a:spLocks/>
            </p:cNvSpPr>
            <p:nvPr/>
          </p:nvSpPr>
          <p:spPr bwMode="auto">
            <a:xfrm>
              <a:off x="4158" y="3683"/>
              <a:ext cx="73" cy="111"/>
            </a:xfrm>
            <a:custGeom>
              <a:avLst/>
              <a:gdLst>
                <a:gd name="T0" fmla="*/ 30 w 73"/>
                <a:gd name="T1" fmla="*/ 86 h 111"/>
                <a:gd name="T2" fmla="*/ 56 w 73"/>
                <a:gd name="T3" fmla="*/ 53 h 111"/>
                <a:gd name="T4" fmla="*/ 73 w 73"/>
                <a:gd name="T5" fmla="*/ 25 h 111"/>
                <a:gd name="T6" fmla="*/ 73 w 73"/>
                <a:gd name="T7" fmla="*/ 7 h 111"/>
                <a:gd name="T8" fmla="*/ 69 w 73"/>
                <a:gd name="T9" fmla="*/ 3 h 111"/>
                <a:gd name="T10" fmla="*/ 64 w 73"/>
                <a:gd name="T11" fmla="*/ 0 h 111"/>
                <a:gd name="T12" fmla="*/ 43 w 73"/>
                <a:gd name="T13" fmla="*/ 10 h 111"/>
                <a:gd name="T14" fmla="*/ 26 w 73"/>
                <a:gd name="T15" fmla="*/ 25 h 111"/>
                <a:gd name="T16" fmla="*/ 13 w 73"/>
                <a:gd name="T17" fmla="*/ 43 h 111"/>
                <a:gd name="T18" fmla="*/ 4 w 73"/>
                <a:gd name="T19" fmla="*/ 61 h 111"/>
                <a:gd name="T20" fmla="*/ 0 w 73"/>
                <a:gd name="T21" fmla="*/ 86 h 111"/>
                <a:gd name="T22" fmla="*/ 4 w 73"/>
                <a:gd name="T23" fmla="*/ 111 h 111"/>
                <a:gd name="T24" fmla="*/ 8 w 73"/>
                <a:gd name="T25" fmla="*/ 111 h 111"/>
                <a:gd name="T26" fmla="*/ 30 w 73"/>
                <a:gd name="T27" fmla="*/ 86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" h="111">
                  <a:moveTo>
                    <a:pt x="30" y="86"/>
                  </a:moveTo>
                  <a:lnTo>
                    <a:pt x="56" y="53"/>
                  </a:lnTo>
                  <a:lnTo>
                    <a:pt x="73" y="25"/>
                  </a:lnTo>
                  <a:lnTo>
                    <a:pt x="73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43" y="10"/>
                  </a:lnTo>
                  <a:lnTo>
                    <a:pt x="26" y="25"/>
                  </a:lnTo>
                  <a:lnTo>
                    <a:pt x="13" y="43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89" name="Freeform 246"/>
            <p:cNvSpPr>
              <a:spLocks/>
            </p:cNvSpPr>
            <p:nvPr/>
          </p:nvSpPr>
          <p:spPr bwMode="auto">
            <a:xfrm>
              <a:off x="4184" y="3840"/>
              <a:ext cx="111" cy="75"/>
            </a:xfrm>
            <a:custGeom>
              <a:avLst/>
              <a:gdLst>
                <a:gd name="T0" fmla="*/ 8 w 111"/>
                <a:gd name="T1" fmla="*/ 0 h 75"/>
                <a:gd name="T2" fmla="*/ 17 w 111"/>
                <a:gd name="T3" fmla="*/ 11 h 75"/>
                <a:gd name="T4" fmla="*/ 73 w 111"/>
                <a:gd name="T5" fmla="*/ 36 h 75"/>
                <a:gd name="T6" fmla="*/ 94 w 111"/>
                <a:gd name="T7" fmla="*/ 54 h 75"/>
                <a:gd name="T8" fmla="*/ 111 w 111"/>
                <a:gd name="T9" fmla="*/ 75 h 75"/>
                <a:gd name="T10" fmla="*/ 77 w 111"/>
                <a:gd name="T11" fmla="*/ 72 h 75"/>
                <a:gd name="T12" fmla="*/ 47 w 111"/>
                <a:gd name="T13" fmla="*/ 54 h 75"/>
                <a:gd name="T14" fmla="*/ 0 w 111"/>
                <a:gd name="T15" fmla="*/ 11 h 75"/>
                <a:gd name="T16" fmla="*/ 8 w 11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75">
                  <a:moveTo>
                    <a:pt x="8" y="0"/>
                  </a:moveTo>
                  <a:lnTo>
                    <a:pt x="17" y="11"/>
                  </a:lnTo>
                  <a:lnTo>
                    <a:pt x="73" y="36"/>
                  </a:lnTo>
                  <a:lnTo>
                    <a:pt x="94" y="54"/>
                  </a:lnTo>
                  <a:lnTo>
                    <a:pt x="111" y="75"/>
                  </a:lnTo>
                  <a:lnTo>
                    <a:pt x="77" y="72"/>
                  </a:lnTo>
                  <a:lnTo>
                    <a:pt x="47" y="5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0" name="Freeform 247"/>
            <p:cNvSpPr>
              <a:spLocks/>
            </p:cNvSpPr>
            <p:nvPr/>
          </p:nvSpPr>
          <p:spPr bwMode="auto">
            <a:xfrm>
              <a:off x="4184" y="3851"/>
              <a:ext cx="73" cy="100"/>
            </a:xfrm>
            <a:custGeom>
              <a:avLst/>
              <a:gdLst>
                <a:gd name="T0" fmla="*/ 0 w 73"/>
                <a:gd name="T1" fmla="*/ 0 h 100"/>
                <a:gd name="T2" fmla="*/ 0 w 73"/>
                <a:gd name="T3" fmla="*/ 14 h 100"/>
                <a:gd name="T4" fmla="*/ 13 w 73"/>
                <a:gd name="T5" fmla="*/ 50 h 100"/>
                <a:gd name="T6" fmla="*/ 21 w 73"/>
                <a:gd name="T7" fmla="*/ 68 h 100"/>
                <a:gd name="T8" fmla="*/ 30 w 73"/>
                <a:gd name="T9" fmla="*/ 79 h 100"/>
                <a:gd name="T10" fmla="*/ 51 w 73"/>
                <a:gd name="T11" fmla="*/ 93 h 100"/>
                <a:gd name="T12" fmla="*/ 73 w 73"/>
                <a:gd name="T13" fmla="*/ 100 h 100"/>
                <a:gd name="T14" fmla="*/ 68 w 73"/>
                <a:gd name="T15" fmla="*/ 75 h 100"/>
                <a:gd name="T16" fmla="*/ 38 w 73"/>
                <a:gd name="T17" fmla="*/ 39 h 100"/>
                <a:gd name="T18" fmla="*/ 8 w 73"/>
                <a:gd name="T19" fmla="*/ 7 h 100"/>
                <a:gd name="T20" fmla="*/ 0 w 7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100">
                  <a:moveTo>
                    <a:pt x="0" y="0"/>
                  </a:moveTo>
                  <a:lnTo>
                    <a:pt x="0" y="14"/>
                  </a:lnTo>
                  <a:lnTo>
                    <a:pt x="13" y="50"/>
                  </a:lnTo>
                  <a:lnTo>
                    <a:pt x="21" y="68"/>
                  </a:lnTo>
                  <a:lnTo>
                    <a:pt x="30" y="79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8" y="75"/>
                  </a:lnTo>
                  <a:lnTo>
                    <a:pt x="38" y="39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1" name="Freeform 248"/>
            <p:cNvSpPr>
              <a:spLocks/>
            </p:cNvSpPr>
            <p:nvPr/>
          </p:nvSpPr>
          <p:spPr bwMode="auto">
            <a:xfrm>
              <a:off x="4115" y="3683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6 h 111"/>
                <a:gd name="T4" fmla="*/ 43 w 47"/>
                <a:gd name="T5" fmla="*/ 61 h 111"/>
                <a:gd name="T6" fmla="*/ 34 w 47"/>
                <a:gd name="T7" fmla="*/ 25 h 111"/>
                <a:gd name="T8" fmla="*/ 0 w 47"/>
                <a:gd name="T9" fmla="*/ 0 h 111"/>
                <a:gd name="T10" fmla="*/ 0 w 47"/>
                <a:gd name="T11" fmla="*/ 25 h 111"/>
                <a:gd name="T12" fmla="*/ 13 w 47"/>
                <a:gd name="T13" fmla="*/ 68 h 111"/>
                <a:gd name="T14" fmla="*/ 34 w 47"/>
                <a:gd name="T15" fmla="*/ 103 h 111"/>
                <a:gd name="T16" fmla="*/ 39 w 47"/>
                <a:gd name="T17" fmla="*/ 11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6"/>
                  </a:lnTo>
                  <a:lnTo>
                    <a:pt x="43" y="61"/>
                  </a:lnTo>
                  <a:lnTo>
                    <a:pt x="34" y="25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8"/>
                  </a:lnTo>
                  <a:lnTo>
                    <a:pt x="34" y="103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2" name="Freeform 249"/>
            <p:cNvSpPr>
              <a:spLocks/>
            </p:cNvSpPr>
            <p:nvPr/>
          </p:nvSpPr>
          <p:spPr bwMode="auto">
            <a:xfrm>
              <a:off x="4136" y="3783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26 w 56"/>
                <a:gd name="T3" fmla="*/ 79 h 86"/>
                <a:gd name="T4" fmla="*/ 35 w 56"/>
                <a:gd name="T5" fmla="*/ 86 h 86"/>
                <a:gd name="T6" fmla="*/ 48 w 56"/>
                <a:gd name="T7" fmla="*/ 86 h 86"/>
                <a:gd name="T8" fmla="*/ 52 w 56"/>
                <a:gd name="T9" fmla="*/ 79 h 86"/>
                <a:gd name="T10" fmla="*/ 56 w 56"/>
                <a:gd name="T11" fmla="*/ 68 h 86"/>
                <a:gd name="T12" fmla="*/ 48 w 56"/>
                <a:gd name="T13" fmla="*/ 36 h 86"/>
                <a:gd name="T14" fmla="*/ 30 w 56"/>
                <a:gd name="T15" fmla="*/ 7 h 86"/>
                <a:gd name="T16" fmla="*/ 18 w 56"/>
                <a:gd name="T17" fmla="*/ 0 h 86"/>
                <a:gd name="T18" fmla="*/ 9 w 56"/>
                <a:gd name="T19" fmla="*/ 0 h 86"/>
                <a:gd name="T20" fmla="*/ 5 w 56"/>
                <a:gd name="T21" fmla="*/ 7 h 86"/>
                <a:gd name="T22" fmla="*/ 0 w 56"/>
                <a:gd name="T23" fmla="*/ 18 h 86"/>
                <a:gd name="T24" fmla="*/ 9 w 56"/>
                <a:gd name="T25" fmla="*/ 5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26" y="7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8" y="36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3" name="Freeform 250"/>
            <p:cNvSpPr>
              <a:spLocks/>
            </p:cNvSpPr>
            <p:nvPr/>
          </p:nvSpPr>
          <p:spPr bwMode="auto">
            <a:xfrm>
              <a:off x="4093" y="3726"/>
              <a:ext cx="52" cy="71"/>
            </a:xfrm>
            <a:custGeom>
              <a:avLst/>
              <a:gdLst>
                <a:gd name="T0" fmla="*/ 52 w 52"/>
                <a:gd name="T1" fmla="*/ 53 h 71"/>
                <a:gd name="T2" fmla="*/ 26 w 52"/>
                <a:gd name="T3" fmla="*/ 14 h 71"/>
                <a:gd name="T4" fmla="*/ 18 w 52"/>
                <a:gd name="T5" fmla="*/ 3 h 71"/>
                <a:gd name="T6" fmla="*/ 5 w 52"/>
                <a:gd name="T7" fmla="*/ 0 h 71"/>
                <a:gd name="T8" fmla="*/ 0 w 52"/>
                <a:gd name="T9" fmla="*/ 0 h 71"/>
                <a:gd name="T10" fmla="*/ 0 w 52"/>
                <a:gd name="T11" fmla="*/ 3 h 71"/>
                <a:gd name="T12" fmla="*/ 0 w 52"/>
                <a:gd name="T13" fmla="*/ 35 h 71"/>
                <a:gd name="T14" fmla="*/ 18 w 52"/>
                <a:gd name="T15" fmla="*/ 60 h 71"/>
                <a:gd name="T16" fmla="*/ 39 w 52"/>
                <a:gd name="T17" fmla="*/ 71 h 71"/>
                <a:gd name="T18" fmla="*/ 48 w 52"/>
                <a:gd name="T19" fmla="*/ 60 h 71"/>
                <a:gd name="T20" fmla="*/ 52 w 52"/>
                <a:gd name="T21" fmla="*/ 5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1">
                  <a:moveTo>
                    <a:pt x="52" y="53"/>
                  </a:moveTo>
                  <a:lnTo>
                    <a:pt x="26" y="14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5"/>
                  </a:lnTo>
                  <a:lnTo>
                    <a:pt x="18" y="60"/>
                  </a:lnTo>
                  <a:lnTo>
                    <a:pt x="39" y="71"/>
                  </a:lnTo>
                  <a:lnTo>
                    <a:pt x="48" y="6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4" name="Freeform 251"/>
            <p:cNvSpPr>
              <a:spLocks/>
            </p:cNvSpPr>
            <p:nvPr/>
          </p:nvSpPr>
          <p:spPr bwMode="auto">
            <a:xfrm>
              <a:off x="4089" y="3779"/>
              <a:ext cx="52" cy="43"/>
            </a:xfrm>
            <a:custGeom>
              <a:avLst/>
              <a:gdLst>
                <a:gd name="T0" fmla="*/ 47 w 52"/>
                <a:gd name="T1" fmla="*/ 18 h 43"/>
                <a:gd name="T2" fmla="*/ 26 w 52"/>
                <a:gd name="T3" fmla="*/ 11 h 43"/>
                <a:gd name="T4" fmla="*/ 13 w 52"/>
                <a:gd name="T5" fmla="*/ 4 h 43"/>
                <a:gd name="T6" fmla="*/ 4 w 52"/>
                <a:gd name="T7" fmla="*/ 0 h 43"/>
                <a:gd name="T8" fmla="*/ 0 w 52"/>
                <a:gd name="T9" fmla="*/ 4 h 43"/>
                <a:gd name="T10" fmla="*/ 9 w 52"/>
                <a:gd name="T11" fmla="*/ 22 h 43"/>
                <a:gd name="T12" fmla="*/ 17 w 52"/>
                <a:gd name="T13" fmla="*/ 33 h 43"/>
                <a:gd name="T14" fmla="*/ 26 w 52"/>
                <a:gd name="T15" fmla="*/ 36 h 43"/>
                <a:gd name="T16" fmla="*/ 34 w 52"/>
                <a:gd name="T17" fmla="*/ 40 h 43"/>
                <a:gd name="T18" fmla="*/ 47 w 52"/>
                <a:gd name="T19" fmla="*/ 43 h 43"/>
                <a:gd name="T20" fmla="*/ 52 w 52"/>
                <a:gd name="T21" fmla="*/ 36 h 43"/>
                <a:gd name="T22" fmla="*/ 47 w 52"/>
                <a:gd name="T23" fmla="*/ 1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43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2"/>
                  </a:lnTo>
                  <a:lnTo>
                    <a:pt x="17" y="33"/>
                  </a:lnTo>
                  <a:lnTo>
                    <a:pt x="26" y="36"/>
                  </a:lnTo>
                  <a:lnTo>
                    <a:pt x="34" y="40"/>
                  </a:lnTo>
                  <a:lnTo>
                    <a:pt x="47" y="43"/>
                  </a:lnTo>
                  <a:lnTo>
                    <a:pt x="52" y="3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5" name="Freeform 252"/>
            <p:cNvSpPr>
              <a:spLocks/>
            </p:cNvSpPr>
            <p:nvPr/>
          </p:nvSpPr>
          <p:spPr bwMode="auto">
            <a:xfrm>
              <a:off x="4102" y="3826"/>
              <a:ext cx="52" cy="36"/>
            </a:xfrm>
            <a:custGeom>
              <a:avLst/>
              <a:gdLst>
                <a:gd name="T0" fmla="*/ 39 w 52"/>
                <a:gd name="T1" fmla="*/ 0 h 36"/>
                <a:gd name="T2" fmla="*/ 26 w 52"/>
                <a:gd name="T3" fmla="*/ 0 h 36"/>
                <a:gd name="T4" fmla="*/ 17 w 52"/>
                <a:gd name="T5" fmla="*/ 7 h 36"/>
                <a:gd name="T6" fmla="*/ 13 w 52"/>
                <a:gd name="T7" fmla="*/ 11 h 36"/>
                <a:gd name="T8" fmla="*/ 4 w 52"/>
                <a:gd name="T9" fmla="*/ 18 h 36"/>
                <a:gd name="T10" fmla="*/ 0 w 52"/>
                <a:gd name="T11" fmla="*/ 28 h 36"/>
                <a:gd name="T12" fmla="*/ 4 w 52"/>
                <a:gd name="T13" fmla="*/ 36 h 36"/>
                <a:gd name="T14" fmla="*/ 21 w 52"/>
                <a:gd name="T15" fmla="*/ 36 h 36"/>
                <a:gd name="T16" fmla="*/ 39 w 52"/>
                <a:gd name="T17" fmla="*/ 36 h 36"/>
                <a:gd name="T18" fmla="*/ 52 w 52"/>
                <a:gd name="T19" fmla="*/ 25 h 36"/>
                <a:gd name="T20" fmla="*/ 47 w 52"/>
                <a:gd name="T21" fmla="*/ 14 h 36"/>
                <a:gd name="T22" fmla="*/ 39 w 5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36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21" y="36"/>
                  </a:lnTo>
                  <a:lnTo>
                    <a:pt x="39" y="36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6" name="Freeform 253"/>
            <p:cNvSpPr>
              <a:spLocks/>
            </p:cNvSpPr>
            <p:nvPr/>
          </p:nvSpPr>
          <p:spPr bwMode="auto">
            <a:xfrm>
              <a:off x="4136" y="3854"/>
              <a:ext cx="35" cy="43"/>
            </a:xfrm>
            <a:custGeom>
              <a:avLst/>
              <a:gdLst>
                <a:gd name="T0" fmla="*/ 22 w 35"/>
                <a:gd name="T1" fmla="*/ 0 h 43"/>
                <a:gd name="T2" fmla="*/ 18 w 35"/>
                <a:gd name="T3" fmla="*/ 0 h 43"/>
                <a:gd name="T4" fmla="*/ 9 w 35"/>
                <a:gd name="T5" fmla="*/ 8 h 43"/>
                <a:gd name="T6" fmla="*/ 0 w 35"/>
                <a:gd name="T7" fmla="*/ 26 h 43"/>
                <a:gd name="T8" fmla="*/ 0 w 35"/>
                <a:gd name="T9" fmla="*/ 40 h 43"/>
                <a:gd name="T10" fmla="*/ 5 w 35"/>
                <a:gd name="T11" fmla="*/ 43 h 43"/>
                <a:gd name="T12" fmla="*/ 13 w 35"/>
                <a:gd name="T13" fmla="*/ 36 h 43"/>
                <a:gd name="T14" fmla="*/ 35 w 35"/>
                <a:gd name="T15" fmla="*/ 18 h 43"/>
                <a:gd name="T16" fmla="*/ 30 w 35"/>
                <a:gd name="T17" fmla="*/ 4 h 43"/>
                <a:gd name="T18" fmla="*/ 22 w 3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43">
                  <a:moveTo>
                    <a:pt x="22" y="0"/>
                  </a:moveTo>
                  <a:lnTo>
                    <a:pt x="18" y="0"/>
                  </a:lnTo>
                  <a:lnTo>
                    <a:pt x="9" y="8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13" y="36"/>
                  </a:lnTo>
                  <a:lnTo>
                    <a:pt x="35" y="18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7" name="Freeform 254"/>
            <p:cNvSpPr>
              <a:spLocks/>
            </p:cNvSpPr>
            <p:nvPr/>
          </p:nvSpPr>
          <p:spPr bwMode="auto">
            <a:xfrm>
              <a:off x="4166" y="3869"/>
              <a:ext cx="35" cy="75"/>
            </a:xfrm>
            <a:custGeom>
              <a:avLst/>
              <a:gdLst>
                <a:gd name="T0" fmla="*/ 13 w 35"/>
                <a:gd name="T1" fmla="*/ 0 h 75"/>
                <a:gd name="T2" fmla="*/ 13 w 35"/>
                <a:gd name="T3" fmla="*/ 0 h 75"/>
                <a:gd name="T4" fmla="*/ 9 w 35"/>
                <a:gd name="T5" fmla="*/ 0 h 75"/>
                <a:gd name="T6" fmla="*/ 0 w 35"/>
                <a:gd name="T7" fmla="*/ 14 h 75"/>
                <a:gd name="T8" fmla="*/ 5 w 35"/>
                <a:gd name="T9" fmla="*/ 28 h 75"/>
                <a:gd name="T10" fmla="*/ 5 w 35"/>
                <a:gd name="T11" fmla="*/ 43 h 75"/>
                <a:gd name="T12" fmla="*/ 9 w 35"/>
                <a:gd name="T13" fmla="*/ 54 h 75"/>
                <a:gd name="T14" fmla="*/ 22 w 35"/>
                <a:gd name="T15" fmla="*/ 68 h 75"/>
                <a:gd name="T16" fmla="*/ 35 w 35"/>
                <a:gd name="T17" fmla="*/ 75 h 75"/>
                <a:gd name="T18" fmla="*/ 35 w 35"/>
                <a:gd name="T19" fmla="*/ 75 h 75"/>
                <a:gd name="T20" fmla="*/ 35 w 35"/>
                <a:gd name="T21" fmla="*/ 36 h 75"/>
                <a:gd name="T22" fmla="*/ 13 w 35"/>
                <a:gd name="T23" fmla="*/ 0 h 75"/>
                <a:gd name="T24" fmla="*/ 13 w 3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9" y="54"/>
                  </a:lnTo>
                  <a:lnTo>
                    <a:pt x="22" y="68"/>
                  </a:lnTo>
                  <a:lnTo>
                    <a:pt x="35" y="75"/>
                  </a:lnTo>
                  <a:lnTo>
                    <a:pt x="35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8" name="Freeform 255"/>
            <p:cNvSpPr>
              <a:spLocks/>
            </p:cNvSpPr>
            <p:nvPr/>
          </p:nvSpPr>
          <p:spPr bwMode="auto">
            <a:xfrm>
              <a:off x="4145" y="3801"/>
              <a:ext cx="9" cy="11"/>
            </a:xfrm>
            <a:custGeom>
              <a:avLst/>
              <a:gdLst>
                <a:gd name="T0" fmla="*/ 0 w 9"/>
                <a:gd name="T1" fmla="*/ 3 h 11"/>
                <a:gd name="T2" fmla="*/ 9 w 9"/>
                <a:gd name="T3" fmla="*/ 11 h 11"/>
                <a:gd name="T4" fmla="*/ 4 w 9"/>
                <a:gd name="T5" fmla="*/ 3 h 11"/>
                <a:gd name="T6" fmla="*/ 0 w 9"/>
                <a:gd name="T7" fmla="*/ 0 h 11"/>
                <a:gd name="T8" fmla="*/ 0 w 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3"/>
                  </a:moveTo>
                  <a:lnTo>
                    <a:pt x="9" y="1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99" name="Freeform 256"/>
            <p:cNvSpPr>
              <a:spLocks/>
            </p:cNvSpPr>
            <p:nvPr/>
          </p:nvSpPr>
          <p:spPr bwMode="auto">
            <a:xfrm>
              <a:off x="4149" y="3790"/>
              <a:ext cx="9" cy="11"/>
            </a:xfrm>
            <a:custGeom>
              <a:avLst/>
              <a:gdLst>
                <a:gd name="T0" fmla="*/ 5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5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5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0" name="Freeform 257"/>
            <p:cNvSpPr>
              <a:spLocks/>
            </p:cNvSpPr>
            <p:nvPr/>
          </p:nvSpPr>
          <p:spPr bwMode="auto">
            <a:xfrm>
              <a:off x="4149" y="3815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5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1" name="Freeform 258"/>
            <p:cNvSpPr>
              <a:spLocks/>
            </p:cNvSpPr>
            <p:nvPr/>
          </p:nvSpPr>
          <p:spPr bwMode="auto">
            <a:xfrm>
              <a:off x="4162" y="3808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2" name="Freeform 259"/>
            <p:cNvSpPr>
              <a:spLocks/>
            </p:cNvSpPr>
            <p:nvPr/>
          </p:nvSpPr>
          <p:spPr bwMode="auto">
            <a:xfrm>
              <a:off x="4149" y="3833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3" name="Freeform 260"/>
            <p:cNvSpPr>
              <a:spLocks/>
            </p:cNvSpPr>
            <p:nvPr/>
          </p:nvSpPr>
          <p:spPr bwMode="auto">
            <a:xfrm>
              <a:off x="4171" y="3826"/>
              <a:ext cx="13" cy="3"/>
            </a:xfrm>
            <a:custGeom>
              <a:avLst/>
              <a:gdLst>
                <a:gd name="T0" fmla="*/ 4 w 13"/>
                <a:gd name="T1" fmla="*/ 3 h 3"/>
                <a:gd name="T2" fmla="*/ 13 w 13"/>
                <a:gd name="T3" fmla="*/ 3 h 3"/>
                <a:gd name="T4" fmla="*/ 8 w 13"/>
                <a:gd name="T5" fmla="*/ 0 h 3"/>
                <a:gd name="T6" fmla="*/ 0 w 13"/>
                <a:gd name="T7" fmla="*/ 0 h 3"/>
                <a:gd name="T8" fmla="*/ 4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4" y="3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4" name="Freeform 261"/>
            <p:cNvSpPr>
              <a:spLocks/>
            </p:cNvSpPr>
            <p:nvPr/>
          </p:nvSpPr>
          <p:spPr bwMode="auto">
            <a:xfrm>
              <a:off x="4162" y="3840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5" name="Freeform 262"/>
            <p:cNvSpPr>
              <a:spLocks/>
            </p:cNvSpPr>
            <p:nvPr/>
          </p:nvSpPr>
          <p:spPr bwMode="auto">
            <a:xfrm>
              <a:off x="4175" y="3851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3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6" name="Freeform 263"/>
            <p:cNvSpPr>
              <a:spLocks/>
            </p:cNvSpPr>
            <p:nvPr/>
          </p:nvSpPr>
          <p:spPr bwMode="auto">
            <a:xfrm>
              <a:off x="4175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7" name="Freeform 264"/>
            <p:cNvSpPr>
              <a:spLocks/>
            </p:cNvSpPr>
            <p:nvPr/>
          </p:nvSpPr>
          <p:spPr bwMode="auto">
            <a:xfrm>
              <a:off x="1860" y="3607"/>
              <a:ext cx="137" cy="94"/>
            </a:xfrm>
            <a:custGeom>
              <a:avLst/>
              <a:gdLst>
                <a:gd name="T0" fmla="*/ 13 w 137"/>
                <a:gd name="T1" fmla="*/ 0 h 94"/>
                <a:gd name="T2" fmla="*/ 26 w 137"/>
                <a:gd name="T3" fmla="*/ 11 h 94"/>
                <a:gd name="T4" fmla="*/ 90 w 137"/>
                <a:gd name="T5" fmla="*/ 51 h 94"/>
                <a:gd name="T6" fmla="*/ 116 w 137"/>
                <a:gd name="T7" fmla="*/ 72 h 94"/>
                <a:gd name="T8" fmla="*/ 137 w 137"/>
                <a:gd name="T9" fmla="*/ 94 h 94"/>
                <a:gd name="T10" fmla="*/ 86 w 137"/>
                <a:gd name="T11" fmla="*/ 83 h 94"/>
                <a:gd name="T12" fmla="*/ 51 w 137"/>
                <a:gd name="T13" fmla="*/ 61 h 94"/>
                <a:gd name="T14" fmla="*/ 0 w 137"/>
                <a:gd name="T15" fmla="*/ 8 h 94"/>
                <a:gd name="T16" fmla="*/ 13 w 13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94">
                  <a:moveTo>
                    <a:pt x="13" y="0"/>
                  </a:moveTo>
                  <a:lnTo>
                    <a:pt x="26" y="11"/>
                  </a:lnTo>
                  <a:lnTo>
                    <a:pt x="90" y="51"/>
                  </a:lnTo>
                  <a:lnTo>
                    <a:pt x="116" y="72"/>
                  </a:lnTo>
                  <a:lnTo>
                    <a:pt x="137" y="94"/>
                  </a:lnTo>
                  <a:lnTo>
                    <a:pt x="86" y="83"/>
                  </a:lnTo>
                  <a:lnTo>
                    <a:pt x="51" y="6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8" name="Freeform 265"/>
            <p:cNvSpPr>
              <a:spLocks/>
            </p:cNvSpPr>
            <p:nvPr/>
          </p:nvSpPr>
          <p:spPr bwMode="auto">
            <a:xfrm>
              <a:off x="1843" y="3618"/>
              <a:ext cx="90" cy="118"/>
            </a:xfrm>
            <a:custGeom>
              <a:avLst/>
              <a:gdLst>
                <a:gd name="T0" fmla="*/ 47 w 90"/>
                <a:gd name="T1" fmla="*/ 32 h 118"/>
                <a:gd name="T2" fmla="*/ 68 w 90"/>
                <a:gd name="T3" fmla="*/ 65 h 118"/>
                <a:gd name="T4" fmla="*/ 90 w 90"/>
                <a:gd name="T5" fmla="*/ 97 h 118"/>
                <a:gd name="T6" fmla="*/ 90 w 90"/>
                <a:gd name="T7" fmla="*/ 115 h 118"/>
                <a:gd name="T8" fmla="*/ 86 w 90"/>
                <a:gd name="T9" fmla="*/ 118 h 118"/>
                <a:gd name="T10" fmla="*/ 77 w 90"/>
                <a:gd name="T11" fmla="*/ 118 h 118"/>
                <a:gd name="T12" fmla="*/ 47 w 90"/>
                <a:gd name="T13" fmla="*/ 104 h 118"/>
                <a:gd name="T14" fmla="*/ 30 w 90"/>
                <a:gd name="T15" fmla="*/ 86 h 118"/>
                <a:gd name="T16" fmla="*/ 8 w 90"/>
                <a:gd name="T17" fmla="*/ 68 h 118"/>
                <a:gd name="T18" fmla="*/ 0 w 90"/>
                <a:gd name="T19" fmla="*/ 50 h 118"/>
                <a:gd name="T20" fmla="*/ 0 w 90"/>
                <a:gd name="T21" fmla="*/ 25 h 118"/>
                <a:gd name="T22" fmla="*/ 13 w 90"/>
                <a:gd name="T23" fmla="*/ 0 h 118"/>
                <a:gd name="T24" fmla="*/ 21 w 90"/>
                <a:gd name="T25" fmla="*/ 0 h 118"/>
                <a:gd name="T26" fmla="*/ 47 w 90"/>
                <a:gd name="T27" fmla="*/ 32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18">
                  <a:moveTo>
                    <a:pt x="47" y="32"/>
                  </a:moveTo>
                  <a:lnTo>
                    <a:pt x="68" y="65"/>
                  </a:lnTo>
                  <a:lnTo>
                    <a:pt x="90" y="97"/>
                  </a:lnTo>
                  <a:lnTo>
                    <a:pt x="90" y="115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47" y="104"/>
                  </a:lnTo>
                  <a:lnTo>
                    <a:pt x="30" y="86"/>
                  </a:lnTo>
                  <a:lnTo>
                    <a:pt x="8" y="68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09" name="Freeform 266"/>
            <p:cNvSpPr>
              <a:spLocks/>
            </p:cNvSpPr>
            <p:nvPr/>
          </p:nvSpPr>
          <p:spPr bwMode="auto">
            <a:xfrm>
              <a:off x="1864" y="3600"/>
              <a:ext cx="185" cy="54"/>
            </a:xfrm>
            <a:custGeom>
              <a:avLst/>
              <a:gdLst>
                <a:gd name="T0" fmla="*/ 0 w 185"/>
                <a:gd name="T1" fmla="*/ 7 h 54"/>
                <a:gd name="T2" fmla="*/ 26 w 185"/>
                <a:gd name="T3" fmla="*/ 22 h 54"/>
                <a:gd name="T4" fmla="*/ 60 w 185"/>
                <a:gd name="T5" fmla="*/ 33 h 54"/>
                <a:gd name="T6" fmla="*/ 146 w 185"/>
                <a:gd name="T7" fmla="*/ 50 h 54"/>
                <a:gd name="T8" fmla="*/ 185 w 185"/>
                <a:gd name="T9" fmla="*/ 54 h 54"/>
                <a:gd name="T10" fmla="*/ 185 w 185"/>
                <a:gd name="T11" fmla="*/ 50 h 54"/>
                <a:gd name="T12" fmla="*/ 185 w 185"/>
                <a:gd name="T13" fmla="*/ 47 h 54"/>
                <a:gd name="T14" fmla="*/ 172 w 185"/>
                <a:gd name="T15" fmla="*/ 36 h 54"/>
                <a:gd name="T16" fmla="*/ 168 w 185"/>
                <a:gd name="T17" fmla="*/ 29 h 54"/>
                <a:gd name="T18" fmla="*/ 155 w 185"/>
                <a:gd name="T19" fmla="*/ 25 h 54"/>
                <a:gd name="T20" fmla="*/ 133 w 185"/>
                <a:gd name="T21" fmla="*/ 18 h 54"/>
                <a:gd name="T22" fmla="*/ 82 w 185"/>
                <a:gd name="T23" fmla="*/ 4 h 54"/>
                <a:gd name="T24" fmla="*/ 56 w 185"/>
                <a:gd name="T25" fmla="*/ 0 h 54"/>
                <a:gd name="T26" fmla="*/ 26 w 185"/>
                <a:gd name="T27" fmla="*/ 0 h 54"/>
                <a:gd name="T28" fmla="*/ 4 w 185"/>
                <a:gd name="T29" fmla="*/ 4 h 54"/>
                <a:gd name="T30" fmla="*/ 0 w 185"/>
                <a:gd name="T31" fmla="*/ 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54">
                  <a:moveTo>
                    <a:pt x="0" y="7"/>
                  </a:moveTo>
                  <a:lnTo>
                    <a:pt x="26" y="22"/>
                  </a:lnTo>
                  <a:lnTo>
                    <a:pt x="60" y="33"/>
                  </a:lnTo>
                  <a:lnTo>
                    <a:pt x="146" y="50"/>
                  </a:lnTo>
                  <a:lnTo>
                    <a:pt x="185" y="54"/>
                  </a:lnTo>
                  <a:lnTo>
                    <a:pt x="185" y="50"/>
                  </a:lnTo>
                  <a:lnTo>
                    <a:pt x="185" y="47"/>
                  </a:lnTo>
                  <a:lnTo>
                    <a:pt x="172" y="36"/>
                  </a:lnTo>
                  <a:lnTo>
                    <a:pt x="168" y="29"/>
                  </a:lnTo>
                  <a:lnTo>
                    <a:pt x="155" y="25"/>
                  </a:lnTo>
                  <a:lnTo>
                    <a:pt x="133" y="18"/>
                  </a:lnTo>
                  <a:lnTo>
                    <a:pt x="82" y="4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0" name="Freeform 267"/>
            <p:cNvSpPr>
              <a:spLocks/>
            </p:cNvSpPr>
            <p:nvPr/>
          </p:nvSpPr>
          <p:spPr bwMode="auto">
            <a:xfrm>
              <a:off x="1873" y="3582"/>
              <a:ext cx="197" cy="25"/>
            </a:xfrm>
            <a:custGeom>
              <a:avLst/>
              <a:gdLst>
                <a:gd name="T0" fmla="*/ 0 w 197"/>
                <a:gd name="T1" fmla="*/ 4 h 25"/>
                <a:gd name="T2" fmla="*/ 21 w 197"/>
                <a:gd name="T3" fmla="*/ 8 h 25"/>
                <a:gd name="T4" fmla="*/ 107 w 197"/>
                <a:gd name="T5" fmla="*/ 0 h 25"/>
                <a:gd name="T6" fmla="*/ 150 w 197"/>
                <a:gd name="T7" fmla="*/ 0 h 25"/>
                <a:gd name="T8" fmla="*/ 197 w 197"/>
                <a:gd name="T9" fmla="*/ 8 h 25"/>
                <a:gd name="T10" fmla="*/ 154 w 197"/>
                <a:gd name="T11" fmla="*/ 22 h 25"/>
                <a:gd name="T12" fmla="*/ 103 w 197"/>
                <a:gd name="T13" fmla="*/ 25 h 25"/>
                <a:gd name="T14" fmla="*/ 4 w 197"/>
                <a:gd name="T15" fmla="*/ 15 h 25"/>
                <a:gd name="T16" fmla="*/ 0 w 197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5">
                  <a:moveTo>
                    <a:pt x="0" y="4"/>
                  </a:moveTo>
                  <a:lnTo>
                    <a:pt x="21" y="8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8"/>
                  </a:lnTo>
                  <a:lnTo>
                    <a:pt x="154" y="22"/>
                  </a:lnTo>
                  <a:lnTo>
                    <a:pt x="103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1" name="Freeform 268"/>
            <p:cNvSpPr>
              <a:spLocks/>
            </p:cNvSpPr>
            <p:nvPr/>
          </p:nvSpPr>
          <p:spPr bwMode="auto">
            <a:xfrm>
              <a:off x="1868" y="3539"/>
              <a:ext cx="198" cy="47"/>
            </a:xfrm>
            <a:custGeom>
              <a:avLst/>
              <a:gdLst>
                <a:gd name="T0" fmla="*/ 65 w 198"/>
                <a:gd name="T1" fmla="*/ 43 h 47"/>
                <a:gd name="T2" fmla="*/ 177 w 198"/>
                <a:gd name="T3" fmla="*/ 29 h 47"/>
                <a:gd name="T4" fmla="*/ 198 w 198"/>
                <a:gd name="T5" fmla="*/ 18 h 47"/>
                <a:gd name="T6" fmla="*/ 198 w 198"/>
                <a:gd name="T7" fmla="*/ 11 h 47"/>
                <a:gd name="T8" fmla="*/ 194 w 198"/>
                <a:gd name="T9" fmla="*/ 8 h 47"/>
                <a:gd name="T10" fmla="*/ 164 w 198"/>
                <a:gd name="T11" fmla="*/ 0 h 47"/>
                <a:gd name="T12" fmla="*/ 125 w 198"/>
                <a:gd name="T13" fmla="*/ 0 h 47"/>
                <a:gd name="T14" fmla="*/ 95 w 198"/>
                <a:gd name="T15" fmla="*/ 4 h 47"/>
                <a:gd name="T16" fmla="*/ 65 w 198"/>
                <a:gd name="T17" fmla="*/ 11 h 47"/>
                <a:gd name="T18" fmla="*/ 31 w 198"/>
                <a:gd name="T19" fmla="*/ 25 h 47"/>
                <a:gd name="T20" fmla="*/ 0 w 198"/>
                <a:gd name="T21" fmla="*/ 43 h 47"/>
                <a:gd name="T22" fmla="*/ 9 w 198"/>
                <a:gd name="T23" fmla="*/ 47 h 47"/>
                <a:gd name="T24" fmla="*/ 65 w 198"/>
                <a:gd name="T25" fmla="*/ 4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" h="47">
                  <a:moveTo>
                    <a:pt x="65" y="43"/>
                  </a:moveTo>
                  <a:lnTo>
                    <a:pt x="177" y="29"/>
                  </a:lnTo>
                  <a:lnTo>
                    <a:pt x="198" y="18"/>
                  </a:lnTo>
                  <a:lnTo>
                    <a:pt x="198" y="11"/>
                  </a:lnTo>
                  <a:lnTo>
                    <a:pt x="194" y="8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1"/>
                  </a:lnTo>
                  <a:lnTo>
                    <a:pt x="31" y="25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2" name="Freeform 269"/>
            <p:cNvSpPr>
              <a:spLocks/>
            </p:cNvSpPr>
            <p:nvPr/>
          </p:nvSpPr>
          <p:spPr bwMode="auto">
            <a:xfrm>
              <a:off x="1826" y="3633"/>
              <a:ext cx="47" cy="114"/>
            </a:xfrm>
            <a:custGeom>
              <a:avLst/>
              <a:gdLst>
                <a:gd name="T0" fmla="*/ 21 w 47"/>
                <a:gd name="T1" fmla="*/ 0 h 114"/>
                <a:gd name="T2" fmla="*/ 21 w 47"/>
                <a:gd name="T3" fmla="*/ 10 h 114"/>
                <a:gd name="T4" fmla="*/ 47 w 47"/>
                <a:gd name="T5" fmla="*/ 60 h 114"/>
                <a:gd name="T6" fmla="*/ 47 w 47"/>
                <a:gd name="T7" fmla="*/ 85 h 114"/>
                <a:gd name="T8" fmla="*/ 38 w 47"/>
                <a:gd name="T9" fmla="*/ 114 h 114"/>
                <a:gd name="T10" fmla="*/ 21 w 47"/>
                <a:gd name="T11" fmla="*/ 100 h 114"/>
                <a:gd name="T12" fmla="*/ 12 w 47"/>
                <a:gd name="T13" fmla="*/ 85 h 114"/>
                <a:gd name="T14" fmla="*/ 0 w 47"/>
                <a:gd name="T15" fmla="*/ 57 h 114"/>
                <a:gd name="T16" fmla="*/ 4 w 47"/>
                <a:gd name="T17" fmla="*/ 0 h 114"/>
                <a:gd name="T18" fmla="*/ 21 w 4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14">
                  <a:moveTo>
                    <a:pt x="21" y="0"/>
                  </a:moveTo>
                  <a:lnTo>
                    <a:pt x="21" y="10"/>
                  </a:lnTo>
                  <a:lnTo>
                    <a:pt x="47" y="60"/>
                  </a:lnTo>
                  <a:lnTo>
                    <a:pt x="47" y="85"/>
                  </a:lnTo>
                  <a:lnTo>
                    <a:pt x="38" y="114"/>
                  </a:lnTo>
                  <a:lnTo>
                    <a:pt x="21" y="100"/>
                  </a:lnTo>
                  <a:lnTo>
                    <a:pt x="12" y="8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3" name="Freeform 270"/>
            <p:cNvSpPr>
              <a:spLocks/>
            </p:cNvSpPr>
            <p:nvPr/>
          </p:nvSpPr>
          <p:spPr bwMode="auto">
            <a:xfrm>
              <a:off x="1765" y="3633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43 w 65"/>
                <a:gd name="T3" fmla="*/ 10 h 111"/>
                <a:gd name="T4" fmla="*/ 13 w 65"/>
                <a:gd name="T5" fmla="*/ 39 h 111"/>
                <a:gd name="T6" fmla="*/ 5 w 65"/>
                <a:gd name="T7" fmla="*/ 57 h 111"/>
                <a:gd name="T8" fmla="*/ 0 w 65"/>
                <a:gd name="T9" fmla="*/ 71 h 111"/>
                <a:gd name="T10" fmla="*/ 5 w 65"/>
                <a:gd name="T11" fmla="*/ 93 h 111"/>
                <a:gd name="T12" fmla="*/ 18 w 65"/>
                <a:gd name="T13" fmla="*/ 111 h 111"/>
                <a:gd name="T14" fmla="*/ 43 w 65"/>
                <a:gd name="T15" fmla="*/ 89 h 111"/>
                <a:gd name="T16" fmla="*/ 56 w 65"/>
                <a:gd name="T17" fmla="*/ 50 h 111"/>
                <a:gd name="T18" fmla="*/ 65 w 65"/>
                <a:gd name="T19" fmla="*/ 10 h 111"/>
                <a:gd name="T20" fmla="*/ 65 w 6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11">
                  <a:moveTo>
                    <a:pt x="65" y="0"/>
                  </a:moveTo>
                  <a:lnTo>
                    <a:pt x="43" y="10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71"/>
                  </a:lnTo>
                  <a:lnTo>
                    <a:pt x="5" y="93"/>
                  </a:lnTo>
                  <a:lnTo>
                    <a:pt x="18" y="111"/>
                  </a:lnTo>
                  <a:lnTo>
                    <a:pt x="43" y="89"/>
                  </a:lnTo>
                  <a:lnTo>
                    <a:pt x="56" y="5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4" name="Freeform 271"/>
            <p:cNvSpPr>
              <a:spLocks/>
            </p:cNvSpPr>
            <p:nvPr/>
          </p:nvSpPr>
          <p:spPr bwMode="auto">
            <a:xfrm>
              <a:off x="1864" y="3482"/>
              <a:ext cx="99" cy="97"/>
            </a:xfrm>
            <a:custGeom>
              <a:avLst/>
              <a:gdLst>
                <a:gd name="T0" fmla="*/ 0 w 99"/>
                <a:gd name="T1" fmla="*/ 97 h 97"/>
                <a:gd name="T2" fmla="*/ 26 w 99"/>
                <a:gd name="T3" fmla="*/ 90 h 97"/>
                <a:gd name="T4" fmla="*/ 65 w 99"/>
                <a:gd name="T5" fmla="*/ 65 h 97"/>
                <a:gd name="T6" fmla="*/ 82 w 99"/>
                <a:gd name="T7" fmla="*/ 54 h 97"/>
                <a:gd name="T8" fmla="*/ 95 w 99"/>
                <a:gd name="T9" fmla="*/ 40 h 97"/>
                <a:gd name="T10" fmla="*/ 99 w 99"/>
                <a:gd name="T11" fmla="*/ 22 h 97"/>
                <a:gd name="T12" fmla="*/ 95 w 99"/>
                <a:gd name="T13" fmla="*/ 0 h 97"/>
                <a:gd name="T14" fmla="*/ 60 w 99"/>
                <a:gd name="T15" fmla="*/ 14 h 97"/>
                <a:gd name="T16" fmla="*/ 26 w 99"/>
                <a:gd name="T17" fmla="*/ 50 h 97"/>
                <a:gd name="T18" fmla="*/ 0 w 99"/>
                <a:gd name="T19" fmla="*/ 90 h 97"/>
                <a:gd name="T20" fmla="*/ 0 w 99"/>
                <a:gd name="T21" fmla="*/ 9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97">
                  <a:moveTo>
                    <a:pt x="0" y="97"/>
                  </a:moveTo>
                  <a:lnTo>
                    <a:pt x="26" y="90"/>
                  </a:lnTo>
                  <a:lnTo>
                    <a:pt x="65" y="65"/>
                  </a:lnTo>
                  <a:lnTo>
                    <a:pt x="82" y="54"/>
                  </a:lnTo>
                  <a:lnTo>
                    <a:pt x="95" y="40"/>
                  </a:lnTo>
                  <a:lnTo>
                    <a:pt x="99" y="22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50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5" name="Freeform 272"/>
            <p:cNvSpPr>
              <a:spLocks/>
            </p:cNvSpPr>
            <p:nvPr/>
          </p:nvSpPr>
          <p:spPr bwMode="auto">
            <a:xfrm>
              <a:off x="1795" y="3568"/>
              <a:ext cx="82" cy="75"/>
            </a:xfrm>
            <a:custGeom>
              <a:avLst/>
              <a:gdLst>
                <a:gd name="T0" fmla="*/ 13 w 82"/>
                <a:gd name="T1" fmla="*/ 29 h 75"/>
                <a:gd name="T2" fmla="*/ 5 w 82"/>
                <a:gd name="T3" fmla="*/ 47 h 75"/>
                <a:gd name="T4" fmla="*/ 0 w 82"/>
                <a:gd name="T5" fmla="*/ 57 h 75"/>
                <a:gd name="T6" fmla="*/ 0 w 82"/>
                <a:gd name="T7" fmla="*/ 72 h 75"/>
                <a:gd name="T8" fmla="*/ 9 w 82"/>
                <a:gd name="T9" fmla="*/ 75 h 75"/>
                <a:gd name="T10" fmla="*/ 22 w 82"/>
                <a:gd name="T11" fmla="*/ 75 h 75"/>
                <a:gd name="T12" fmla="*/ 39 w 82"/>
                <a:gd name="T13" fmla="*/ 72 h 75"/>
                <a:gd name="T14" fmla="*/ 56 w 82"/>
                <a:gd name="T15" fmla="*/ 61 h 75"/>
                <a:gd name="T16" fmla="*/ 69 w 82"/>
                <a:gd name="T17" fmla="*/ 47 h 75"/>
                <a:gd name="T18" fmla="*/ 78 w 82"/>
                <a:gd name="T19" fmla="*/ 29 h 75"/>
                <a:gd name="T20" fmla="*/ 82 w 82"/>
                <a:gd name="T21" fmla="*/ 14 h 75"/>
                <a:gd name="T22" fmla="*/ 82 w 82"/>
                <a:gd name="T23" fmla="*/ 4 h 75"/>
                <a:gd name="T24" fmla="*/ 73 w 82"/>
                <a:gd name="T25" fmla="*/ 0 h 75"/>
                <a:gd name="T26" fmla="*/ 61 w 82"/>
                <a:gd name="T27" fmla="*/ 0 h 75"/>
                <a:gd name="T28" fmla="*/ 43 w 82"/>
                <a:gd name="T29" fmla="*/ 4 h 75"/>
                <a:gd name="T30" fmla="*/ 31 w 82"/>
                <a:gd name="T31" fmla="*/ 14 h 75"/>
                <a:gd name="T32" fmla="*/ 13 w 82"/>
                <a:gd name="T33" fmla="*/ 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" h="75">
                  <a:moveTo>
                    <a:pt x="13" y="29"/>
                  </a:moveTo>
                  <a:lnTo>
                    <a:pt x="5" y="4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9" y="75"/>
                  </a:lnTo>
                  <a:lnTo>
                    <a:pt x="22" y="75"/>
                  </a:lnTo>
                  <a:lnTo>
                    <a:pt x="39" y="72"/>
                  </a:lnTo>
                  <a:lnTo>
                    <a:pt x="56" y="61"/>
                  </a:lnTo>
                  <a:lnTo>
                    <a:pt x="69" y="47"/>
                  </a:lnTo>
                  <a:lnTo>
                    <a:pt x="78" y="29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4"/>
                  </a:lnTo>
                  <a:lnTo>
                    <a:pt x="31" y="1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6" name="Freeform 273"/>
            <p:cNvSpPr>
              <a:spLocks/>
            </p:cNvSpPr>
            <p:nvPr/>
          </p:nvSpPr>
          <p:spPr bwMode="auto">
            <a:xfrm>
              <a:off x="1830" y="3500"/>
              <a:ext cx="69" cy="68"/>
            </a:xfrm>
            <a:custGeom>
              <a:avLst/>
              <a:gdLst>
                <a:gd name="T0" fmla="*/ 47 w 69"/>
                <a:gd name="T1" fmla="*/ 61 h 68"/>
                <a:gd name="T2" fmla="*/ 64 w 69"/>
                <a:gd name="T3" fmla="*/ 22 h 68"/>
                <a:gd name="T4" fmla="*/ 69 w 69"/>
                <a:gd name="T5" fmla="*/ 11 h 68"/>
                <a:gd name="T6" fmla="*/ 64 w 69"/>
                <a:gd name="T7" fmla="*/ 0 h 68"/>
                <a:gd name="T8" fmla="*/ 47 w 69"/>
                <a:gd name="T9" fmla="*/ 0 h 68"/>
                <a:gd name="T10" fmla="*/ 30 w 69"/>
                <a:gd name="T11" fmla="*/ 7 h 68"/>
                <a:gd name="T12" fmla="*/ 17 w 69"/>
                <a:gd name="T13" fmla="*/ 18 h 68"/>
                <a:gd name="T14" fmla="*/ 4 w 69"/>
                <a:gd name="T15" fmla="*/ 47 h 68"/>
                <a:gd name="T16" fmla="*/ 0 w 69"/>
                <a:gd name="T17" fmla="*/ 57 h 68"/>
                <a:gd name="T18" fmla="*/ 8 w 69"/>
                <a:gd name="T19" fmla="*/ 64 h 68"/>
                <a:gd name="T20" fmla="*/ 21 w 69"/>
                <a:gd name="T21" fmla="*/ 68 h 68"/>
                <a:gd name="T22" fmla="*/ 34 w 69"/>
                <a:gd name="T23" fmla="*/ 64 h 68"/>
                <a:gd name="T24" fmla="*/ 47 w 69"/>
                <a:gd name="T25" fmla="*/ 64 h 68"/>
                <a:gd name="T26" fmla="*/ 47 w 69"/>
                <a:gd name="T27" fmla="*/ 61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" h="68">
                  <a:moveTo>
                    <a:pt x="47" y="61"/>
                  </a:moveTo>
                  <a:lnTo>
                    <a:pt x="64" y="22"/>
                  </a:lnTo>
                  <a:lnTo>
                    <a:pt x="69" y="11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8" y="64"/>
                  </a:lnTo>
                  <a:lnTo>
                    <a:pt x="21" y="68"/>
                  </a:lnTo>
                  <a:lnTo>
                    <a:pt x="34" y="64"/>
                  </a:lnTo>
                  <a:lnTo>
                    <a:pt x="47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7" name="Freeform 274"/>
            <p:cNvSpPr>
              <a:spLocks/>
            </p:cNvSpPr>
            <p:nvPr/>
          </p:nvSpPr>
          <p:spPr bwMode="auto">
            <a:xfrm>
              <a:off x="1795" y="3532"/>
              <a:ext cx="52" cy="54"/>
            </a:xfrm>
            <a:custGeom>
              <a:avLst/>
              <a:gdLst>
                <a:gd name="T0" fmla="*/ 52 w 52"/>
                <a:gd name="T1" fmla="*/ 36 h 54"/>
                <a:gd name="T2" fmla="*/ 35 w 52"/>
                <a:gd name="T3" fmla="*/ 22 h 54"/>
                <a:gd name="T4" fmla="*/ 31 w 52"/>
                <a:gd name="T5" fmla="*/ 7 h 54"/>
                <a:gd name="T6" fmla="*/ 26 w 52"/>
                <a:gd name="T7" fmla="*/ 0 h 54"/>
                <a:gd name="T8" fmla="*/ 18 w 52"/>
                <a:gd name="T9" fmla="*/ 0 h 54"/>
                <a:gd name="T10" fmla="*/ 5 w 52"/>
                <a:gd name="T11" fmla="*/ 15 h 54"/>
                <a:gd name="T12" fmla="*/ 0 w 52"/>
                <a:gd name="T13" fmla="*/ 29 h 54"/>
                <a:gd name="T14" fmla="*/ 5 w 52"/>
                <a:gd name="T15" fmla="*/ 36 h 54"/>
                <a:gd name="T16" fmla="*/ 9 w 52"/>
                <a:gd name="T17" fmla="*/ 43 h 54"/>
                <a:gd name="T18" fmla="*/ 18 w 52"/>
                <a:gd name="T19" fmla="*/ 54 h 54"/>
                <a:gd name="T20" fmla="*/ 26 w 52"/>
                <a:gd name="T21" fmla="*/ 54 h 54"/>
                <a:gd name="T22" fmla="*/ 31 w 52"/>
                <a:gd name="T23" fmla="*/ 50 h 54"/>
                <a:gd name="T24" fmla="*/ 48 w 52"/>
                <a:gd name="T25" fmla="*/ 40 h 54"/>
                <a:gd name="T26" fmla="*/ 52 w 52"/>
                <a:gd name="T27" fmla="*/ 36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4">
                  <a:moveTo>
                    <a:pt x="52" y="36"/>
                  </a:moveTo>
                  <a:lnTo>
                    <a:pt x="35" y="22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9" y="43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48" y="40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8" name="Freeform 275"/>
            <p:cNvSpPr>
              <a:spLocks/>
            </p:cNvSpPr>
            <p:nvPr/>
          </p:nvSpPr>
          <p:spPr bwMode="auto">
            <a:xfrm>
              <a:off x="1740" y="3582"/>
              <a:ext cx="77" cy="33"/>
            </a:xfrm>
            <a:custGeom>
              <a:avLst/>
              <a:gdLst>
                <a:gd name="T0" fmla="*/ 77 w 77"/>
                <a:gd name="T1" fmla="*/ 8 h 33"/>
                <a:gd name="T2" fmla="*/ 43 w 77"/>
                <a:gd name="T3" fmla="*/ 0 h 33"/>
                <a:gd name="T4" fmla="*/ 38 w 77"/>
                <a:gd name="T5" fmla="*/ 0 h 33"/>
                <a:gd name="T6" fmla="*/ 21 w 77"/>
                <a:gd name="T7" fmla="*/ 0 h 33"/>
                <a:gd name="T8" fmla="*/ 8 w 77"/>
                <a:gd name="T9" fmla="*/ 4 h 33"/>
                <a:gd name="T10" fmla="*/ 0 w 77"/>
                <a:gd name="T11" fmla="*/ 4 h 33"/>
                <a:gd name="T12" fmla="*/ 0 w 77"/>
                <a:gd name="T13" fmla="*/ 11 h 33"/>
                <a:gd name="T14" fmla="*/ 17 w 77"/>
                <a:gd name="T15" fmla="*/ 22 h 33"/>
                <a:gd name="T16" fmla="*/ 34 w 77"/>
                <a:gd name="T17" fmla="*/ 29 h 33"/>
                <a:gd name="T18" fmla="*/ 55 w 77"/>
                <a:gd name="T19" fmla="*/ 33 h 33"/>
                <a:gd name="T20" fmla="*/ 64 w 77"/>
                <a:gd name="T21" fmla="*/ 25 h 33"/>
                <a:gd name="T22" fmla="*/ 77 w 7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33">
                  <a:moveTo>
                    <a:pt x="77" y="8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4" y="29"/>
                  </a:lnTo>
                  <a:lnTo>
                    <a:pt x="55" y="33"/>
                  </a:lnTo>
                  <a:lnTo>
                    <a:pt x="64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19" name="Freeform 276"/>
            <p:cNvSpPr>
              <a:spLocks/>
            </p:cNvSpPr>
            <p:nvPr/>
          </p:nvSpPr>
          <p:spPr bwMode="auto">
            <a:xfrm>
              <a:off x="1731" y="3615"/>
              <a:ext cx="69" cy="25"/>
            </a:xfrm>
            <a:custGeom>
              <a:avLst/>
              <a:gdLst>
                <a:gd name="T0" fmla="*/ 69 w 69"/>
                <a:gd name="T1" fmla="*/ 7 h 25"/>
                <a:gd name="T2" fmla="*/ 60 w 69"/>
                <a:gd name="T3" fmla="*/ 3 h 25"/>
                <a:gd name="T4" fmla="*/ 47 w 69"/>
                <a:gd name="T5" fmla="*/ 0 h 25"/>
                <a:gd name="T6" fmla="*/ 30 w 69"/>
                <a:gd name="T7" fmla="*/ 3 h 25"/>
                <a:gd name="T8" fmla="*/ 17 w 69"/>
                <a:gd name="T9" fmla="*/ 7 h 25"/>
                <a:gd name="T10" fmla="*/ 0 w 69"/>
                <a:gd name="T11" fmla="*/ 18 h 25"/>
                <a:gd name="T12" fmla="*/ 0 w 69"/>
                <a:gd name="T13" fmla="*/ 18 h 25"/>
                <a:gd name="T14" fmla="*/ 4 w 69"/>
                <a:gd name="T15" fmla="*/ 21 h 25"/>
                <a:gd name="T16" fmla="*/ 13 w 69"/>
                <a:gd name="T17" fmla="*/ 25 h 25"/>
                <a:gd name="T18" fmla="*/ 60 w 69"/>
                <a:gd name="T19" fmla="*/ 25 h 25"/>
                <a:gd name="T20" fmla="*/ 69 w 69"/>
                <a:gd name="T21" fmla="*/ 14 h 25"/>
                <a:gd name="T22" fmla="*/ 69 w 69"/>
                <a:gd name="T23" fmla="*/ 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25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60" y="25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0" name="Freeform 277"/>
            <p:cNvSpPr>
              <a:spLocks/>
            </p:cNvSpPr>
            <p:nvPr/>
          </p:nvSpPr>
          <p:spPr bwMode="auto">
            <a:xfrm>
              <a:off x="1735" y="3640"/>
              <a:ext cx="69" cy="64"/>
            </a:xfrm>
            <a:custGeom>
              <a:avLst/>
              <a:gdLst>
                <a:gd name="T0" fmla="*/ 69 w 69"/>
                <a:gd name="T1" fmla="*/ 3 h 64"/>
                <a:gd name="T2" fmla="*/ 69 w 69"/>
                <a:gd name="T3" fmla="*/ 3 h 64"/>
                <a:gd name="T4" fmla="*/ 60 w 69"/>
                <a:gd name="T5" fmla="*/ 0 h 64"/>
                <a:gd name="T6" fmla="*/ 39 w 69"/>
                <a:gd name="T7" fmla="*/ 3 h 64"/>
                <a:gd name="T8" fmla="*/ 22 w 69"/>
                <a:gd name="T9" fmla="*/ 18 h 64"/>
                <a:gd name="T10" fmla="*/ 9 w 69"/>
                <a:gd name="T11" fmla="*/ 25 h 64"/>
                <a:gd name="T12" fmla="*/ 0 w 69"/>
                <a:gd name="T13" fmla="*/ 35 h 64"/>
                <a:gd name="T14" fmla="*/ 0 w 69"/>
                <a:gd name="T15" fmla="*/ 53 h 64"/>
                <a:gd name="T16" fmla="*/ 0 w 69"/>
                <a:gd name="T17" fmla="*/ 64 h 64"/>
                <a:gd name="T18" fmla="*/ 5 w 69"/>
                <a:gd name="T19" fmla="*/ 64 h 64"/>
                <a:gd name="T20" fmla="*/ 43 w 69"/>
                <a:gd name="T21" fmla="*/ 39 h 64"/>
                <a:gd name="T22" fmla="*/ 69 w 69"/>
                <a:gd name="T23" fmla="*/ 3 h 64"/>
                <a:gd name="T24" fmla="*/ 69 w 69"/>
                <a:gd name="T25" fmla="*/ 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64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8"/>
                  </a:lnTo>
                  <a:lnTo>
                    <a:pt x="9" y="2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43" y="39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1" name="Freeform 278"/>
            <p:cNvSpPr>
              <a:spLocks/>
            </p:cNvSpPr>
            <p:nvPr/>
          </p:nvSpPr>
          <p:spPr bwMode="auto">
            <a:xfrm>
              <a:off x="1838" y="3575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5 w 13"/>
                <a:gd name="T3" fmla="*/ 15 h 15"/>
                <a:gd name="T4" fmla="*/ 13 w 13"/>
                <a:gd name="T5" fmla="*/ 7 h 15"/>
                <a:gd name="T6" fmla="*/ 9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5" y="15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2" name="Freeform 279"/>
            <p:cNvSpPr>
              <a:spLocks/>
            </p:cNvSpPr>
            <p:nvPr/>
          </p:nvSpPr>
          <p:spPr bwMode="auto">
            <a:xfrm>
              <a:off x="1856" y="3575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4 w 12"/>
                <a:gd name="T3" fmla="*/ 11 h 11"/>
                <a:gd name="T4" fmla="*/ 12 w 12"/>
                <a:gd name="T5" fmla="*/ 7 h 11"/>
                <a:gd name="T6" fmla="*/ 8 w 12"/>
                <a:gd name="T7" fmla="*/ 0 h 11"/>
                <a:gd name="T8" fmla="*/ 0 w 12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lnTo>
                    <a:pt x="4" y="11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3" name="Freeform 280"/>
            <p:cNvSpPr>
              <a:spLocks/>
            </p:cNvSpPr>
            <p:nvPr/>
          </p:nvSpPr>
          <p:spPr bwMode="auto">
            <a:xfrm>
              <a:off x="1826" y="3590"/>
              <a:ext cx="8" cy="10"/>
            </a:xfrm>
            <a:custGeom>
              <a:avLst/>
              <a:gdLst>
                <a:gd name="T0" fmla="*/ 0 w 8"/>
                <a:gd name="T1" fmla="*/ 3 h 10"/>
                <a:gd name="T2" fmla="*/ 4 w 8"/>
                <a:gd name="T3" fmla="*/ 10 h 10"/>
                <a:gd name="T4" fmla="*/ 8 w 8"/>
                <a:gd name="T5" fmla="*/ 7 h 10"/>
                <a:gd name="T6" fmla="*/ 4 w 8"/>
                <a:gd name="T7" fmla="*/ 0 h 10"/>
                <a:gd name="T8" fmla="*/ 0 w 8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4" y="10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4" name="Freeform 281"/>
            <p:cNvSpPr>
              <a:spLocks/>
            </p:cNvSpPr>
            <p:nvPr/>
          </p:nvSpPr>
          <p:spPr bwMode="auto">
            <a:xfrm>
              <a:off x="1851" y="3593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5 w 13"/>
                <a:gd name="T3" fmla="*/ 11 h 11"/>
                <a:gd name="T4" fmla="*/ 13 w 13"/>
                <a:gd name="T5" fmla="*/ 7 h 11"/>
                <a:gd name="T6" fmla="*/ 9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5" y="11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5" name="Freeform 282"/>
            <p:cNvSpPr>
              <a:spLocks/>
            </p:cNvSpPr>
            <p:nvPr/>
          </p:nvSpPr>
          <p:spPr bwMode="auto">
            <a:xfrm>
              <a:off x="1813" y="3600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13 w 13"/>
                <a:gd name="T3" fmla="*/ 15 h 15"/>
                <a:gd name="T4" fmla="*/ 13 w 13"/>
                <a:gd name="T5" fmla="*/ 7 h 15"/>
                <a:gd name="T6" fmla="*/ 0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13" y="15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6" name="Freeform 283"/>
            <p:cNvSpPr>
              <a:spLocks/>
            </p:cNvSpPr>
            <p:nvPr/>
          </p:nvSpPr>
          <p:spPr bwMode="auto">
            <a:xfrm>
              <a:off x="1843" y="3607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7" name="Freeform 284"/>
            <p:cNvSpPr>
              <a:spLocks/>
            </p:cNvSpPr>
            <p:nvPr/>
          </p:nvSpPr>
          <p:spPr bwMode="auto">
            <a:xfrm>
              <a:off x="1804" y="3618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8" name="Freeform 285"/>
            <p:cNvSpPr>
              <a:spLocks/>
            </p:cNvSpPr>
            <p:nvPr/>
          </p:nvSpPr>
          <p:spPr bwMode="auto">
            <a:xfrm>
              <a:off x="1813" y="3629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29" name="Freeform 286"/>
            <p:cNvSpPr>
              <a:spLocks/>
            </p:cNvSpPr>
            <p:nvPr/>
          </p:nvSpPr>
          <p:spPr bwMode="auto">
            <a:xfrm>
              <a:off x="1830" y="3618"/>
              <a:ext cx="17" cy="11"/>
            </a:xfrm>
            <a:custGeom>
              <a:avLst/>
              <a:gdLst>
                <a:gd name="T0" fmla="*/ 4 w 17"/>
                <a:gd name="T1" fmla="*/ 4 h 11"/>
                <a:gd name="T2" fmla="*/ 0 w 17"/>
                <a:gd name="T3" fmla="*/ 11 h 11"/>
                <a:gd name="T4" fmla="*/ 8 w 17"/>
                <a:gd name="T5" fmla="*/ 7 h 11"/>
                <a:gd name="T6" fmla="*/ 17 w 17"/>
                <a:gd name="T7" fmla="*/ 4 h 11"/>
                <a:gd name="T8" fmla="*/ 13 w 17"/>
                <a:gd name="T9" fmla="*/ 0 h 11"/>
                <a:gd name="T10" fmla="*/ 4 w 17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">
                  <a:moveTo>
                    <a:pt x="4" y="4"/>
                  </a:moveTo>
                  <a:lnTo>
                    <a:pt x="0" y="11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0" name="Freeform 287"/>
            <p:cNvSpPr>
              <a:spLocks/>
            </p:cNvSpPr>
            <p:nvPr/>
          </p:nvSpPr>
          <p:spPr bwMode="auto">
            <a:xfrm>
              <a:off x="331" y="2558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6 h 86"/>
                <a:gd name="T4" fmla="*/ 26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26 w 77"/>
                <a:gd name="T11" fmla="*/ 11 h 86"/>
                <a:gd name="T12" fmla="*/ 51 w 77"/>
                <a:gd name="T13" fmla="*/ 33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6"/>
                  </a:lnTo>
                  <a:lnTo>
                    <a:pt x="26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51" y="33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1" name="Freeform 288"/>
            <p:cNvSpPr>
              <a:spLocks/>
            </p:cNvSpPr>
            <p:nvPr/>
          </p:nvSpPr>
          <p:spPr bwMode="auto">
            <a:xfrm>
              <a:off x="369" y="2526"/>
              <a:ext cx="56" cy="108"/>
            </a:xfrm>
            <a:custGeom>
              <a:avLst/>
              <a:gdLst>
                <a:gd name="T0" fmla="*/ 26 w 56"/>
                <a:gd name="T1" fmla="*/ 79 h 108"/>
                <a:gd name="T2" fmla="*/ 9 w 56"/>
                <a:gd name="T3" fmla="*/ 50 h 108"/>
                <a:gd name="T4" fmla="*/ 0 w 56"/>
                <a:gd name="T5" fmla="*/ 18 h 108"/>
                <a:gd name="T6" fmla="*/ 0 w 56"/>
                <a:gd name="T7" fmla="*/ 7 h 108"/>
                <a:gd name="T8" fmla="*/ 5 w 56"/>
                <a:gd name="T9" fmla="*/ 0 h 108"/>
                <a:gd name="T10" fmla="*/ 13 w 56"/>
                <a:gd name="T11" fmla="*/ 0 h 108"/>
                <a:gd name="T12" fmla="*/ 26 w 56"/>
                <a:gd name="T13" fmla="*/ 15 h 108"/>
                <a:gd name="T14" fmla="*/ 39 w 56"/>
                <a:gd name="T15" fmla="*/ 29 h 108"/>
                <a:gd name="T16" fmla="*/ 48 w 56"/>
                <a:gd name="T17" fmla="*/ 47 h 108"/>
                <a:gd name="T18" fmla="*/ 56 w 56"/>
                <a:gd name="T19" fmla="*/ 61 h 108"/>
                <a:gd name="T20" fmla="*/ 52 w 56"/>
                <a:gd name="T21" fmla="*/ 86 h 108"/>
                <a:gd name="T22" fmla="*/ 43 w 56"/>
                <a:gd name="T23" fmla="*/ 108 h 108"/>
                <a:gd name="T24" fmla="*/ 39 w 56"/>
                <a:gd name="T25" fmla="*/ 108 h 108"/>
                <a:gd name="T26" fmla="*/ 26 w 56"/>
                <a:gd name="T27" fmla="*/ 7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08">
                  <a:moveTo>
                    <a:pt x="26" y="79"/>
                  </a:moveTo>
                  <a:lnTo>
                    <a:pt x="9" y="5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39" y="29"/>
                  </a:lnTo>
                  <a:lnTo>
                    <a:pt x="48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8"/>
                  </a:lnTo>
                  <a:lnTo>
                    <a:pt x="39" y="108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2" name="Freeform 289"/>
            <p:cNvSpPr>
              <a:spLocks/>
            </p:cNvSpPr>
            <p:nvPr/>
          </p:nvSpPr>
          <p:spPr bwMode="auto">
            <a:xfrm>
              <a:off x="292" y="2601"/>
              <a:ext cx="112" cy="51"/>
            </a:xfrm>
            <a:custGeom>
              <a:avLst/>
              <a:gdLst>
                <a:gd name="T0" fmla="*/ 112 w 112"/>
                <a:gd name="T1" fmla="*/ 43 h 51"/>
                <a:gd name="T2" fmla="*/ 77 w 112"/>
                <a:gd name="T3" fmla="*/ 18 h 51"/>
                <a:gd name="T4" fmla="*/ 26 w 112"/>
                <a:gd name="T5" fmla="*/ 0 h 51"/>
                <a:gd name="T6" fmla="*/ 0 w 112"/>
                <a:gd name="T7" fmla="*/ 0 h 51"/>
                <a:gd name="T8" fmla="*/ 0 w 112"/>
                <a:gd name="T9" fmla="*/ 8 h 51"/>
                <a:gd name="T10" fmla="*/ 4 w 112"/>
                <a:gd name="T11" fmla="*/ 15 h 51"/>
                <a:gd name="T12" fmla="*/ 26 w 112"/>
                <a:gd name="T13" fmla="*/ 33 h 51"/>
                <a:gd name="T14" fmla="*/ 60 w 112"/>
                <a:gd name="T15" fmla="*/ 47 h 51"/>
                <a:gd name="T16" fmla="*/ 95 w 112"/>
                <a:gd name="T17" fmla="*/ 51 h 51"/>
                <a:gd name="T18" fmla="*/ 112 w 112"/>
                <a:gd name="T19" fmla="*/ 47 h 51"/>
                <a:gd name="T20" fmla="*/ 112 w 112"/>
                <a:gd name="T21" fmla="*/ 4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1">
                  <a:moveTo>
                    <a:pt x="112" y="43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26" y="33"/>
                  </a:lnTo>
                  <a:lnTo>
                    <a:pt x="60" y="47"/>
                  </a:lnTo>
                  <a:lnTo>
                    <a:pt x="95" y="51"/>
                  </a:lnTo>
                  <a:lnTo>
                    <a:pt x="112" y="47"/>
                  </a:lnTo>
                  <a:lnTo>
                    <a:pt x="112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3" name="Freeform 290"/>
            <p:cNvSpPr>
              <a:spLocks/>
            </p:cNvSpPr>
            <p:nvPr/>
          </p:nvSpPr>
          <p:spPr bwMode="auto">
            <a:xfrm>
              <a:off x="275" y="2644"/>
              <a:ext cx="124" cy="25"/>
            </a:xfrm>
            <a:custGeom>
              <a:avLst/>
              <a:gdLst>
                <a:gd name="T0" fmla="*/ 124 w 124"/>
                <a:gd name="T1" fmla="*/ 18 h 25"/>
                <a:gd name="T2" fmla="*/ 112 w 124"/>
                <a:gd name="T3" fmla="*/ 18 h 25"/>
                <a:gd name="T4" fmla="*/ 56 w 124"/>
                <a:gd name="T5" fmla="*/ 25 h 25"/>
                <a:gd name="T6" fmla="*/ 26 w 124"/>
                <a:gd name="T7" fmla="*/ 25 h 25"/>
                <a:gd name="T8" fmla="*/ 0 w 124"/>
                <a:gd name="T9" fmla="*/ 18 h 25"/>
                <a:gd name="T10" fmla="*/ 26 w 124"/>
                <a:gd name="T11" fmla="*/ 4 h 25"/>
                <a:gd name="T12" fmla="*/ 60 w 124"/>
                <a:gd name="T13" fmla="*/ 0 h 25"/>
                <a:gd name="T14" fmla="*/ 120 w 124"/>
                <a:gd name="T15" fmla="*/ 11 h 25"/>
                <a:gd name="T16" fmla="*/ 124 w 124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5">
                  <a:moveTo>
                    <a:pt x="124" y="18"/>
                  </a:moveTo>
                  <a:lnTo>
                    <a:pt x="112" y="18"/>
                  </a:lnTo>
                  <a:lnTo>
                    <a:pt x="56" y="25"/>
                  </a:lnTo>
                  <a:lnTo>
                    <a:pt x="26" y="25"/>
                  </a:lnTo>
                  <a:lnTo>
                    <a:pt x="0" y="18"/>
                  </a:lnTo>
                  <a:lnTo>
                    <a:pt x="26" y="4"/>
                  </a:lnTo>
                  <a:lnTo>
                    <a:pt x="60" y="0"/>
                  </a:lnTo>
                  <a:lnTo>
                    <a:pt x="120" y="11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4" name="Freeform 291"/>
            <p:cNvSpPr>
              <a:spLocks/>
            </p:cNvSpPr>
            <p:nvPr/>
          </p:nvSpPr>
          <p:spPr bwMode="auto">
            <a:xfrm>
              <a:off x="271" y="2662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0 w 128"/>
                <a:gd name="T5" fmla="*/ 29 h 43"/>
                <a:gd name="T6" fmla="*/ 0 w 128"/>
                <a:gd name="T7" fmla="*/ 33 h 43"/>
                <a:gd name="T8" fmla="*/ 4 w 128"/>
                <a:gd name="T9" fmla="*/ 36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86 w 128"/>
                <a:gd name="T17" fmla="*/ 36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86" y="36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5" name="Freeform 292"/>
            <p:cNvSpPr>
              <a:spLocks/>
            </p:cNvSpPr>
            <p:nvPr/>
          </p:nvSpPr>
          <p:spPr bwMode="auto">
            <a:xfrm>
              <a:off x="408" y="2519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7 h 104"/>
                <a:gd name="T6" fmla="*/ 0 w 30"/>
                <a:gd name="T7" fmla="*/ 22 h 104"/>
                <a:gd name="T8" fmla="*/ 9 w 30"/>
                <a:gd name="T9" fmla="*/ 0 h 104"/>
                <a:gd name="T10" fmla="*/ 26 w 30"/>
                <a:gd name="T11" fmla="*/ 22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6" y="22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6" name="Freeform 293"/>
            <p:cNvSpPr>
              <a:spLocks/>
            </p:cNvSpPr>
            <p:nvPr/>
          </p:nvSpPr>
          <p:spPr bwMode="auto">
            <a:xfrm>
              <a:off x="430" y="2519"/>
              <a:ext cx="47" cy="100"/>
            </a:xfrm>
            <a:custGeom>
              <a:avLst/>
              <a:gdLst>
                <a:gd name="T0" fmla="*/ 4 w 47"/>
                <a:gd name="T1" fmla="*/ 100 h 100"/>
                <a:gd name="T2" fmla="*/ 17 w 47"/>
                <a:gd name="T3" fmla="*/ 93 h 100"/>
                <a:gd name="T4" fmla="*/ 34 w 47"/>
                <a:gd name="T5" fmla="*/ 65 h 100"/>
                <a:gd name="T6" fmla="*/ 47 w 47"/>
                <a:gd name="T7" fmla="*/ 36 h 100"/>
                <a:gd name="T8" fmla="*/ 42 w 47"/>
                <a:gd name="T9" fmla="*/ 18 h 100"/>
                <a:gd name="T10" fmla="*/ 38 w 47"/>
                <a:gd name="T11" fmla="*/ 0 h 100"/>
                <a:gd name="T12" fmla="*/ 21 w 47"/>
                <a:gd name="T13" fmla="*/ 18 h 100"/>
                <a:gd name="T14" fmla="*/ 8 w 47"/>
                <a:gd name="T15" fmla="*/ 57 h 100"/>
                <a:gd name="T16" fmla="*/ 0 w 47"/>
                <a:gd name="T17" fmla="*/ 93 h 100"/>
                <a:gd name="T18" fmla="*/ 4 w 47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00">
                  <a:moveTo>
                    <a:pt x="4" y="100"/>
                  </a:moveTo>
                  <a:lnTo>
                    <a:pt x="17" y="93"/>
                  </a:lnTo>
                  <a:lnTo>
                    <a:pt x="34" y="65"/>
                  </a:lnTo>
                  <a:lnTo>
                    <a:pt x="47" y="36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21" y="18"/>
                  </a:lnTo>
                  <a:lnTo>
                    <a:pt x="8" y="57"/>
                  </a:lnTo>
                  <a:lnTo>
                    <a:pt x="0" y="93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7" name="Freeform 294"/>
            <p:cNvSpPr>
              <a:spLocks/>
            </p:cNvSpPr>
            <p:nvPr/>
          </p:nvSpPr>
          <p:spPr bwMode="auto">
            <a:xfrm>
              <a:off x="335" y="2673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2 w 69"/>
                <a:gd name="T3" fmla="*/ 4 h 86"/>
                <a:gd name="T4" fmla="*/ 26 w 69"/>
                <a:gd name="T5" fmla="*/ 25 h 86"/>
                <a:gd name="T6" fmla="*/ 13 w 69"/>
                <a:gd name="T7" fmla="*/ 39 h 86"/>
                <a:gd name="T8" fmla="*/ 4 w 69"/>
                <a:gd name="T9" fmla="*/ 54 h 86"/>
                <a:gd name="T10" fmla="*/ 0 w 69"/>
                <a:gd name="T11" fmla="*/ 72 h 86"/>
                <a:gd name="T12" fmla="*/ 0 w 69"/>
                <a:gd name="T13" fmla="*/ 86 h 86"/>
                <a:gd name="T14" fmla="*/ 22 w 69"/>
                <a:gd name="T15" fmla="*/ 75 h 86"/>
                <a:gd name="T16" fmla="*/ 64 w 69"/>
                <a:gd name="T17" fmla="*/ 7 h 86"/>
                <a:gd name="T18" fmla="*/ 69 w 6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6">
                  <a:moveTo>
                    <a:pt x="69" y="0"/>
                  </a:moveTo>
                  <a:lnTo>
                    <a:pt x="52" y="4"/>
                  </a:lnTo>
                  <a:lnTo>
                    <a:pt x="26" y="25"/>
                  </a:lnTo>
                  <a:lnTo>
                    <a:pt x="13" y="39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2" y="75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8" name="Freeform 295"/>
            <p:cNvSpPr>
              <a:spLocks/>
            </p:cNvSpPr>
            <p:nvPr/>
          </p:nvSpPr>
          <p:spPr bwMode="auto">
            <a:xfrm>
              <a:off x="395" y="2612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4 w 56"/>
                <a:gd name="T17" fmla="*/ 43 h 72"/>
                <a:gd name="T18" fmla="*/ 0 w 56"/>
                <a:gd name="T19" fmla="*/ 54 h 72"/>
                <a:gd name="T20" fmla="*/ 0 w 56"/>
                <a:gd name="T21" fmla="*/ 65 h 72"/>
                <a:gd name="T22" fmla="*/ 4 w 56"/>
                <a:gd name="T23" fmla="*/ 72 h 72"/>
                <a:gd name="T24" fmla="*/ 13 w 56"/>
                <a:gd name="T25" fmla="*/ 72 h 72"/>
                <a:gd name="T26" fmla="*/ 22 w 56"/>
                <a:gd name="T27" fmla="*/ 65 h 72"/>
                <a:gd name="T28" fmla="*/ 35 w 56"/>
                <a:gd name="T29" fmla="*/ 57 h 72"/>
                <a:gd name="T30" fmla="*/ 47 w 56"/>
                <a:gd name="T31" fmla="*/ 43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65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39" name="Freeform 296"/>
            <p:cNvSpPr>
              <a:spLocks/>
            </p:cNvSpPr>
            <p:nvPr/>
          </p:nvSpPr>
          <p:spPr bwMode="auto">
            <a:xfrm>
              <a:off x="447" y="2555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0 w 47"/>
                <a:gd name="T3" fmla="*/ 57 h 61"/>
                <a:gd name="T4" fmla="*/ 4 w 47"/>
                <a:gd name="T5" fmla="*/ 61 h 61"/>
                <a:gd name="T6" fmla="*/ 21 w 47"/>
                <a:gd name="T7" fmla="*/ 57 h 61"/>
                <a:gd name="T8" fmla="*/ 34 w 47"/>
                <a:gd name="T9" fmla="*/ 46 h 61"/>
                <a:gd name="T10" fmla="*/ 43 w 47"/>
                <a:gd name="T11" fmla="*/ 36 h 61"/>
                <a:gd name="T12" fmla="*/ 47 w 47"/>
                <a:gd name="T13" fmla="*/ 25 h 61"/>
                <a:gd name="T14" fmla="*/ 47 w 47"/>
                <a:gd name="T15" fmla="*/ 11 h 61"/>
                <a:gd name="T16" fmla="*/ 47 w 47"/>
                <a:gd name="T17" fmla="*/ 0 h 61"/>
                <a:gd name="T18" fmla="*/ 47 w 47"/>
                <a:gd name="T19" fmla="*/ 0 h 61"/>
                <a:gd name="T20" fmla="*/ 17 w 47"/>
                <a:gd name="T21" fmla="*/ 25 h 61"/>
                <a:gd name="T22" fmla="*/ 0 w 47"/>
                <a:gd name="T23" fmla="*/ 57 h 61"/>
                <a:gd name="T24" fmla="*/ 0 w 47"/>
                <a:gd name="T25" fmla="*/ 5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0" y="57"/>
                  </a:lnTo>
                  <a:lnTo>
                    <a:pt x="4" y="61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3" y="36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0" name="Freeform 297"/>
            <p:cNvSpPr>
              <a:spLocks/>
            </p:cNvSpPr>
            <p:nvPr/>
          </p:nvSpPr>
          <p:spPr bwMode="auto">
            <a:xfrm>
              <a:off x="412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1" name="Freeform 298"/>
            <p:cNvSpPr>
              <a:spLocks/>
            </p:cNvSpPr>
            <p:nvPr/>
          </p:nvSpPr>
          <p:spPr bwMode="auto">
            <a:xfrm>
              <a:off x="399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2" name="Freeform 299"/>
            <p:cNvSpPr>
              <a:spLocks/>
            </p:cNvSpPr>
            <p:nvPr/>
          </p:nvSpPr>
          <p:spPr bwMode="auto">
            <a:xfrm>
              <a:off x="425" y="2652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3" name="Freeform 300"/>
            <p:cNvSpPr>
              <a:spLocks/>
            </p:cNvSpPr>
            <p:nvPr/>
          </p:nvSpPr>
          <p:spPr bwMode="auto">
            <a:xfrm>
              <a:off x="408" y="2648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4" name="Freeform 301"/>
            <p:cNvSpPr>
              <a:spLocks/>
            </p:cNvSpPr>
            <p:nvPr/>
          </p:nvSpPr>
          <p:spPr bwMode="auto">
            <a:xfrm>
              <a:off x="434" y="2641"/>
              <a:ext cx="4" cy="11"/>
            </a:xfrm>
            <a:custGeom>
              <a:avLst/>
              <a:gdLst>
                <a:gd name="T0" fmla="*/ 4 w 4"/>
                <a:gd name="T1" fmla="*/ 3 h 11"/>
                <a:gd name="T2" fmla="*/ 0 w 4"/>
                <a:gd name="T3" fmla="*/ 0 h 11"/>
                <a:gd name="T4" fmla="*/ 0 w 4"/>
                <a:gd name="T5" fmla="*/ 3 h 11"/>
                <a:gd name="T6" fmla="*/ 4 w 4"/>
                <a:gd name="T7" fmla="*/ 11 h 11"/>
                <a:gd name="T8" fmla="*/ 4 w 4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5" name="Freeform 302"/>
            <p:cNvSpPr>
              <a:spLocks/>
            </p:cNvSpPr>
            <p:nvPr/>
          </p:nvSpPr>
          <p:spPr bwMode="auto">
            <a:xfrm>
              <a:off x="412" y="2634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5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6" name="Freeform 303"/>
            <p:cNvSpPr>
              <a:spLocks/>
            </p:cNvSpPr>
            <p:nvPr/>
          </p:nvSpPr>
          <p:spPr bwMode="auto">
            <a:xfrm>
              <a:off x="434" y="2630"/>
              <a:ext cx="13" cy="7"/>
            </a:xfrm>
            <a:custGeom>
              <a:avLst/>
              <a:gdLst>
                <a:gd name="T0" fmla="*/ 8 w 13"/>
                <a:gd name="T1" fmla="*/ 4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7" name="Freeform 304"/>
            <p:cNvSpPr>
              <a:spLocks/>
            </p:cNvSpPr>
            <p:nvPr/>
          </p:nvSpPr>
          <p:spPr bwMode="auto">
            <a:xfrm>
              <a:off x="434" y="2616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8" name="Freeform 305"/>
            <p:cNvSpPr>
              <a:spLocks/>
            </p:cNvSpPr>
            <p:nvPr/>
          </p:nvSpPr>
          <p:spPr bwMode="auto">
            <a:xfrm>
              <a:off x="421" y="2626"/>
              <a:ext cx="9" cy="8"/>
            </a:xfrm>
            <a:custGeom>
              <a:avLst/>
              <a:gdLst>
                <a:gd name="T0" fmla="*/ 4 w 9"/>
                <a:gd name="T1" fmla="*/ 4 h 8"/>
                <a:gd name="T2" fmla="*/ 9 w 9"/>
                <a:gd name="T3" fmla="*/ 0 h 8"/>
                <a:gd name="T4" fmla="*/ 0 w 9"/>
                <a:gd name="T5" fmla="*/ 0 h 8"/>
                <a:gd name="T6" fmla="*/ 0 w 9"/>
                <a:gd name="T7" fmla="*/ 8 h 8"/>
                <a:gd name="T8" fmla="*/ 4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49" name="Freeform 306"/>
            <p:cNvSpPr>
              <a:spLocks/>
            </p:cNvSpPr>
            <p:nvPr/>
          </p:nvSpPr>
          <p:spPr bwMode="auto">
            <a:xfrm>
              <a:off x="382" y="2680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26 w 30"/>
                <a:gd name="T7" fmla="*/ 83 h 104"/>
                <a:gd name="T8" fmla="*/ 17 w 30"/>
                <a:gd name="T9" fmla="*/ 104 h 104"/>
                <a:gd name="T10" fmla="*/ 5 w 30"/>
                <a:gd name="T11" fmla="*/ 83 h 104"/>
                <a:gd name="T12" fmla="*/ 0 w 30"/>
                <a:gd name="T13" fmla="*/ 54 h 104"/>
                <a:gd name="T14" fmla="*/ 17 w 30"/>
                <a:gd name="T15" fmla="*/ 4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26" y="83"/>
                  </a:lnTo>
                  <a:lnTo>
                    <a:pt x="17" y="104"/>
                  </a:lnTo>
                  <a:lnTo>
                    <a:pt x="5" y="83"/>
                  </a:lnTo>
                  <a:lnTo>
                    <a:pt x="0" y="54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0" name="Freeform 307"/>
            <p:cNvSpPr>
              <a:spLocks/>
            </p:cNvSpPr>
            <p:nvPr/>
          </p:nvSpPr>
          <p:spPr bwMode="auto">
            <a:xfrm>
              <a:off x="451" y="2566"/>
              <a:ext cx="112" cy="64"/>
            </a:xfrm>
            <a:custGeom>
              <a:avLst/>
              <a:gdLst>
                <a:gd name="T0" fmla="*/ 73 w 112"/>
                <a:gd name="T1" fmla="*/ 14 h 64"/>
                <a:gd name="T2" fmla="*/ 9 w 112"/>
                <a:gd name="T3" fmla="*/ 46 h 64"/>
                <a:gd name="T4" fmla="*/ 0 w 112"/>
                <a:gd name="T5" fmla="*/ 57 h 64"/>
                <a:gd name="T6" fmla="*/ 4 w 112"/>
                <a:gd name="T7" fmla="*/ 64 h 64"/>
                <a:gd name="T8" fmla="*/ 26 w 112"/>
                <a:gd name="T9" fmla="*/ 64 h 64"/>
                <a:gd name="T10" fmla="*/ 47 w 112"/>
                <a:gd name="T11" fmla="*/ 60 h 64"/>
                <a:gd name="T12" fmla="*/ 69 w 112"/>
                <a:gd name="T13" fmla="*/ 53 h 64"/>
                <a:gd name="T14" fmla="*/ 86 w 112"/>
                <a:gd name="T15" fmla="*/ 43 h 64"/>
                <a:gd name="T16" fmla="*/ 103 w 112"/>
                <a:gd name="T17" fmla="*/ 21 h 64"/>
                <a:gd name="T18" fmla="*/ 112 w 112"/>
                <a:gd name="T19" fmla="*/ 0 h 64"/>
                <a:gd name="T20" fmla="*/ 107 w 112"/>
                <a:gd name="T21" fmla="*/ 0 h 64"/>
                <a:gd name="T22" fmla="*/ 73 w 112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4">
                  <a:moveTo>
                    <a:pt x="73" y="14"/>
                  </a:moveTo>
                  <a:lnTo>
                    <a:pt x="9" y="46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26" y="64"/>
                  </a:lnTo>
                  <a:lnTo>
                    <a:pt x="47" y="60"/>
                  </a:lnTo>
                  <a:lnTo>
                    <a:pt x="69" y="53"/>
                  </a:lnTo>
                  <a:lnTo>
                    <a:pt x="86" y="43"/>
                  </a:lnTo>
                  <a:lnTo>
                    <a:pt x="103" y="2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1" name="Freeform 308"/>
            <p:cNvSpPr>
              <a:spLocks/>
            </p:cNvSpPr>
            <p:nvPr/>
          </p:nvSpPr>
          <p:spPr bwMode="auto">
            <a:xfrm>
              <a:off x="412" y="2673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7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0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3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7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3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2" name="Freeform 309"/>
            <p:cNvSpPr>
              <a:spLocks/>
            </p:cNvSpPr>
            <p:nvPr/>
          </p:nvSpPr>
          <p:spPr bwMode="auto">
            <a:xfrm>
              <a:off x="421" y="2662"/>
              <a:ext cx="112" cy="58"/>
            </a:xfrm>
            <a:custGeom>
              <a:avLst/>
              <a:gdLst>
                <a:gd name="T0" fmla="*/ 0 w 112"/>
                <a:gd name="T1" fmla="*/ 11 h 58"/>
                <a:gd name="T2" fmla="*/ 34 w 112"/>
                <a:gd name="T3" fmla="*/ 36 h 58"/>
                <a:gd name="T4" fmla="*/ 86 w 112"/>
                <a:gd name="T5" fmla="*/ 54 h 58"/>
                <a:gd name="T6" fmla="*/ 107 w 112"/>
                <a:gd name="T7" fmla="*/ 58 h 58"/>
                <a:gd name="T8" fmla="*/ 112 w 112"/>
                <a:gd name="T9" fmla="*/ 50 h 58"/>
                <a:gd name="T10" fmla="*/ 107 w 112"/>
                <a:gd name="T11" fmla="*/ 43 h 58"/>
                <a:gd name="T12" fmla="*/ 86 w 112"/>
                <a:gd name="T13" fmla="*/ 25 h 58"/>
                <a:gd name="T14" fmla="*/ 51 w 112"/>
                <a:gd name="T15" fmla="*/ 7 h 58"/>
                <a:gd name="T16" fmla="*/ 17 w 112"/>
                <a:gd name="T17" fmla="*/ 0 h 58"/>
                <a:gd name="T18" fmla="*/ 4 w 112"/>
                <a:gd name="T19" fmla="*/ 4 h 58"/>
                <a:gd name="T20" fmla="*/ 0 w 112"/>
                <a:gd name="T21" fmla="*/ 11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8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8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3" name="Freeform 310"/>
            <p:cNvSpPr>
              <a:spLocks/>
            </p:cNvSpPr>
            <p:nvPr/>
          </p:nvSpPr>
          <p:spPr bwMode="auto">
            <a:xfrm>
              <a:off x="447" y="2626"/>
              <a:ext cx="124" cy="36"/>
            </a:xfrm>
            <a:custGeom>
              <a:avLst/>
              <a:gdLst>
                <a:gd name="T0" fmla="*/ 124 w 124"/>
                <a:gd name="T1" fmla="*/ 15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29 h 36"/>
                <a:gd name="T18" fmla="*/ 124 w 124"/>
                <a:gd name="T19" fmla="*/ 26 h 36"/>
                <a:gd name="T20" fmla="*/ 124 w 124"/>
                <a:gd name="T21" fmla="*/ 1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5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29"/>
                  </a:lnTo>
                  <a:lnTo>
                    <a:pt x="124" y="26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4" name="Freeform 311"/>
            <p:cNvSpPr>
              <a:spLocks/>
            </p:cNvSpPr>
            <p:nvPr/>
          </p:nvSpPr>
          <p:spPr bwMode="auto">
            <a:xfrm>
              <a:off x="438" y="2648"/>
              <a:ext cx="116" cy="47"/>
            </a:xfrm>
            <a:custGeom>
              <a:avLst/>
              <a:gdLst>
                <a:gd name="T0" fmla="*/ 0 w 116"/>
                <a:gd name="T1" fmla="*/ 11 h 47"/>
                <a:gd name="T2" fmla="*/ 39 w 116"/>
                <a:gd name="T3" fmla="*/ 29 h 47"/>
                <a:gd name="T4" fmla="*/ 90 w 116"/>
                <a:gd name="T5" fmla="*/ 47 h 47"/>
                <a:gd name="T6" fmla="*/ 116 w 116"/>
                <a:gd name="T7" fmla="*/ 43 h 47"/>
                <a:gd name="T8" fmla="*/ 116 w 116"/>
                <a:gd name="T9" fmla="*/ 36 h 47"/>
                <a:gd name="T10" fmla="*/ 112 w 116"/>
                <a:gd name="T11" fmla="*/ 29 h 47"/>
                <a:gd name="T12" fmla="*/ 86 w 116"/>
                <a:gd name="T13" fmla="*/ 14 h 47"/>
                <a:gd name="T14" fmla="*/ 52 w 116"/>
                <a:gd name="T15" fmla="*/ 0 h 47"/>
                <a:gd name="T16" fmla="*/ 17 w 116"/>
                <a:gd name="T17" fmla="*/ 0 h 47"/>
                <a:gd name="T18" fmla="*/ 4 w 116"/>
                <a:gd name="T19" fmla="*/ 4 h 47"/>
                <a:gd name="T20" fmla="*/ 0 w 116"/>
                <a:gd name="T21" fmla="*/ 1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7">
                  <a:moveTo>
                    <a:pt x="0" y="11"/>
                  </a:moveTo>
                  <a:lnTo>
                    <a:pt x="39" y="29"/>
                  </a:lnTo>
                  <a:lnTo>
                    <a:pt x="90" y="47"/>
                  </a:lnTo>
                  <a:lnTo>
                    <a:pt x="116" y="43"/>
                  </a:lnTo>
                  <a:lnTo>
                    <a:pt x="116" y="36"/>
                  </a:lnTo>
                  <a:lnTo>
                    <a:pt x="112" y="29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5" name="Freeform 312"/>
            <p:cNvSpPr>
              <a:spLocks/>
            </p:cNvSpPr>
            <p:nvPr/>
          </p:nvSpPr>
          <p:spPr bwMode="auto">
            <a:xfrm>
              <a:off x="4794" y="3772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9 h 86"/>
                <a:gd name="T4" fmla="*/ 25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30 w 77"/>
                <a:gd name="T11" fmla="*/ 11 h 86"/>
                <a:gd name="T12" fmla="*/ 51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9"/>
                  </a:lnTo>
                  <a:lnTo>
                    <a:pt x="25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51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6" name="Freeform 313"/>
            <p:cNvSpPr>
              <a:spLocks/>
            </p:cNvSpPr>
            <p:nvPr/>
          </p:nvSpPr>
          <p:spPr bwMode="auto">
            <a:xfrm>
              <a:off x="4837" y="3744"/>
              <a:ext cx="51" cy="103"/>
            </a:xfrm>
            <a:custGeom>
              <a:avLst/>
              <a:gdLst>
                <a:gd name="T0" fmla="*/ 21 w 51"/>
                <a:gd name="T1" fmla="*/ 78 h 103"/>
                <a:gd name="T2" fmla="*/ 8 w 51"/>
                <a:gd name="T3" fmla="*/ 46 h 103"/>
                <a:gd name="T4" fmla="*/ 0 w 51"/>
                <a:gd name="T5" fmla="*/ 17 h 103"/>
                <a:gd name="T6" fmla="*/ 0 w 51"/>
                <a:gd name="T7" fmla="*/ 3 h 103"/>
                <a:gd name="T8" fmla="*/ 4 w 51"/>
                <a:gd name="T9" fmla="*/ 0 h 103"/>
                <a:gd name="T10" fmla="*/ 8 w 51"/>
                <a:gd name="T11" fmla="*/ 0 h 103"/>
                <a:gd name="T12" fmla="*/ 25 w 51"/>
                <a:gd name="T13" fmla="*/ 10 h 103"/>
                <a:gd name="T14" fmla="*/ 38 w 51"/>
                <a:gd name="T15" fmla="*/ 25 h 103"/>
                <a:gd name="T16" fmla="*/ 47 w 51"/>
                <a:gd name="T17" fmla="*/ 39 h 103"/>
                <a:gd name="T18" fmla="*/ 51 w 51"/>
                <a:gd name="T19" fmla="*/ 57 h 103"/>
                <a:gd name="T20" fmla="*/ 47 w 51"/>
                <a:gd name="T21" fmla="*/ 82 h 103"/>
                <a:gd name="T22" fmla="*/ 38 w 51"/>
                <a:gd name="T23" fmla="*/ 103 h 103"/>
                <a:gd name="T24" fmla="*/ 34 w 51"/>
                <a:gd name="T25" fmla="*/ 103 h 103"/>
                <a:gd name="T26" fmla="*/ 21 w 51"/>
                <a:gd name="T27" fmla="*/ 7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03">
                  <a:moveTo>
                    <a:pt x="21" y="78"/>
                  </a:moveTo>
                  <a:lnTo>
                    <a:pt x="8" y="46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5"/>
                  </a:lnTo>
                  <a:lnTo>
                    <a:pt x="47" y="39"/>
                  </a:lnTo>
                  <a:lnTo>
                    <a:pt x="51" y="57"/>
                  </a:lnTo>
                  <a:lnTo>
                    <a:pt x="47" y="82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7" name="Freeform 314"/>
            <p:cNvSpPr>
              <a:spLocks/>
            </p:cNvSpPr>
            <p:nvPr/>
          </p:nvSpPr>
          <p:spPr bwMode="auto">
            <a:xfrm>
              <a:off x="4755" y="3815"/>
              <a:ext cx="116" cy="54"/>
            </a:xfrm>
            <a:custGeom>
              <a:avLst/>
              <a:gdLst>
                <a:gd name="T0" fmla="*/ 116 w 116"/>
                <a:gd name="T1" fmla="*/ 43 h 54"/>
                <a:gd name="T2" fmla="*/ 77 w 116"/>
                <a:gd name="T3" fmla="*/ 22 h 54"/>
                <a:gd name="T4" fmla="*/ 26 w 116"/>
                <a:gd name="T5" fmla="*/ 4 h 54"/>
                <a:gd name="T6" fmla="*/ 0 w 116"/>
                <a:gd name="T7" fmla="*/ 0 h 54"/>
                <a:gd name="T8" fmla="*/ 4 w 116"/>
                <a:gd name="T9" fmla="*/ 18 h 54"/>
                <a:gd name="T10" fmla="*/ 26 w 116"/>
                <a:gd name="T11" fmla="*/ 32 h 54"/>
                <a:gd name="T12" fmla="*/ 60 w 116"/>
                <a:gd name="T13" fmla="*/ 47 h 54"/>
                <a:gd name="T14" fmla="*/ 94 w 116"/>
                <a:gd name="T15" fmla="*/ 54 h 54"/>
                <a:gd name="T16" fmla="*/ 112 w 116"/>
                <a:gd name="T17" fmla="*/ 47 h 54"/>
                <a:gd name="T18" fmla="*/ 116 w 116"/>
                <a:gd name="T19" fmla="*/ 4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54">
                  <a:moveTo>
                    <a:pt x="116" y="43"/>
                  </a:moveTo>
                  <a:lnTo>
                    <a:pt x="77" y="22"/>
                  </a:lnTo>
                  <a:lnTo>
                    <a:pt x="26" y="4"/>
                  </a:lnTo>
                  <a:lnTo>
                    <a:pt x="0" y="0"/>
                  </a:lnTo>
                  <a:lnTo>
                    <a:pt x="4" y="18"/>
                  </a:lnTo>
                  <a:lnTo>
                    <a:pt x="26" y="32"/>
                  </a:lnTo>
                  <a:lnTo>
                    <a:pt x="60" y="47"/>
                  </a:lnTo>
                  <a:lnTo>
                    <a:pt x="94" y="54"/>
                  </a:lnTo>
                  <a:lnTo>
                    <a:pt x="112" y="47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8" name="Freeform 315"/>
            <p:cNvSpPr>
              <a:spLocks/>
            </p:cNvSpPr>
            <p:nvPr/>
          </p:nvSpPr>
          <p:spPr bwMode="auto">
            <a:xfrm>
              <a:off x="4738" y="3862"/>
              <a:ext cx="124" cy="21"/>
            </a:xfrm>
            <a:custGeom>
              <a:avLst/>
              <a:gdLst>
                <a:gd name="T0" fmla="*/ 124 w 124"/>
                <a:gd name="T1" fmla="*/ 18 h 21"/>
                <a:gd name="T2" fmla="*/ 111 w 124"/>
                <a:gd name="T3" fmla="*/ 18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8"/>
                  </a:moveTo>
                  <a:lnTo>
                    <a:pt x="111" y="18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59" name="Freeform 316"/>
            <p:cNvSpPr>
              <a:spLocks/>
            </p:cNvSpPr>
            <p:nvPr/>
          </p:nvSpPr>
          <p:spPr bwMode="auto">
            <a:xfrm>
              <a:off x="4733" y="3880"/>
              <a:ext cx="129" cy="39"/>
            </a:xfrm>
            <a:custGeom>
              <a:avLst/>
              <a:gdLst>
                <a:gd name="T0" fmla="*/ 91 w 129"/>
                <a:gd name="T1" fmla="*/ 3 h 39"/>
                <a:gd name="T2" fmla="*/ 18 w 129"/>
                <a:gd name="T3" fmla="*/ 17 h 39"/>
                <a:gd name="T4" fmla="*/ 0 w 129"/>
                <a:gd name="T5" fmla="*/ 25 h 39"/>
                <a:gd name="T6" fmla="*/ 0 w 129"/>
                <a:gd name="T7" fmla="*/ 32 h 39"/>
                <a:gd name="T8" fmla="*/ 5 w 129"/>
                <a:gd name="T9" fmla="*/ 35 h 39"/>
                <a:gd name="T10" fmla="*/ 22 w 129"/>
                <a:gd name="T11" fmla="*/ 39 h 39"/>
                <a:gd name="T12" fmla="*/ 48 w 129"/>
                <a:gd name="T13" fmla="*/ 39 h 39"/>
                <a:gd name="T14" fmla="*/ 69 w 129"/>
                <a:gd name="T15" fmla="*/ 39 h 39"/>
                <a:gd name="T16" fmla="*/ 86 w 129"/>
                <a:gd name="T17" fmla="*/ 35 h 39"/>
                <a:gd name="T18" fmla="*/ 129 w 129"/>
                <a:gd name="T19" fmla="*/ 0 h 39"/>
                <a:gd name="T20" fmla="*/ 125 w 129"/>
                <a:gd name="T21" fmla="*/ 0 h 39"/>
                <a:gd name="T22" fmla="*/ 91 w 129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9">
                  <a:moveTo>
                    <a:pt x="91" y="3"/>
                  </a:moveTo>
                  <a:lnTo>
                    <a:pt x="18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5" y="35"/>
                  </a:lnTo>
                  <a:lnTo>
                    <a:pt x="22" y="39"/>
                  </a:lnTo>
                  <a:lnTo>
                    <a:pt x="48" y="39"/>
                  </a:lnTo>
                  <a:lnTo>
                    <a:pt x="69" y="39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0" name="Freeform 317"/>
            <p:cNvSpPr>
              <a:spLocks/>
            </p:cNvSpPr>
            <p:nvPr/>
          </p:nvSpPr>
          <p:spPr bwMode="auto">
            <a:xfrm>
              <a:off x="4871" y="3733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4 w 30"/>
                <a:gd name="T7" fmla="*/ 21 h 104"/>
                <a:gd name="T8" fmla="*/ 8 w 30"/>
                <a:gd name="T9" fmla="*/ 0 h 104"/>
                <a:gd name="T10" fmla="*/ 26 w 30"/>
                <a:gd name="T11" fmla="*/ 21 h 104"/>
                <a:gd name="T12" fmla="*/ 30 w 30"/>
                <a:gd name="T13" fmla="*/ 46 h 104"/>
                <a:gd name="T14" fmla="*/ 21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4" y="21"/>
                  </a:lnTo>
                  <a:lnTo>
                    <a:pt x="8" y="0"/>
                  </a:lnTo>
                  <a:lnTo>
                    <a:pt x="26" y="21"/>
                  </a:lnTo>
                  <a:lnTo>
                    <a:pt x="30" y="46"/>
                  </a:lnTo>
                  <a:lnTo>
                    <a:pt x="21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1" name="Freeform 318"/>
            <p:cNvSpPr>
              <a:spLocks/>
            </p:cNvSpPr>
            <p:nvPr/>
          </p:nvSpPr>
          <p:spPr bwMode="auto">
            <a:xfrm>
              <a:off x="4892" y="3733"/>
              <a:ext cx="48" cy="100"/>
            </a:xfrm>
            <a:custGeom>
              <a:avLst/>
              <a:gdLst>
                <a:gd name="T0" fmla="*/ 5 w 48"/>
                <a:gd name="T1" fmla="*/ 100 h 100"/>
                <a:gd name="T2" fmla="*/ 18 w 48"/>
                <a:gd name="T3" fmla="*/ 93 h 100"/>
                <a:gd name="T4" fmla="*/ 35 w 48"/>
                <a:gd name="T5" fmla="*/ 64 h 100"/>
                <a:gd name="T6" fmla="*/ 43 w 48"/>
                <a:gd name="T7" fmla="*/ 50 h 100"/>
                <a:gd name="T8" fmla="*/ 48 w 48"/>
                <a:gd name="T9" fmla="*/ 36 h 100"/>
                <a:gd name="T10" fmla="*/ 48 w 48"/>
                <a:gd name="T11" fmla="*/ 18 h 100"/>
                <a:gd name="T12" fmla="*/ 39 w 48"/>
                <a:gd name="T13" fmla="*/ 0 h 100"/>
                <a:gd name="T14" fmla="*/ 22 w 48"/>
                <a:gd name="T15" fmla="*/ 18 h 100"/>
                <a:gd name="T16" fmla="*/ 9 w 48"/>
                <a:gd name="T17" fmla="*/ 57 h 100"/>
                <a:gd name="T18" fmla="*/ 0 w 48"/>
                <a:gd name="T19" fmla="*/ 93 h 100"/>
                <a:gd name="T20" fmla="*/ 5 w 48"/>
                <a:gd name="T21" fmla="*/ 10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00">
                  <a:moveTo>
                    <a:pt x="5" y="100"/>
                  </a:moveTo>
                  <a:lnTo>
                    <a:pt x="18" y="93"/>
                  </a:lnTo>
                  <a:lnTo>
                    <a:pt x="35" y="64"/>
                  </a:lnTo>
                  <a:lnTo>
                    <a:pt x="43" y="50"/>
                  </a:lnTo>
                  <a:lnTo>
                    <a:pt x="48" y="36"/>
                  </a:lnTo>
                  <a:lnTo>
                    <a:pt x="48" y="18"/>
                  </a:lnTo>
                  <a:lnTo>
                    <a:pt x="39" y="0"/>
                  </a:lnTo>
                  <a:lnTo>
                    <a:pt x="22" y="18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2" name="Freeform 319"/>
            <p:cNvSpPr>
              <a:spLocks/>
            </p:cNvSpPr>
            <p:nvPr/>
          </p:nvSpPr>
          <p:spPr bwMode="auto">
            <a:xfrm>
              <a:off x="4798" y="3887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1 w 69"/>
                <a:gd name="T3" fmla="*/ 3 h 89"/>
                <a:gd name="T4" fmla="*/ 26 w 69"/>
                <a:gd name="T5" fmla="*/ 28 h 89"/>
                <a:gd name="T6" fmla="*/ 13 w 69"/>
                <a:gd name="T7" fmla="*/ 39 h 89"/>
                <a:gd name="T8" fmla="*/ 4 w 69"/>
                <a:gd name="T9" fmla="*/ 53 h 89"/>
                <a:gd name="T10" fmla="*/ 0 w 69"/>
                <a:gd name="T11" fmla="*/ 71 h 89"/>
                <a:gd name="T12" fmla="*/ 4 w 69"/>
                <a:gd name="T13" fmla="*/ 89 h 89"/>
                <a:gd name="T14" fmla="*/ 26 w 69"/>
                <a:gd name="T15" fmla="*/ 75 h 89"/>
                <a:gd name="T16" fmla="*/ 64 w 69"/>
                <a:gd name="T17" fmla="*/ 3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1" y="3"/>
                  </a:lnTo>
                  <a:lnTo>
                    <a:pt x="26" y="28"/>
                  </a:lnTo>
                  <a:lnTo>
                    <a:pt x="13" y="39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" y="89"/>
                  </a:lnTo>
                  <a:lnTo>
                    <a:pt x="26" y="75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3" name="Freeform 320"/>
            <p:cNvSpPr>
              <a:spLocks/>
            </p:cNvSpPr>
            <p:nvPr/>
          </p:nvSpPr>
          <p:spPr bwMode="auto">
            <a:xfrm>
              <a:off x="4858" y="3826"/>
              <a:ext cx="56" cy="71"/>
            </a:xfrm>
            <a:custGeom>
              <a:avLst/>
              <a:gdLst>
                <a:gd name="T0" fmla="*/ 47 w 56"/>
                <a:gd name="T1" fmla="*/ 43 h 71"/>
                <a:gd name="T2" fmla="*/ 56 w 56"/>
                <a:gd name="T3" fmla="*/ 14 h 71"/>
                <a:gd name="T4" fmla="*/ 56 w 56"/>
                <a:gd name="T5" fmla="*/ 3 h 71"/>
                <a:gd name="T6" fmla="*/ 52 w 56"/>
                <a:gd name="T7" fmla="*/ 0 h 71"/>
                <a:gd name="T8" fmla="*/ 43 w 56"/>
                <a:gd name="T9" fmla="*/ 0 h 71"/>
                <a:gd name="T10" fmla="*/ 34 w 56"/>
                <a:gd name="T11" fmla="*/ 3 h 71"/>
                <a:gd name="T12" fmla="*/ 21 w 56"/>
                <a:gd name="T13" fmla="*/ 14 h 71"/>
                <a:gd name="T14" fmla="*/ 13 w 56"/>
                <a:gd name="T15" fmla="*/ 28 h 71"/>
                <a:gd name="T16" fmla="*/ 4 w 56"/>
                <a:gd name="T17" fmla="*/ 43 h 71"/>
                <a:gd name="T18" fmla="*/ 0 w 56"/>
                <a:gd name="T19" fmla="*/ 57 h 71"/>
                <a:gd name="T20" fmla="*/ 0 w 56"/>
                <a:gd name="T21" fmla="*/ 64 h 71"/>
                <a:gd name="T22" fmla="*/ 4 w 56"/>
                <a:gd name="T23" fmla="*/ 71 h 71"/>
                <a:gd name="T24" fmla="*/ 13 w 56"/>
                <a:gd name="T25" fmla="*/ 71 h 71"/>
                <a:gd name="T26" fmla="*/ 21 w 56"/>
                <a:gd name="T27" fmla="*/ 64 h 71"/>
                <a:gd name="T28" fmla="*/ 47 w 56"/>
                <a:gd name="T29" fmla="*/ 4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1">
                  <a:moveTo>
                    <a:pt x="47" y="43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1"/>
                  </a:lnTo>
                  <a:lnTo>
                    <a:pt x="13" y="71"/>
                  </a:lnTo>
                  <a:lnTo>
                    <a:pt x="21" y="6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4" name="Freeform 321"/>
            <p:cNvSpPr>
              <a:spLocks/>
            </p:cNvSpPr>
            <p:nvPr/>
          </p:nvSpPr>
          <p:spPr bwMode="auto">
            <a:xfrm>
              <a:off x="4910" y="3769"/>
              <a:ext cx="51" cy="60"/>
            </a:xfrm>
            <a:custGeom>
              <a:avLst/>
              <a:gdLst>
                <a:gd name="T0" fmla="*/ 0 w 51"/>
                <a:gd name="T1" fmla="*/ 57 h 60"/>
                <a:gd name="T2" fmla="*/ 0 w 51"/>
                <a:gd name="T3" fmla="*/ 57 h 60"/>
                <a:gd name="T4" fmla="*/ 4 w 51"/>
                <a:gd name="T5" fmla="*/ 60 h 60"/>
                <a:gd name="T6" fmla="*/ 21 w 51"/>
                <a:gd name="T7" fmla="*/ 57 h 60"/>
                <a:gd name="T8" fmla="*/ 34 w 51"/>
                <a:gd name="T9" fmla="*/ 46 h 60"/>
                <a:gd name="T10" fmla="*/ 42 w 51"/>
                <a:gd name="T11" fmla="*/ 35 h 60"/>
                <a:gd name="T12" fmla="*/ 47 w 51"/>
                <a:gd name="T13" fmla="*/ 25 h 60"/>
                <a:gd name="T14" fmla="*/ 51 w 51"/>
                <a:gd name="T15" fmla="*/ 10 h 60"/>
                <a:gd name="T16" fmla="*/ 51 w 51"/>
                <a:gd name="T17" fmla="*/ 0 h 60"/>
                <a:gd name="T18" fmla="*/ 47 w 51"/>
                <a:gd name="T19" fmla="*/ 0 h 60"/>
                <a:gd name="T20" fmla="*/ 17 w 51"/>
                <a:gd name="T21" fmla="*/ 25 h 60"/>
                <a:gd name="T22" fmla="*/ 0 w 51"/>
                <a:gd name="T23" fmla="*/ 57 h 60"/>
                <a:gd name="T24" fmla="*/ 0 w 51"/>
                <a:gd name="T25" fmla="*/ 5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0">
                  <a:moveTo>
                    <a:pt x="0" y="57"/>
                  </a:moveTo>
                  <a:lnTo>
                    <a:pt x="0" y="57"/>
                  </a:lnTo>
                  <a:lnTo>
                    <a:pt x="4" y="60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5"/>
                  </a:lnTo>
                  <a:lnTo>
                    <a:pt x="47" y="25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5" name="Freeform 322"/>
            <p:cNvSpPr>
              <a:spLocks/>
            </p:cNvSpPr>
            <p:nvPr/>
          </p:nvSpPr>
          <p:spPr bwMode="auto">
            <a:xfrm>
              <a:off x="4875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4 w 9"/>
                <a:gd name="T3" fmla="*/ 0 h 11"/>
                <a:gd name="T4" fmla="*/ 0 w 9"/>
                <a:gd name="T5" fmla="*/ 4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6" name="Freeform 323"/>
            <p:cNvSpPr>
              <a:spLocks/>
            </p:cNvSpPr>
            <p:nvPr/>
          </p:nvSpPr>
          <p:spPr bwMode="auto">
            <a:xfrm>
              <a:off x="4862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7" name="Freeform 324"/>
            <p:cNvSpPr>
              <a:spLocks/>
            </p:cNvSpPr>
            <p:nvPr/>
          </p:nvSpPr>
          <p:spPr bwMode="auto">
            <a:xfrm>
              <a:off x="4888" y="3865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8" name="Freeform 325"/>
            <p:cNvSpPr>
              <a:spLocks/>
            </p:cNvSpPr>
            <p:nvPr/>
          </p:nvSpPr>
          <p:spPr bwMode="auto">
            <a:xfrm>
              <a:off x="4871" y="3862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69" name="Freeform 326"/>
            <p:cNvSpPr>
              <a:spLocks/>
            </p:cNvSpPr>
            <p:nvPr/>
          </p:nvSpPr>
          <p:spPr bwMode="auto">
            <a:xfrm>
              <a:off x="4897" y="3854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0" name="Freeform 327"/>
            <p:cNvSpPr>
              <a:spLocks/>
            </p:cNvSpPr>
            <p:nvPr/>
          </p:nvSpPr>
          <p:spPr bwMode="auto">
            <a:xfrm>
              <a:off x="4875" y="384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4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1" name="Freeform 328"/>
            <p:cNvSpPr>
              <a:spLocks/>
            </p:cNvSpPr>
            <p:nvPr/>
          </p:nvSpPr>
          <p:spPr bwMode="auto">
            <a:xfrm>
              <a:off x="4897" y="3844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2" name="Freeform 329"/>
            <p:cNvSpPr>
              <a:spLocks/>
            </p:cNvSpPr>
            <p:nvPr/>
          </p:nvSpPr>
          <p:spPr bwMode="auto">
            <a:xfrm>
              <a:off x="4897" y="3829"/>
              <a:ext cx="8" cy="11"/>
            </a:xfrm>
            <a:custGeom>
              <a:avLst/>
              <a:gdLst>
                <a:gd name="T0" fmla="*/ 8 w 8"/>
                <a:gd name="T1" fmla="*/ 4 h 11"/>
                <a:gd name="T2" fmla="*/ 4 w 8"/>
                <a:gd name="T3" fmla="*/ 0 h 11"/>
                <a:gd name="T4" fmla="*/ 0 w 8"/>
                <a:gd name="T5" fmla="*/ 4 h 11"/>
                <a:gd name="T6" fmla="*/ 0 w 8"/>
                <a:gd name="T7" fmla="*/ 11 h 11"/>
                <a:gd name="T8" fmla="*/ 8 w 8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3" name="Freeform 330"/>
            <p:cNvSpPr>
              <a:spLocks/>
            </p:cNvSpPr>
            <p:nvPr/>
          </p:nvSpPr>
          <p:spPr bwMode="auto">
            <a:xfrm>
              <a:off x="4884" y="3840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4" name="Freeform 331"/>
            <p:cNvSpPr>
              <a:spLocks/>
            </p:cNvSpPr>
            <p:nvPr/>
          </p:nvSpPr>
          <p:spPr bwMode="auto">
            <a:xfrm>
              <a:off x="4845" y="3894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30 w 30"/>
                <a:gd name="T7" fmla="*/ 82 h 104"/>
                <a:gd name="T8" fmla="*/ 17 w 30"/>
                <a:gd name="T9" fmla="*/ 104 h 104"/>
                <a:gd name="T10" fmla="*/ 4 w 30"/>
                <a:gd name="T11" fmla="*/ 82 h 104"/>
                <a:gd name="T12" fmla="*/ 0 w 30"/>
                <a:gd name="T13" fmla="*/ 54 h 104"/>
                <a:gd name="T14" fmla="*/ 17 w 30"/>
                <a:gd name="T15" fmla="*/ 0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30" y="82"/>
                  </a:lnTo>
                  <a:lnTo>
                    <a:pt x="17" y="104"/>
                  </a:lnTo>
                  <a:lnTo>
                    <a:pt x="4" y="82"/>
                  </a:lnTo>
                  <a:lnTo>
                    <a:pt x="0" y="54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5" name="Freeform 332"/>
            <p:cNvSpPr>
              <a:spLocks/>
            </p:cNvSpPr>
            <p:nvPr/>
          </p:nvSpPr>
          <p:spPr bwMode="auto">
            <a:xfrm>
              <a:off x="4914" y="3779"/>
              <a:ext cx="112" cy="65"/>
            </a:xfrm>
            <a:custGeom>
              <a:avLst/>
              <a:gdLst>
                <a:gd name="T0" fmla="*/ 77 w 112"/>
                <a:gd name="T1" fmla="*/ 15 h 65"/>
                <a:gd name="T2" fmla="*/ 8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103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7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7" y="15"/>
                  </a:moveTo>
                  <a:lnTo>
                    <a:pt x="8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6" name="Freeform 333"/>
            <p:cNvSpPr>
              <a:spLocks/>
            </p:cNvSpPr>
            <p:nvPr/>
          </p:nvSpPr>
          <p:spPr bwMode="auto">
            <a:xfrm>
              <a:off x="4875" y="3887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0 h 86"/>
                <a:gd name="T6" fmla="*/ 4 w 82"/>
                <a:gd name="T7" fmla="*/ 0 h 86"/>
                <a:gd name="T8" fmla="*/ 0 w 82"/>
                <a:gd name="T9" fmla="*/ 18 h 86"/>
                <a:gd name="T10" fmla="*/ 13 w 82"/>
                <a:gd name="T11" fmla="*/ 39 h 86"/>
                <a:gd name="T12" fmla="*/ 30 w 82"/>
                <a:gd name="T13" fmla="*/ 64 h 86"/>
                <a:gd name="T14" fmla="*/ 47 w 82"/>
                <a:gd name="T15" fmla="*/ 75 h 86"/>
                <a:gd name="T16" fmla="*/ 65 w 82"/>
                <a:gd name="T17" fmla="*/ 82 h 86"/>
                <a:gd name="T18" fmla="*/ 77 w 82"/>
                <a:gd name="T19" fmla="*/ 86 h 86"/>
                <a:gd name="T20" fmla="*/ 82 w 82"/>
                <a:gd name="T21" fmla="*/ 82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7" y="75"/>
                  </a:lnTo>
                  <a:lnTo>
                    <a:pt x="65" y="82"/>
                  </a:lnTo>
                  <a:lnTo>
                    <a:pt x="77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7" name="Freeform 334"/>
            <p:cNvSpPr>
              <a:spLocks/>
            </p:cNvSpPr>
            <p:nvPr/>
          </p:nvSpPr>
          <p:spPr bwMode="auto">
            <a:xfrm>
              <a:off x="4884" y="3876"/>
              <a:ext cx="111" cy="57"/>
            </a:xfrm>
            <a:custGeom>
              <a:avLst/>
              <a:gdLst>
                <a:gd name="T0" fmla="*/ 0 w 111"/>
                <a:gd name="T1" fmla="*/ 11 h 57"/>
                <a:gd name="T2" fmla="*/ 34 w 111"/>
                <a:gd name="T3" fmla="*/ 36 h 57"/>
                <a:gd name="T4" fmla="*/ 86 w 111"/>
                <a:gd name="T5" fmla="*/ 54 h 57"/>
                <a:gd name="T6" fmla="*/ 107 w 111"/>
                <a:gd name="T7" fmla="*/ 57 h 57"/>
                <a:gd name="T8" fmla="*/ 111 w 111"/>
                <a:gd name="T9" fmla="*/ 50 h 57"/>
                <a:gd name="T10" fmla="*/ 107 w 111"/>
                <a:gd name="T11" fmla="*/ 43 h 57"/>
                <a:gd name="T12" fmla="*/ 86 w 111"/>
                <a:gd name="T13" fmla="*/ 25 h 57"/>
                <a:gd name="T14" fmla="*/ 51 w 111"/>
                <a:gd name="T15" fmla="*/ 7 h 57"/>
                <a:gd name="T16" fmla="*/ 17 w 111"/>
                <a:gd name="T17" fmla="*/ 0 h 57"/>
                <a:gd name="T18" fmla="*/ 4 w 111"/>
                <a:gd name="T19" fmla="*/ 4 h 57"/>
                <a:gd name="T20" fmla="*/ 0 w 111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7"/>
                  </a:lnTo>
                  <a:lnTo>
                    <a:pt x="111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8" name="Freeform 335"/>
            <p:cNvSpPr>
              <a:spLocks/>
            </p:cNvSpPr>
            <p:nvPr/>
          </p:nvSpPr>
          <p:spPr bwMode="auto">
            <a:xfrm>
              <a:off x="4910" y="3840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32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32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79" name="Freeform 336"/>
            <p:cNvSpPr>
              <a:spLocks/>
            </p:cNvSpPr>
            <p:nvPr/>
          </p:nvSpPr>
          <p:spPr bwMode="auto">
            <a:xfrm>
              <a:off x="4901" y="3862"/>
              <a:ext cx="116" cy="43"/>
            </a:xfrm>
            <a:custGeom>
              <a:avLst/>
              <a:gdLst>
                <a:gd name="T0" fmla="*/ 0 w 116"/>
                <a:gd name="T1" fmla="*/ 10 h 43"/>
                <a:gd name="T2" fmla="*/ 39 w 116"/>
                <a:gd name="T3" fmla="*/ 28 h 43"/>
                <a:gd name="T4" fmla="*/ 90 w 116"/>
                <a:gd name="T5" fmla="*/ 43 h 43"/>
                <a:gd name="T6" fmla="*/ 116 w 116"/>
                <a:gd name="T7" fmla="*/ 43 h 43"/>
                <a:gd name="T8" fmla="*/ 116 w 116"/>
                <a:gd name="T9" fmla="*/ 39 h 43"/>
                <a:gd name="T10" fmla="*/ 112 w 116"/>
                <a:gd name="T11" fmla="*/ 28 h 43"/>
                <a:gd name="T12" fmla="*/ 86 w 116"/>
                <a:gd name="T13" fmla="*/ 14 h 43"/>
                <a:gd name="T14" fmla="*/ 51 w 116"/>
                <a:gd name="T15" fmla="*/ 0 h 43"/>
                <a:gd name="T16" fmla="*/ 17 w 116"/>
                <a:gd name="T17" fmla="*/ 0 h 43"/>
                <a:gd name="T18" fmla="*/ 4 w 116"/>
                <a:gd name="T19" fmla="*/ 3 h 43"/>
                <a:gd name="T20" fmla="*/ 0 w 116"/>
                <a:gd name="T21" fmla="*/ 1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3">
                  <a:moveTo>
                    <a:pt x="0" y="10"/>
                  </a:moveTo>
                  <a:lnTo>
                    <a:pt x="39" y="28"/>
                  </a:lnTo>
                  <a:lnTo>
                    <a:pt x="90" y="43"/>
                  </a:lnTo>
                  <a:lnTo>
                    <a:pt x="116" y="43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0" name="Freeform 337"/>
            <p:cNvSpPr>
              <a:spLocks/>
            </p:cNvSpPr>
            <p:nvPr/>
          </p:nvSpPr>
          <p:spPr bwMode="auto">
            <a:xfrm>
              <a:off x="1220" y="3844"/>
              <a:ext cx="137" cy="28"/>
            </a:xfrm>
            <a:custGeom>
              <a:avLst/>
              <a:gdLst>
                <a:gd name="T0" fmla="*/ 0 w 137"/>
                <a:gd name="T1" fmla="*/ 3 h 28"/>
                <a:gd name="T2" fmla="*/ 13 w 137"/>
                <a:gd name="T3" fmla="*/ 3 h 28"/>
                <a:gd name="T4" fmla="*/ 77 w 137"/>
                <a:gd name="T5" fmla="*/ 0 h 28"/>
                <a:gd name="T6" fmla="*/ 112 w 137"/>
                <a:gd name="T7" fmla="*/ 3 h 28"/>
                <a:gd name="T8" fmla="*/ 137 w 137"/>
                <a:gd name="T9" fmla="*/ 14 h 28"/>
                <a:gd name="T10" fmla="*/ 107 w 137"/>
                <a:gd name="T11" fmla="*/ 28 h 28"/>
                <a:gd name="T12" fmla="*/ 69 w 137"/>
                <a:gd name="T13" fmla="*/ 28 h 28"/>
                <a:gd name="T14" fmla="*/ 0 w 137"/>
                <a:gd name="T15" fmla="*/ 14 h 28"/>
                <a:gd name="T16" fmla="*/ 0 w 137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4"/>
                  </a:lnTo>
                  <a:lnTo>
                    <a:pt x="107" y="28"/>
                  </a:lnTo>
                  <a:lnTo>
                    <a:pt x="69" y="28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1" name="Freeform 338"/>
            <p:cNvSpPr>
              <a:spLocks/>
            </p:cNvSpPr>
            <p:nvPr/>
          </p:nvSpPr>
          <p:spPr bwMode="auto">
            <a:xfrm>
              <a:off x="1224" y="3858"/>
              <a:ext cx="129" cy="61"/>
            </a:xfrm>
            <a:custGeom>
              <a:avLst/>
              <a:gdLst>
                <a:gd name="T0" fmla="*/ 39 w 129"/>
                <a:gd name="T1" fmla="*/ 11 h 61"/>
                <a:gd name="T2" fmla="*/ 116 w 129"/>
                <a:gd name="T3" fmla="*/ 39 h 61"/>
                <a:gd name="T4" fmla="*/ 129 w 129"/>
                <a:gd name="T5" fmla="*/ 50 h 61"/>
                <a:gd name="T6" fmla="*/ 125 w 129"/>
                <a:gd name="T7" fmla="*/ 61 h 61"/>
                <a:gd name="T8" fmla="*/ 103 w 129"/>
                <a:gd name="T9" fmla="*/ 61 h 61"/>
                <a:gd name="T10" fmla="*/ 77 w 129"/>
                <a:gd name="T11" fmla="*/ 57 h 61"/>
                <a:gd name="T12" fmla="*/ 56 w 129"/>
                <a:gd name="T13" fmla="*/ 54 h 61"/>
                <a:gd name="T14" fmla="*/ 35 w 129"/>
                <a:gd name="T15" fmla="*/ 47 h 61"/>
                <a:gd name="T16" fmla="*/ 13 w 129"/>
                <a:gd name="T17" fmla="*/ 25 h 61"/>
                <a:gd name="T18" fmla="*/ 0 w 129"/>
                <a:gd name="T19" fmla="*/ 4 h 61"/>
                <a:gd name="T20" fmla="*/ 0 w 129"/>
                <a:gd name="T21" fmla="*/ 0 h 61"/>
                <a:gd name="T22" fmla="*/ 39 w 129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61">
                  <a:moveTo>
                    <a:pt x="39" y="11"/>
                  </a:moveTo>
                  <a:lnTo>
                    <a:pt x="116" y="39"/>
                  </a:lnTo>
                  <a:lnTo>
                    <a:pt x="129" y="50"/>
                  </a:lnTo>
                  <a:lnTo>
                    <a:pt x="125" y="61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6" y="54"/>
                  </a:lnTo>
                  <a:lnTo>
                    <a:pt x="35" y="47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2" name="Freeform 339"/>
            <p:cNvSpPr>
              <a:spLocks/>
            </p:cNvSpPr>
            <p:nvPr/>
          </p:nvSpPr>
          <p:spPr bwMode="auto">
            <a:xfrm>
              <a:off x="1216" y="3794"/>
              <a:ext cx="128" cy="57"/>
            </a:xfrm>
            <a:custGeom>
              <a:avLst/>
              <a:gdLst>
                <a:gd name="T0" fmla="*/ 4 w 128"/>
                <a:gd name="T1" fmla="*/ 57 h 57"/>
                <a:gd name="T2" fmla="*/ 51 w 128"/>
                <a:gd name="T3" fmla="*/ 50 h 57"/>
                <a:gd name="T4" fmla="*/ 107 w 128"/>
                <a:gd name="T5" fmla="*/ 21 h 57"/>
                <a:gd name="T6" fmla="*/ 128 w 128"/>
                <a:gd name="T7" fmla="*/ 7 h 57"/>
                <a:gd name="T8" fmla="*/ 124 w 128"/>
                <a:gd name="T9" fmla="*/ 3 h 57"/>
                <a:gd name="T10" fmla="*/ 120 w 128"/>
                <a:gd name="T11" fmla="*/ 0 h 57"/>
                <a:gd name="T12" fmla="*/ 107 w 128"/>
                <a:gd name="T13" fmla="*/ 0 h 57"/>
                <a:gd name="T14" fmla="*/ 73 w 128"/>
                <a:gd name="T15" fmla="*/ 3 h 57"/>
                <a:gd name="T16" fmla="*/ 34 w 128"/>
                <a:gd name="T17" fmla="*/ 14 h 57"/>
                <a:gd name="T18" fmla="*/ 21 w 128"/>
                <a:gd name="T19" fmla="*/ 25 h 57"/>
                <a:gd name="T20" fmla="*/ 4 w 128"/>
                <a:gd name="T21" fmla="*/ 35 h 57"/>
                <a:gd name="T22" fmla="*/ 0 w 128"/>
                <a:gd name="T23" fmla="*/ 50 h 57"/>
                <a:gd name="T24" fmla="*/ 4 w 128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57">
                  <a:moveTo>
                    <a:pt x="4" y="57"/>
                  </a:moveTo>
                  <a:lnTo>
                    <a:pt x="51" y="50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3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21" y="25"/>
                  </a:lnTo>
                  <a:lnTo>
                    <a:pt x="4" y="35"/>
                  </a:lnTo>
                  <a:lnTo>
                    <a:pt x="0" y="50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3" name="Freeform 340"/>
            <p:cNvSpPr>
              <a:spLocks/>
            </p:cNvSpPr>
            <p:nvPr/>
          </p:nvSpPr>
          <p:spPr bwMode="auto">
            <a:xfrm>
              <a:off x="1203" y="3744"/>
              <a:ext cx="94" cy="93"/>
            </a:xfrm>
            <a:custGeom>
              <a:avLst/>
              <a:gdLst>
                <a:gd name="T0" fmla="*/ 0 w 94"/>
                <a:gd name="T1" fmla="*/ 85 h 93"/>
                <a:gd name="T2" fmla="*/ 8 w 94"/>
                <a:gd name="T3" fmla="*/ 78 h 93"/>
                <a:gd name="T4" fmla="*/ 47 w 94"/>
                <a:gd name="T5" fmla="*/ 32 h 93"/>
                <a:gd name="T6" fmla="*/ 68 w 94"/>
                <a:gd name="T7" fmla="*/ 14 h 93"/>
                <a:gd name="T8" fmla="*/ 94 w 94"/>
                <a:gd name="T9" fmla="*/ 0 h 93"/>
                <a:gd name="T10" fmla="*/ 86 w 94"/>
                <a:gd name="T11" fmla="*/ 28 h 93"/>
                <a:gd name="T12" fmla="*/ 64 w 94"/>
                <a:gd name="T13" fmla="*/ 53 h 93"/>
                <a:gd name="T14" fmla="*/ 8 w 94"/>
                <a:gd name="T15" fmla="*/ 93 h 93"/>
                <a:gd name="T16" fmla="*/ 0 w 94"/>
                <a:gd name="T17" fmla="*/ 85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93">
                  <a:moveTo>
                    <a:pt x="0" y="85"/>
                  </a:moveTo>
                  <a:lnTo>
                    <a:pt x="8" y="78"/>
                  </a:lnTo>
                  <a:lnTo>
                    <a:pt x="47" y="32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8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4" name="Freeform 341"/>
            <p:cNvSpPr>
              <a:spLocks/>
            </p:cNvSpPr>
            <p:nvPr/>
          </p:nvSpPr>
          <p:spPr bwMode="auto">
            <a:xfrm>
              <a:off x="1194" y="3718"/>
              <a:ext cx="77" cy="111"/>
            </a:xfrm>
            <a:custGeom>
              <a:avLst/>
              <a:gdLst>
                <a:gd name="T0" fmla="*/ 30 w 77"/>
                <a:gd name="T1" fmla="*/ 83 h 111"/>
                <a:gd name="T2" fmla="*/ 73 w 77"/>
                <a:gd name="T3" fmla="*/ 22 h 111"/>
                <a:gd name="T4" fmla="*/ 77 w 77"/>
                <a:gd name="T5" fmla="*/ 4 h 111"/>
                <a:gd name="T6" fmla="*/ 73 w 77"/>
                <a:gd name="T7" fmla="*/ 0 h 111"/>
                <a:gd name="T8" fmla="*/ 65 w 77"/>
                <a:gd name="T9" fmla="*/ 0 h 111"/>
                <a:gd name="T10" fmla="*/ 43 w 77"/>
                <a:gd name="T11" fmla="*/ 8 h 111"/>
                <a:gd name="T12" fmla="*/ 30 w 77"/>
                <a:gd name="T13" fmla="*/ 26 h 111"/>
                <a:gd name="T14" fmla="*/ 13 w 77"/>
                <a:gd name="T15" fmla="*/ 40 h 111"/>
                <a:gd name="T16" fmla="*/ 4 w 77"/>
                <a:gd name="T17" fmla="*/ 58 h 111"/>
                <a:gd name="T18" fmla="*/ 0 w 77"/>
                <a:gd name="T19" fmla="*/ 83 h 111"/>
                <a:gd name="T20" fmla="*/ 4 w 77"/>
                <a:gd name="T21" fmla="*/ 111 h 111"/>
                <a:gd name="T22" fmla="*/ 9 w 77"/>
                <a:gd name="T23" fmla="*/ 111 h 111"/>
                <a:gd name="T24" fmla="*/ 30 w 77"/>
                <a:gd name="T25" fmla="*/ 8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111">
                  <a:moveTo>
                    <a:pt x="30" y="83"/>
                  </a:moveTo>
                  <a:lnTo>
                    <a:pt x="73" y="22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30" y="26"/>
                  </a:lnTo>
                  <a:lnTo>
                    <a:pt x="13" y="40"/>
                  </a:lnTo>
                  <a:lnTo>
                    <a:pt x="4" y="58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9" y="111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5" name="Freeform 342"/>
            <p:cNvSpPr>
              <a:spLocks/>
            </p:cNvSpPr>
            <p:nvPr/>
          </p:nvSpPr>
          <p:spPr bwMode="auto">
            <a:xfrm>
              <a:off x="1224" y="3876"/>
              <a:ext cx="112" cy="72"/>
            </a:xfrm>
            <a:custGeom>
              <a:avLst/>
              <a:gdLst>
                <a:gd name="T0" fmla="*/ 4 w 112"/>
                <a:gd name="T1" fmla="*/ 0 h 72"/>
                <a:gd name="T2" fmla="*/ 13 w 112"/>
                <a:gd name="T3" fmla="*/ 7 h 72"/>
                <a:gd name="T4" fmla="*/ 69 w 112"/>
                <a:gd name="T5" fmla="*/ 32 h 72"/>
                <a:gd name="T6" fmla="*/ 90 w 112"/>
                <a:gd name="T7" fmla="*/ 50 h 72"/>
                <a:gd name="T8" fmla="*/ 112 w 112"/>
                <a:gd name="T9" fmla="*/ 72 h 72"/>
                <a:gd name="T10" fmla="*/ 73 w 112"/>
                <a:gd name="T11" fmla="*/ 68 h 72"/>
                <a:gd name="T12" fmla="*/ 43 w 112"/>
                <a:gd name="T13" fmla="*/ 54 h 72"/>
                <a:gd name="T14" fmla="*/ 0 w 112"/>
                <a:gd name="T15" fmla="*/ 7 h 72"/>
                <a:gd name="T16" fmla="*/ 4 w 112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2">
                  <a:moveTo>
                    <a:pt x="4" y="0"/>
                  </a:moveTo>
                  <a:lnTo>
                    <a:pt x="13" y="7"/>
                  </a:lnTo>
                  <a:lnTo>
                    <a:pt x="69" y="32"/>
                  </a:lnTo>
                  <a:lnTo>
                    <a:pt x="90" y="50"/>
                  </a:lnTo>
                  <a:lnTo>
                    <a:pt x="112" y="72"/>
                  </a:lnTo>
                  <a:lnTo>
                    <a:pt x="73" y="68"/>
                  </a:lnTo>
                  <a:lnTo>
                    <a:pt x="43" y="5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6" name="Freeform 343"/>
            <p:cNvSpPr>
              <a:spLocks/>
            </p:cNvSpPr>
            <p:nvPr/>
          </p:nvSpPr>
          <p:spPr bwMode="auto">
            <a:xfrm>
              <a:off x="1220" y="3883"/>
              <a:ext cx="73" cy="100"/>
            </a:xfrm>
            <a:custGeom>
              <a:avLst/>
              <a:gdLst>
                <a:gd name="T0" fmla="*/ 4 w 73"/>
                <a:gd name="T1" fmla="*/ 0 h 100"/>
                <a:gd name="T2" fmla="*/ 0 w 73"/>
                <a:gd name="T3" fmla="*/ 18 h 100"/>
                <a:gd name="T4" fmla="*/ 13 w 73"/>
                <a:gd name="T5" fmla="*/ 54 h 100"/>
                <a:gd name="T6" fmla="*/ 34 w 73"/>
                <a:gd name="T7" fmla="*/ 82 h 100"/>
                <a:gd name="T8" fmla="*/ 51 w 73"/>
                <a:gd name="T9" fmla="*/ 93 h 100"/>
                <a:gd name="T10" fmla="*/ 73 w 73"/>
                <a:gd name="T11" fmla="*/ 100 h 100"/>
                <a:gd name="T12" fmla="*/ 69 w 73"/>
                <a:gd name="T13" fmla="*/ 75 h 100"/>
                <a:gd name="T14" fmla="*/ 43 w 73"/>
                <a:gd name="T15" fmla="*/ 40 h 100"/>
                <a:gd name="T16" fmla="*/ 8 w 73"/>
                <a:gd name="T17" fmla="*/ 7 h 100"/>
                <a:gd name="T18" fmla="*/ 4 w 7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0">
                  <a:moveTo>
                    <a:pt x="4" y="0"/>
                  </a:moveTo>
                  <a:lnTo>
                    <a:pt x="0" y="18"/>
                  </a:lnTo>
                  <a:lnTo>
                    <a:pt x="13" y="54"/>
                  </a:lnTo>
                  <a:lnTo>
                    <a:pt x="34" y="82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9" y="75"/>
                  </a:lnTo>
                  <a:lnTo>
                    <a:pt x="43" y="40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7" name="Freeform 344"/>
            <p:cNvSpPr>
              <a:spLocks/>
            </p:cNvSpPr>
            <p:nvPr/>
          </p:nvSpPr>
          <p:spPr bwMode="auto">
            <a:xfrm>
              <a:off x="1151" y="3715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7 h 111"/>
                <a:gd name="T4" fmla="*/ 43 w 47"/>
                <a:gd name="T5" fmla="*/ 61 h 111"/>
                <a:gd name="T6" fmla="*/ 35 w 47"/>
                <a:gd name="T7" fmla="*/ 29 h 111"/>
                <a:gd name="T8" fmla="*/ 4 w 47"/>
                <a:gd name="T9" fmla="*/ 0 h 111"/>
                <a:gd name="T10" fmla="*/ 0 w 47"/>
                <a:gd name="T11" fmla="*/ 25 h 111"/>
                <a:gd name="T12" fmla="*/ 35 w 47"/>
                <a:gd name="T13" fmla="*/ 104 h 111"/>
                <a:gd name="T14" fmla="*/ 39 w 47"/>
                <a:gd name="T15" fmla="*/ 11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4" y="0"/>
                  </a:lnTo>
                  <a:lnTo>
                    <a:pt x="0" y="25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8" name="Freeform 345"/>
            <p:cNvSpPr>
              <a:spLocks/>
            </p:cNvSpPr>
            <p:nvPr/>
          </p:nvSpPr>
          <p:spPr bwMode="auto">
            <a:xfrm>
              <a:off x="1173" y="3815"/>
              <a:ext cx="55" cy="86"/>
            </a:xfrm>
            <a:custGeom>
              <a:avLst/>
              <a:gdLst>
                <a:gd name="T0" fmla="*/ 8 w 55"/>
                <a:gd name="T1" fmla="*/ 50 h 86"/>
                <a:gd name="T2" fmla="*/ 17 w 55"/>
                <a:gd name="T3" fmla="*/ 68 h 86"/>
                <a:gd name="T4" fmla="*/ 25 w 55"/>
                <a:gd name="T5" fmla="*/ 79 h 86"/>
                <a:gd name="T6" fmla="*/ 38 w 55"/>
                <a:gd name="T7" fmla="*/ 86 h 86"/>
                <a:gd name="T8" fmla="*/ 47 w 55"/>
                <a:gd name="T9" fmla="*/ 86 h 86"/>
                <a:gd name="T10" fmla="*/ 51 w 55"/>
                <a:gd name="T11" fmla="*/ 82 h 86"/>
                <a:gd name="T12" fmla="*/ 55 w 55"/>
                <a:gd name="T13" fmla="*/ 68 h 86"/>
                <a:gd name="T14" fmla="*/ 47 w 55"/>
                <a:gd name="T15" fmla="*/ 39 h 86"/>
                <a:gd name="T16" fmla="*/ 30 w 55"/>
                <a:gd name="T17" fmla="*/ 11 h 86"/>
                <a:gd name="T18" fmla="*/ 21 w 55"/>
                <a:gd name="T19" fmla="*/ 4 h 86"/>
                <a:gd name="T20" fmla="*/ 8 w 55"/>
                <a:gd name="T21" fmla="*/ 0 h 86"/>
                <a:gd name="T22" fmla="*/ 4 w 55"/>
                <a:gd name="T23" fmla="*/ 7 h 86"/>
                <a:gd name="T24" fmla="*/ 0 w 55"/>
                <a:gd name="T25" fmla="*/ 18 h 86"/>
                <a:gd name="T26" fmla="*/ 8 w 55"/>
                <a:gd name="T27" fmla="*/ 5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86">
                  <a:moveTo>
                    <a:pt x="8" y="50"/>
                  </a:moveTo>
                  <a:lnTo>
                    <a:pt x="17" y="68"/>
                  </a:lnTo>
                  <a:lnTo>
                    <a:pt x="25" y="79"/>
                  </a:lnTo>
                  <a:lnTo>
                    <a:pt x="38" y="86"/>
                  </a:lnTo>
                  <a:lnTo>
                    <a:pt x="47" y="86"/>
                  </a:lnTo>
                  <a:lnTo>
                    <a:pt x="51" y="82"/>
                  </a:lnTo>
                  <a:lnTo>
                    <a:pt x="55" y="68"/>
                  </a:lnTo>
                  <a:lnTo>
                    <a:pt x="47" y="39"/>
                  </a:lnTo>
                  <a:lnTo>
                    <a:pt x="30" y="11"/>
                  </a:lnTo>
                  <a:lnTo>
                    <a:pt x="21" y="4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89" name="Freeform 346"/>
            <p:cNvSpPr>
              <a:spLocks/>
            </p:cNvSpPr>
            <p:nvPr/>
          </p:nvSpPr>
          <p:spPr bwMode="auto">
            <a:xfrm>
              <a:off x="1130" y="3758"/>
              <a:ext cx="56" cy="71"/>
            </a:xfrm>
            <a:custGeom>
              <a:avLst/>
              <a:gdLst>
                <a:gd name="T0" fmla="*/ 51 w 56"/>
                <a:gd name="T1" fmla="*/ 54 h 71"/>
                <a:gd name="T2" fmla="*/ 25 w 56"/>
                <a:gd name="T3" fmla="*/ 14 h 71"/>
                <a:gd name="T4" fmla="*/ 17 w 56"/>
                <a:gd name="T5" fmla="*/ 3 h 71"/>
                <a:gd name="T6" fmla="*/ 8 w 56"/>
                <a:gd name="T7" fmla="*/ 0 h 71"/>
                <a:gd name="T8" fmla="*/ 4 w 56"/>
                <a:gd name="T9" fmla="*/ 0 h 71"/>
                <a:gd name="T10" fmla="*/ 0 w 56"/>
                <a:gd name="T11" fmla="*/ 3 h 71"/>
                <a:gd name="T12" fmla="*/ 4 w 56"/>
                <a:gd name="T13" fmla="*/ 36 h 71"/>
                <a:gd name="T14" fmla="*/ 21 w 56"/>
                <a:gd name="T15" fmla="*/ 61 h 71"/>
                <a:gd name="T16" fmla="*/ 38 w 56"/>
                <a:gd name="T17" fmla="*/ 71 h 71"/>
                <a:gd name="T18" fmla="*/ 51 w 56"/>
                <a:gd name="T19" fmla="*/ 61 h 71"/>
                <a:gd name="T20" fmla="*/ 56 w 56"/>
                <a:gd name="T21" fmla="*/ 54 h 71"/>
                <a:gd name="T22" fmla="*/ 51 w 56"/>
                <a:gd name="T23" fmla="*/ 5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71">
                  <a:moveTo>
                    <a:pt x="51" y="54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6"/>
                  </a:lnTo>
                  <a:lnTo>
                    <a:pt x="21" y="61"/>
                  </a:lnTo>
                  <a:lnTo>
                    <a:pt x="38" y="71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0" name="Freeform 347"/>
            <p:cNvSpPr>
              <a:spLocks/>
            </p:cNvSpPr>
            <p:nvPr/>
          </p:nvSpPr>
          <p:spPr bwMode="auto">
            <a:xfrm>
              <a:off x="1125" y="3812"/>
              <a:ext cx="52" cy="42"/>
            </a:xfrm>
            <a:custGeom>
              <a:avLst/>
              <a:gdLst>
                <a:gd name="T0" fmla="*/ 48 w 52"/>
                <a:gd name="T1" fmla="*/ 14 h 42"/>
                <a:gd name="T2" fmla="*/ 30 w 52"/>
                <a:gd name="T3" fmla="*/ 10 h 42"/>
                <a:gd name="T4" fmla="*/ 13 w 52"/>
                <a:gd name="T5" fmla="*/ 3 h 42"/>
                <a:gd name="T6" fmla="*/ 5 w 52"/>
                <a:gd name="T7" fmla="*/ 0 h 42"/>
                <a:gd name="T8" fmla="*/ 0 w 52"/>
                <a:gd name="T9" fmla="*/ 3 h 42"/>
                <a:gd name="T10" fmla="*/ 9 w 52"/>
                <a:gd name="T11" fmla="*/ 21 h 42"/>
                <a:gd name="T12" fmla="*/ 18 w 52"/>
                <a:gd name="T13" fmla="*/ 32 h 42"/>
                <a:gd name="T14" fmla="*/ 26 w 52"/>
                <a:gd name="T15" fmla="*/ 35 h 42"/>
                <a:gd name="T16" fmla="*/ 35 w 52"/>
                <a:gd name="T17" fmla="*/ 39 h 42"/>
                <a:gd name="T18" fmla="*/ 48 w 52"/>
                <a:gd name="T19" fmla="*/ 42 h 42"/>
                <a:gd name="T20" fmla="*/ 52 w 52"/>
                <a:gd name="T21" fmla="*/ 39 h 42"/>
                <a:gd name="T22" fmla="*/ 52 w 52"/>
                <a:gd name="T23" fmla="*/ 35 h 42"/>
                <a:gd name="T24" fmla="*/ 48 w 52"/>
                <a:gd name="T25" fmla="*/ 17 h 42"/>
                <a:gd name="T26" fmla="*/ 48 w 52"/>
                <a:gd name="T27" fmla="*/ 1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42">
                  <a:moveTo>
                    <a:pt x="48" y="14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1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5" y="39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48" y="1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1" name="Freeform 348"/>
            <p:cNvSpPr>
              <a:spLocks/>
            </p:cNvSpPr>
            <p:nvPr/>
          </p:nvSpPr>
          <p:spPr bwMode="auto">
            <a:xfrm>
              <a:off x="1138" y="3854"/>
              <a:ext cx="52" cy="40"/>
            </a:xfrm>
            <a:custGeom>
              <a:avLst/>
              <a:gdLst>
                <a:gd name="T0" fmla="*/ 39 w 52"/>
                <a:gd name="T1" fmla="*/ 0 h 40"/>
                <a:gd name="T2" fmla="*/ 30 w 52"/>
                <a:gd name="T3" fmla="*/ 4 h 40"/>
                <a:gd name="T4" fmla="*/ 22 w 52"/>
                <a:gd name="T5" fmla="*/ 11 h 40"/>
                <a:gd name="T6" fmla="*/ 13 w 52"/>
                <a:gd name="T7" fmla="*/ 15 h 40"/>
                <a:gd name="T8" fmla="*/ 9 w 52"/>
                <a:gd name="T9" fmla="*/ 22 h 40"/>
                <a:gd name="T10" fmla="*/ 0 w 52"/>
                <a:gd name="T11" fmla="*/ 33 h 40"/>
                <a:gd name="T12" fmla="*/ 9 w 52"/>
                <a:gd name="T13" fmla="*/ 36 h 40"/>
                <a:gd name="T14" fmla="*/ 22 w 52"/>
                <a:gd name="T15" fmla="*/ 40 h 40"/>
                <a:gd name="T16" fmla="*/ 39 w 52"/>
                <a:gd name="T17" fmla="*/ 40 h 40"/>
                <a:gd name="T18" fmla="*/ 52 w 52"/>
                <a:gd name="T19" fmla="*/ 33 h 40"/>
                <a:gd name="T20" fmla="*/ 48 w 52"/>
                <a:gd name="T21" fmla="*/ 22 h 40"/>
                <a:gd name="T22" fmla="*/ 43 w 52"/>
                <a:gd name="T23" fmla="*/ 4 h 40"/>
                <a:gd name="T24" fmla="*/ 39 w 5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40">
                  <a:moveTo>
                    <a:pt x="39" y="0"/>
                  </a:moveTo>
                  <a:lnTo>
                    <a:pt x="30" y="4"/>
                  </a:lnTo>
                  <a:lnTo>
                    <a:pt x="22" y="11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0" y="33"/>
                  </a:lnTo>
                  <a:lnTo>
                    <a:pt x="9" y="36"/>
                  </a:lnTo>
                  <a:lnTo>
                    <a:pt x="22" y="40"/>
                  </a:lnTo>
                  <a:lnTo>
                    <a:pt x="39" y="40"/>
                  </a:lnTo>
                  <a:lnTo>
                    <a:pt x="52" y="33"/>
                  </a:lnTo>
                  <a:lnTo>
                    <a:pt x="48" y="22"/>
                  </a:lnTo>
                  <a:lnTo>
                    <a:pt x="4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2" name="Freeform 349"/>
            <p:cNvSpPr>
              <a:spLocks/>
            </p:cNvSpPr>
            <p:nvPr/>
          </p:nvSpPr>
          <p:spPr bwMode="auto">
            <a:xfrm>
              <a:off x="1173" y="3887"/>
              <a:ext cx="34" cy="43"/>
            </a:xfrm>
            <a:custGeom>
              <a:avLst/>
              <a:gdLst>
                <a:gd name="T0" fmla="*/ 25 w 34"/>
                <a:gd name="T1" fmla="*/ 0 h 43"/>
                <a:gd name="T2" fmla="*/ 17 w 34"/>
                <a:gd name="T3" fmla="*/ 0 h 43"/>
                <a:gd name="T4" fmla="*/ 8 w 34"/>
                <a:gd name="T5" fmla="*/ 7 h 43"/>
                <a:gd name="T6" fmla="*/ 0 w 34"/>
                <a:gd name="T7" fmla="*/ 25 h 43"/>
                <a:gd name="T8" fmla="*/ 0 w 34"/>
                <a:gd name="T9" fmla="*/ 39 h 43"/>
                <a:gd name="T10" fmla="*/ 4 w 34"/>
                <a:gd name="T11" fmla="*/ 43 h 43"/>
                <a:gd name="T12" fmla="*/ 13 w 34"/>
                <a:gd name="T13" fmla="*/ 39 h 43"/>
                <a:gd name="T14" fmla="*/ 34 w 34"/>
                <a:gd name="T15" fmla="*/ 18 h 43"/>
                <a:gd name="T16" fmla="*/ 30 w 34"/>
                <a:gd name="T17" fmla="*/ 3 h 43"/>
                <a:gd name="T18" fmla="*/ 25 w 3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43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3" name="Freeform 350"/>
            <p:cNvSpPr>
              <a:spLocks/>
            </p:cNvSpPr>
            <p:nvPr/>
          </p:nvSpPr>
          <p:spPr bwMode="auto">
            <a:xfrm>
              <a:off x="1207" y="3901"/>
              <a:ext cx="34" cy="79"/>
            </a:xfrm>
            <a:custGeom>
              <a:avLst/>
              <a:gdLst>
                <a:gd name="T0" fmla="*/ 9 w 34"/>
                <a:gd name="T1" fmla="*/ 0 h 79"/>
                <a:gd name="T2" fmla="*/ 9 w 34"/>
                <a:gd name="T3" fmla="*/ 0 h 79"/>
                <a:gd name="T4" fmla="*/ 4 w 34"/>
                <a:gd name="T5" fmla="*/ 4 h 79"/>
                <a:gd name="T6" fmla="*/ 0 w 34"/>
                <a:gd name="T7" fmla="*/ 14 h 79"/>
                <a:gd name="T8" fmla="*/ 0 w 34"/>
                <a:gd name="T9" fmla="*/ 32 h 79"/>
                <a:gd name="T10" fmla="*/ 0 w 34"/>
                <a:gd name="T11" fmla="*/ 43 h 79"/>
                <a:gd name="T12" fmla="*/ 9 w 34"/>
                <a:gd name="T13" fmla="*/ 57 h 79"/>
                <a:gd name="T14" fmla="*/ 17 w 34"/>
                <a:gd name="T15" fmla="*/ 68 h 79"/>
                <a:gd name="T16" fmla="*/ 34 w 34"/>
                <a:gd name="T17" fmla="*/ 79 h 79"/>
                <a:gd name="T18" fmla="*/ 34 w 34"/>
                <a:gd name="T19" fmla="*/ 75 h 79"/>
                <a:gd name="T20" fmla="*/ 34 w 34"/>
                <a:gd name="T21" fmla="*/ 57 h 79"/>
                <a:gd name="T22" fmla="*/ 30 w 34"/>
                <a:gd name="T23" fmla="*/ 36 h 79"/>
                <a:gd name="T24" fmla="*/ 13 w 34"/>
                <a:gd name="T25" fmla="*/ 0 h 79"/>
                <a:gd name="T26" fmla="*/ 13 w 34"/>
                <a:gd name="T27" fmla="*/ 0 h 79"/>
                <a:gd name="T28" fmla="*/ 9 w 34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79">
                  <a:moveTo>
                    <a:pt x="9" y="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9" y="57"/>
                  </a:lnTo>
                  <a:lnTo>
                    <a:pt x="17" y="68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57"/>
                  </a:lnTo>
                  <a:lnTo>
                    <a:pt x="30" y="36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4" name="Freeform 351"/>
            <p:cNvSpPr>
              <a:spLocks/>
            </p:cNvSpPr>
            <p:nvPr/>
          </p:nvSpPr>
          <p:spPr bwMode="auto">
            <a:xfrm>
              <a:off x="1181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5" name="Freeform 352"/>
            <p:cNvSpPr>
              <a:spLocks/>
            </p:cNvSpPr>
            <p:nvPr/>
          </p:nvSpPr>
          <p:spPr bwMode="auto">
            <a:xfrm>
              <a:off x="1190" y="3826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3 h 7"/>
                <a:gd name="T6" fmla="*/ 0 w 8"/>
                <a:gd name="T7" fmla="*/ 0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6" name="Freeform 353"/>
            <p:cNvSpPr>
              <a:spLocks/>
            </p:cNvSpPr>
            <p:nvPr/>
          </p:nvSpPr>
          <p:spPr bwMode="auto">
            <a:xfrm>
              <a:off x="1186" y="3851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8 w 8"/>
                <a:gd name="T5" fmla="*/ 3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7" name="Freeform 354"/>
            <p:cNvSpPr>
              <a:spLocks/>
            </p:cNvSpPr>
            <p:nvPr/>
          </p:nvSpPr>
          <p:spPr bwMode="auto">
            <a:xfrm>
              <a:off x="1203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8" name="Freeform 355"/>
            <p:cNvSpPr>
              <a:spLocks/>
            </p:cNvSpPr>
            <p:nvPr/>
          </p:nvSpPr>
          <p:spPr bwMode="auto">
            <a:xfrm>
              <a:off x="1186" y="3865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499" name="Freeform 356"/>
            <p:cNvSpPr>
              <a:spLocks/>
            </p:cNvSpPr>
            <p:nvPr/>
          </p:nvSpPr>
          <p:spPr bwMode="auto">
            <a:xfrm>
              <a:off x="1207" y="3858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0" name="Freeform 357"/>
            <p:cNvSpPr>
              <a:spLocks/>
            </p:cNvSpPr>
            <p:nvPr/>
          </p:nvSpPr>
          <p:spPr bwMode="auto">
            <a:xfrm>
              <a:off x="1198" y="3876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5 w 9"/>
                <a:gd name="T3" fmla="*/ 11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1" name="Freeform 358"/>
            <p:cNvSpPr>
              <a:spLocks/>
            </p:cNvSpPr>
            <p:nvPr/>
          </p:nvSpPr>
          <p:spPr bwMode="auto">
            <a:xfrm>
              <a:off x="1216" y="3883"/>
              <a:ext cx="4" cy="11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11 h 11"/>
                <a:gd name="T4" fmla="*/ 4 w 4"/>
                <a:gd name="T5" fmla="*/ 4 h 11"/>
                <a:gd name="T6" fmla="*/ 0 w 4"/>
                <a:gd name="T7" fmla="*/ 0 h 11"/>
                <a:gd name="T8" fmla="*/ 0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7"/>
                  </a:moveTo>
                  <a:lnTo>
                    <a:pt x="4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2" name="Freeform 359"/>
            <p:cNvSpPr>
              <a:spLocks/>
            </p:cNvSpPr>
            <p:nvPr/>
          </p:nvSpPr>
          <p:spPr bwMode="auto">
            <a:xfrm>
              <a:off x="1216" y="3865"/>
              <a:ext cx="4" cy="15"/>
            </a:xfrm>
            <a:custGeom>
              <a:avLst/>
              <a:gdLst>
                <a:gd name="T0" fmla="*/ 0 w 4"/>
                <a:gd name="T1" fmla="*/ 7 h 15"/>
                <a:gd name="T2" fmla="*/ 4 w 4"/>
                <a:gd name="T3" fmla="*/ 15 h 15"/>
                <a:gd name="T4" fmla="*/ 4 w 4"/>
                <a:gd name="T5" fmla="*/ 7 h 15"/>
                <a:gd name="T6" fmla="*/ 4 w 4"/>
                <a:gd name="T7" fmla="*/ 0 h 15"/>
                <a:gd name="T8" fmla="*/ 0 w 4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7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3" name="Freeform 360"/>
            <p:cNvSpPr>
              <a:spLocks/>
            </p:cNvSpPr>
            <p:nvPr/>
          </p:nvSpPr>
          <p:spPr bwMode="auto">
            <a:xfrm>
              <a:off x="520" y="3643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5 h 86"/>
                <a:gd name="T4" fmla="*/ 21 w 77"/>
                <a:gd name="T5" fmla="*/ 43 h 86"/>
                <a:gd name="T6" fmla="*/ 8 w 77"/>
                <a:gd name="T7" fmla="*/ 25 h 86"/>
                <a:gd name="T8" fmla="*/ 0 w 77"/>
                <a:gd name="T9" fmla="*/ 0 h 86"/>
                <a:gd name="T10" fmla="*/ 30 w 77"/>
                <a:gd name="T11" fmla="*/ 15 h 86"/>
                <a:gd name="T12" fmla="*/ 47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5"/>
                  </a:lnTo>
                  <a:lnTo>
                    <a:pt x="21" y="4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47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4" name="Freeform 361"/>
            <p:cNvSpPr>
              <a:spLocks/>
            </p:cNvSpPr>
            <p:nvPr/>
          </p:nvSpPr>
          <p:spPr bwMode="auto">
            <a:xfrm>
              <a:off x="558" y="3611"/>
              <a:ext cx="56" cy="107"/>
            </a:xfrm>
            <a:custGeom>
              <a:avLst/>
              <a:gdLst>
                <a:gd name="T0" fmla="*/ 22 w 56"/>
                <a:gd name="T1" fmla="*/ 79 h 107"/>
                <a:gd name="T2" fmla="*/ 0 w 56"/>
                <a:gd name="T3" fmla="*/ 18 h 107"/>
                <a:gd name="T4" fmla="*/ 0 w 56"/>
                <a:gd name="T5" fmla="*/ 7 h 107"/>
                <a:gd name="T6" fmla="*/ 9 w 56"/>
                <a:gd name="T7" fmla="*/ 0 h 107"/>
                <a:gd name="T8" fmla="*/ 13 w 56"/>
                <a:gd name="T9" fmla="*/ 0 h 107"/>
                <a:gd name="T10" fmla="*/ 30 w 56"/>
                <a:gd name="T11" fmla="*/ 14 h 107"/>
                <a:gd name="T12" fmla="*/ 39 w 56"/>
                <a:gd name="T13" fmla="*/ 29 h 107"/>
                <a:gd name="T14" fmla="*/ 52 w 56"/>
                <a:gd name="T15" fmla="*/ 47 h 107"/>
                <a:gd name="T16" fmla="*/ 56 w 56"/>
                <a:gd name="T17" fmla="*/ 61 h 107"/>
                <a:gd name="T18" fmla="*/ 52 w 56"/>
                <a:gd name="T19" fmla="*/ 86 h 107"/>
                <a:gd name="T20" fmla="*/ 43 w 56"/>
                <a:gd name="T21" fmla="*/ 107 h 107"/>
                <a:gd name="T22" fmla="*/ 39 w 56"/>
                <a:gd name="T23" fmla="*/ 107 h 107"/>
                <a:gd name="T24" fmla="*/ 22 w 56"/>
                <a:gd name="T25" fmla="*/ 7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07">
                  <a:moveTo>
                    <a:pt x="22" y="79"/>
                  </a:move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9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5" name="Freeform 362"/>
            <p:cNvSpPr>
              <a:spLocks/>
            </p:cNvSpPr>
            <p:nvPr/>
          </p:nvSpPr>
          <p:spPr bwMode="auto">
            <a:xfrm>
              <a:off x="481" y="3690"/>
              <a:ext cx="116" cy="46"/>
            </a:xfrm>
            <a:custGeom>
              <a:avLst/>
              <a:gdLst>
                <a:gd name="T0" fmla="*/ 116 w 116"/>
                <a:gd name="T1" fmla="*/ 39 h 46"/>
                <a:gd name="T2" fmla="*/ 77 w 116"/>
                <a:gd name="T3" fmla="*/ 18 h 46"/>
                <a:gd name="T4" fmla="*/ 26 w 116"/>
                <a:gd name="T5" fmla="*/ 0 h 46"/>
                <a:gd name="T6" fmla="*/ 0 w 116"/>
                <a:gd name="T7" fmla="*/ 0 h 46"/>
                <a:gd name="T8" fmla="*/ 0 w 116"/>
                <a:gd name="T9" fmla="*/ 3 h 46"/>
                <a:gd name="T10" fmla="*/ 4 w 116"/>
                <a:gd name="T11" fmla="*/ 14 h 46"/>
                <a:gd name="T12" fmla="*/ 30 w 116"/>
                <a:gd name="T13" fmla="*/ 28 h 46"/>
                <a:gd name="T14" fmla="*/ 60 w 116"/>
                <a:gd name="T15" fmla="*/ 46 h 46"/>
                <a:gd name="T16" fmla="*/ 99 w 116"/>
                <a:gd name="T17" fmla="*/ 46 h 46"/>
                <a:gd name="T18" fmla="*/ 112 w 116"/>
                <a:gd name="T19" fmla="*/ 43 h 46"/>
                <a:gd name="T20" fmla="*/ 116 w 116"/>
                <a:gd name="T21" fmla="*/ 39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6">
                  <a:moveTo>
                    <a:pt x="116" y="39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6"/>
                  </a:lnTo>
                  <a:lnTo>
                    <a:pt x="99" y="46"/>
                  </a:lnTo>
                  <a:lnTo>
                    <a:pt x="112" y="43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6" name="Freeform 363"/>
            <p:cNvSpPr>
              <a:spLocks/>
            </p:cNvSpPr>
            <p:nvPr/>
          </p:nvSpPr>
          <p:spPr bwMode="auto">
            <a:xfrm>
              <a:off x="464" y="3733"/>
              <a:ext cx="124" cy="21"/>
            </a:xfrm>
            <a:custGeom>
              <a:avLst/>
              <a:gdLst>
                <a:gd name="T0" fmla="*/ 124 w 124"/>
                <a:gd name="T1" fmla="*/ 14 h 21"/>
                <a:gd name="T2" fmla="*/ 112 w 124"/>
                <a:gd name="T3" fmla="*/ 14 h 21"/>
                <a:gd name="T4" fmla="*/ 56 w 124"/>
                <a:gd name="T5" fmla="*/ 21 h 21"/>
                <a:gd name="T6" fmla="*/ 26 w 124"/>
                <a:gd name="T7" fmla="*/ 21 h 21"/>
                <a:gd name="T8" fmla="*/ 0 w 124"/>
                <a:gd name="T9" fmla="*/ 14 h 21"/>
                <a:gd name="T10" fmla="*/ 30 w 124"/>
                <a:gd name="T11" fmla="*/ 3 h 21"/>
                <a:gd name="T12" fmla="*/ 60 w 124"/>
                <a:gd name="T13" fmla="*/ 0 h 21"/>
                <a:gd name="T14" fmla="*/ 124 w 124"/>
                <a:gd name="T15" fmla="*/ 7 h 21"/>
                <a:gd name="T16" fmla="*/ 124 w 124"/>
                <a:gd name="T17" fmla="*/ 1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4"/>
                  </a:moveTo>
                  <a:lnTo>
                    <a:pt x="112" y="14"/>
                  </a:lnTo>
                  <a:lnTo>
                    <a:pt x="56" y="21"/>
                  </a:lnTo>
                  <a:lnTo>
                    <a:pt x="26" y="21"/>
                  </a:lnTo>
                  <a:lnTo>
                    <a:pt x="0" y="14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7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7" name="Freeform 364"/>
            <p:cNvSpPr>
              <a:spLocks/>
            </p:cNvSpPr>
            <p:nvPr/>
          </p:nvSpPr>
          <p:spPr bwMode="auto">
            <a:xfrm>
              <a:off x="460" y="3747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4 w 128"/>
                <a:gd name="T5" fmla="*/ 29 h 43"/>
                <a:gd name="T6" fmla="*/ 0 w 128"/>
                <a:gd name="T7" fmla="*/ 36 h 43"/>
                <a:gd name="T8" fmla="*/ 4 w 128"/>
                <a:gd name="T9" fmla="*/ 39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90 w 128"/>
                <a:gd name="T17" fmla="*/ 39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4" y="39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90" y="39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8" name="Freeform 365"/>
            <p:cNvSpPr>
              <a:spLocks/>
            </p:cNvSpPr>
            <p:nvPr/>
          </p:nvSpPr>
          <p:spPr bwMode="auto">
            <a:xfrm>
              <a:off x="597" y="3604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0 w 30"/>
                <a:gd name="T7" fmla="*/ 21 h 104"/>
                <a:gd name="T8" fmla="*/ 9 w 30"/>
                <a:gd name="T9" fmla="*/ 0 h 104"/>
                <a:gd name="T10" fmla="*/ 26 w 30"/>
                <a:gd name="T11" fmla="*/ 21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09" name="Freeform 366"/>
            <p:cNvSpPr>
              <a:spLocks/>
            </p:cNvSpPr>
            <p:nvPr/>
          </p:nvSpPr>
          <p:spPr bwMode="auto">
            <a:xfrm>
              <a:off x="623" y="3604"/>
              <a:ext cx="43" cy="100"/>
            </a:xfrm>
            <a:custGeom>
              <a:avLst/>
              <a:gdLst>
                <a:gd name="T0" fmla="*/ 0 w 43"/>
                <a:gd name="T1" fmla="*/ 100 h 100"/>
                <a:gd name="T2" fmla="*/ 13 w 43"/>
                <a:gd name="T3" fmla="*/ 93 h 100"/>
                <a:gd name="T4" fmla="*/ 30 w 43"/>
                <a:gd name="T5" fmla="*/ 64 h 100"/>
                <a:gd name="T6" fmla="*/ 43 w 43"/>
                <a:gd name="T7" fmla="*/ 36 h 100"/>
                <a:gd name="T8" fmla="*/ 43 w 43"/>
                <a:gd name="T9" fmla="*/ 18 h 100"/>
                <a:gd name="T10" fmla="*/ 34 w 43"/>
                <a:gd name="T11" fmla="*/ 0 h 100"/>
                <a:gd name="T12" fmla="*/ 17 w 43"/>
                <a:gd name="T13" fmla="*/ 18 h 100"/>
                <a:gd name="T14" fmla="*/ 4 w 43"/>
                <a:gd name="T15" fmla="*/ 57 h 100"/>
                <a:gd name="T16" fmla="*/ 0 w 43"/>
                <a:gd name="T17" fmla="*/ 93 h 100"/>
                <a:gd name="T18" fmla="*/ 0 w 43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100">
                  <a:moveTo>
                    <a:pt x="0" y="100"/>
                  </a:moveTo>
                  <a:lnTo>
                    <a:pt x="13" y="93"/>
                  </a:lnTo>
                  <a:lnTo>
                    <a:pt x="30" y="64"/>
                  </a:lnTo>
                  <a:lnTo>
                    <a:pt x="43" y="36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7"/>
                  </a:lnTo>
                  <a:lnTo>
                    <a:pt x="0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0" name="Freeform 367"/>
            <p:cNvSpPr>
              <a:spLocks/>
            </p:cNvSpPr>
            <p:nvPr/>
          </p:nvSpPr>
          <p:spPr bwMode="auto">
            <a:xfrm>
              <a:off x="524" y="3758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6 w 69"/>
                <a:gd name="T3" fmla="*/ 3 h 89"/>
                <a:gd name="T4" fmla="*/ 26 w 69"/>
                <a:gd name="T5" fmla="*/ 28 h 89"/>
                <a:gd name="T6" fmla="*/ 4 w 69"/>
                <a:gd name="T7" fmla="*/ 54 h 89"/>
                <a:gd name="T8" fmla="*/ 0 w 69"/>
                <a:gd name="T9" fmla="*/ 71 h 89"/>
                <a:gd name="T10" fmla="*/ 0 w 69"/>
                <a:gd name="T11" fmla="*/ 89 h 89"/>
                <a:gd name="T12" fmla="*/ 22 w 69"/>
                <a:gd name="T13" fmla="*/ 75 h 89"/>
                <a:gd name="T14" fmla="*/ 47 w 69"/>
                <a:gd name="T15" fmla="*/ 39 h 89"/>
                <a:gd name="T16" fmla="*/ 69 w 69"/>
                <a:gd name="T17" fmla="*/ 7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6" y="3"/>
                  </a:lnTo>
                  <a:lnTo>
                    <a:pt x="26" y="28"/>
                  </a:lnTo>
                  <a:lnTo>
                    <a:pt x="4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22" y="75"/>
                  </a:lnTo>
                  <a:lnTo>
                    <a:pt x="47" y="39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1" name="Freeform 368"/>
            <p:cNvSpPr>
              <a:spLocks/>
            </p:cNvSpPr>
            <p:nvPr/>
          </p:nvSpPr>
          <p:spPr bwMode="auto">
            <a:xfrm>
              <a:off x="584" y="3697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0 w 56"/>
                <a:gd name="T17" fmla="*/ 54 h 72"/>
                <a:gd name="T18" fmla="*/ 0 w 56"/>
                <a:gd name="T19" fmla="*/ 64 h 72"/>
                <a:gd name="T20" fmla="*/ 4 w 56"/>
                <a:gd name="T21" fmla="*/ 72 h 72"/>
                <a:gd name="T22" fmla="*/ 13 w 56"/>
                <a:gd name="T23" fmla="*/ 72 h 72"/>
                <a:gd name="T24" fmla="*/ 26 w 56"/>
                <a:gd name="T25" fmla="*/ 64 h 72"/>
                <a:gd name="T26" fmla="*/ 35 w 56"/>
                <a:gd name="T27" fmla="*/ 57 h 72"/>
                <a:gd name="T28" fmla="*/ 47 w 56"/>
                <a:gd name="T29" fmla="*/ 43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6" y="64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2" name="Freeform 369"/>
            <p:cNvSpPr>
              <a:spLocks/>
            </p:cNvSpPr>
            <p:nvPr/>
          </p:nvSpPr>
          <p:spPr bwMode="auto">
            <a:xfrm>
              <a:off x="640" y="3640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4 w 47"/>
                <a:gd name="T3" fmla="*/ 61 h 61"/>
                <a:gd name="T4" fmla="*/ 13 w 47"/>
                <a:gd name="T5" fmla="*/ 57 h 61"/>
                <a:gd name="T6" fmla="*/ 39 w 47"/>
                <a:gd name="T7" fmla="*/ 35 h 61"/>
                <a:gd name="T8" fmla="*/ 43 w 47"/>
                <a:gd name="T9" fmla="*/ 25 h 61"/>
                <a:gd name="T10" fmla="*/ 47 w 47"/>
                <a:gd name="T11" fmla="*/ 10 h 61"/>
                <a:gd name="T12" fmla="*/ 43 w 47"/>
                <a:gd name="T13" fmla="*/ 0 h 61"/>
                <a:gd name="T14" fmla="*/ 43 w 47"/>
                <a:gd name="T15" fmla="*/ 0 h 61"/>
                <a:gd name="T16" fmla="*/ 13 w 47"/>
                <a:gd name="T17" fmla="*/ 25 h 61"/>
                <a:gd name="T18" fmla="*/ 0 w 47"/>
                <a:gd name="T19" fmla="*/ 57 h 61"/>
                <a:gd name="T20" fmla="*/ 0 w 47"/>
                <a:gd name="T21" fmla="*/ 5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4" y="61"/>
                  </a:lnTo>
                  <a:lnTo>
                    <a:pt x="13" y="57"/>
                  </a:lnTo>
                  <a:lnTo>
                    <a:pt x="39" y="35"/>
                  </a:lnTo>
                  <a:lnTo>
                    <a:pt x="43" y="25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13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3" name="Freeform 370"/>
            <p:cNvSpPr>
              <a:spLocks/>
            </p:cNvSpPr>
            <p:nvPr/>
          </p:nvSpPr>
          <p:spPr bwMode="auto">
            <a:xfrm>
              <a:off x="601" y="3747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4" name="Freeform 371"/>
            <p:cNvSpPr>
              <a:spLocks/>
            </p:cNvSpPr>
            <p:nvPr/>
          </p:nvSpPr>
          <p:spPr bwMode="auto">
            <a:xfrm>
              <a:off x="593" y="3747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5" name="Freeform 372"/>
            <p:cNvSpPr>
              <a:spLocks/>
            </p:cNvSpPr>
            <p:nvPr/>
          </p:nvSpPr>
          <p:spPr bwMode="auto">
            <a:xfrm>
              <a:off x="614" y="3736"/>
              <a:ext cx="5" cy="11"/>
            </a:xfrm>
            <a:custGeom>
              <a:avLst/>
              <a:gdLst>
                <a:gd name="T0" fmla="*/ 5 w 5"/>
                <a:gd name="T1" fmla="*/ 8 h 11"/>
                <a:gd name="T2" fmla="*/ 5 w 5"/>
                <a:gd name="T3" fmla="*/ 0 h 11"/>
                <a:gd name="T4" fmla="*/ 0 w 5"/>
                <a:gd name="T5" fmla="*/ 4 h 11"/>
                <a:gd name="T6" fmla="*/ 0 w 5"/>
                <a:gd name="T7" fmla="*/ 11 h 11"/>
                <a:gd name="T8" fmla="*/ 5 w 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6" name="Freeform 373"/>
            <p:cNvSpPr>
              <a:spLocks/>
            </p:cNvSpPr>
            <p:nvPr/>
          </p:nvSpPr>
          <p:spPr bwMode="auto">
            <a:xfrm>
              <a:off x="597" y="3733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3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7" name="Freeform 374"/>
            <p:cNvSpPr>
              <a:spLocks/>
            </p:cNvSpPr>
            <p:nvPr/>
          </p:nvSpPr>
          <p:spPr bwMode="auto">
            <a:xfrm>
              <a:off x="623" y="3726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8" name="Freeform 375"/>
            <p:cNvSpPr>
              <a:spLocks/>
            </p:cNvSpPr>
            <p:nvPr/>
          </p:nvSpPr>
          <p:spPr bwMode="auto">
            <a:xfrm>
              <a:off x="606" y="3718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8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19" name="Freeform 376"/>
            <p:cNvSpPr>
              <a:spLocks/>
            </p:cNvSpPr>
            <p:nvPr/>
          </p:nvSpPr>
          <p:spPr bwMode="auto">
            <a:xfrm>
              <a:off x="623" y="3715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0" name="Freeform 377"/>
            <p:cNvSpPr>
              <a:spLocks/>
            </p:cNvSpPr>
            <p:nvPr/>
          </p:nvSpPr>
          <p:spPr bwMode="auto">
            <a:xfrm>
              <a:off x="623" y="370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0 h 10"/>
                <a:gd name="T4" fmla="*/ 0 w 8"/>
                <a:gd name="T5" fmla="*/ 3 h 10"/>
                <a:gd name="T6" fmla="*/ 4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1" name="Freeform 378"/>
            <p:cNvSpPr>
              <a:spLocks/>
            </p:cNvSpPr>
            <p:nvPr/>
          </p:nvSpPr>
          <p:spPr bwMode="auto">
            <a:xfrm>
              <a:off x="610" y="3711"/>
              <a:ext cx="9" cy="7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2" name="Freeform 379"/>
            <p:cNvSpPr>
              <a:spLocks/>
            </p:cNvSpPr>
            <p:nvPr/>
          </p:nvSpPr>
          <p:spPr bwMode="auto">
            <a:xfrm>
              <a:off x="576" y="3765"/>
              <a:ext cx="25" cy="104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1 h 104"/>
                <a:gd name="T4" fmla="*/ 25 w 25"/>
                <a:gd name="T5" fmla="*/ 61 h 104"/>
                <a:gd name="T6" fmla="*/ 21 w 25"/>
                <a:gd name="T7" fmla="*/ 82 h 104"/>
                <a:gd name="T8" fmla="*/ 12 w 25"/>
                <a:gd name="T9" fmla="*/ 104 h 104"/>
                <a:gd name="T10" fmla="*/ 0 w 25"/>
                <a:gd name="T11" fmla="*/ 82 h 104"/>
                <a:gd name="T12" fmla="*/ 0 w 25"/>
                <a:gd name="T13" fmla="*/ 54 h 104"/>
                <a:gd name="T14" fmla="*/ 12 w 25"/>
                <a:gd name="T15" fmla="*/ 4 h 104"/>
                <a:gd name="T16" fmla="*/ 25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1"/>
                  </a:lnTo>
                  <a:lnTo>
                    <a:pt x="25" y="61"/>
                  </a:lnTo>
                  <a:lnTo>
                    <a:pt x="21" y="82"/>
                  </a:lnTo>
                  <a:lnTo>
                    <a:pt x="12" y="104"/>
                  </a:lnTo>
                  <a:lnTo>
                    <a:pt x="0" y="82"/>
                  </a:lnTo>
                  <a:lnTo>
                    <a:pt x="0" y="54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3" name="Freeform 380"/>
            <p:cNvSpPr>
              <a:spLocks/>
            </p:cNvSpPr>
            <p:nvPr/>
          </p:nvSpPr>
          <p:spPr bwMode="auto">
            <a:xfrm>
              <a:off x="640" y="3650"/>
              <a:ext cx="112" cy="65"/>
            </a:xfrm>
            <a:custGeom>
              <a:avLst/>
              <a:gdLst>
                <a:gd name="T0" fmla="*/ 73 w 112"/>
                <a:gd name="T1" fmla="*/ 15 h 65"/>
                <a:gd name="T2" fmla="*/ 9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99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3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3" y="15"/>
                  </a:moveTo>
                  <a:lnTo>
                    <a:pt x="9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99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4" name="Freeform 381"/>
            <p:cNvSpPr>
              <a:spLocks/>
            </p:cNvSpPr>
            <p:nvPr/>
          </p:nvSpPr>
          <p:spPr bwMode="auto">
            <a:xfrm>
              <a:off x="601" y="3758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5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8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5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8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5" name="Freeform 382"/>
            <p:cNvSpPr>
              <a:spLocks/>
            </p:cNvSpPr>
            <p:nvPr/>
          </p:nvSpPr>
          <p:spPr bwMode="auto">
            <a:xfrm>
              <a:off x="610" y="3747"/>
              <a:ext cx="112" cy="57"/>
            </a:xfrm>
            <a:custGeom>
              <a:avLst/>
              <a:gdLst>
                <a:gd name="T0" fmla="*/ 0 w 112"/>
                <a:gd name="T1" fmla="*/ 11 h 57"/>
                <a:gd name="T2" fmla="*/ 34 w 112"/>
                <a:gd name="T3" fmla="*/ 36 h 57"/>
                <a:gd name="T4" fmla="*/ 86 w 112"/>
                <a:gd name="T5" fmla="*/ 54 h 57"/>
                <a:gd name="T6" fmla="*/ 112 w 112"/>
                <a:gd name="T7" fmla="*/ 57 h 57"/>
                <a:gd name="T8" fmla="*/ 112 w 112"/>
                <a:gd name="T9" fmla="*/ 50 h 57"/>
                <a:gd name="T10" fmla="*/ 107 w 112"/>
                <a:gd name="T11" fmla="*/ 43 h 57"/>
                <a:gd name="T12" fmla="*/ 86 w 112"/>
                <a:gd name="T13" fmla="*/ 25 h 57"/>
                <a:gd name="T14" fmla="*/ 56 w 112"/>
                <a:gd name="T15" fmla="*/ 7 h 57"/>
                <a:gd name="T16" fmla="*/ 17 w 112"/>
                <a:gd name="T17" fmla="*/ 0 h 57"/>
                <a:gd name="T18" fmla="*/ 4 w 112"/>
                <a:gd name="T19" fmla="*/ 4 h 57"/>
                <a:gd name="T20" fmla="*/ 0 w 112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12" y="57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6" name="Freeform 383"/>
            <p:cNvSpPr>
              <a:spLocks/>
            </p:cNvSpPr>
            <p:nvPr/>
          </p:nvSpPr>
          <p:spPr bwMode="auto">
            <a:xfrm>
              <a:off x="636" y="3711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13 w 124"/>
                <a:gd name="T11" fmla="*/ 18 h 36"/>
                <a:gd name="T12" fmla="*/ 38 w 124"/>
                <a:gd name="T13" fmla="*/ 29 h 36"/>
                <a:gd name="T14" fmla="*/ 77 w 124"/>
                <a:gd name="T15" fmla="*/ 36 h 36"/>
                <a:gd name="T16" fmla="*/ 111 w 124"/>
                <a:gd name="T17" fmla="*/ 33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3" y="18"/>
                  </a:lnTo>
                  <a:lnTo>
                    <a:pt x="38" y="29"/>
                  </a:lnTo>
                  <a:lnTo>
                    <a:pt x="77" y="36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7" name="Freeform 384"/>
            <p:cNvSpPr>
              <a:spLocks/>
            </p:cNvSpPr>
            <p:nvPr/>
          </p:nvSpPr>
          <p:spPr bwMode="auto">
            <a:xfrm>
              <a:off x="627" y="3733"/>
              <a:ext cx="120" cy="46"/>
            </a:xfrm>
            <a:custGeom>
              <a:avLst/>
              <a:gdLst>
                <a:gd name="T0" fmla="*/ 0 w 120"/>
                <a:gd name="T1" fmla="*/ 11 h 46"/>
                <a:gd name="T2" fmla="*/ 39 w 120"/>
                <a:gd name="T3" fmla="*/ 28 h 46"/>
                <a:gd name="T4" fmla="*/ 95 w 120"/>
                <a:gd name="T5" fmla="*/ 46 h 46"/>
                <a:gd name="T6" fmla="*/ 120 w 120"/>
                <a:gd name="T7" fmla="*/ 46 h 46"/>
                <a:gd name="T8" fmla="*/ 116 w 120"/>
                <a:gd name="T9" fmla="*/ 39 h 46"/>
                <a:gd name="T10" fmla="*/ 112 w 120"/>
                <a:gd name="T11" fmla="*/ 28 h 46"/>
                <a:gd name="T12" fmla="*/ 86 w 120"/>
                <a:gd name="T13" fmla="*/ 14 h 46"/>
                <a:gd name="T14" fmla="*/ 56 w 120"/>
                <a:gd name="T15" fmla="*/ 0 h 46"/>
                <a:gd name="T16" fmla="*/ 17 w 120"/>
                <a:gd name="T17" fmla="*/ 0 h 46"/>
                <a:gd name="T18" fmla="*/ 4 w 120"/>
                <a:gd name="T19" fmla="*/ 3 h 46"/>
                <a:gd name="T20" fmla="*/ 0 w 120"/>
                <a:gd name="T21" fmla="*/ 1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6">
                  <a:moveTo>
                    <a:pt x="0" y="11"/>
                  </a:moveTo>
                  <a:lnTo>
                    <a:pt x="39" y="28"/>
                  </a:lnTo>
                  <a:lnTo>
                    <a:pt x="95" y="46"/>
                  </a:lnTo>
                  <a:lnTo>
                    <a:pt x="120" y="46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8" name="Line 385"/>
            <p:cNvSpPr>
              <a:spLocks noChangeShapeType="1"/>
            </p:cNvSpPr>
            <p:nvPr/>
          </p:nvSpPr>
          <p:spPr bwMode="auto">
            <a:xfrm>
              <a:off x="2672" y="3572"/>
              <a:ext cx="159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29" name="Freeform 386"/>
            <p:cNvSpPr>
              <a:spLocks/>
            </p:cNvSpPr>
            <p:nvPr/>
          </p:nvSpPr>
          <p:spPr bwMode="auto">
            <a:xfrm>
              <a:off x="2813" y="3625"/>
              <a:ext cx="168" cy="97"/>
            </a:xfrm>
            <a:custGeom>
              <a:avLst/>
              <a:gdLst>
                <a:gd name="T0" fmla="*/ 0 w 168"/>
                <a:gd name="T1" fmla="*/ 0 h 97"/>
                <a:gd name="T2" fmla="*/ 9 w 168"/>
                <a:gd name="T3" fmla="*/ 4 h 97"/>
                <a:gd name="T4" fmla="*/ 30 w 168"/>
                <a:gd name="T5" fmla="*/ 15 h 97"/>
                <a:gd name="T6" fmla="*/ 82 w 168"/>
                <a:gd name="T7" fmla="*/ 47 h 97"/>
                <a:gd name="T8" fmla="*/ 142 w 168"/>
                <a:gd name="T9" fmla="*/ 83 h 97"/>
                <a:gd name="T10" fmla="*/ 159 w 168"/>
                <a:gd name="T11" fmla="*/ 93 h 97"/>
                <a:gd name="T12" fmla="*/ 168 w 16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97">
                  <a:moveTo>
                    <a:pt x="0" y="0"/>
                  </a:moveTo>
                  <a:lnTo>
                    <a:pt x="9" y="4"/>
                  </a:lnTo>
                  <a:lnTo>
                    <a:pt x="30" y="15"/>
                  </a:lnTo>
                  <a:lnTo>
                    <a:pt x="82" y="47"/>
                  </a:lnTo>
                  <a:lnTo>
                    <a:pt x="142" y="83"/>
                  </a:lnTo>
                  <a:lnTo>
                    <a:pt x="159" y="93"/>
                  </a:lnTo>
                  <a:lnTo>
                    <a:pt x="168" y="9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0" name="Freeform 387"/>
            <p:cNvSpPr>
              <a:spLocks/>
            </p:cNvSpPr>
            <p:nvPr/>
          </p:nvSpPr>
          <p:spPr bwMode="auto">
            <a:xfrm>
              <a:off x="2646" y="3600"/>
              <a:ext cx="137" cy="65"/>
            </a:xfrm>
            <a:custGeom>
              <a:avLst/>
              <a:gdLst>
                <a:gd name="T0" fmla="*/ 0 w 137"/>
                <a:gd name="T1" fmla="*/ 0 h 65"/>
                <a:gd name="T2" fmla="*/ 8 w 137"/>
                <a:gd name="T3" fmla="*/ 4 h 65"/>
                <a:gd name="T4" fmla="*/ 26 w 137"/>
                <a:gd name="T5" fmla="*/ 15 h 65"/>
                <a:gd name="T6" fmla="*/ 73 w 137"/>
                <a:gd name="T7" fmla="*/ 33 h 65"/>
                <a:gd name="T8" fmla="*/ 116 w 137"/>
                <a:gd name="T9" fmla="*/ 54 h 65"/>
                <a:gd name="T10" fmla="*/ 129 w 137"/>
                <a:gd name="T11" fmla="*/ 61 h 65"/>
                <a:gd name="T12" fmla="*/ 137 w 137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5">
                  <a:moveTo>
                    <a:pt x="0" y="0"/>
                  </a:moveTo>
                  <a:lnTo>
                    <a:pt x="8" y="4"/>
                  </a:lnTo>
                  <a:lnTo>
                    <a:pt x="26" y="15"/>
                  </a:lnTo>
                  <a:lnTo>
                    <a:pt x="73" y="33"/>
                  </a:lnTo>
                  <a:lnTo>
                    <a:pt x="116" y="54"/>
                  </a:lnTo>
                  <a:lnTo>
                    <a:pt x="129" y="61"/>
                  </a:lnTo>
                  <a:lnTo>
                    <a:pt x="137" y="6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1" name="Line 388"/>
            <p:cNvSpPr>
              <a:spLocks noChangeShapeType="1"/>
            </p:cNvSpPr>
            <p:nvPr/>
          </p:nvSpPr>
          <p:spPr bwMode="auto">
            <a:xfrm>
              <a:off x="2762" y="3697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2" name="Freeform 389"/>
            <p:cNvSpPr>
              <a:spLocks/>
            </p:cNvSpPr>
            <p:nvPr/>
          </p:nvSpPr>
          <p:spPr bwMode="auto">
            <a:xfrm>
              <a:off x="2672" y="3640"/>
              <a:ext cx="1018" cy="179"/>
            </a:xfrm>
            <a:custGeom>
              <a:avLst/>
              <a:gdLst>
                <a:gd name="T0" fmla="*/ 0 w 1018"/>
                <a:gd name="T1" fmla="*/ 0 h 179"/>
                <a:gd name="T2" fmla="*/ 8 w 1018"/>
                <a:gd name="T3" fmla="*/ 3 h 179"/>
                <a:gd name="T4" fmla="*/ 30 w 1018"/>
                <a:gd name="T5" fmla="*/ 7 h 179"/>
                <a:gd name="T6" fmla="*/ 56 w 1018"/>
                <a:gd name="T7" fmla="*/ 14 h 179"/>
                <a:gd name="T8" fmla="*/ 90 w 1018"/>
                <a:gd name="T9" fmla="*/ 21 h 179"/>
                <a:gd name="T10" fmla="*/ 180 w 1018"/>
                <a:gd name="T11" fmla="*/ 46 h 179"/>
                <a:gd name="T12" fmla="*/ 275 w 1018"/>
                <a:gd name="T13" fmla="*/ 75 h 179"/>
                <a:gd name="T14" fmla="*/ 369 w 1018"/>
                <a:gd name="T15" fmla="*/ 104 h 179"/>
                <a:gd name="T16" fmla="*/ 412 w 1018"/>
                <a:gd name="T17" fmla="*/ 114 h 179"/>
                <a:gd name="T18" fmla="*/ 451 w 1018"/>
                <a:gd name="T19" fmla="*/ 125 h 179"/>
                <a:gd name="T20" fmla="*/ 485 w 1018"/>
                <a:gd name="T21" fmla="*/ 136 h 179"/>
                <a:gd name="T22" fmla="*/ 511 w 1018"/>
                <a:gd name="T23" fmla="*/ 143 h 179"/>
                <a:gd name="T24" fmla="*/ 528 w 1018"/>
                <a:gd name="T25" fmla="*/ 146 h 179"/>
                <a:gd name="T26" fmla="*/ 532 w 1018"/>
                <a:gd name="T27" fmla="*/ 150 h 179"/>
                <a:gd name="T28" fmla="*/ 601 w 1018"/>
                <a:gd name="T29" fmla="*/ 161 h 179"/>
                <a:gd name="T30" fmla="*/ 665 w 1018"/>
                <a:gd name="T31" fmla="*/ 168 h 179"/>
                <a:gd name="T32" fmla="*/ 721 w 1018"/>
                <a:gd name="T33" fmla="*/ 175 h 179"/>
                <a:gd name="T34" fmla="*/ 769 w 1018"/>
                <a:gd name="T35" fmla="*/ 175 h 179"/>
                <a:gd name="T36" fmla="*/ 816 w 1018"/>
                <a:gd name="T37" fmla="*/ 179 h 179"/>
                <a:gd name="T38" fmla="*/ 854 w 1018"/>
                <a:gd name="T39" fmla="*/ 179 h 179"/>
                <a:gd name="T40" fmla="*/ 889 w 1018"/>
                <a:gd name="T41" fmla="*/ 179 h 179"/>
                <a:gd name="T42" fmla="*/ 919 w 1018"/>
                <a:gd name="T43" fmla="*/ 175 h 179"/>
                <a:gd name="T44" fmla="*/ 966 w 1018"/>
                <a:gd name="T45" fmla="*/ 172 h 179"/>
                <a:gd name="T46" fmla="*/ 996 w 1018"/>
                <a:gd name="T47" fmla="*/ 164 h 179"/>
                <a:gd name="T48" fmla="*/ 1013 w 1018"/>
                <a:gd name="T49" fmla="*/ 157 h 179"/>
                <a:gd name="T50" fmla="*/ 1018 w 1018"/>
                <a:gd name="T51" fmla="*/ 154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79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1"/>
                  </a:lnTo>
                  <a:lnTo>
                    <a:pt x="180" y="46"/>
                  </a:lnTo>
                  <a:lnTo>
                    <a:pt x="275" y="75"/>
                  </a:lnTo>
                  <a:lnTo>
                    <a:pt x="369" y="104"/>
                  </a:lnTo>
                  <a:lnTo>
                    <a:pt x="412" y="114"/>
                  </a:lnTo>
                  <a:lnTo>
                    <a:pt x="451" y="125"/>
                  </a:lnTo>
                  <a:lnTo>
                    <a:pt x="485" y="136"/>
                  </a:lnTo>
                  <a:lnTo>
                    <a:pt x="511" y="143"/>
                  </a:lnTo>
                  <a:lnTo>
                    <a:pt x="528" y="146"/>
                  </a:lnTo>
                  <a:lnTo>
                    <a:pt x="532" y="150"/>
                  </a:lnTo>
                  <a:lnTo>
                    <a:pt x="601" y="161"/>
                  </a:lnTo>
                  <a:lnTo>
                    <a:pt x="665" y="168"/>
                  </a:lnTo>
                  <a:lnTo>
                    <a:pt x="721" y="175"/>
                  </a:lnTo>
                  <a:lnTo>
                    <a:pt x="769" y="175"/>
                  </a:lnTo>
                  <a:lnTo>
                    <a:pt x="816" y="179"/>
                  </a:lnTo>
                  <a:lnTo>
                    <a:pt x="854" y="179"/>
                  </a:lnTo>
                  <a:lnTo>
                    <a:pt x="889" y="179"/>
                  </a:lnTo>
                  <a:lnTo>
                    <a:pt x="919" y="175"/>
                  </a:lnTo>
                  <a:lnTo>
                    <a:pt x="966" y="172"/>
                  </a:lnTo>
                  <a:lnTo>
                    <a:pt x="996" y="164"/>
                  </a:lnTo>
                  <a:lnTo>
                    <a:pt x="1013" y="157"/>
                  </a:lnTo>
                  <a:lnTo>
                    <a:pt x="1018" y="154"/>
                  </a:lnTo>
                </a:path>
              </a:pathLst>
            </a:custGeom>
            <a:noFill/>
            <a:ln w="6350">
              <a:solidFill>
                <a:srgbClr val="40A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3" name="Freeform 390"/>
            <p:cNvSpPr>
              <a:spLocks/>
            </p:cNvSpPr>
            <p:nvPr/>
          </p:nvSpPr>
          <p:spPr bwMode="auto">
            <a:xfrm>
              <a:off x="2753" y="3686"/>
              <a:ext cx="22" cy="22"/>
            </a:xfrm>
            <a:custGeom>
              <a:avLst/>
              <a:gdLst>
                <a:gd name="T0" fmla="*/ 22 w 22"/>
                <a:gd name="T1" fmla="*/ 4 h 22"/>
                <a:gd name="T2" fmla="*/ 13 w 22"/>
                <a:gd name="T3" fmla="*/ 0 h 22"/>
                <a:gd name="T4" fmla="*/ 0 w 22"/>
                <a:gd name="T5" fmla="*/ 0 h 22"/>
                <a:gd name="T6" fmla="*/ 0 w 22"/>
                <a:gd name="T7" fmla="*/ 7 h 22"/>
                <a:gd name="T8" fmla="*/ 0 w 22"/>
                <a:gd name="T9" fmla="*/ 18 h 22"/>
                <a:gd name="T10" fmla="*/ 9 w 22"/>
                <a:gd name="T11" fmla="*/ 22 h 22"/>
                <a:gd name="T12" fmla="*/ 17 w 22"/>
                <a:gd name="T13" fmla="*/ 22 h 22"/>
                <a:gd name="T14" fmla="*/ 22 w 22"/>
                <a:gd name="T15" fmla="*/ 15 h 22"/>
                <a:gd name="T16" fmla="*/ 22 w 22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2" y="15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4" name="Freeform 391"/>
            <p:cNvSpPr>
              <a:spLocks/>
            </p:cNvSpPr>
            <p:nvPr/>
          </p:nvSpPr>
          <p:spPr bwMode="auto">
            <a:xfrm>
              <a:off x="2663" y="3629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5" name="Freeform 392"/>
            <p:cNvSpPr>
              <a:spLocks/>
            </p:cNvSpPr>
            <p:nvPr/>
          </p:nvSpPr>
          <p:spPr bwMode="auto">
            <a:xfrm>
              <a:off x="2629" y="3597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0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6" name="Freeform 393"/>
            <p:cNvSpPr>
              <a:spLocks/>
            </p:cNvSpPr>
            <p:nvPr/>
          </p:nvSpPr>
          <p:spPr bwMode="auto">
            <a:xfrm>
              <a:off x="2659" y="3561"/>
              <a:ext cx="26" cy="25"/>
            </a:xfrm>
            <a:custGeom>
              <a:avLst/>
              <a:gdLst>
                <a:gd name="T0" fmla="*/ 26 w 26"/>
                <a:gd name="T1" fmla="*/ 7 h 25"/>
                <a:gd name="T2" fmla="*/ 17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4 w 26"/>
                <a:gd name="T9" fmla="*/ 18 h 25"/>
                <a:gd name="T10" fmla="*/ 13 w 26"/>
                <a:gd name="T11" fmla="*/ 25 h 25"/>
                <a:gd name="T12" fmla="*/ 21 w 26"/>
                <a:gd name="T13" fmla="*/ 25 h 25"/>
                <a:gd name="T14" fmla="*/ 26 w 26"/>
                <a:gd name="T15" fmla="*/ 14 h 25"/>
                <a:gd name="T16" fmla="*/ 26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7" name="Freeform 394"/>
            <p:cNvSpPr>
              <a:spLocks/>
            </p:cNvSpPr>
            <p:nvPr/>
          </p:nvSpPr>
          <p:spPr bwMode="auto">
            <a:xfrm>
              <a:off x="2792" y="3611"/>
              <a:ext cx="26" cy="22"/>
            </a:xfrm>
            <a:custGeom>
              <a:avLst/>
              <a:gdLst>
                <a:gd name="T0" fmla="*/ 26 w 26"/>
                <a:gd name="T1" fmla="*/ 4 h 22"/>
                <a:gd name="T2" fmla="*/ 17 w 26"/>
                <a:gd name="T3" fmla="*/ 0 h 22"/>
                <a:gd name="T4" fmla="*/ 4 w 26"/>
                <a:gd name="T5" fmla="*/ 0 h 22"/>
                <a:gd name="T6" fmla="*/ 0 w 26"/>
                <a:gd name="T7" fmla="*/ 7 h 22"/>
                <a:gd name="T8" fmla="*/ 4 w 26"/>
                <a:gd name="T9" fmla="*/ 18 h 22"/>
                <a:gd name="T10" fmla="*/ 13 w 26"/>
                <a:gd name="T11" fmla="*/ 22 h 22"/>
                <a:gd name="T12" fmla="*/ 21 w 26"/>
                <a:gd name="T13" fmla="*/ 22 h 22"/>
                <a:gd name="T14" fmla="*/ 26 w 26"/>
                <a:gd name="T15" fmla="*/ 14 h 22"/>
                <a:gd name="T16" fmla="*/ 26 w 26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8" name="Freeform 395"/>
            <p:cNvSpPr>
              <a:spLocks/>
            </p:cNvSpPr>
            <p:nvPr/>
          </p:nvSpPr>
          <p:spPr bwMode="auto">
            <a:xfrm>
              <a:off x="3552" y="3851"/>
              <a:ext cx="138" cy="29"/>
            </a:xfrm>
            <a:custGeom>
              <a:avLst/>
              <a:gdLst>
                <a:gd name="T0" fmla="*/ 0 w 138"/>
                <a:gd name="T1" fmla="*/ 0 h 29"/>
                <a:gd name="T2" fmla="*/ 13 w 138"/>
                <a:gd name="T3" fmla="*/ 3 h 29"/>
                <a:gd name="T4" fmla="*/ 78 w 138"/>
                <a:gd name="T5" fmla="*/ 3 h 29"/>
                <a:gd name="T6" fmla="*/ 108 w 138"/>
                <a:gd name="T7" fmla="*/ 7 h 29"/>
                <a:gd name="T8" fmla="*/ 138 w 138"/>
                <a:gd name="T9" fmla="*/ 18 h 29"/>
                <a:gd name="T10" fmla="*/ 103 w 138"/>
                <a:gd name="T11" fmla="*/ 29 h 29"/>
                <a:gd name="T12" fmla="*/ 69 w 138"/>
                <a:gd name="T13" fmla="*/ 29 h 29"/>
                <a:gd name="T14" fmla="*/ 0 w 138"/>
                <a:gd name="T15" fmla="*/ 11 h 29"/>
                <a:gd name="T16" fmla="*/ 0 w 13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29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7"/>
                  </a:lnTo>
                  <a:lnTo>
                    <a:pt x="138" y="18"/>
                  </a:lnTo>
                  <a:lnTo>
                    <a:pt x="103" y="29"/>
                  </a:lnTo>
                  <a:lnTo>
                    <a:pt x="69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39" name="Freeform 396"/>
            <p:cNvSpPr>
              <a:spLocks/>
            </p:cNvSpPr>
            <p:nvPr/>
          </p:nvSpPr>
          <p:spPr bwMode="auto">
            <a:xfrm>
              <a:off x="3552" y="3865"/>
              <a:ext cx="133" cy="65"/>
            </a:xfrm>
            <a:custGeom>
              <a:avLst/>
              <a:gdLst>
                <a:gd name="T0" fmla="*/ 43 w 133"/>
                <a:gd name="T1" fmla="*/ 11 h 65"/>
                <a:gd name="T2" fmla="*/ 120 w 133"/>
                <a:gd name="T3" fmla="*/ 40 h 65"/>
                <a:gd name="T4" fmla="*/ 133 w 133"/>
                <a:gd name="T5" fmla="*/ 50 h 65"/>
                <a:gd name="T6" fmla="*/ 133 w 133"/>
                <a:gd name="T7" fmla="*/ 58 h 65"/>
                <a:gd name="T8" fmla="*/ 129 w 133"/>
                <a:gd name="T9" fmla="*/ 61 h 65"/>
                <a:gd name="T10" fmla="*/ 108 w 133"/>
                <a:gd name="T11" fmla="*/ 65 h 65"/>
                <a:gd name="T12" fmla="*/ 82 w 133"/>
                <a:gd name="T13" fmla="*/ 58 h 65"/>
                <a:gd name="T14" fmla="*/ 56 w 133"/>
                <a:gd name="T15" fmla="*/ 54 h 65"/>
                <a:gd name="T16" fmla="*/ 39 w 133"/>
                <a:gd name="T17" fmla="*/ 43 h 65"/>
                <a:gd name="T18" fmla="*/ 17 w 133"/>
                <a:gd name="T19" fmla="*/ 25 h 65"/>
                <a:gd name="T20" fmla="*/ 0 w 133"/>
                <a:gd name="T21" fmla="*/ 0 h 65"/>
                <a:gd name="T22" fmla="*/ 5 w 133"/>
                <a:gd name="T23" fmla="*/ 0 h 65"/>
                <a:gd name="T24" fmla="*/ 43 w 133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65">
                  <a:moveTo>
                    <a:pt x="43" y="11"/>
                  </a:moveTo>
                  <a:lnTo>
                    <a:pt x="120" y="40"/>
                  </a:lnTo>
                  <a:lnTo>
                    <a:pt x="133" y="50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08" y="65"/>
                  </a:lnTo>
                  <a:lnTo>
                    <a:pt x="82" y="58"/>
                  </a:lnTo>
                  <a:lnTo>
                    <a:pt x="56" y="54"/>
                  </a:lnTo>
                  <a:lnTo>
                    <a:pt x="39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0" name="Freeform 397"/>
            <p:cNvSpPr>
              <a:spLocks/>
            </p:cNvSpPr>
            <p:nvPr/>
          </p:nvSpPr>
          <p:spPr bwMode="auto">
            <a:xfrm>
              <a:off x="3548" y="3801"/>
              <a:ext cx="129" cy="57"/>
            </a:xfrm>
            <a:custGeom>
              <a:avLst/>
              <a:gdLst>
                <a:gd name="T0" fmla="*/ 0 w 129"/>
                <a:gd name="T1" fmla="*/ 57 h 57"/>
                <a:gd name="T2" fmla="*/ 51 w 129"/>
                <a:gd name="T3" fmla="*/ 46 h 57"/>
                <a:gd name="T4" fmla="*/ 107 w 129"/>
                <a:gd name="T5" fmla="*/ 25 h 57"/>
                <a:gd name="T6" fmla="*/ 129 w 129"/>
                <a:gd name="T7" fmla="*/ 7 h 57"/>
                <a:gd name="T8" fmla="*/ 120 w 129"/>
                <a:gd name="T9" fmla="*/ 3 h 57"/>
                <a:gd name="T10" fmla="*/ 107 w 129"/>
                <a:gd name="T11" fmla="*/ 0 h 57"/>
                <a:gd name="T12" fmla="*/ 73 w 129"/>
                <a:gd name="T13" fmla="*/ 3 h 57"/>
                <a:gd name="T14" fmla="*/ 34 w 129"/>
                <a:gd name="T15" fmla="*/ 14 h 57"/>
                <a:gd name="T16" fmla="*/ 17 w 129"/>
                <a:gd name="T17" fmla="*/ 25 h 57"/>
                <a:gd name="T18" fmla="*/ 4 w 129"/>
                <a:gd name="T19" fmla="*/ 36 h 57"/>
                <a:gd name="T20" fmla="*/ 0 w 129"/>
                <a:gd name="T21" fmla="*/ 43 h 57"/>
                <a:gd name="T22" fmla="*/ 0 w 129"/>
                <a:gd name="T23" fmla="*/ 50 h 57"/>
                <a:gd name="T24" fmla="*/ 0 w 12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57">
                  <a:moveTo>
                    <a:pt x="0" y="57"/>
                  </a:moveTo>
                  <a:lnTo>
                    <a:pt x="51" y="46"/>
                  </a:lnTo>
                  <a:lnTo>
                    <a:pt x="107" y="25"/>
                  </a:lnTo>
                  <a:lnTo>
                    <a:pt x="129" y="7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17" y="25"/>
                  </a:lnTo>
                  <a:lnTo>
                    <a:pt x="4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1" name="Freeform 398"/>
            <p:cNvSpPr>
              <a:spLocks/>
            </p:cNvSpPr>
            <p:nvPr/>
          </p:nvSpPr>
          <p:spPr bwMode="auto">
            <a:xfrm>
              <a:off x="3535" y="3751"/>
              <a:ext cx="95" cy="93"/>
            </a:xfrm>
            <a:custGeom>
              <a:avLst/>
              <a:gdLst>
                <a:gd name="T0" fmla="*/ 0 w 95"/>
                <a:gd name="T1" fmla="*/ 86 h 93"/>
                <a:gd name="T2" fmla="*/ 9 w 95"/>
                <a:gd name="T3" fmla="*/ 78 h 93"/>
                <a:gd name="T4" fmla="*/ 43 w 95"/>
                <a:gd name="T5" fmla="*/ 32 h 93"/>
                <a:gd name="T6" fmla="*/ 69 w 95"/>
                <a:gd name="T7" fmla="*/ 14 h 93"/>
                <a:gd name="T8" fmla="*/ 95 w 95"/>
                <a:gd name="T9" fmla="*/ 0 h 93"/>
                <a:gd name="T10" fmla="*/ 86 w 95"/>
                <a:gd name="T11" fmla="*/ 28 h 93"/>
                <a:gd name="T12" fmla="*/ 64 w 95"/>
                <a:gd name="T13" fmla="*/ 53 h 93"/>
                <a:gd name="T14" fmla="*/ 9 w 95"/>
                <a:gd name="T15" fmla="*/ 93 h 93"/>
                <a:gd name="T16" fmla="*/ 0 w 95"/>
                <a:gd name="T17" fmla="*/ 8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3">
                  <a:moveTo>
                    <a:pt x="0" y="86"/>
                  </a:moveTo>
                  <a:lnTo>
                    <a:pt x="9" y="78"/>
                  </a:lnTo>
                  <a:lnTo>
                    <a:pt x="43" y="32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9" y="9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2" name="Freeform 399"/>
            <p:cNvSpPr>
              <a:spLocks/>
            </p:cNvSpPr>
            <p:nvPr/>
          </p:nvSpPr>
          <p:spPr bwMode="auto">
            <a:xfrm>
              <a:off x="3526" y="3726"/>
              <a:ext cx="73" cy="107"/>
            </a:xfrm>
            <a:custGeom>
              <a:avLst/>
              <a:gdLst>
                <a:gd name="T0" fmla="*/ 35 w 73"/>
                <a:gd name="T1" fmla="*/ 82 h 107"/>
                <a:gd name="T2" fmla="*/ 73 w 73"/>
                <a:gd name="T3" fmla="*/ 21 h 107"/>
                <a:gd name="T4" fmla="*/ 73 w 73"/>
                <a:gd name="T5" fmla="*/ 3 h 107"/>
                <a:gd name="T6" fmla="*/ 65 w 73"/>
                <a:gd name="T7" fmla="*/ 0 h 107"/>
                <a:gd name="T8" fmla="*/ 43 w 73"/>
                <a:gd name="T9" fmla="*/ 7 h 107"/>
                <a:gd name="T10" fmla="*/ 26 w 73"/>
                <a:gd name="T11" fmla="*/ 21 h 107"/>
                <a:gd name="T12" fmla="*/ 13 w 73"/>
                <a:gd name="T13" fmla="*/ 39 h 107"/>
                <a:gd name="T14" fmla="*/ 5 w 73"/>
                <a:gd name="T15" fmla="*/ 57 h 107"/>
                <a:gd name="T16" fmla="*/ 0 w 73"/>
                <a:gd name="T17" fmla="*/ 82 h 107"/>
                <a:gd name="T18" fmla="*/ 5 w 73"/>
                <a:gd name="T19" fmla="*/ 107 h 107"/>
                <a:gd name="T20" fmla="*/ 9 w 73"/>
                <a:gd name="T21" fmla="*/ 107 h 107"/>
                <a:gd name="T22" fmla="*/ 35 w 73"/>
                <a:gd name="T23" fmla="*/ 82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07">
                  <a:moveTo>
                    <a:pt x="35" y="82"/>
                  </a:moveTo>
                  <a:lnTo>
                    <a:pt x="73" y="21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1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8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3" name="Freeform 400"/>
            <p:cNvSpPr>
              <a:spLocks/>
            </p:cNvSpPr>
            <p:nvPr/>
          </p:nvSpPr>
          <p:spPr bwMode="auto">
            <a:xfrm>
              <a:off x="3552" y="3880"/>
              <a:ext cx="112" cy="78"/>
            </a:xfrm>
            <a:custGeom>
              <a:avLst/>
              <a:gdLst>
                <a:gd name="T0" fmla="*/ 9 w 112"/>
                <a:gd name="T1" fmla="*/ 0 h 78"/>
                <a:gd name="T2" fmla="*/ 17 w 112"/>
                <a:gd name="T3" fmla="*/ 10 h 78"/>
                <a:gd name="T4" fmla="*/ 73 w 112"/>
                <a:gd name="T5" fmla="*/ 39 h 78"/>
                <a:gd name="T6" fmla="*/ 95 w 112"/>
                <a:gd name="T7" fmla="*/ 57 h 78"/>
                <a:gd name="T8" fmla="*/ 112 w 112"/>
                <a:gd name="T9" fmla="*/ 78 h 78"/>
                <a:gd name="T10" fmla="*/ 78 w 112"/>
                <a:gd name="T11" fmla="*/ 71 h 78"/>
                <a:gd name="T12" fmla="*/ 47 w 112"/>
                <a:gd name="T13" fmla="*/ 53 h 78"/>
                <a:gd name="T14" fmla="*/ 0 w 112"/>
                <a:gd name="T15" fmla="*/ 10 h 78"/>
                <a:gd name="T16" fmla="*/ 9 w 11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8">
                  <a:moveTo>
                    <a:pt x="9" y="0"/>
                  </a:moveTo>
                  <a:lnTo>
                    <a:pt x="17" y="10"/>
                  </a:lnTo>
                  <a:lnTo>
                    <a:pt x="73" y="39"/>
                  </a:lnTo>
                  <a:lnTo>
                    <a:pt x="95" y="57"/>
                  </a:lnTo>
                  <a:lnTo>
                    <a:pt x="112" y="78"/>
                  </a:lnTo>
                  <a:lnTo>
                    <a:pt x="78" y="71"/>
                  </a:lnTo>
                  <a:lnTo>
                    <a:pt x="47" y="5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4" name="Freeform 401"/>
            <p:cNvSpPr>
              <a:spLocks/>
            </p:cNvSpPr>
            <p:nvPr/>
          </p:nvSpPr>
          <p:spPr bwMode="auto">
            <a:xfrm>
              <a:off x="3552" y="3890"/>
              <a:ext cx="73" cy="101"/>
            </a:xfrm>
            <a:custGeom>
              <a:avLst/>
              <a:gdLst>
                <a:gd name="T0" fmla="*/ 0 w 73"/>
                <a:gd name="T1" fmla="*/ 0 h 101"/>
                <a:gd name="T2" fmla="*/ 0 w 73"/>
                <a:gd name="T3" fmla="*/ 15 h 101"/>
                <a:gd name="T4" fmla="*/ 13 w 73"/>
                <a:gd name="T5" fmla="*/ 50 h 101"/>
                <a:gd name="T6" fmla="*/ 35 w 73"/>
                <a:gd name="T7" fmla="*/ 83 h 101"/>
                <a:gd name="T8" fmla="*/ 52 w 73"/>
                <a:gd name="T9" fmla="*/ 93 h 101"/>
                <a:gd name="T10" fmla="*/ 73 w 73"/>
                <a:gd name="T11" fmla="*/ 101 h 101"/>
                <a:gd name="T12" fmla="*/ 69 w 73"/>
                <a:gd name="T13" fmla="*/ 75 h 101"/>
                <a:gd name="T14" fmla="*/ 9 w 73"/>
                <a:gd name="T15" fmla="*/ 7 h 101"/>
                <a:gd name="T16" fmla="*/ 0 w 7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101">
                  <a:moveTo>
                    <a:pt x="0" y="0"/>
                  </a:moveTo>
                  <a:lnTo>
                    <a:pt x="0" y="15"/>
                  </a:lnTo>
                  <a:lnTo>
                    <a:pt x="13" y="50"/>
                  </a:lnTo>
                  <a:lnTo>
                    <a:pt x="35" y="83"/>
                  </a:lnTo>
                  <a:lnTo>
                    <a:pt x="52" y="93"/>
                  </a:lnTo>
                  <a:lnTo>
                    <a:pt x="73" y="101"/>
                  </a:lnTo>
                  <a:lnTo>
                    <a:pt x="69" y="75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5" name="Freeform 402"/>
            <p:cNvSpPr>
              <a:spLocks/>
            </p:cNvSpPr>
            <p:nvPr/>
          </p:nvSpPr>
          <p:spPr bwMode="auto">
            <a:xfrm>
              <a:off x="3483" y="3722"/>
              <a:ext cx="48" cy="111"/>
            </a:xfrm>
            <a:custGeom>
              <a:avLst/>
              <a:gdLst>
                <a:gd name="T0" fmla="*/ 39 w 48"/>
                <a:gd name="T1" fmla="*/ 111 h 111"/>
                <a:gd name="T2" fmla="*/ 48 w 48"/>
                <a:gd name="T3" fmla="*/ 97 h 111"/>
                <a:gd name="T4" fmla="*/ 43 w 48"/>
                <a:gd name="T5" fmla="*/ 61 h 111"/>
                <a:gd name="T6" fmla="*/ 35 w 48"/>
                <a:gd name="T7" fmla="*/ 29 h 111"/>
                <a:gd name="T8" fmla="*/ 18 w 48"/>
                <a:gd name="T9" fmla="*/ 11 h 111"/>
                <a:gd name="T10" fmla="*/ 0 w 48"/>
                <a:gd name="T11" fmla="*/ 0 h 111"/>
                <a:gd name="T12" fmla="*/ 0 w 48"/>
                <a:gd name="T13" fmla="*/ 25 h 111"/>
                <a:gd name="T14" fmla="*/ 13 w 48"/>
                <a:gd name="T15" fmla="*/ 64 h 111"/>
                <a:gd name="T16" fmla="*/ 35 w 48"/>
                <a:gd name="T17" fmla="*/ 104 h 111"/>
                <a:gd name="T18" fmla="*/ 39 w 48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11">
                  <a:moveTo>
                    <a:pt x="39" y="111"/>
                  </a:moveTo>
                  <a:lnTo>
                    <a:pt x="48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4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6" name="Freeform 403"/>
            <p:cNvSpPr>
              <a:spLocks/>
            </p:cNvSpPr>
            <p:nvPr/>
          </p:nvSpPr>
          <p:spPr bwMode="auto">
            <a:xfrm>
              <a:off x="3505" y="3822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17 w 56"/>
                <a:gd name="T3" fmla="*/ 65 h 86"/>
                <a:gd name="T4" fmla="*/ 26 w 56"/>
                <a:gd name="T5" fmla="*/ 79 h 86"/>
                <a:gd name="T6" fmla="*/ 34 w 56"/>
                <a:gd name="T7" fmla="*/ 86 h 86"/>
                <a:gd name="T8" fmla="*/ 47 w 56"/>
                <a:gd name="T9" fmla="*/ 86 h 86"/>
                <a:gd name="T10" fmla="*/ 52 w 56"/>
                <a:gd name="T11" fmla="*/ 79 h 86"/>
                <a:gd name="T12" fmla="*/ 56 w 56"/>
                <a:gd name="T13" fmla="*/ 68 h 86"/>
                <a:gd name="T14" fmla="*/ 47 w 56"/>
                <a:gd name="T15" fmla="*/ 40 h 86"/>
                <a:gd name="T16" fmla="*/ 39 w 56"/>
                <a:gd name="T17" fmla="*/ 22 h 86"/>
                <a:gd name="T18" fmla="*/ 30 w 56"/>
                <a:gd name="T19" fmla="*/ 11 h 86"/>
                <a:gd name="T20" fmla="*/ 17 w 56"/>
                <a:gd name="T21" fmla="*/ 0 h 86"/>
                <a:gd name="T22" fmla="*/ 9 w 56"/>
                <a:gd name="T23" fmla="*/ 0 h 86"/>
                <a:gd name="T24" fmla="*/ 4 w 56"/>
                <a:gd name="T25" fmla="*/ 7 h 86"/>
                <a:gd name="T26" fmla="*/ 0 w 56"/>
                <a:gd name="T27" fmla="*/ 18 h 86"/>
                <a:gd name="T28" fmla="*/ 9 w 56"/>
                <a:gd name="T29" fmla="*/ 5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17" y="65"/>
                  </a:lnTo>
                  <a:lnTo>
                    <a:pt x="26" y="79"/>
                  </a:lnTo>
                  <a:lnTo>
                    <a:pt x="34" y="86"/>
                  </a:lnTo>
                  <a:lnTo>
                    <a:pt x="47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7" y="40"/>
                  </a:lnTo>
                  <a:lnTo>
                    <a:pt x="39" y="22"/>
                  </a:lnTo>
                  <a:lnTo>
                    <a:pt x="30" y="1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7" name="Freeform 404"/>
            <p:cNvSpPr>
              <a:spLocks/>
            </p:cNvSpPr>
            <p:nvPr/>
          </p:nvSpPr>
          <p:spPr bwMode="auto">
            <a:xfrm>
              <a:off x="3462" y="3761"/>
              <a:ext cx="52" cy="72"/>
            </a:xfrm>
            <a:custGeom>
              <a:avLst/>
              <a:gdLst>
                <a:gd name="T0" fmla="*/ 52 w 52"/>
                <a:gd name="T1" fmla="*/ 58 h 72"/>
                <a:gd name="T2" fmla="*/ 26 w 52"/>
                <a:gd name="T3" fmla="*/ 18 h 72"/>
                <a:gd name="T4" fmla="*/ 17 w 52"/>
                <a:gd name="T5" fmla="*/ 8 h 72"/>
                <a:gd name="T6" fmla="*/ 4 w 52"/>
                <a:gd name="T7" fmla="*/ 0 h 72"/>
                <a:gd name="T8" fmla="*/ 0 w 52"/>
                <a:gd name="T9" fmla="*/ 4 h 72"/>
                <a:gd name="T10" fmla="*/ 0 w 52"/>
                <a:gd name="T11" fmla="*/ 8 h 72"/>
                <a:gd name="T12" fmla="*/ 0 w 52"/>
                <a:gd name="T13" fmla="*/ 36 h 72"/>
                <a:gd name="T14" fmla="*/ 17 w 52"/>
                <a:gd name="T15" fmla="*/ 61 h 72"/>
                <a:gd name="T16" fmla="*/ 34 w 52"/>
                <a:gd name="T17" fmla="*/ 72 h 72"/>
                <a:gd name="T18" fmla="*/ 47 w 52"/>
                <a:gd name="T19" fmla="*/ 61 h 72"/>
                <a:gd name="T20" fmla="*/ 52 w 52"/>
                <a:gd name="T21" fmla="*/ 58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2">
                  <a:moveTo>
                    <a:pt x="52" y="58"/>
                  </a:moveTo>
                  <a:lnTo>
                    <a:pt x="26" y="18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"/>
                  </a:lnTo>
                  <a:lnTo>
                    <a:pt x="17" y="61"/>
                  </a:lnTo>
                  <a:lnTo>
                    <a:pt x="34" y="72"/>
                  </a:lnTo>
                  <a:lnTo>
                    <a:pt x="47" y="61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8" name="Freeform 405"/>
            <p:cNvSpPr>
              <a:spLocks/>
            </p:cNvSpPr>
            <p:nvPr/>
          </p:nvSpPr>
          <p:spPr bwMode="auto">
            <a:xfrm>
              <a:off x="3458" y="3819"/>
              <a:ext cx="51" cy="43"/>
            </a:xfrm>
            <a:custGeom>
              <a:avLst/>
              <a:gdLst>
                <a:gd name="T0" fmla="*/ 47 w 51"/>
                <a:gd name="T1" fmla="*/ 14 h 43"/>
                <a:gd name="T2" fmla="*/ 25 w 51"/>
                <a:gd name="T3" fmla="*/ 10 h 43"/>
                <a:gd name="T4" fmla="*/ 13 w 51"/>
                <a:gd name="T5" fmla="*/ 0 h 43"/>
                <a:gd name="T6" fmla="*/ 4 w 51"/>
                <a:gd name="T7" fmla="*/ 0 h 43"/>
                <a:gd name="T8" fmla="*/ 0 w 51"/>
                <a:gd name="T9" fmla="*/ 3 h 43"/>
                <a:gd name="T10" fmla="*/ 8 w 51"/>
                <a:gd name="T11" fmla="*/ 21 h 43"/>
                <a:gd name="T12" fmla="*/ 17 w 51"/>
                <a:gd name="T13" fmla="*/ 32 h 43"/>
                <a:gd name="T14" fmla="*/ 25 w 51"/>
                <a:gd name="T15" fmla="*/ 35 h 43"/>
                <a:gd name="T16" fmla="*/ 34 w 51"/>
                <a:gd name="T17" fmla="*/ 39 h 43"/>
                <a:gd name="T18" fmla="*/ 47 w 51"/>
                <a:gd name="T19" fmla="*/ 43 h 43"/>
                <a:gd name="T20" fmla="*/ 51 w 51"/>
                <a:gd name="T21" fmla="*/ 35 h 43"/>
                <a:gd name="T22" fmla="*/ 47 w 51"/>
                <a:gd name="T23" fmla="*/ 18 h 43"/>
                <a:gd name="T24" fmla="*/ 47 w 51"/>
                <a:gd name="T25" fmla="*/ 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43">
                  <a:moveTo>
                    <a:pt x="47" y="14"/>
                  </a:moveTo>
                  <a:lnTo>
                    <a:pt x="25" y="1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9"/>
                  </a:lnTo>
                  <a:lnTo>
                    <a:pt x="47" y="43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49" name="Freeform 406"/>
            <p:cNvSpPr>
              <a:spLocks/>
            </p:cNvSpPr>
            <p:nvPr/>
          </p:nvSpPr>
          <p:spPr bwMode="auto">
            <a:xfrm>
              <a:off x="3471" y="3862"/>
              <a:ext cx="51" cy="35"/>
            </a:xfrm>
            <a:custGeom>
              <a:avLst/>
              <a:gdLst>
                <a:gd name="T0" fmla="*/ 38 w 51"/>
                <a:gd name="T1" fmla="*/ 0 h 35"/>
                <a:gd name="T2" fmla="*/ 25 w 51"/>
                <a:gd name="T3" fmla="*/ 3 h 35"/>
                <a:gd name="T4" fmla="*/ 17 w 51"/>
                <a:gd name="T5" fmla="*/ 10 h 35"/>
                <a:gd name="T6" fmla="*/ 12 w 51"/>
                <a:gd name="T7" fmla="*/ 14 h 35"/>
                <a:gd name="T8" fmla="*/ 4 w 51"/>
                <a:gd name="T9" fmla="*/ 21 h 35"/>
                <a:gd name="T10" fmla="*/ 0 w 51"/>
                <a:gd name="T11" fmla="*/ 32 h 35"/>
                <a:gd name="T12" fmla="*/ 4 w 51"/>
                <a:gd name="T13" fmla="*/ 35 h 35"/>
                <a:gd name="T14" fmla="*/ 21 w 51"/>
                <a:gd name="T15" fmla="*/ 35 h 35"/>
                <a:gd name="T16" fmla="*/ 38 w 51"/>
                <a:gd name="T17" fmla="*/ 35 h 35"/>
                <a:gd name="T18" fmla="*/ 51 w 51"/>
                <a:gd name="T19" fmla="*/ 28 h 35"/>
                <a:gd name="T20" fmla="*/ 47 w 51"/>
                <a:gd name="T21" fmla="*/ 18 h 35"/>
                <a:gd name="T22" fmla="*/ 38 w 51"/>
                <a:gd name="T23" fmla="*/ 3 h 35"/>
                <a:gd name="T24" fmla="*/ 38 w 5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5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8" y="35"/>
                  </a:lnTo>
                  <a:lnTo>
                    <a:pt x="51" y="28"/>
                  </a:lnTo>
                  <a:lnTo>
                    <a:pt x="47" y="18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0" name="Freeform 407"/>
            <p:cNvSpPr>
              <a:spLocks/>
            </p:cNvSpPr>
            <p:nvPr/>
          </p:nvSpPr>
          <p:spPr bwMode="auto">
            <a:xfrm>
              <a:off x="3505" y="3894"/>
              <a:ext cx="34" cy="39"/>
            </a:xfrm>
            <a:custGeom>
              <a:avLst/>
              <a:gdLst>
                <a:gd name="T0" fmla="*/ 21 w 34"/>
                <a:gd name="T1" fmla="*/ 0 h 39"/>
                <a:gd name="T2" fmla="*/ 17 w 34"/>
                <a:gd name="T3" fmla="*/ 0 h 39"/>
                <a:gd name="T4" fmla="*/ 9 w 34"/>
                <a:gd name="T5" fmla="*/ 7 h 39"/>
                <a:gd name="T6" fmla="*/ 0 w 34"/>
                <a:gd name="T7" fmla="*/ 25 h 39"/>
                <a:gd name="T8" fmla="*/ 0 w 34"/>
                <a:gd name="T9" fmla="*/ 39 h 39"/>
                <a:gd name="T10" fmla="*/ 4 w 34"/>
                <a:gd name="T11" fmla="*/ 39 h 39"/>
                <a:gd name="T12" fmla="*/ 13 w 34"/>
                <a:gd name="T13" fmla="*/ 39 h 39"/>
                <a:gd name="T14" fmla="*/ 34 w 34"/>
                <a:gd name="T15" fmla="*/ 18 h 39"/>
                <a:gd name="T16" fmla="*/ 30 w 34"/>
                <a:gd name="T17" fmla="*/ 3 h 39"/>
                <a:gd name="T18" fmla="*/ 21 w 34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9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1" name="Freeform 408"/>
            <p:cNvSpPr>
              <a:spLocks/>
            </p:cNvSpPr>
            <p:nvPr/>
          </p:nvSpPr>
          <p:spPr bwMode="auto">
            <a:xfrm>
              <a:off x="3535" y="3908"/>
              <a:ext cx="39" cy="75"/>
            </a:xfrm>
            <a:custGeom>
              <a:avLst/>
              <a:gdLst>
                <a:gd name="T0" fmla="*/ 13 w 39"/>
                <a:gd name="T1" fmla="*/ 0 h 75"/>
                <a:gd name="T2" fmla="*/ 13 w 39"/>
                <a:gd name="T3" fmla="*/ 0 h 75"/>
                <a:gd name="T4" fmla="*/ 9 w 39"/>
                <a:gd name="T5" fmla="*/ 0 h 75"/>
                <a:gd name="T6" fmla="*/ 0 w 39"/>
                <a:gd name="T7" fmla="*/ 15 h 75"/>
                <a:gd name="T8" fmla="*/ 4 w 39"/>
                <a:gd name="T9" fmla="*/ 32 h 75"/>
                <a:gd name="T10" fmla="*/ 4 w 39"/>
                <a:gd name="T11" fmla="*/ 43 h 75"/>
                <a:gd name="T12" fmla="*/ 13 w 39"/>
                <a:gd name="T13" fmla="*/ 54 h 75"/>
                <a:gd name="T14" fmla="*/ 26 w 39"/>
                <a:gd name="T15" fmla="*/ 68 h 75"/>
                <a:gd name="T16" fmla="*/ 39 w 39"/>
                <a:gd name="T17" fmla="*/ 75 h 75"/>
                <a:gd name="T18" fmla="*/ 39 w 39"/>
                <a:gd name="T19" fmla="*/ 75 h 75"/>
                <a:gd name="T20" fmla="*/ 34 w 39"/>
                <a:gd name="T21" fmla="*/ 40 h 75"/>
                <a:gd name="T22" fmla="*/ 13 w 39"/>
                <a:gd name="T23" fmla="*/ 0 h 75"/>
                <a:gd name="T24" fmla="*/ 13 w 39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" y="32"/>
                  </a:lnTo>
                  <a:lnTo>
                    <a:pt x="4" y="43"/>
                  </a:lnTo>
                  <a:lnTo>
                    <a:pt x="13" y="54"/>
                  </a:lnTo>
                  <a:lnTo>
                    <a:pt x="26" y="68"/>
                  </a:lnTo>
                  <a:lnTo>
                    <a:pt x="39" y="75"/>
                  </a:lnTo>
                  <a:lnTo>
                    <a:pt x="34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2" name="Freeform 409"/>
            <p:cNvSpPr>
              <a:spLocks/>
            </p:cNvSpPr>
            <p:nvPr/>
          </p:nvSpPr>
          <p:spPr bwMode="auto">
            <a:xfrm>
              <a:off x="3514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3" name="Freeform 410"/>
            <p:cNvSpPr>
              <a:spLocks/>
            </p:cNvSpPr>
            <p:nvPr/>
          </p:nvSpPr>
          <p:spPr bwMode="auto">
            <a:xfrm>
              <a:off x="3522" y="3829"/>
              <a:ext cx="4" cy="15"/>
            </a:xfrm>
            <a:custGeom>
              <a:avLst/>
              <a:gdLst>
                <a:gd name="T0" fmla="*/ 0 w 4"/>
                <a:gd name="T1" fmla="*/ 8 h 15"/>
                <a:gd name="T2" fmla="*/ 4 w 4"/>
                <a:gd name="T3" fmla="*/ 15 h 15"/>
                <a:gd name="T4" fmla="*/ 4 w 4"/>
                <a:gd name="T5" fmla="*/ 4 h 15"/>
                <a:gd name="T6" fmla="*/ 0 w 4"/>
                <a:gd name="T7" fmla="*/ 0 h 15"/>
                <a:gd name="T8" fmla="*/ 0 w 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8"/>
                  </a:moveTo>
                  <a:lnTo>
                    <a:pt x="4" y="15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4" name="Freeform 411"/>
            <p:cNvSpPr>
              <a:spLocks/>
            </p:cNvSpPr>
            <p:nvPr/>
          </p:nvSpPr>
          <p:spPr bwMode="auto">
            <a:xfrm>
              <a:off x="3518" y="3858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5" name="Freeform 412"/>
            <p:cNvSpPr>
              <a:spLocks/>
            </p:cNvSpPr>
            <p:nvPr/>
          </p:nvSpPr>
          <p:spPr bwMode="auto">
            <a:xfrm>
              <a:off x="3531" y="3847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6" name="Freeform 413"/>
            <p:cNvSpPr>
              <a:spLocks/>
            </p:cNvSpPr>
            <p:nvPr/>
          </p:nvSpPr>
          <p:spPr bwMode="auto">
            <a:xfrm>
              <a:off x="3518" y="3872"/>
              <a:ext cx="13" cy="8"/>
            </a:xfrm>
            <a:custGeom>
              <a:avLst/>
              <a:gdLst>
                <a:gd name="T0" fmla="*/ 4 w 13"/>
                <a:gd name="T1" fmla="*/ 8 h 8"/>
                <a:gd name="T2" fmla="*/ 13 w 13"/>
                <a:gd name="T3" fmla="*/ 4 h 8"/>
                <a:gd name="T4" fmla="*/ 8 w 13"/>
                <a:gd name="T5" fmla="*/ 0 h 8"/>
                <a:gd name="T6" fmla="*/ 0 w 13"/>
                <a:gd name="T7" fmla="*/ 0 h 8"/>
                <a:gd name="T8" fmla="*/ 4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7" name="Freeform 414"/>
            <p:cNvSpPr>
              <a:spLocks/>
            </p:cNvSpPr>
            <p:nvPr/>
          </p:nvSpPr>
          <p:spPr bwMode="auto">
            <a:xfrm>
              <a:off x="3539" y="3865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8" name="Freeform 415"/>
            <p:cNvSpPr>
              <a:spLocks/>
            </p:cNvSpPr>
            <p:nvPr/>
          </p:nvSpPr>
          <p:spPr bwMode="auto">
            <a:xfrm>
              <a:off x="3531" y="3880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59" name="Freeform 416"/>
            <p:cNvSpPr>
              <a:spLocks/>
            </p:cNvSpPr>
            <p:nvPr/>
          </p:nvSpPr>
          <p:spPr bwMode="auto">
            <a:xfrm>
              <a:off x="3544" y="3890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0" name="Freeform 417"/>
            <p:cNvSpPr>
              <a:spLocks/>
            </p:cNvSpPr>
            <p:nvPr/>
          </p:nvSpPr>
          <p:spPr bwMode="auto">
            <a:xfrm>
              <a:off x="3544" y="3872"/>
              <a:ext cx="8" cy="15"/>
            </a:xfrm>
            <a:custGeom>
              <a:avLst/>
              <a:gdLst>
                <a:gd name="T0" fmla="*/ 0 w 8"/>
                <a:gd name="T1" fmla="*/ 8 h 15"/>
                <a:gd name="T2" fmla="*/ 4 w 8"/>
                <a:gd name="T3" fmla="*/ 15 h 15"/>
                <a:gd name="T4" fmla="*/ 8 w 8"/>
                <a:gd name="T5" fmla="*/ 8 h 15"/>
                <a:gd name="T6" fmla="*/ 4 w 8"/>
                <a:gd name="T7" fmla="*/ 0 h 15"/>
                <a:gd name="T8" fmla="*/ 0 w 8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5">
                  <a:moveTo>
                    <a:pt x="0" y="8"/>
                  </a:moveTo>
                  <a:lnTo>
                    <a:pt x="4" y="15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1" name="Freeform 418"/>
            <p:cNvSpPr>
              <a:spLocks/>
            </p:cNvSpPr>
            <p:nvPr/>
          </p:nvSpPr>
          <p:spPr bwMode="auto">
            <a:xfrm>
              <a:off x="5545" y="353"/>
              <a:ext cx="159" cy="50"/>
            </a:xfrm>
            <a:custGeom>
              <a:avLst/>
              <a:gdLst>
                <a:gd name="T0" fmla="*/ 0 w 159"/>
                <a:gd name="T1" fmla="*/ 4 h 50"/>
                <a:gd name="T2" fmla="*/ 0 w 159"/>
                <a:gd name="T3" fmla="*/ 11 h 50"/>
                <a:gd name="T4" fmla="*/ 5 w 159"/>
                <a:gd name="T5" fmla="*/ 22 h 50"/>
                <a:gd name="T6" fmla="*/ 17 w 159"/>
                <a:gd name="T7" fmla="*/ 29 h 50"/>
                <a:gd name="T8" fmla="*/ 35 w 159"/>
                <a:gd name="T9" fmla="*/ 36 h 50"/>
                <a:gd name="T10" fmla="*/ 56 w 159"/>
                <a:gd name="T11" fmla="*/ 43 h 50"/>
                <a:gd name="T12" fmla="*/ 86 w 159"/>
                <a:gd name="T13" fmla="*/ 50 h 50"/>
                <a:gd name="T14" fmla="*/ 121 w 159"/>
                <a:gd name="T15" fmla="*/ 50 h 50"/>
                <a:gd name="T16" fmla="*/ 159 w 159"/>
                <a:gd name="T17" fmla="*/ 47 h 50"/>
                <a:gd name="T18" fmla="*/ 121 w 159"/>
                <a:gd name="T19" fmla="*/ 29 h 50"/>
                <a:gd name="T20" fmla="*/ 69 w 159"/>
                <a:gd name="T21" fmla="*/ 11 h 50"/>
                <a:gd name="T22" fmla="*/ 26 w 159"/>
                <a:gd name="T23" fmla="*/ 0 h 50"/>
                <a:gd name="T24" fmla="*/ 9 w 159"/>
                <a:gd name="T25" fmla="*/ 0 h 50"/>
                <a:gd name="T26" fmla="*/ 0 w 159"/>
                <a:gd name="T27" fmla="*/ 4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50">
                  <a:moveTo>
                    <a:pt x="0" y="4"/>
                  </a:moveTo>
                  <a:lnTo>
                    <a:pt x="0" y="11"/>
                  </a:lnTo>
                  <a:lnTo>
                    <a:pt x="5" y="22"/>
                  </a:lnTo>
                  <a:lnTo>
                    <a:pt x="17" y="29"/>
                  </a:lnTo>
                  <a:lnTo>
                    <a:pt x="35" y="36"/>
                  </a:lnTo>
                  <a:lnTo>
                    <a:pt x="56" y="43"/>
                  </a:lnTo>
                  <a:lnTo>
                    <a:pt x="86" y="50"/>
                  </a:lnTo>
                  <a:lnTo>
                    <a:pt x="121" y="50"/>
                  </a:lnTo>
                  <a:lnTo>
                    <a:pt x="159" y="47"/>
                  </a:lnTo>
                  <a:lnTo>
                    <a:pt x="121" y="29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2" name="Freeform 419"/>
            <p:cNvSpPr>
              <a:spLocks/>
            </p:cNvSpPr>
            <p:nvPr/>
          </p:nvSpPr>
          <p:spPr bwMode="auto">
            <a:xfrm>
              <a:off x="5545" y="328"/>
              <a:ext cx="185" cy="39"/>
            </a:xfrm>
            <a:custGeom>
              <a:avLst/>
              <a:gdLst>
                <a:gd name="T0" fmla="*/ 0 w 185"/>
                <a:gd name="T1" fmla="*/ 25 h 39"/>
                <a:gd name="T2" fmla="*/ 9 w 185"/>
                <a:gd name="T3" fmla="*/ 32 h 39"/>
                <a:gd name="T4" fmla="*/ 22 w 185"/>
                <a:gd name="T5" fmla="*/ 39 h 39"/>
                <a:gd name="T6" fmla="*/ 47 w 185"/>
                <a:gd name="T7" fmla="*/ 39 h 39"/>
                <a:gd name="T8" fmla="*/ 73 w 185"/>
                <a:gd name="T9" fmla="*/ 39 h 39"/>
                <a:gd name="T10" fmla="*/ 133 w 185"/>
                <a:gd name="T11" fmla="*/ 29 h 39"/>
                <a:gd name="T12" fmla="*/ 163 w 185"/>
                <a:gd name="T13" fmla="*/ 22 h 39"/>
                <a:gd name="T14" fmla="*/ 185 w 185"/>
                <a:gd name="T15" fmla="*/ 11 h 39"/>
                <a:gd name="T16" fmla="*/ 129 w 185"/>
                <a:gd name="T17" fmla="*/ 4 h 39"/>
                <a:gd name="T18" fmla="*/ 69 w 185"/>
                <a:gd name="T19" fmla="*/ 0 h 39"/>
                <a:gd name="T20" fmla="*/ 43 w 185"/>
                <a:gd name="T21" fmla="*/ 0 h 39"/>
                <a:gd name="T22" fmla="*/ 22 w 185"/>
                <a:gd name="T23" fmla="*/ 4 h 39"/>
                <a:gd name="T24" fmla="*/ 9 w 185"/>
                <a:gd name="T25" fmla="*/ 11 h 39"/>
                <a:gd name="T26" fmla="*/ 0 w 185"/>
                <a:gd name="T27" fmla="*/ 2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39">
                  <a:moveTo>
                    <a:pt x="0" y="25"/>
                  </a:moveTo>
                  <a:lnTo>
                    <a:pt x="9" y="32"/>
                  </a:lnTo>
                  <a:lnTo>
                    <a:pt x="22" y="39"/>
                  </a:lnTo>
                  <a:lnTo>
                    <a:pt x="47" y="39"/>
                  </a:lnTo>
                  <a:lnTo>
                    <a:pt x="73" y="39"/>
                  </a:lnTo>
                  <a:lnTo>
                    <a:pt x="133" y="29"/>
                  </a:lnTo>
                  <a:lnTo>
                    <a:pt x="163" y="22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63" name="Freeform 420"/>
            <p:cNvSpPr>
              <a:spLocks/>
            </p:cNvSpPr>
            <p:nvPr/>
          </p:nvSpPr>
          <p:spPr bwMode="auto">
            <a:xfrm>
              <a:off x="5537" y="203"/>
              <a:ext cx="116" cy="143"/>
            </a:xfrm>
            <a:custGeom>
              <a:avLst/>
              <a:gdLst>
                <a:gd name="T0" fmla="*/ 21 w 116"/>
                <a:gd name="T1" fmla="*/ 143 h 143"/>
                <a:gd name="T2" fmla="*/ 8 w 116"/>
                <a:gd name="T3" fmla="*/ 139 h 143"/>
                <a:gd name="T4" fmla="*/ 0 w 116"/>
                <a:gd name="T5" fmla="*/ 136 h 143"/>
                <a:gd name="T6" fmla="*/ 0 w 116"/>
                <a:gd name="T7" fmla="*/ 118 h 143"/>
                <a:gd name="T8" fmla="*/ 17 w 116"/>
                <a:gd name="T9" fmla="*/ 96 h 143"/>
                <a:gd name="T10" fmla="*/ 38 w 116"/>
                <a:gd name="T11" fmla="*/ 75 h 143"/>
                <a:gd name="T12" fmla="*/ 94 w 116"/>
                <a:gd name="T13" fmla="*/ 32 h 143"/>
                <a:gd name="T14" fmla="*/ 111 w 116"/>
                <a:gd name="T15" fmla="*/ 14 h 143"/>
                <a:gd name="T16" fmla="*/ 116 w 116"/>
                <a:gd name="T17" fmla="*/ 0 h 143"/>
                <a:gd name="T18" fmla="*/ 116 w 116"/>
                <a:gd name="T19" fmla="*/ 14 h 143"/>
                <a:gd name="T20" fmla="*/ 111 w 116"/>
                <a:gd name="T21" fmla="*/ 28 h 143"/>
                <a:gd name="T22" fmla="*/ 98 w 116"/>
                <a:gd name="T23" fmla="*/ 71 h 143"/>
                <a:gd name="T24" fmla="*/ 90 w 116"/>
                <a:gd name="T25" fmla="*/ 93 h 143"/>
                <a:gd name="T26" fmla="*/ 73 w 116"/>
                <a:gd name="T27" fmla="*/ 114 h 143"/>
                <a:gd name="T28" fmla="*/ 51 w 116"/>
                <a:gd name="T29" fmla="*/ 132 h 143"/>
                <a:gd name="T30" fmla="*/ 21 w 116"/>
                <a:gd name="T31" fmla="*/ 143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143">
                  <a:moveTo>
                    <a:pt x="21" y="143"/>
                  </a:moveTo>
                  <a:lnTo>
                    <a:pt x="8" y="139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7" y="96"/>
                  </a:lnTo>
                  <a:lnTo>
                    <a:pt x="38" y="75"/>
                  </a:lnTo>
                  <a:lnTo>
                    <a:pt x="94" y="32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71"/>
                  </a:lnTo>
                  <a:lnTo>
                    <a:pt x="90" y="93"/>
                  </a:lnTo>
                  <a:lnTo>
                    <a:pt x="73" y="114"/>
                  </a:lnTo>
                  <a:lnTo>
                    <a:pt x="51" y="132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4345" name="Freeform 421"/>
          <p:cNvSpPr>
            <a:spLocks/>
          </p:cNvSpPr>
          <p:nvPr/>
        </p:nvSpPr>
        <p:spPr bwMode="auto">
          <a:xfrm>
            <a:off x="11510434" y="5636685"/>
            <a:ext cx="353484" cy="114300"/>
          </a:xfrm>
          <a:custGeom>
            <a:avLst/>
            <a:gdLst>
              <a:gd name="T0" fmla="*/ 2147483647 w 167"/>
              <a:gd name="T1" fmla="*/ 2147483647 h 72"/>
              <a:gd name="T2" fmla="*/ 0 w 167"/>
              <a:gd name="T3" fmla="*/ 2147483647 h 72"/>
              <a:gd name="T4" fmla="*/ 2147483647 w 167"/>
              <a:gd name="T5" fmla="*/ 2147483647 h 72"/>
              <a:gd name="T6" fmla="*/ 2147483647 w 167"/>
              <a:gd name="T7" fmla="*/ 2147483647 h 72"/>
              <a:gd name="T8" fmla="*/ 2147483647 w 167"/>
              <a:gd name="T9" fmla="*/ 2147483647 h 72"/>
              <a:gd name="T10" fmla="*/ 2147483647 w 167"/>
              <a:gd name="T11" fmla="*/ 2147483647 h 72"/>
              <a:gd name="T12" fmla="*/ 2147483647 w 167"/>
              <a:gd name="T13" fmla="*/ 0 h 72"/>
              <a:gd name="T14" fmla="*/ 2147483647 w 167"/>
              <a:gd name="T15" fmla="*/ 0 h 72"/>
              <a:gd name="T16" fmla="*/ 2147483647 w 167"/>
              <a:gd name="T17" fmla="*/ 2147483647 h 72"/>
              <a:gd name="T18" fmla="*/ 2147483647 w 167"/>
              <a:gd name="T19" fmla="*/ 2147483647 h 72"/>
              <a:gd name="T20" fmla="*/ 2147483647 w 167"/>
              <a:gd name="T21" fmla="*/ 2147483647 h 72"/>
              <a:gd name="T22" fmla="*/ 2147483647 w 167"/>
              <a:gd name="T23" fmla="*/ 2147483647 h 72"/>
              <a:gd name="T24" fmla="*/ 2147483647 w 167"/>
              <a:gd name="T25" fmla="*/ 2147483647 h 72"/>
              <a:gd name="T26" fmla="*/ 2147483647 w 167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7" h="72">
                <a:moveTo>
                  <a:pt x="4" y="65"/>
                </a:moveTo>
                <a:lnTo>
                  <a:pt x="0" y="54"/>
                </a:lnTo>
                <a:lnTo>
                  <a:pt x="8" y="47"/>
                </a:lnTo>
                <a:lnTo>
                  <a:pt x="30" y="32"/>
                </a:lnTo>
                <a:lnTo>
                  <a:pt x="56" y="22"/>
                </a:lnTo>
                <a:lnTo>
                  <a:pt x="116" y="4"/>
                </a:lnTo>
                <a:lnTo>
                  <a:pt x="146" y="0"/>
                </a:lnTo>
                <a:lnTo>
                  <a:pt x="167" y="0"/>
                </a:lnTo>
                <a:lnTo>
                  <a:pt x="133" y="29"/>
                </a:lnTo>
                <a:lnTo>
                  <a:pt x="90" y="57"/>
                </a:lnTo>
                <a:lnTo>
                  <a:pt x="69" y="65"/>
                </a:lnTo>
                <a:lnTo>
                  <a:pt x="43" y="72"/>
                </a:lnTo>
                <a:lnTo>
                  <a:pt x="21" y="72"/>
                </a:lnTo>
                <a:lnTo>
                  <a:pt x="4" y="6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46" name="Freeform 422"/>
          <p:cNvSpPr>
            <a:spLocks/>
          </p:cNvSpPr>
          <p:nvPr/>
        </p:nvSpPr>
        <p:spPr bwMode="auto">
          <a:xfrm>
            <a:off x="11601451" y="5806017"/>
            <a:ext cx="364067" cy="110067"/>
          </a:xfrm>
          <a:custGeom>
            <a:avLst/>
            <a:gdLst>
              <a:gd name="T0" fmla="*/ 2147483647 w 172"/>
              <a:gd name="T1" fmla="*/ 2147483647 h 68"/>
              <a:gd name="T2" fmla="*/ 0 w 172"/>
              <a:gd name="T3" fmla="*/ 2147483647 h 68"/>
              <a:gd name="T4" fmla="*/ 2147483647 w 172"/>
              <a:gd name="T5" fmla="*/ 2147483647 h 68"/>
              <a:gd name="T6" fmla="*/ 2147483647 w 172"/>
              <a:gd name="T7" fmla="*/ 2147483647 h 68"/>
              <a:gd name="T8" fmla="*/ 2147483647 w 172"/>
              <a:gd name="T9" fmla="*/ 2147483647 h 68"/>
              <a:gd name="T10" fmla="*/ 2147483647 w 172"/>
              <a:gd name="T11" fmla="*/ 2147483647 h 68"/>
              <a:gd name="T12" fmla="*/ 2147483647 w 172"/>
              <a:gd name="T13" fmla="*/ 2147483647 h 68"/>
              <a:gd name="T14" fmla="*/ 2147483647 w 172"/>
              <a:gd name="T15" fmla="*/ 2147483647 h 68"/>
              <a:gd name="T16" fmla="*/ 2147483647 w 172"/>
              <a:gd name="T17" fmla="*/ 2147483647 h 68"/>
              <a:gd name="T18" fmla="*/ 2147483647 w 172"/>
              <a:gd name="T19" fmla="*/ 2147483647 h 68"/>
              <a:gd name="T20" fmla="*/ 2147483647 w 172"/>
              <a:gd name="T21" fmla="*/ 2147483647 h 68"/>
              <a:gd name="T22" fmla="*/ 2147483647 w 172"/>
              <a:gd name="T23" fmla="*/ 0 h 68"/>
              <a:gd name="T24" fmla="*/ 2147483647 w 172"/>
              <a:gd name="T25" fmla="*/ 0 h 68"/>
              <a:gd name="T26" fmla="*/ 2147483647 w 172"/>
              <a:gd name="T27" fmla="*/ 2147483647 h 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68">
                <a:moveTo>
                  <a:pt x="4" y="7"/>
                </a:moveTo>
                <a:lnTo>
                  <a:pt x="0" y="14"/>
                </a:lnTo>
                <a:lnTo>
                  <a:pt x="13" y="25"/>
                </a:lnTo>
                <a:lnTo>
                  <a:pt x="30" y="35"/>
                </a:lnTo>
                <a:lnTo>
                  <a:pt x="60" y="50"/>
                </a:lnTo>
                <a:lnTo>
                  <a:pt x="120" y="64"/>
                </a:lnTo>
                <a:lnTo>
                  <a:pt x="146" y="68"/>
                </a:lnTo>
                <a:lnTo>
                  <a:pt x="172" y="64"/>
                </a:lnTo>
                <a:lnTo>
                  <a:pt x="137" y="39"/>
                </a:lnTo>
                <a:lnTo>
                  <a:pt x="90" y="14"/>
                </a:lnTo>
                <a:lnTo>
                  <a:pt x="69" y="3"/>
                </a:lnTo>
                <a:lnTo>
                  <a:pt x="43" y="0"/>
                </a:lnTo>
                <a:lnTo>
                  <a:pt x="21" y="0"/>
                </a:lnTo>
                <a:lnTo>
                  <a:pt x="4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47" name="Freeform 423"/>
          <p:cNvSpPr>
            <a:spLocks/>
          </p:cNvSpPr>
          <p:nvPr/>
        </p:nvSpPr>
        <p:spPr bwMode="auto">
          <a:xfrm>
            <a:off x="11902017" y="5643034"/>
            <a:ext cx="116416" cy="118533"/>
          </a:xfrm>
          <a:custGeom>
            <a:avLst/>
            <a:gdLst>
              <a:gd name="T0" fmla="*/ 2147483647 w 55"/>
              <a:gd name="T1" fmla="*/ 0 h 75"/>
              <a:gd name="T2" fmla="*/ 2147483647 w 55"/>
              <a:gd name="T3" fmla="*/ 2147483647 h 75"/>
              <a:gd name="T4" fmla="*/ 2147483647 w 55"/>
              <a:gd name="T5" fmla="*/ 2147483647 h 75"/>
              <a:gd name="T6" fmla="*/ 0 w 55"/>
              <a:gd name="T7" fmla="*/ 2147483647 h 75"/>
              <a:gd name="T8" fmla="*/ 0 w 55"/>
              <a:gd name="T9" fmla="*/ 2147483647 h 75"/>
              <a:gd name="T10" fmla="*/ 0 w 55"/>
              <a:gd name="T11" fmla="*/ 2147483647 h 75"/>
              <a:gd name="T12" fmla="*/ 2147483647 w 55"/>
              <a:gd name="T13" fmla="*/ 2147483647 h 75"/>
              <a:gd name="T14" fmla="*/ 2147483647 w 55"/>
              <a:gd name="T15" fmla="*/ 2147483647 h 75"/>
              <a:gd name="T16" fmla="*/ 2147483647 w 55"/>
              <a:gd name="T17" fmla="*/ 2147483647 h 75"/>
              <a:gd name="T18" fmla="*/ 2147483647 w 55"/>
              <a:gd name="T19" fmla="*/ 2147483647 h 75"/>
              <a:gd name="T20" fmla="*/ 2147483647 w 55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75">
                <a:moveTo>
                  <a:pt x="55" y="0"/>
                </a:moveTo>
                <a:lnTo>
                  <a:pt x="38" y="7"/>
                </a:lnTo>
                <a:lnTo>
                  <a:pt x="17" y="18"/>
                </a:lnTo>
                <a:lnTo>
                  <a:pt x="0" y="39"/>
                </a:lnTo>
                <a:lnTo>
                  <a:pt x="0" y="53"/>
                </a:lnTo>
                <a:lnTo>
                  <a:pt x="0" y="75"/>
                </a:lnTo>
                <a:lnTo>
                  <a:pt x="30" y="53"/>
                </a:lnTo>
                <a:lnTo>
                  <a:pt x="38" y="46"/>
                </a:lnTo>
                <a:lnTo>
                  <a:pt x="51" y="32"/>
                </a:lnTo>
                <a:lnTo>
                  <a:pt x="55" y="18"/>
                </a:lnTo>
                <a:lnTo>
                  <a:pt x="55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48" name="Freeform 424"/>
          <p:cNvSpPr>
            <a:spLocks/>
          </p:cNvSpPr>
          <p:nvPr/>
        </p:nvSpPr>
        <p:spPr bwMode="auto">
          <a:xfrm>
            <a:off x="10737851" y="5801785"/>
            <a:ext cx="364067" cy="114300"/>
          </a:xfrm>
          <a:custGeom>
            <a:avLst/>
            <a:gdLst>
              <a:gd name="T0" fmla="*/ 2147483647 w 172"/>
              <a:gd name="T1" fmla="*/ 2147483647 h 72"/>
              <a:gd name="T2" fmla="*/ 2147483647 w 172"/>
              <a:gd name="T3" fmla="*/ 2147483647 h 72"/>
              <a:gd name="T4" fmla="*/ 2147483647 w 172"/>
              <a:gd name="T5" fmla="*/ 2147483647 h 72"/>
              <a:gd name="T6" fmla="*/ 2147483647 w 172"/>
              <a:gd name="T7" fmla="*/ 2147483647 h 72"/>
              <a:gd name="T8" fmla="*/ 2147483647 w 172"/>
              <a:gd name="T9" fmla="*/ 2147483647 h 72"/>
              <a:gd name="T10" fmla="*/ 2147483647 w 172"/>
              <a:gd name="T11" fmla="*/ 2147483647 h 72"/>
              <a:gd name="T12" fmla="*/ 2147483647 w 172"/>
              <a:gd name="T13" fmla="*/ 0 h 72"/>
              <a:gd name="T14" fmla="*/ 0 w 172"/>
              <a:gd name="T15" fmla="*/ 2147483647 h 72"/>
              <a:gd name="T16" fmla="*/ 2147483647 w 172"/>
              <a:gd name="T17" fmla="*/ 2147483647 h 72"/>
              <a:gd name="T18" fmla="*/ 2147483647 w 172"/>
              <a:gd name="T19" fmla="*/ 2147483647 h 72"/>
              <a:gd name="T20" fmla="*/ 2147483647 w 172"/>
              <a:gd name="T21" fmla="*/ 2147483647 h 72"/>
              <a:gd name="T22" fmla="*/ 2147483647 w 172"/>
              <a:gd name="T23" fmla="*/ 2147483647 h 72"/>
              <a:gd name="T24" fmla="*/ 2147483647 w 172"/>
              <a:gd name="T25" fmla="*/ 2147483647 h 72"/>
              <a:gd name="T26" fmla="*/ 2147483647 w 17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72">
                <a:moveTo>
                  <a:pt x="172" y="61"/>
                </a:moveTo>
                <a:lnTo>
                  <a:pt x="172" y="54"/>
                </a:lnTo>
                <a:lnTo>
                  <a:pt x="163" y="43"/>
                </a:lnTo>
                <a:lnTo>
                  <a:pt x="146" y="32"/>
                </a:lnTo>
                <a:lnTo>
                  <a:pt x="116" y="21"/>
                </a:lnTo>
                <a:lnTo>
                  <a:pt x="56" y="4"/>
                </a:lnTo>
                <a:lnTo>
                  <a:pt x="26" y="0"/>
                </a:lnTo>
                <a:lnTo>
                  <a:pt x="0" y="4"/>
                </a:lnTo>
                <a:lnTo>
                  <a:pt x="38" y="29"/>
                </a:lnTo>
                <a:lnTo>
                  <a:pt x="81" y="57"/>
                </a:lnTo>
                <a:lnTo>
                  <a:pt x="107" y="64"/>
                </a:lnTo>
                <a:lnTo>
                  <a:pt x="129" y="72"/>
                </a:lnTo>
                <a:lnTo>
                  <a:pt x="150" y="68"/>
                </a:lnTo>
                <a:lnTo>
                  <a:pt x="172" y="6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49" name="Freeform 425"/>
          <p:cNvSpPr>
            <a:spLocks/>
          </p:cNvSpPr>
          <p:nvPr/>
        </p:nvSpPr>
        <p:spPr bwMode="auto">
          <a:xfrm>
            <a:off x="10873317" y="6004985"/>
            <a:ext cx="127000" cy="120649"/>
          </a:xfrm>
          <a:custGeom>
            <a:avLst/>
            <a:gdLst>
              <a:gd name="T0" fmla="*/ 2147483647 w 60"/>
              <a:gd name="T1" fmla="*/ 0 h 75"/>
              <a:gd name="T2" fmla="*/ 2147483647 w 60"/>
              <a:gd name="T3" fmla="*/ 2147483647 h 75"/>
              <a:gd name="T4" fmla="*/ 2147483647 w 60"/>
              <a:gd name="T5" fmla="*/ 2147483647 h 75"/>
              <a:gd name="T6" fmla="*/ 2147483647 w 60"/>
              <a:gd name="T7" fmla="*/ 2147483647 h 75"/>
              <a:gd name="T8" fmla="*/ 0 w 60"/>
              <a:gd name="T9" fmla="*/ 2147483647 h 75"/>
              <a:gd name="T10" fmla="*/ 2147483647 w 60"/>
              <a:gd name="T11" fmla="*/ 2147483647 h 75"/>
              <a:gd name="T12" fmla="*/ 2147483647 w 60"/>
              <a:gd name="T13" fmla="*/ 2147483647 h 75"/>
              <a:gd name="T14" fmla="*/ 2147483647 w 60"/>
              <a:gd name="T15" fmla="*/ 2147483647 h 75"/>
              <a:gd name="T16" fmla="*/ 2147483647 w 60"/>
              <a:gd name="T17" fmla="*/ 2147483647 h 75"/>
              <a:gd name="T18" fmla="*/ 2147483647 w 60"/>
              <a:gd name="T19" fmla="*/ 2147483647 h 75"/>
              <a:gd name="T20" fmla="*/ 2147483647 w 60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75">
                <a:moveTo>
                  <a:pt x="56" y="0"/>
                </a:moveTo>
                <a:lnTo>
                  <a:pt x="43" y="7"/>
                </a:lnTo>
                <a:lnTo>
                  <a:pt x="22" y="18"/>
                </a:lnTo>
                <a:lnTo>
                  <a:pt x="4" y="39"/>
                </a:lnTo>
                <a:lnTo>
                  <a:pt x="0" y="57"/>
                </a:lnTo>
                <a:lnTo>
                  <a:pt x="4" y="75"/>
                </a:lnTo>
                <a:lnTo>
                  <a:pt x="35" y="57"/>
                </a:lnTo>
                <a:lnTo>
                  <a:pt x="43" y="46"/>
                </a:lnTo>
                <a:lnTo>
                  <a:pt x="52" y="36"/>
                </a:lnTo>
                <a:lnTo>
                  <a:pt x="60" y="18"/>
                </a:lnTo>
                <a:lnTo>
                  <a:pt x="56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50" name="Freeform 426"/>
          <p:cNvSpPr>
            <a:spLocks/>
          </p:cNvSpPr>
          <p:nvPr/>
        </p:nvSpPr>
        <p:spPr bwMode="auto">
          <a:xfrm>
            <a:off x="11137901" y="5890685"/>
            <a:ext cx="336551" cy="86783"/>
          </a:xfrm>
          <a:custGeom>
            <a:avLst/>
            <a:gdLst>
              <a:gd name="T0" fmla="*/ 0 w 159"/>
              <a:gd name="T1" fmla="*/ 2147483647 h 54"/>
              <a:gd name="T2" fmla="*/ 0 w 159"/>
              <a:gd name="T3" fmla="*/ 2147483647 h 54"/>
              <a:gd name="T4" fmla="*/ 2147483647 w 159"/>
              <a:gd name="T5" fmla="*/ 2147483647 h 54"/>
              <a:gd name="T6" fmla="*/ 2147483647 w 159"/>
              <a:gd name="T7" fmla="*/ 2147483647 h 54"/>
              <a:gd name="T8" fmla="*/ 2147483647 w 159"/>
              <a:gd name="T9" fmla="*/ 2147483647 h 54"/>
              <a:gd name="T10" fmla="*/ 2147483647 w 159"/>
              <a:gd name="T11" fmla="*/ 2147483647 h 54"/>
              <a:gd name="T12" fmla="*/ 2147483647 w 159"/>
              <a:gd name="T13" fmla="*/ 2147483647 h 54"/>
              <a:gd name="T14" fmla="*/ 2147483647 w 159"/>
              <a:gd name="T15" fmla="*/ 2147483647 h 54"/>
              <a:gd name="T16" fmla="*/ 2147483647 w 159"/>
              <a:gd name="T17" fmla="*/ 2147483647 h 54"/>
              <a:gd name="T18" fmla="*/ 2147483647 w 159"/>
              <a:gd name="T19" fmla="*/ 2147483647 h 54"/>
              <a:gd name="T20" fmla="*/ 2147483647 w 159"/>
              <a:gd name="T21" fmla="*/ 2147483647 h 54"/>
              <a:gd name="T22" fmla="*/ 2147483647 w 159"/>
              <a:gd name="T23" fmla="*/ 2147483647 h 54"/>
              <a:gd name="T24" fmla="*/ 2147483647 w 159"/>
              <a:gd name="T25" fmla="*/ 0 h 54"/>
              <a:gd name="T26" fmla="*/ 0 w 159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9" h="54">
                <a:moveTo>
                  <a:pt x="0" y="7"/>
                </a:moveTo>
                <a:lnTo>
                  <a:pt x="0" y="15"/>
                </a:lnTo>
                <a:lnTo>
                  <a:pt x="4" y="22"/>
                </a:lnTo>
                <a:lnTo>
                  <a:pt x="17" y="33"/>
                </a:lnTo>
                <a:lnTo>
                  <a:pt x="30" y="40"/>
                </a:lnTo>
                <a:lnTo>
                  <a:pt x="56" y="47"/>
                </a:lnTo>
                <a:lnTo>
                  <a:pt x="81" y="50"/>
                </a:lnTo>
                <a:lnTo>
                  <a:pt x="116" y="54"/>
                </a:lnTo>
                <a:lnTo>
                  <a:pt x="159" y="50"/>
                </a:lnTo>
                <a:lnTo>
                  <a:pt x="116" y="33"/>
                </a:lnTo>
                <a:lnTo>
                  <a:pt x="68" y="15"/>
                </a:lnTo>
                <a:lnTo>
                  <a:pt x="26" y="4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51" name="Freeform 427"/>
          <p:cNvSpPr>
            <a:spLocks/>
          </p:cNvSpPr>
          <p:nvPr/>
        </p:nvSpPr>
        <p:spPr bwMode="auto">
          <a:xfrm>
            <a:off x="11137900" y="5858933"/>
            <a:ext cx="381000" cy="61384"/>
          </a:xfrm>
          <a:custGeom>
            <a:avLst/>
            <a:gdLst>
              <a:gd name="T0" fmla="*/ 0 w 180"/>
              <a:gd name="T1" fmla="*/ 2147483647 h 39"/>
              <a:gd name="T2" fmla="*/ 2147483647 w 180"/>
              <a:gd name="T3" fmla="*/ 2147483647 h 39"/>
              <a:gd name="T4" fmla="*/ 2147483647 w 180"/>
              <a:gd name="T5" fmla="*/ 2147483647 h 39"/>
              <a:gd name="T6" fmla="*/ 2147483647 w 180"/>
              <a:gd name="T7" fmla="*/ 2147483647 h 39"/>
              <a:gd name="T8" fmla="*/ 2147483647 w 180"/>
              <a:gd name="T9" fmla="*/ 2147483647 h 39"/>
              <a:gd name="T10" fmla="*/ 2147483647 w 180"/>
              <a:gd name="T11" fmla="*/ 2147483647 h 39"/>
              <a:gd name="T12" fmla="*/ 2147483647 w 180"/>
              <a:gd name="T13" fmla="*/ 2147483647 h 39"/>
              <a:gd name="T14" fmla="*/ 2147483647 w 180"/>
              <a:gd name="T15" fmla="*/ 2147483647 h 39"/>
              <a:gd name="T16" fmla="*/ 2147483647 w 180"/>
              <a:gd name="T17" fmla="*/ 2147483647 h 39"/>
              <a:gd name="T18" fmla="*/ 2147483647 w 180"/>
              <a:gd name="T19" fmla="*/ 0 h 39"/>
              <a:gd name="T20" fmla="*/ 2147483647 w 180"/>
              <a:gd name="T21" fmla="*/ 0 h 39"/>
              <a:gd name="T22" fmla="*/ 2147483647 w 180"/>
              <a:gd name="T23" fmla="*/ 2147483647 h 39"/>
              <a:gd name="T24" fmla="*/ 2147483647 w 180"/>
              <a:gd name="T25" fmla="*/ 2147483647 h 39"/>
              <a:gd name="T26" fmla="*/ 0 w 180"/>
              <a:gd name="T27" fmla="*/ 2147483647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0" h="39">
                <a:moveTo>
                  <a:pt x="0" y="25"/>
                </a:moveTo>
                <a:lnTo>
                  <a:pt x="8" y="32"/>
                </a:lnTo>
                <a:lnTo>
                  <a:pt x="21" y="39"/>
                </a:lnTo>
                <a:lnTo>
                  <a:pt x="47" y="39"/>
                </a:lnTo>
                <a:lnTo>
                  <a:pt x="73" y="39"/>
                </a:lnTo>
                <a:lnTo>
                  <a:pt x="133" y="28"/>
                </a:lnTo>
                <a:lnTo>
                  <a:pt x="159" y="18"/>
                </a:lnTo>
                <a:lnTo>
                  <a:pt x="180" y="11"/>
                </a:lnTo>
                <a:lnTo>
                  <a:pt x="129" y="3"/>
                </a:lnTo>
                <a:lnTo>
                  <a:pt x="68" y="0"/>
                </a:lnTo>
                <a:lnTo>
                  <a:pt x="43" y="0"/>
                </a:lnTo>
                <a:lnTo>
                  <a:pt x="21" y="3"/>
                </a:lnTo>
                <a:lnTo>
                  <a:pt x="8" y="14"/>
                </a:lnTo>
                <a:lnTo>
                  <a:pt x="0" y="25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52" name="Freeform 428"/>
          <p:cNvSpPr>
            <a:spLocks/>
          </p:cNvSpPr>
          <p:nvPr/>
        </p:nvSpPr>
        <p:spPr bwMode="auto">
          <a:xfrm>
            <a:off x="11118851" y="5664200"/>
            <a:ext cx="245533" cy="222251"/>
          </a:xfrm>
          <a:custGeom>
            <a:avLst/>
            <a:gdLst>
              <a:gd name="T0" fmla="*/ 2147483647 w 116"/>
              <a:gd name="T1" fmla="*/ 2147483647 h 140"/>
              <a:gd name="T2" fmla="*/ 2147483647 w 116"/>
              <a:gd name="T3" fmla="*/ 2147483647 h 140"/>
              <a:gd name="T4" fmla="*/ 0 w 116"/>
              <a:gd name="T5" fmla="*/ 2147483647 h 140"/>
              <a:gd name="T6" fmla="*/ 0 w 116"/>
              <a:gd name="T7" fmla="*/ 2147483647 h 140"/>
              <a:gd name="T8" fmla="*/ 2147483647 w 116"/>
              <a:gd name="T9" fmla="*/ 2147483647 h 140"/>
              <a:gd name="T10" fmla="*/ 2147483647 w 116"/>
              <a:gd name="T11" fmla="*/ 2147483647 h 140"/>
              <a:gd name="T12" fmla="*/ 2147483647 w 116"/>
              <a:gd name="T13" fmla="*/ 2147483647 h 140"/>
              <a:gd name="T14" fmla="*/ 2147483647 w 116"/>
              <a:gd name="T15" fmla="*/ 2147483647 h 140"/>
              <a:gd name="T16" fmla="*/ 2147483647 w 116"/>
              <a:gd name="T17" fmla="*/ 0 h 140"/>
              <a:gd name="T18" fmla="*/ 2147483647 w 116"/>
              <a:gd name="T19" fmla="*/ 2147483647 h 140"/>
              <a:gd name="T20" fmla="*/ 2147483647 w 116"/>
              <a:gd name="T21" fmla="*/ 2147483647 h 140"/>
              <a:gd name="T22" fmla="*/ 2147483647 w 116"/>
              <a:gd name="T23" fmla="*/ 2147483647 h 140"/>
              <a:gd name="T24" fmla="*/ 2147483647 w 116"/>
              <a:gd name="T25" fmla="*/ 2147483647 h 140"/>
              <a:gd name="T26" fmla="*/ 2147483647 w 116"/>
              <a:gd name="T27" fmla="*/ 2147483647 h 140"/>
              <a:gd name="T28" fmla="*/ 2147483647 w 116"/>
              <a:gd name="T29" fmla="*/ 2147483647 h 140"/>
              <a:gd name="T30" fmla="*/ 2147483647 w 116"/>
              <a:gd name="T31" fmla="*/ 2147483647 h 1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" h="140">
                <a:moveTo>
                  <a:pt x="22" y="140"/>
                </a:moveTo>
                <a:lnTo>
                  <a:pt x="9" y="136"/>
                </a:lnTo>
                <a:lnTo>
                  <a:pt x="0" y="129"/>
                </a:lnTo>
                <a:lnTo>
                  <a:pt x="0" y="115"/>
                </a:lnTo>
                <a:lnTo>
                  <a:pt x="13" y="93"/>
                </a:lnTo>
                <a:lnTo>
                  <a:pt x="39" y="72"/>
                </a:lnTo>
                <a:lnTo>
                  <a:pt x="90" y="29"/>
                </a:lnTo>
                <a:lnTo>
                  <a:pt x="108" y="11"/>
                </a:lnTo>
                <a:lnTo>
                  <a:pt x="116" y="0"/>
                </a:lnTo>
                <a:lnTo>
                  <a:pt x="112" y="11"/>
                </a:lnTo>
                <a:lnTo>
                  <a:pt x="112" y="29"/>
                </a:lnTo>
                <a:lnTo>
                  <a:pt x="99" y="68"/>
                </a:lnTo>
                <a:lnTo>
                  <a:pt x="86" y="90"/>
                </a:lnTo>
                <a:lnTo>
                  <a:pt x="73" y="111"/>
                </a:lnTo>
                <a:lnTo>
                  <a:pt x="52" y="129"/>
                </a:lnTo>
                <a:lnTo>
                  <a:pt x="22" y="14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353" name="Freeform 429"/>
          <p:cNvSpPr>
            <a:spLocks/>
          </p:cNvSpPr>
          <p:nvPr/>
        </p:nvSpPr>
        <p:spPr bwMode="auto">
          <a:xfrm>
            <a:off x="11082868" y="5903385"/>
            <a:ext cx="91017" cy="131233"/>
          </a:xfrm>
          <a:custGeom>
            <a:avLst/>
            <a:gdLst>
              <a:gd name="T0" fmla="*/ 2147483647 w 43"/>
              <a:gd name="T1" fmla="*/ 0 h 83"/>
              <a:gd name="T2" fmla="*/ 2147483647 w 43"/>
              <a:gd name="T3" fmla="*/ 2147483647 h 83"/>
              <a:gd name="T4" fmla="*/ 0 w 43"/>
              <a:gd name="T5" fmla="*/ 2147483647 h 83"/>
              <a:gd name="T6" fmla="*/ 2147483647 w 43"/>
              <a:gd name="T7" fmla="*/ 2147483647 h 83"/>
              <a:gd name="T8" fmla="*/ 2147483647 w 43"/>
              <a:gd name="T9" fmla="*/ 2147483647 h 83"/>
              <a:gd name="T10" fmla="*/ 2147483647 w 43"/>
              <a:gd name="T11" fmla="*/ 2147483647 h 83"/>
              <a:gd name="T12" fmla="*/ 2147483647 w 43"/>
              <a:gd name="T13" fmla="*/ 2147483647 h 83"/>
              <a:gd name="T14" fmla="*/ 2147483647 w 43"/>
              <a:gd name="T15" fmla="*/ 2147483647 h 83"/>
              <a:gd name="T16" fmla="*/ 2147483647 w 43"/>
              <a:gd name="T17" fmla="*/ 2147483647 h 83"/>
              <a:gd name="T18" fmla="*/ 2147483647 w 43"/>
              <a:gd name="T19" fmla="*/ 2147483647 h 83"/>
              <a:gd name="T20" fmla="*/ 2147483647 w 43"/>
              <a:gd name="T21" fmla="*/ 2147483647 h 83"/>
              <a:gd name="T22" fmla="*/ 2147483647 w 43"/>
              <a:gd name="T23" fmla="*/ 0 h 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83">
                <a:moveTo>
                  <a:pt x="17" y="0"/>
                </a:moveTo>
                <a:lnTo>
                  <a:pt x="4" y="15"/>
                </a:lnTo>
                <a:lnTo>
                  <a:pt x="0" y="26"/>
                </a:lnTo>
                <a:lnTo>
                  <a:pt x="4" y="33"/>
                </a:lnTo>
                <a:lnTo>
                  <a:pt x="21" y="54"/>
                </a:lnTo>
                <a:lnTo>
                  <a:pt x="26" y="65"/>
                </a:lnTo>
                <a:lnTo>
                  <a:pt x="21" y="83"/>
                </a:lnTo>
                <a:lnTo>
                  <a:pt x="34" y="58"/>
                </a:lnTo>
                <a:lnTo>
                  <a:pt x="43" y="43"/>
                </a:lnTo>
                <a:lnTo>
                  <a:pt x="43" y="26"/>
                </a:lnTo>
                <a:lnTo>
                  <a:pt x="34" y="15"/>
                </a:lnTo>
                <a:lnTo>
                  <a:pt x="17" y="0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4354" name="Picture 4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68" y="89569"/>
            <a:ext cx="8534400" cy="30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WordArt 432"/>
          <p:cNvSpPr>
            <a:spLocks noChangeArrowheads="1" noChangeShapeType="1" noTextEdit="1"/>
          </p:cNvSpPr>
          <p:nvPr/>
        </p:nvSpPr>
        <p:spPr bwMode="auto">
          <a:xfrm>
            <a:off x="3151353" y="2961352"/>
            <a:ext cx="6661514" cy="1033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1"/>
              </a:avLst>
            </a:prstTxWarp>
          </a:bodyPr>
          <a:lstStyle/>
          <a:p>
            <a:pPr algn="ctr"/>
            <a:r>
              <a:rPr lang="en-GB" sz="48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8</a:t>
            </a:r>
            <a:endParaRPr lang="en-US" sz="48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538" name="Text Box 434"/>
          <p:cNvSpPr txBox="1">
            <a:spLocks noChangeArrowheads="1"/>
          </p:cNvSpPr>
          <p:nvPr/>
        </p:nvSpPr>
        <p:spPr bwMode="auto">
          <a:xfrm>
            <a:off x="1314450" y="4412030"/>
            <a:ext cx="1036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vi-VN" sz="6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539" name="Picture 4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78858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837267" cy="149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Box 2"/>
          <p:cNvSpPr txBox="1">
            <a:spLocks noChangeArrowheads="1"/>
          </p:cNvSpPr>
          <p:nvPr/>
        </p:nvSpPr>
        <p:spPr bwMode="auto">
          <a:xfrm>
            <a:off x="3075518" y="6316134"/>
            <a:ext cx="5503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28094655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07 -0.5388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7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68"/>
            <a:ext cx="12223376" cy="82296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" y="2951499"/>
            <a:ext cx="11704318" cy="3678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 THỨC CẦN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TỔNG: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(1)</a:t>
            </a:r>
            <a:endParaRPr lang="en-US" sz="28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HIỆU: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2AB + B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(2)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HIỆU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(A + B)(A - B)        (3)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22, 24,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11, 12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SGK.</a:t>
            </a:r>
          </a:p>
          <a:p>
            <a:pPr marL="0" indent="0">
              <a:buNone/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7503" r="30000" b="12589"/>
          <a:stretch>
            <a:fillRect/>
          </a:stretch>
        </p:blipFill>
        <p:spPr bwMode="auto">
          <a:xfrm>
            <a:off x="10725139" y="6938355"/>
            <a:ext cx="1498237" cy="14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11704319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 BỊ CHO TIẾT SAU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SGK,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" y="2212835"/>
            <a:ext cx="11704318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NHỮNG HẰNG ĐẲNG THỨC ĐÁNG NHỚ (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y2mat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470" y="563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2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685801"/>
            <a:ext cx="5080000" cy="5122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744093" y="1198034"/>
            <a:ext cx="6639267" cy="502766"/>
            <a:chOff x="471572" y="1145504"/>
            <a:chExt cx="4981172" cy="376182"/>
          </a:xfrm>
        </p:grpSpPr>
        <p:sp>
          <p:nvSpPr>
            <p:cNvPr id="4" name="Rectangle 3"/>
            <p:cNvSpPr/>
            <p:nvPr/>
          </p:nvSpPr>
          <p:spPr>
            <a:xfrm>
              <a:off x="1027889" y="1145504"/>
              <a:ext cx="4424855" cy="3761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đẳng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đáng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67" b="1" dirty="0" err="1" smtClean="0"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altLang="en-US" sz="2667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8"/>
            <p:cNvSpPr/>
            <p:nvPr/>
          </p:nvSpPr>
          <p:spPr>
            <a:xfrm>
              <a:off x="471572" y="1179180"/>
              <a:ext cx="362075" cy="30883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7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TẬP: NHỮNG HẰNG ĐẲNG THỨC ĐÁNG NHỚ</a:t>
            </a:r>
            <a:endParaRPr lang="en-US" sz="24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04850" y="1762303"/>
            <a:ext cx="10363200" cy="1664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TỔNG: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(1)</a:t>
            </a:r>
            <a:endParaRPr lang="en-US" sz="28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HIỆU: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2AB + B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(2)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HIỆU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(A + B)(A - B)        (3)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203" y="3549492"/>
            <a:ext cx="6678510" cy="523220"/>
            <a:chOff x="704850" y="3833818"/>
            <a:chExt cx="6678510" cy="523220"/>
          </a:xfrm>
        </p:grpSpPr>
        <p:sp>
          <p:nvSpPr>
            <p:cNvPr id="9" name="8"/>
            <p:cNvSpPr/>
            <p:nvPr/>
          </p:nvSpPr>
          <p:spPr>
            <a:xfrm>
              <a:off x="704850" y="3838463"/>
              <a:ext cx="482600" cy="48260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7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407105" y="3833818"/>
              <a:ext cx="5976255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1</a:t>
              </a:r>
              <a:r>
                <a:rPr lang="en-US" altLang="en-US" sz="28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Khai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hẳng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93" y="4195141"/>
            <a:ext cx="2887009" cy="2662859"/>
          </a:xfrm>
          <a:prstGeom prst="rect">
            <a:avLst/>
          </a:prstGeom>
        </p:spPr>
      </p:pic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1A14559D-2D4E-4D4B-9312-D499C7BDBB2C}"/>
              </a:ext>
            </a:extLst>
          </p:cNvPr>
          <p:cNvSpPr/>
          <p:nvPr/>
        </p:nvSpPr>
        <p:spPr>
          <a:xfrm>
            <a:off x="5886450" y="4327327"/>
            <a:ext cx="4118162" cy="1374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XÁC ĐỊNH ĐƯỢC: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</p:spTree>
    <p:extLst>
      <p:ext uri="{BB962C8B-B14F-4D97-AF65-F5344CB8AC3E}">
        <p14:creationId xmlns:p14="http://schemas.microsoft.com/office/powerpoint/2010/main" val="2149118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644095"/>
            <a:ext cx="5080000" cy="5122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744092" y="1217543"/>
            <a:ext cx="10646728" cy="461665"/>
            <a:chOff x="471572" y="1160100"/>
            <a:chExt cx="7987807" cy="345429"/>
          </a:xfrm>
        </p:grpSpPr>
        <p:sp>
          <p:nvSpPr>
            <p:cNvPr id="4" name="Rectangle 3"/>
            <p:cNvSpPr/>
            <p:nvPr/>
          </p:nvSpPr>
          <p:spPr>
            <a:xfrm>
              <a:off x="833647" y="1160100"/>
              <a:ext cx="7625732" cy="3454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2.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8"/>
            <p:cNvSpPr/>
            <p:nvPr/>
          </p:nvSpPr>
          <p:spPr>
            <a:xfrm>
              <a:off x="471572" y="1179180"/>
              <a:ext cx="362075" cy="30883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7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TẬP: NHỮNG HẰNG ĐẲNG THỨC ĐÁNG NHỚ</a:t>
            </a:r>
            <a:endParaRPr lang="en-US" sz="24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84352" y="1860637"/>
            <a:ext cx="37716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(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17" y="2435086"/>
            <a:ext cx="2072795" cy="5975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78" y="2335020"/>
            <a:ext cx="2666756" cy="5975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17" y="3186530"/>
            <a:ext cx="3062450" cy="5779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378" y="3050777"/>
            <a:ext cx="1829141" cy="973986"/>
          </a:xfrm>
          <a:prstGeom prst="rect">
            <a:avLst/>
          </a:prstGeom>
        </p:spPr>
      </p:pic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1A14559D-2D4E-4D4B-9312-D499C7BDBB2C}"/>
              </a:ext>
            </a:extLst>
          </p:cNvPr>
          <p:cNvSpPr/>
          <p:nvPr/>
        </p:nvSpPr>
        <p:spPr>
          <a:xfrm>
            <a:off x="7688322" y="1775329"/>
            <a:ext cx="4314817" cy="2097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XÁC ĐỊNH ĐƯỢC: </a:t>
            </a:r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4352" y="4189464"/>
            <a:ext cx="441213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(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44033"/>
              </p:ext>
            </p:extLst>
          </p:nvPr>
        </p:nvGraphicFramePr>
        <p:xfrm>
          <a:off x="882649" y="4921354"/>
          <a:ext cx="5213351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1828800" imgH="279360" progId="Equation.DSMT4">
                  <p:embed/>
                </p:oleObj>
              </mc:Choice>
              <mc:Fallback>
                <p:oleObj name="Equation" r:id="rId7" imgW="1828800" imgH="279360" progId="Equation.DSMT4">
                  <p:embed/>
                  <p:pic>
                    <p:nvPicPr>
                      <p:cNvPr id="1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49" y="4921354"/>
                        <a:ext cx="5213351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567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644095"/>
            <a:ext cx="5080000" cy="5122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744092" y="1217543"/>
            <a:ext cx="10316125" cy="461665"/>
            <a:chOff x="471572" y="1160100"/>
            <a:chExt cx="7739769" cy="345429"/>
          </a:xfrm>
        </p:grpSpPr>
        <p:sp>
          <p:nvSpPr>
            <p:cNvPr id="4" name="Rectangle 3"/>
            <p:cNvSpPr/>
            <p:nvPr/>
          </p:nvSpPr>
          <p:spPr>
            <a:xfrm>
              <a:off x="1081686" y="1160100"/>
              <a:ext cx="7129655" cy="3454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3.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8"/>
            <p:cNvSpPr/>
            <p:nvPr/>
          </p:nvSpPr>
          <p:spPr>
            <a:xfrm>
              <a:off x="471572" y="1179180"/>
              <a:ext cx="362075" cy="30883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7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TẬP: NHỮNG HẰNG ĐẲNG THỨC ĐÁNG NHỚ</a:t>
            </a:r>
            <a:endParaRPr lang="en-US" sz="24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84352" y="1860637"/>
            <a:ext cx="377168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(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590399"/>
              </p:ext>
            </p:extLst>
          </p:nvPr>
        </p:nvGraphicFramePr>
        <p:xfrm>
          <a:off x="717821" y="2402241"/>
          <a:ext cx="25273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736560" imgH="711000" progId="Equation.DSMT4">
                  <p:embed/>
                </p:oleObj>
              </mc:Choice>
              <mc:Fallback>
                <p:oleObj name="Equation" r:id="rId3" imgW="736560" imgH="711000" progId="Equation.DSMT4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21" y="2402241"/>
                        <a:ext cx="252730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1A14559D-2D4E-4D4B-9312-D499C7BDBB2C}"/>
              </a:ext>
            </a:extLst>
          </p:cNvPr>
          <p:cNvSpPr/>
          <p:nvPr/>
        </p:nvSpPr>
        <p:spPr>
          <a:xfrm>
            <a:off x="4904562" y="1925350"/>
            <a:ext cx="7043776" cy="1955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XÁC ĐỊNH ĐƯỢC: </a:t>
            </a:r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17821" y="4368511"/>
            <a:ext cx="366992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(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3867" y="4932363"/>
            <a:ext cx="6411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49x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70x + 25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id="{1A14559D-2D4E-4D4B-9312-D499C7BDBB2C}"/>
              </a:ext>
            </a:extLst>
          </p:cNvPr>
          <p:cNvSpPr/>
          <p:nvPr/>
        </p:nvSpPr>
        <p:spPr>
          <a:xfrm>
            <a:off x="7287064" y="4104607"/>
            <a:ext cx="4648609" cy="2113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LÀM: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92152"/>
              </p:ext>
            </p:extLst>
          </p:nvPr>
        </p:nvGraphicFramePr>
        <p:xfrm>
          <a:off x="1216381" y="5435005"/>
          <a:ext cx="40497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381" y="5435005"/>
                        <a:ext cx="4049712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321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644095"/>
            <a:ext cx="5080000" cy="5122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Group 14"/>
          <p:cNvGrpSpPr>
            <a:grpSpLocks/>
          </p:cNvGrpSpPr>
          <p:nvPr/>
        </p:nvGrpSpPr>
        <p:grpSpPr bwMode="auto">
          <a:xfrm>
            <a:off x="744092" y="1217544"/>
            <a:ext cx="10003625" cy="461665"/>
            <a:chOff x="471572" y="1160100"/>
            <a:chExt cx="7505312" cy="345429"/>
          </a:xfrm>
        </p:grpSpPr>
        <p:sp>
          <p:nvSpPr>
            <p:cNvPr id="4" name="Rectangle 3"/>
            <p:cNvSpPr/>
            <p:nvPr/>
          </p:nvSpPr>
          <p:spPr>
            <a:xfrm>
              <a:off x="1081686" y="1160100"/>
              <a:ext cx="6895198" cy="3454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4.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8"/>
            <p:cNvSpPr/>
            <p:nvPr/>
          </p:nvSpPr>
          <p:spPr>
            <a:xfrm>
              <a:off x="471572" y="1179180"/>
              <a:ext cx="362075" cy="308830"/>
            </a:xfrm>
            <a:prstGeom prst="ellipse">
              <a:avLst/>
            </a:prstGeom>
            <a:solidFill>
              <a:srgbClr val="38373E"/>
            </a:solidFill>
            <a:ln w="28575">
              <a:solidFill>
                <a:schemeClr val="bg1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7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HẰNG ĐẲNG THỨC ĐÁNG NHỚ</a:t>
            </a:r>
            <a:endParaRPr lang="en-US" sz="24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84352" y="1860637"/>
            <a:ext cx="456137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(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2547423"/>
            <a:ext cx="2466975" cy="1638300"/>
          </a:xfrm>
          <a:prstGeom prst="rect">
            <a:avLst/>
          </a:prstGeom>
        </p:spPr>
      </p:pic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1A14559D-2D4E-4D4B-9312-D499C7BDBB2C}"/>
              </a:ext>
            </a:extLst>
          </p:cNvPr>
          <p:cNvSpPr/>
          <p:nvPr/>
        </p:nvSpPr>
        <p:spPr>
          <a:xfrm>
            <a:off x="5514536" y="2194586"/>
            <a:ext cx="5964702" cy="181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07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518</Words>
  <Application>Microsoft Office PowerPoint</Application>
  <PresentationFormat>Widescreen</PresentationFormat>
  <Paragraphs>51</Paragraphs>
  <Slides>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Equation</vt:lpstr>
      <vt:lpstr>PowerPoint Presentation</vt:lpstr>
      <vt:lpstr>PowerPoint Presentation</vt:lpstr>
      <vt:lpstr>NỘI DUNG CHÍNH</vt:lpstr>
      <vt:lpstr>NỘI DUNG CHÍNH</vt:lpstr>
      <vt:lpstr>NỘI DUNG CHÍNH</vt:lpstr>
      <vt:lpstr>NỘI DUNG CHÍNH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hydulin</dc:creator>
  <cp:lastModifiedBy>TG</cp:lastModifiedBy>
  <cp:revision>43</cp:revision>
  <dcterms:created xsi:type="dcterms:W3CDTF">2021-08-30T16:44:28Z</dcterms:created>
  <dcterms:modified xsi:type="dcterms:W3CDTF">2021-09-03T16:08:36Z</dcterms:modified>
</cp:coreProperties>
</file>