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17"/>
  </p:notesMasterIdLst>
  <p:sldIdLst>
    <p:sldId id="278" r:id="rId4"/>
    <p:sldId id="279" r:id="rId5"/>
    <p:sldId id="270" r:id="rId6"/>
    <p:sldId id="258" r:id="rId7"/>
    <p:sldId id="272" r:id="rId8"/>
    <p:sldId id="259" r:id="rId9"/>
    <p:sldId id="273" r:id="rId10"/>
    <p:sldId id="260" r:id="rId11"/>
    <p:sldId id="261" r:id="rId12"/>
    <p:sldId id="262" r:id="rId13"/>
    <p:sldId id="276" r:id="rId14"/>
    <p:sldId id="277" r:id="rId15"/>
    <p:sldId id="266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8188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6377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565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75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0941" algn="l" defTabSz="81637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449129" algn="l" defTabSz="81637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857317" algn="l" defTabSz="81637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265505" algn="l" defTabSz="81637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99"/>
    <a:srgbClr val="FF0000"/>
    <a:srgbClr val="FF0066"/>
    <a:srgbClr val="FFFF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55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28135E-6349-4727-AD85-B9DA459F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3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8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63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56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75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0941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05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9AE504-5B59-4EA7-A5A7-4CC977A31F9C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8135E-6349-4727-AD85-B9DA459F6E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9AE504-5B59-4EA7-A5A7-4CC977A31F9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88" indent="0" algn="ctr">
              <a:buNone/>
              <a:defRPr/>
            </a:lvl2pPr>
            <a:lvl3pPr marL="816377" indent="0" algn="ctr">
              <a:buNone/>
              <a:defRPr/>
            </a:lvl3pPr>
            <a:lvl4pPr marL="1224565" indent="0" algn="ctr">
              <a:buNone/>
              <a:defRPr/>
            </a:lvl4pPr>
            <a:lvl5pPr marL="1632753" indent="0" algn="ctr">
              <a:buNone/>
              <a:defRPr/>
            </a:lvl5pPr>
            <a:lvl6pPr marL="2040941" indent="0" algn="ctr">
              <a:buNone/>
              <a:defRPr/>
            </a:lvl6pPr>
            <a:lvl7pPr marL="2449129" indent="0" algn="ctr">
              <a:buNone/>
              <a:defRPr/>
            </a:lvl7pPr>
            <a:lvl8pPr marL="2857317" indent="0" algn="ctr">
              <a:buNone/>
              <a:defRPr/>
            </a:lvl8pPr>
            <a:lvl9pPr marL="32655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20EF-D06E-4BE6-89C5-A6EEB3638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A9EC-C0CE-47B4-B3DC-88EF1ED96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8472-5635-41DE-BF68-C17E4B70F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FDBF-7FA6-41A0-BCD5-0C3BE65FA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1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1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ADF8-1CB7-4CF2-82F0-DA9A5ED0B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1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055B-9E9D-4926-AF80-E347298A1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4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>
              <a:defRPr/>
            </a:pPr>
            <a:fld id="{CEF09EBF-B3BD-485B-AFCC-11F286B21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82A015E-5C54-4523-AEE7-9A7C53A6E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>
              <a:defRPr/>
            </a:pPr>
            <a:fld id="{A9DD8734-0032-43F6-AD88-CEDCDC7BD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6D73D-88AD-49E2-8AC7-9C7621A0E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14AEE-1419-49AB-8AE9-BA45E777F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A415-8F45-4CBF-B43C-EEF8D7442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20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F290752-12B6-4505-90AA-5E1E5B6F59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29C2-40A6-4E42-9647-793D98E85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DA3E41A-8C06-40EC-BC3A-46EED3DBA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9893A18-E9E9-4A93-AAF6-5BB1D2998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9D4C9-6486-4E41-9C47-E7944382F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F41BC-2360-4E96-BDF3-7C94A43F1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88" indent="0" algn="ctr">
              <a:buNone/>
              <a:defRPr/>
            </a:lvl2pPr>
            <a:lvl3pPr marL="816377" indent="0" algn="ctr">
              <a:buNone/>
              <a:defRPr/>
            </a:lvl3pPr>
            <a:lvl4pPr marL="1224565" indent="0" algn="ctr">
              <a:buNone/>
              <a:defRPr/>
            </a:lvl4pPr>
            <a:lvl5pPr marL="1632753" indent="0" algn="ctr">
              <a:buNone/>
              <a:defRPr/>
            </a:lvl5pPr>
            <a:lvl6pPr marL="2040941" indent="0" algn="ctr">
              <a:buNone/>
              <a:defRPr/>
            </a:lvl6pPr>
            <a:lvl7pPr marL="2449129" indent="0" algn="ctr">
              <a:buNone/>
              <a:defRPr/>
            </a:lvl7pPr>
            <a:lvl8pPr marL="2857317" indent="0" algn="ctr">
              <a:buNone/>
              <a:defRPr/>
            </a:lvl8pPr>
            <a:lvl9pPr marL="32655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20EF-D06E-4BE6-89C5-A6EEB3638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A415-8F45-4CBF-B43C-EEF8D7442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8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88" indent="0">
              <a:buNone/>
              <a:defRPr sz="1600"/>
            </a:lvl2pPr>
            <a:lvl3pPr marL="816377" indent="0">
              <a:buNone/>
              <a:defRPr sz="1400"/>
            </a:lvl3pPr>
            <a:lvl4pPr marL="1224565" indent="0">
              <a:buNone/>
              <a:defRPr sz="1300"/>
            </a:lvl4pPr>
            <a:lvl5pPr marL="1632753" indent="0">
              <a:buNone/>
              <a:defRPr sz="1300"/>
            </a:lvl5pPr>
            <a:lvl6pPr marL="2040941" indent="0">
              <a:buNone/>
              <a:defRPr sz="1300"/>
            </a:lvl6pPr>
            <a:lvl7pPr marL="2449129" indent="0">
              <a:buNone/>
              <a:defRPr sz="1300"/>
            </a:lvl7pPr>
            <a:lvl8pPr marL="2857317" indent="0">
              <a:buNone/>
              <a:defRPr sz="1300"/>
            </a:lvl8pPr>
            <a:lvl9pPr marL="326550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4A1C-8F32-443F-A05A-F7CDE7796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4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BDEA-6885-42EB-A1E0-79679D76A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88" indent="0">
              <a:buNone/>
              <a:defRPr sz="1600"/>
            </a:lvl2pPr>
            <a:lvl3pPr marL="816377" indent="0">
              <a:buNone/>
              <a:defRPr sz="1400"/>
            </a:lvl3pPr>
            <a:lvl4pPr marL="1224565" indent="0">
              <a:buNone/>
              <a:defRPr sz="1300"/>
            </a:lvl4pPr>
            <a:lvl5pPr marL="1632753" indent="0">
              <a:buNone/>
              <a:defRPr sz="1300"/>
            </a:lvl5pPr>
            <a:lvl6pPr marL="2040941" indent="0">
              <a:buNone/>
              <a:defRPr sz="1300"/>
            </a:lvl6pPr>
            <a:lvl7pPr marL="2449129" indent="0">
              <a:buNone/>
              <a:defRPr sz="1300"/>
            </a:lvl7pPr>
            <a:lvl8pPr marL="2857317" indent="0">
              <a:buNone/>
              <a:defRPr sz="1300"/>
            </a:lvl8pPr>
            <a:lvl9pPr marL="326550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4A1C-8F32-443F-A05A-F7CDE7796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9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8" indent="0">
              <a:buNone/>
              <a:defRPr sz="1800" b="1"/>
            </a:lvl2pPr>
            <a:lvl3pPr marL="816377" indent="0">
              <a:buNone/>
              <a:defRPr sz="1600" b="1"/>
            </a:lvl3pPr>
            <a:lvl4pPr marL="1224565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8" indent="0">
              <a:buNone/>
              <a:defRPr sz="1800" b="1"/>
            </a:lvl2pPr>
            <a:lvl3pPr marL="816377" indent="0">
              <a:buNone/>
              <a:defRPr sz="1600" b="1"/>
            </a:lvl3pPr>
            <a:lvl4pPr marL="1224565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109E-099B-42B4-9C7D-AAFEA0505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4B6E-716D-49A8-A7F1-8F6AD800E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51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D02F1-62F0-4395-8B58-63EED2070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99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8" indent="0">
              <a:buNone/>
              <a:defRPr sz="1100"/>
            </a:lvl2pPr>
            <a:lvl3pPr marL="816377" indent="0">
              <a:buNone/>
              <a:defRPr sz="900"/>
            </a:lvl3pPr>
            <a:lvl4pPr marL="1224565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885D-A115-4A80-95AE-DF5185ACD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5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88" indent="0">
              <a:buNone/>
              <a:defRPr sz="2500"/>
            </a:lvl2pPr>
            <a:lvl3pPr marL="816377" indent="0">
              <a:buNone/>
              <a:defRPr sz="2200"/>
            </a:lvl3pPr>
            <a:lvl4pPr marL="1224565" indent="0">
              <a:buNone/>
              <a:defRPr sz="1800"/>
            </a:lvl4pPr>
            <a:lvl5pPr marL="1632753" indent="0">
              <a:buNone/>
              <a:defRPr sz="1800"/>
            </a:lvl5pPr>
            <a:lvl6pPr marL="2040941" indent="0">
              <a:buNone/>
              <a:defRPr sz="1800"/>
            </a:lvl6pPr>
            <a:lvl7pPr marL="2449129" indent="0">
              <a:buNone/>
              <a:defRPr sz="1800"/>
            </a:lvl7pPr>
            <a:lvl8pPr marL="2857317" indent="0">
              <a:buNone/>
              <a:defRPr sz="1800"/>
            </a:lvl8pPr>
            <a:lvl9pPr marL="326550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88" indent="0">
              <a:buNone/>
              <a:defRPr sz="1100"/>
            </a:lvl2pPr>
            <a:lvl3pPr marL="816377" indent="0">
              <a:buNone/>
              <a:defRPr sz="900"/>
            </a:lvl3pPr>
            <a:lvl4pPr marL="1224565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9D2EA-ACD8-4F48-B68B-1940596AD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A9EC-C0CE-47B4-B3DC-88EF1ED96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07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8472-5635-41DE-BF68-C17E4B70F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38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FDBF-7FA6-41A0-BCD5-0C3BE65FA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1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1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ADF8-1CB7-4CF2-82F0-DA9A5ED0B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79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1"/>
            <a:ext cx="4038600" cy="164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055B-9E9D-4926-AF80-E347298A1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BDEA-6885-42EB-A1E0-79679D76A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8" indent="0">
              <a:buNone/>
              <a:defRPr sz="1800" b="1"/>
            </a:lvl2pPr>
            <a:lvl3pPr marL="816377" indent="0">
              <a:buNone/>
              <a:defRPr sz="1600" b="1"/>
            </a:lvl3pPr>
            <a:lvl4pPr marL="1224565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8" indent="0">
              <a:buNone/>
              <a:defRPr sz="1800" b="1"/>
            </a:lvl2pPr>
            <a:lvl3pPr marL="816377" indent="0">
              <a:buNone/>
              <a:defRPr sz="1600" b="1"/>
            </a:lvl3pPr>
            <a:lvl4pPr marL="1224565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109E-099B-42B4-9C7D-AAFEA0505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4B6E-716D-49A8-A7F1-8F6AD800E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D02F1-62F0-4395-8B58-63EED2070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8" indent="0">
              <a:buNone/>
              <a:defRPr sz="1100"/>
            </a:lvl2pPr>
            <a:lvl3pPr marL="816377" indent="0">
              <a:buNone/>
              <a:defRPr sz="900"/>
            </a:lvl3pPr>
            <a:lvl4pPr marL="1224565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885D-A115-4A80-95AE-DF5185ACD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5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88" indent="0">
              <a:buNone/>
              <a:defRPr sz="2500"/>
            </a:lvl2pPr>
            <a:lvl3pPr marL="816377" indent="0">
              <a:buNone/>
              <a:defRPr sz="2200"/>
            </a:lvl3pPr>
            <a:lvl4pPr marL="1224565" indent="0">
              <a:buNone/>
              <a:defRPr sz="1800"/>
            </a:lvl4pPr>
            <a:lvl5pPr marL="1632753" indent="0">
              <a:buNone/>
              <a:defRPr sz="1800"/>
            </a:lvl5pPr>
            <a:lvl6pPr marL="2040941" indent="0">
              <a:buNone/>
              <a:defRPr sz="1800"/>
            </a:lvl6pPr>
            <a:lvl7pPr marL="2449129" indent="0">
              <a:buNone/>
              <a:defRPr sz="1800"/>
            </a:lvl7pPr>
            <a:lvl8pPr marL="2857317" indent="0">
              <a:buNone/>
              <a:defRPr sz="1800"/>
            </a:lvl8pPr>
            <a:lvl9pPr marL="326550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88" indent="0">
              <a:buNone/>
              <a:defRPr sz="1100"/>
            </a:lvl2pPr>
            <a:lvl3pPr marL="816377" indent="0">
              <a:buNone/>
              <a:defRPr sz="900"/>
            </a:lvl3pPr>
            <a:lvl4pPr marL="1224565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9D2EA-ACD8-4F48-B68B-1940596AD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3" rIns="81627" bIns="4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2EF616E-4DEA-4642-8E4F-63AC5F1CB00D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2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8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7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5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141" indent="-306141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0470" indent="-2040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659" indent="-20409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6847" indent="-20409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5035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23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12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599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52D818-7FF3-41C9-AA8A-5F022F6B4E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3" rIns="81627" bIns="4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2EF616E-4DEA-4642-8E4F-63AC5F1CB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8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7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5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141" indent="-306141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0470" indent="-2040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659" indent="-20409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6847" indent="-20409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5035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23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12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599" indent="-20409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image" Target="../media/image28.wmf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oleObject" Target="../embeddings/oleObject23.bin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3" Type="http://schemas.openxmlformats.org/officeDocument/2006/relationships/image" Target="../media/image2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.png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730" y="171451"/>
            <a:ext cx="7227278" cy="11462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3451" y="1668375"/>
            <a:ext cx="3897997" cy="7509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HỌC 8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6730" y="2869109"/>
            <a:ext cx="747580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40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altLang="zh-CN" sz="40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0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HÌNH THANG</a:t>
            </a:r>
            <a:endParaRPr lang="en-US" sz="4000" b="1" cap="all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38200" y="133350"/>
            <a:ext cx="8686800" cy="831054"/>
            <a:chOff x="48" y="96"/>
            <a:chExt cx="5472" cy="698"/>
          </a:xfrm>
        </p:grpSpPr>
        <p:sp>
          <p:nvSpPr>
            <p:cNvPr id="3084" name="Rectangle 2"/>
            <p:cNvSpPr>
              <a:spLocks noChangeArrowheads="1"/>
            </p:cNvSpPr>
            <p:nvPr/>
          </p:nvSpPr>
          <p:spPr bwMode="auto">
            <a:xfrm>
              <a:off x="48" y="96"/>
              <a:ext cx="547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i="1" dirty="0" err="1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i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 8: (SGK/71)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ABCD (AB // CD)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                      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704269"/>
                </p:ext>
              </p:extLst>
            </p:nvPr>
          </p:nvGraphicFramePr>
          <p:xfrm>
            <a:off x="255" y="456"/>
            <a:ext cx="161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84200" imgH="241200" progId="Equation.DSMT4">
                    <p:embed/>
                  </p:oleObj>
                </mc:Choice>
                <mc:Fallback>
                  <p:oleObj name="Equation" r:id="rId2" imgW="1384200" imgH="2412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456"/>
                          <a:ext cx="161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9047"/>
            <a:ext cx="2819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267586" y="948887"/>
            <a:ext cx="769181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076" name="Object 38"/>
          <p:cNvGraphicFramePr>
            <a:graphicFrameLocks noChangeAspect="1"/>
          </p:cNvGraphicFramePr>
          <p:nvPr/>
        </p:nvGraphicFramePr>
        <p:xfrm>
          <a:off x="4133850" y="23764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3764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7795" y="929968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493" y="1276350"/>
            <a:ext cx="4503156" cy="461665"/>
            <a:chOff x="381000" y="1733550"/>
            <a:chExt cx="4503156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1733550"/>
              <a:ext cx="4503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              (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kề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2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góc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cạnh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)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368595"/>
                </p:ext>
              </p:extLst>
            </p:nvPr>
          </p:nvGraphicFramePr>
          <p:xfrm>
            <a:off x="774770" y="1733550"/>
            <a:ext cx="167163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90360" imgH="228600" progId="Equation.DSMT4">
                    <p:embed/>
                  </p:oleObj>
                </mc:Choice>
                <mc:Fallback>
                  <p:oleObj name="Equation" r:id="rId7" imgW="990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770" y="1733550"/>
                          <a:ext cx="167163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304800" y="1943040"/>
            <a:ext cx="2838450" cy="461665"/>
            <a:chOff x="304800" y="2467005"/>
            <a:chExt cx="2838450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04800" y="2467005"/>
              <a:ext cx="2159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    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2690143"/>
                </p:ext>
              </p:extLst>
            </p:nvPr>
          </p:nvGraphicFramePr>
          <p:xfrm>
            <a:off x="914400" y="2467005"/>
            <a:ext cx="22288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20480" imgH="228600" progId="Equation.DSMT4">
                    <p:embed/>
                  </p:oleObj>
                </mc:Choice>
                <mc:Fallback>
                  <p:oleObj name="Equation" r:id="rId9" imgW="1320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467005"/>
                          <a:ext cx="222885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01521" y="1581150"/>
            <a:ext cx="2193229" cy="461665"/>
            <a:chOff x="608756" y="3105150"/>
            <a:chExt cx="2193229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608756" y="3105150"/>
              <a:ext cx="2193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 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gt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)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859049"/>
                </p:ext>
              </p:extLst>
            </p:nvPr>
          </p:nvGraphicFramePr>
          <p:xfrm>
            <a:off x="1219200" y="3105150"/>
            <a:ext cx="814388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82400" imgH="228600" progId="Equation.DSMT4">
                    <p:embed/>
                  </p:oleObj>
                </mc:Choice>
                <mc:Fallback>
                  <p:oleObj name="Equation" r:id="rId11" imgW="48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105150"/>
                          <a:ext cx="814388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294539" y="2266950"/>
            <a:ext cx="2537233" cy="828585"/>
            <a:chOff x="294539" y="2867115"/>
            <a:chExt cx="2537233" cy="828585"/>
          </a:xfrm>
        </p:grpSpPr>
        <p:grpSp>
          <p:nvGrpSpPr>
            <p:cNvPr id="7" name="Group 6"/>
            <p:cNvGrpSpPr/>
            <p:nvPr/>
          </p:nvGrpSpPr>
          <p:grpSpPr>
            <a:xfrm>
              <a:off x="294539" y="2867115"/>
              <a:ext cx="2537233" cy="461665"/>
              <a:chOff x="608756" y="3105150"/>
              <a:chExt cx="2537233" cy="4616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08756" y="3105150"/>
                <a:ext cx="253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:             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gt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8238994"/>
                  </p:ext>
                </p:extLst>
              </p:nvPr>
            </p:nvGraphicFramePr>
            <p:xfrm>
              <a:off x="1670943" y="3105150"/>
              <a:ext cx="814388" cy="385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482400" imgH="228600" progId="Equation.DSMT4">
                      <p:embed/>
                    </p:oleObj>
                  </mc:Choice>
                  <mc:Fallback>
                    <p:oleObj name="Equation" r:id="rId13" imgW="482400" imgH="2286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0943" y="3105150"/>
                            <a:ext cx="814388" cy="385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37089"/>
                </p:ext>
              </p:extLst>
            </p:nvPr>
          </p:nvGraphicFramePr>
          <p:xfrm>
            <a:off x="1339850" y="3224213"/>
            <a:ext cx="147955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76240" imgH="279360" progId="Equation.DSMT4">
                    <p:embed/>
                  </p:oleObj>
                </mc:Choice>
                <mc:Fallback>
                  <p:oleObj name="Equation" r:id="rId15" imgW="8762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850" y="3224213"/>
                          <a:ext cx="147955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eft Brace 9"/>
            <p:cNvSpPr/>
            <p:nvPr/>
          </p:nvSpPr>
          <p:spPr>
            <a:xfrm>
              <a:off x="1249681" y="2891003"/>
              <a:ext cx="45719" cy="74754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742699"/>
              </p:ext>
            </p:extLst>
          </p:nvPr>
        </p:nvGraphicFramePr>
        <p:xfrm>
          <a:off x="579442" y="3038386"/>
          <a:ext cx="12668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228600" progId="Equation.DSMT4">
                  <p:embed/>
                </p:oleObj>
              </mc:Choice>
              <mc:Fallback>
                <p:oleObj name="Equation" r:id="rId17" imgW="74916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2" y="3038386"/>
                        <a:ext cx="12668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04800" y="3486150"/>
            <a:ext cx="7356501" cy="828675"/>
            <a:chOff x="294539" y="2867115"/>
            <a:chExt cx="7356501" cy="828675"/>
          </a:xfrm>
        </p:grpSpPr>
        <p:grpSp>
          <p:nvGrpSpPr>
            <p:cNvPr id="39" name="Group 38"/>
            <p:cNvGrpSpPr/>
            <p:nvPr/>
          </p:nvGrpSpPr>
          <p:grpSpPr>
            <a:xfrm>
              <a:off x="294539" y="2867115"/>
              <a:ext cx="7356501" cy="461665"/>
              <a:chOff x="608756" y="3105150"/>
              <a:chExt cx="7356501" cy="46166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08756" y="3105150"/>
                <a:ext cx="7356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:                     (2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kề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thang ABCD)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0785720"/>
                  </p:ext>
                </p:extLst>
              </p:nvPr>
            </p:nvGraphicFramePr>
            <p:xfrm>
              <a:off x="1599356" y="3105150"/>
              <a:ext cx="1371600" cy="385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812520" imgH="228600" progId="Equation.DSMT4">
                      <p:embed/>
                    </p:oleObj>
                  </mc:Choice>
                  <mc:Fallback>
                    <p:oleObj name="Equation" r:id="rId19" imgW="8125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9356" y="3105150"/>
                            <a:ext cx="1371600" cy="385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794520"/>
                </p:ext>
              </p:extLst>
            </p:nvPr>
          </p:nvGraphicFramePr>
          <p:xfrm>
            <a:off x="1278789" y="3224303"/>
            <a:ext cx="175895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041120" imgH="279360" progId="Equation.DSMT4">
                    <p:embed/>
                  </p:oleObj>
                </mc:Choice>
                <mc:Fallback>
                  <p:oleObj name="Equation" r:id="rId21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8789" y="3224303"/>
                          <a:ext cx="175895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eft Brace 40"/>
            <p:cNvSpPr/>
            <p:nvPr/>
          </p:nvSpPr>
          <p:spPr>
            <a:xfrm>
              <a:off x="1163220" y="2891003"/>
              <a:ext cx="45719" cy="74754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8311" y="4287838"/>
            <a:ext cx="3380589" cy="817563"/>
            <a:chOff x="515138" y="2820988"/>
            <a:chExt cx="3380589" cy="817563"/>
          </a:xfrm>
        </p:grpSpPr>
        <p:grpSp>
          <p:nvGrpSpPr>
            <p:cNvPr id="45" name="Group 44"/>
            <p:cNvGrpSpPr/>
            <p:nvPr/>
          </p:nvGrpSpPr>
          <p:grpSpPr>
            <a:xfrm>
              <a:off x="515138" y="2820988"/>
              <a:ext cx="3380589" cy="631467"/>
              <a:chOff x="829355" y="3059023"/>
              <a:chExt cx="3380589" cy="63146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829355" y="3228825"/>
                <a:ext cx="1992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=&gt;                 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1886801"/>
                  </p:ext>
                </p:extLst>
              </p:nvPr>
            </p:nvGraphicFramePr>
            <p:xfrm>
              <a:off x="1466744" y="3059023"/>
              <a:ext cx="2743200" cy="493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625400" imgH="291960" progId="Equation.DSMT4">
                      <p:embed/>
                    </p:oleObj>
                  </mc:Choice>
                  <mc:Fallback>
                    <p:oleObj name="Equation" r:id="rId23" imgW="162540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6744" y="3059023"/>
                            <a:ext cx="2743200" cy="493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Left Brace 46"/>
            <p:cNvSpPr/>
            <p:nvPr/>
          </p:nvSpPr>
          <p:spPr>
            <a:xfrm>
              <a:off x="1097280" y="2891003"/>
              <a:ext cx="45719" cy="74754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20494"/>
              </p:ext>
            </p:extLst>
          </p:nvPr>
        </p:nvGraphicFramePr>
        <p:xfrm>
          <a:off x="1168400" y="4668838"/>
          <a:ext cx="26574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74640" imgH="291960" progId="Equation.DSMT4">
                  <p:embed/>
                </p:oleObj>
              </mc:Choice>
              <mc:Fallback>
                <p:oleObj name="Equation" r:id="rId25" imgW="1574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668838"/>
                        <a:ext cx="26574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6201" y="-87802"/>
            <a:ext cx="7620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Freeform 14352"/>
          <p:cNvSpPr/>
          <p:nvPr/>
        </p:nvSpPr>
        <p:spPr>
          <a:xfrm>
            <a:off x="3987800" y="3225800"/>
            <a:ext cx="484160" cy="644710"/>
          </a:xfrm>
          <a:custGeom>
            <a:avLst/>
            <a:gdLst>
              <a:gd name="connsiteX0" fmla="*/ 0 w 484160"/>
              <a:gd name="connsiteY0" fmla="*/ 0 h 723900"/>
              <a:gd name="connsiteX1" fmla="*/ 482600 w 484160"/>
              <a:gd name="connsiteY1" fmla="*/ 88900 h 723900"/>
              <a:gd name="connsiteX2" fmla="*/ 152400 w 484160"/>
              <a:gd name="connsiteY2" fmla="*/ 520700 h 723900"/>
              <a:gd name="connsiteX3" fmla="*/ 101600 w 48416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160" h="723900">
                <a:moveTo>
                  <a:pt x="0" y="0"/>
                </a:moveTo>
                <a:cubicBezTo>
                  <a:pt x="228600" y="1058"/>
                  <a:pt x="457200" y="2117"/>
                  <a:pt x="482600" y="88900"/>
                </a:cubicBezTo>
                <a:cubicBezTo>
                  <a:pt x="508000" y="175683"/>
                  <a:pt x="215900" y="414867"/>
                  <a:pt x="152400" y="520700"/>
                </a:cubicBezTo>
                <a:cubicBezTo>
                  <a:pt x="88900" y="626533"/>
                  <a:pt x="-2117" y="656167"/>
                  <a:pt x="101600" y="723900"/>
                </a:cubicBezTo>
              </a:path>
            </a:pathLst>
          </a:custGeom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14600" y="3105150"/>
            <a:ext cx="1519176" cy="201744"/>
          </a:xfrm>
          <a:prstGeom prst="rect">
            <a:avLst/>
          </a:prstGeom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06">
            <a:off x="623827" y="2092489"/>
            <a:ext cx="944798" cy="302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/>
          <a:stretch/>
        </p:blipFill>
        <p:spPr>
          <a:xfrm flipH="1">
            <a:off x="1133773" y="20616"/>
            <a:ext cx="904296" cy="2021649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>
            <a:off x="304800" y="1897191"/>
            <a:ext cx="2514600" cy="1752600"/>
          </a:xfrm>
          <a:prstGeom prst="trapezoid">
            <a:avLst>
              <a:gd name="adj" fmla="val 1928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57200" y="1916490"/>
            <a:ext cx="3741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HÌNH THANG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9" t="52898" r="33476" b="13996"/>
          <a:stretch/>
        </p:blipFill>
        <p:spPr>
          <a:xfrm>
            <a:off x="7010400" y="57150"/>
            <a:ext cx="2362200" cy="2035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9" t="28089" r="33858" b="38365"/>
          <a:stretch/>
        </p:blipFill>
        <p:spPr>
          <a:xfrm>
            <a:off x="3657600" y="-5741"/>
            <a:ext cx="2438400" cy="2616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246" y="227755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n>
                  <a:solidFill>
                    <a:schemeClr val="accent1"/>
                  </a:solidFill>
                </a:ln>
              </a:rPr>
              <a:t>Tứ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chemeClr val="accent1"/>
                  </a:solidFill>
                </a:ln>
              </a:rPr>
              <a:t>giác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chemeClr val="accent1"/>
                  </a:solidFill>
                </a:ln>
              </a:rPr>
              <a:t>có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</a:p>
          <a:p>
            <a:r>
              <a:rPr lang="en-US" dirty="0">
                <a:ln>
                  <a:solidFill>
                    <a:schemeClr val="accent1"/>
                  </a:solidFill>
                </a:ln>
              </a:rPr>
              <a:t>2 </a:t>
            </a:r>
            <a:r>
              <a:rPr lang="en-US" dirty="0" err="1">
                <a:ln>
                  <a:solidFill>
                    <a:schemeClr val="accent1"/>
                  </a:solidFill>
                </a:ln>
              </a:rPr>
              <a:t>cạnh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chemeClr val="accent1"/>
                  </a:solidFill>
                </a:ln>
              </a:rPr>
              <a:t>đối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</a:p>
          <a:p>
            <a:r>
              <a:rPr lang="en-US" dirty="0">
                <a:ln>
                  <a:solidFill>
                    <a:schemeClr val="accent1"/>
                  </a:solidFill>
                </a:ln>
              </a:rPr>
              <a:t>song </a:t>
            </a:r>
            <a:r>
              <a:rPr lang="en-US" dirty="0" err="1">
                <a:ln>
                  <a:solidFill>
                    <a:schemeClr val="accent1"/>
                  </a:solidFill>
                </a:ln>
              </a:rPr>
              <a:t>song</a:t>
            </a:r>
            <a:endParaRPr lang="en-US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17940" y="613775"/>
            <a:ext cx="1402915" cy="2029217"/>
          </a:xfrm>
          <a:custGeom>
            <a:avLst/>
            <a:gdLst>
              <a:gd name="connsiteX0" fmla="*/ 0 w 1402915"/>
              <a:gd name="connsiteY0" fmla="*/ 2029217 h 2029217"/>
              <a:gd name="connsiteX1" fmla="*/ 739035 w 1402915"/>
              <a:gd name="connsiteY1" fmla="*/ 1540702 h 2029217"/>
              <a:gd name="connsiteX2" fmla="*/ 175364 w 1402915"/>
              <a:gd name="connsiteY2" fmla="*/ 563672 h 2029217"/>
              <a:gd name="connsiteX3" fmla="*/ 1402915 w 1402915"/>
              <a:gd name="connsiteY3" fmla="*/ 0 h 202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915" h="2029217">
                <a:moveTo>
                  <a:pt x="0" y="2029217"/>
                </a:moveTo>
                <a:cubicBezTo>
                  <a:pt x="354904" y="1907088"/>
                  <a:pt x="709808" y="1784959"/>
                  <a:pt x="739035" y="1540702"/>
                </a:cubicBezTo>
                <a:cubicBezTo>
                  <a:pt x="768262" y="1296444"/>
                  <a:pt x="64717" y="820456"/>
                  <a:pt x="175364" y="563672"/>
                </a:cubicBezTo>
                <a:cubicBezTo>
                  <a:pt x="286011" y="306888"/>
                  <a:pt x="1231726" y="56367"/>
                  <a:pt x="140291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131163">
            <a:off x="2588128" y="462374"/>
            <a:ext cx="13003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43701" y="1428750"/>
            <a:ext cx="1351243" cy="623684"/>
            <a:chOff x="3906557" y="3333750"/>
            <a:chExt cx="1579843" cy="62368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62400" y="3333750"/>
              <a:ext cx="1066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3333750"/>
              <a:ext cx="45720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06557" y="3943350"/>
              <a:ext cx="15798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6557" y="3333750"/>
              <a:ext cx="55843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29200" y="3347834"/>
              <a:ext cx="1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Half Frame 21"/>
            <p:cNvSpPr/>
            <p:nvPr/>
          </p:nvSpPr>
          <p:spPr>
            <a:xfrm>
              <a:off x="4852770" y="3802190"/>
              <a:ext cx="181191" cy="150683"/>
            </a:xfrm>
            <a:prstGeom prst="halfFrame">
              <a:avLst>
                <a:gd name="adj1" fmla="val 9601"/>
                <a:gd name="adj2" fmla="val 107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5715000" y="1031440"/>
            <a:ext cx="1524000" cy="119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38800" y="1172288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Hình Thang vuông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5910" y="42105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n>
                  <a:solidFill>
                    <a:schemeClr val="accent1"/>
                  </a:solidFill>
                </a:ln>
              </a:rPr>
              <a:t>Hình thang</a:t>
            </a:r>
          </a:p>
          <a:p>
            <a:r>
              <a:rPr lang="en-US" sz="1600">
                <a:ln>
                  <a:solidFill>
                    <a:schemeClr val="accent1"/>
                  </a:solidFill>
                </a:ln>
              </a:rPr>
              <a:t>có 1 góc vuông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552097" y="1182821"/>
            <a:ext cx="1143697" cy="614358"/>
            <a:chOff x="5957883" y="3257550"/>
            <a:chExt cx="1143697" cy="61435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974976" y="3257550"/>
              <a:ext cx="730624" cy="15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74976" y="3867150"/>
              <a:ext cx="1126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74976" y="3257550"/>
              <a:ext cx="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05600" y="3259119"/>
              <a:ext cx="39598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alf Frame 36"/>
            <p:cNvSpPr/>
            <p:nvPr/>
          </p:nvSpPr>
          <p:spPr>
            <a:xfrm flipH="1">
              <a:off x="5957883" y="3681408"/>
              <a:ext cx="228601" cy="190500"/>
            </a:xfrm>
            <a:prstGeom prst="halfFrame">
              <a:avLst>
                <a:gd name="adj1" fmla="val 8998"/>
                <a:gd name="adj2" fmla="val 1143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66476" y="2640554"/>
            <a:ext cx="11464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/>
              <a:t>Tính chất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981200" y="3867150"/>
            <a:ext cx="3208944" cy="1200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30741" y="3397868"/>
            <a:ext cx="6078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/>
              <a:t>Góc</a:t>
            </a:r>
          </a:p>
        </p:txBody>
      </p:sp>
      <p:grpSp>
        <p:nvGrpSpPr>
          <p:cNvPr id="14340" name="Group 14339"/>
          <p:cNvGrpSpPr/>
          <p:nvPr/>
        </p:nvGrpSpPr>
        <p:grpSpPr>
          <a:xfrm>
            <a:off x="5190144" y="2642992"/>
            <a:ext cx="1778634" cy="538358"/>
            <a:chOff x="5460366" y="2642992"/>
            <a:chExt cx="1778634" cy="538358"/>
          </a:xfrm>
        </p:grpSpPr>
        <p:sp>
          <p:nvSpPr>
            <p:cNvPr id="14336" name="TextBox 14335"/>
            <p:cNvSpPr txBox="1"/>
            <p:nvPr/>
          </p:nvSpPr>
          <p:spPr>
            <a:xfrm>
              <a:off x="5481617" y="270132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</a:rPr>
                <a:t>  2 cạnh bên //</a:t>
              </a:r>
            </a:p>
          </p:txBody>
        </p:sp>
        <p:sp>
          <p:nvSpPr>
            <p:cNvPr id="14337" name="Oval 14336"/>
            <p:cNvSpPr/>
            <p:nvPr/>
          </p:nvSpPr>
          <p:spPr>
            <a:xfrm>
              <a:off x="5460366" y="2642992"/>
              <a:ext cx="1778634" cy="5383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1" name="Group 14340"/>
          <p:cNvGrpSpPr/>
          <p:nvPr/>
        </p:nvGrpSpPr>
        <p:grpSpPr>
          <a:xfrm>
            <a:off x="5410200" y="3678019"/>
            <a:ext cx="1465250" cy="584775"/>
            <a:chOff x="5410200" y="3678019"/>
            <a:chExt cx="1465250" cy="584775"/>
          </a:xfrm>
        </p:grpSpPr>
        <p:sp>
          <p:nvSpPr>
            <p:cNvPr id="70" name="TextBox 69"/>
            <p:cNvSpPr txBox="1"/>
            <p:nvPr/>
          </p:nvSpPr>
          <p:spPr>
            <a:xfrm>
              <a:off x="5494944" y="3678019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 2 cạnh đáy</a:t>
              </a:r>
            </a:p>
            <a:p>
              <a:r>
                <a:rPr lang="en-US" sz="1600">
                  <a:solidFill>
                    <a:srgbClr val="C00000"/>
                  </a:solidFill>
                </a:rPr>
                <a:t> bằng nhau</a:t>
              </a:r>
            </a:p>
          </p:txBody>
        </p:sp>
        <p:sp>
          <p:nvSpPr>
            <p:cNvPr id="14338" name="Rounded Rectangle 14337"/>
            <p:cNvSpPr/>
            <p:nvPr/>
          </p:nvSpPr>
          <p:spPr>
            <a:xfrm>
              <a:off x="5410200" y="3678019"/>
              <a:ext cx="1465250" cy="5847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2" name="Freeform 14341"/>
          <p:cNvSpPr/>
          <p:nvPr/>
        </p:nvSpPr>
        <p:spPr>
          <a:xfrm>
            <a:off x="4013860" y="3060398"/>
            <a:ext cx="1615869" cy="392706"/>
          </a:xfrm>
          <a:custGeom>
            <a:avLst/>
            <a:gdLst>
              <a:gd name="connsiteX0" fmla="*/ 0 w 1603169"/>
              <a:gd name="connsiteY0" fmla="*/ 86563 h 419072"/>
              <a:gd name="connsiteX1" fmla="*/ 534389 w 1603169"/>
              <a:gd name="connsiteY1" fmla="*/ 15311 h 419072"/>
              <a:gd name="connsiteX2" fmla="*/ 1033153 w 1603169"/>
              <a:gd name="connsiteY2" fmla="*/ 347820 h 419072"/>
              <a:gd name="connsiteX3" fmla="*/ 1603169 w 1603169"/>
              <a:gd name="connsiteY3" fmla="*/ 419072 h 419072"/>
              <a:gd name="connsiteX0" fmla="*/ 0 w 1615869"/>
              <a:gd name="connsiteY0" fmla="*/ 86563 h 387322"/>
              <a:gd name="connsiteX1" fmla="*/ 534389 w 1615869"/>
              <a:gd name="connsiteY1" fmla="*/ 15311 h 387322"/>
              <a:gd name="connsiteX2" fmla="*/ 1033153 w 1615869"/>
              <a:gd name="connsiteY2" fmla="*/ 347820 h 387322"/>
              <a:gd name="connsiteX3" fmla="*/ 1615869 w 1615869"/>
              <a:gd name="connsiteY3" fmla="*/ 387322 h 387322"/>
              <a:gd name="connsiteX0" fmla="*/ 0 w 1615869"/>
              <a:gd name="connsiteY0" fmla="*/ 86563 h 392706"/>
              <a:gd name="connsiteX1" fmla="*/ 534389 w 1615869"/>
              <a:gd name="connsiteY1" fmla="*/ 15311 h 392706"/>
              <a:gd name="connsiteX2" fmla="*/ 1033153 w 1615869"/>
              <a:gd name="connsiteY2" fmla="*/ 347820 h 392706"/>
              <a:gd name="connsiteX3" fmla="*/ 1615869 w 1615869"/>
              <a:gd name="connsiteY3" fmla="*/ 387322 h 39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869" h="392706">
                <a:moveTo>
                  <a:pt x="0" y="86563"/>
                </a:moveTo>
                <a:cubicBezTo>
                  <a:pt x="181098" y="29165"/>
                  <a:pt x="362197" y="-28232"/>
                  <a:pt x="534389" y="15311"/>
                </a:cubicBezTo>
                <a:cubicBezTo>
                  <a:pt x="706581" y="58854"/>
                  <a:pt x="852906" y="285818"/>
                  <a:pt x="1033153" y="347820"/>
                </a:cubicBezTo>
                <a:cubicBezTo>
                  <a:pt x="1213400" y="409822"/>
                  <a:pt x="1379105" y="390621"/>
                  <a:pt x="1615869" y="387322"/>
                </a:cubicBezTo>
              </a:path>
            </a:pathLst>
          </a:cu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Freeform 14342"/>
          <p:cNvSpPr/>
          <p:nvPr/>
        </p:nvSpPr>
        <p:spPr>
          <a:xfrm>
            <a:off x="5581403" y="3206338"/>
            <a:ext cx="508893" cy="237506"/>
          </a:xfrm>
          <a:custGeom>
            <a:avLst/>
            <a:gdLst>
              <a:gd name="connsiteX0" fmla="*/ 0 w 508893"/>
              <a:gd name="connsiteY0" fmla="*/ 237506 h 237506"/>
              <a:gd name="connsiteX1" fmla="*/ 486888 w 508893"/>
              <a:gd name="connsiteY1" fmla="*/ 154379 h 237506"/>
              <a:gd name="connsiteX2" fmla="*/ 380010 w 508893"/>
              <a:gd name="connsiteY2" fmla="*/ 0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93" h="237506">
                <a:moveTo>
                  <a:pt x="0" y="237506"/>
                </a:moveTo>
                <a:cubicBezTo>
                  <a:pt x="211776" y="215734"/>
                  <a:pt x="423553" y="193963"/>
                  <a:pt x="486888" y="154379"/>
                </a:cubicBezTo>
                <a:cubicBezTo>
                  <a:pt x="550223" y="114795"/>
                  <a:pt x="465116" y="57397"/>
                  <a:pt x="38001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4" name="Freeform 14343"/>
          <p:cNvSpPr/>
          <p:nvPr/>
        </p:nvSpPr>
        <p:spPr>
          <a:xfrm>
            <a:off x="5569527" y="3455720"/>
            <a:ext cx="746967" cy="225631"/>
          </a:xfrm>
          <a:custGeom>
            <a:avLst/>
            <a:gdLst>
              <a:gd name="connsiteX0" fmla="*/ 0 w 746967"/>
              <a:gd name="connsiteY0" fmla="*/ 11875 h 225631"/>
              <a:gd name="connsiteX1" fmla="*/ 724395 w 746967"/>
              <a:gd name="connsiteY1" fmla="*/ 23750 h 225631"/>
              <a:gd name="connsiteX2" fmla="*/ 581891 w 746967"/>
              <a:gd name="connsiteY2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67" h="225631">
                <a:moveTo>
                  <a:pt x="0" y="11875"/>
                </a:moveTo>
                <a:cubicBezTo>
                  <a:pt x="313706" y="-1"/>
                  <a:pt x="627413" y="-11876"/>
                  <a:pt x="724395" y="23750"/>
                </a:cubicBezTo>
                <a:cubicBezTo>
                  <a:pt x="821377" y="59376"/>
                  <a:pt x="573974" y="217714"/>
                  <a:pt x="581891" y="225631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 rot="2184275">
            <a:off x="4533570" y="2830343"/>
            <a:ext cx="7360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/>
              <a:t>Cạnh</a:t>
            </a:r>
          </a:p>
        </p:txBody>
      </p:sp>
      <p:grpSp>
        <p:nvGrpSpPr>
          <p:cNvPr id="14346" name="Group 14345"/>
          <p:cNvGrpSpPr/>
          <p:nvPr/>
        </p:nvGrpSpPr>
        <p:grpSpPr>
          <a:xfrm>
            <a:off x="7456088" y="2038350"/>
            <a:ext cx="1535512" cy="726832"/>
            <a:chOff x="7198446" y="2149718"/>
            <a:chExt cx="1535512" cy="726832"/>
          </a:xfrm>
        </p:grpSpPr>
        <p:sp>
          <p:nvSpPr>
            <p:cNvPr id="73" name="TextBox 72"/>
            <p:cNvSpPr txBox="1"/>
            <p:nvPr/>
          </p:nvSpPr>
          <p:spPr>
            <a:xfrm>
              <a:off x="7359749" y="2225918"/>
              <a:ext cx="1221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3333CC"/>
                  </a:solidFill>
                </a:rPr>
                <a:t>2 cạnh bên</a:t>
              </a:r>
            </a:p>
            <a:p>
              <a:pPr algn="ctr"/>
              <a:r>
                <a:rPr lang="en-US" sz="1600">
                  <a:solidFill>
                    <a:srgbClr val="3333CC"/>
                  </a:solidFill>
                </a:rPr>
                <a:t>bằng nhau</a:t>
              </a:r>
            </a:p>
          </p:txBody>
        </p:sp>
        <p:sp>
          <p:nvSpPr>
            <p:cNvPr id="14345" name="Oval 14344"/>
            <p:cNvSpPr/>
            <p:nvPr/>
          </p:nvSpPr>
          <p:spPr>
            <a:xfrm>
              <a:off x="7198446" y="2149718"/>
              <a:ext cx="1535512" cy="7268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456088" y="2800350"/>
            <a:ext cx="1535512" cy="715534"/>
            <a:chOff x="7198446" y="2092620"/>
            <a:chExt cx="1535512" cy="715534"/>
          </a:xfrm>
        </p:grpSpPr>
        <p:sp>
          <p:nvSpPr>
            <p:cNvPr id="86" name="TextBox 85"/>
            <p:cNvSpPr txBox="1"/>
            <p:nvPr/>
          </p:nvSpPr>
          <p:spPr>
            <a:xfrm>
              <a:off x="7439155" y="2168820"/>
              <a:ext cx="1218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3333CC"/>
                  </a:solidFill>
                </a:rPr>
                <a:t>2 cạnh đáy</a:t>
              </a:r>
            </a:p>
            <a:p>
              <a:pPr algn="ctr"/>
              <a:r>
                <a:rPr lang="en-US" sz="1600">
                  <a:solidFill>
                    <a:srgbClr val="3333CC"/>
                  </a:solidFill>
                </a:rPr>
                <a:t>bằng nhau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7198446" y="2092620"/>
              <a:ext cx="1535512" cy="7155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7" name="Freeform 14346"/>
          <p:cNvSpPr/>
          <p:nvPr/>
        </p:nvSpPr>
        <p:spPr>
          <a:xfrm>
            <a:off x="6958940" y="2303813"/>
            <a:ext cx="510639" cy="570016"/>
          </a:xfrm>
          <a:custGeom>
            <a:avLst/>
            <a:gdLst>
              <a:gd name="connsiteX0" fmla="*/ 0 w 510639"/>
              <a:gd name="connsiteY0" fmla="*/ 570016 h 570016"/>
              <a:gd name="connsiteX1" fmla="*/ 213756 w 510639"/>
              <a:gd name="connsiteY1" fmla="*/ 403761 h 570016"/>
              <a:gd name="connsiteX2" fmla="*/ 23751 w 510639"/>
              <a:gd name="connsiteY2" fmla="*/ 95003 h 570016"/>
              <a:gd name="connsiteX3" fmla="*/ 510639 w 510639"/>
              <a:gd name="connsiteY3" fmla="*/ 0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9" h="570016">
                <a:moveTo>
                  <a:pt x="0" y="570016"/>
                </a:moveTo>
                <a:cubicBezTo>
                  <a:pt x="104899" y="526473"/>
                  <a:pt x="209798" y="482930"/>
                  <a:pt x="213756" y="403761"/>
                </a:cubicBezTo>
                <a:cubicBezTo>
                  <a:pt x="217715" y="324592"/>
                  <a:pt x="-25729" y="162296"/>
                  <a:pt x="23751" y="95003"/>
                </a:cubicBezTo>
                <a:cubicBezTo>
                  <a:pt x="73231" y="27710"/>
                  <a:pt x="360218" y="69273"/>
                  <a:pt x="510639" y="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8" name="Freeform 14347"/>
          <p:cNvSpPr/>
          <p:nvPr/>
        </p:nvSpPr>
        <p:spPr>
          <a:xfrm>
            <a:off x="6947066" y="2945081"/>
            <a:ext cx="631536" cy="433438"/>
          </a:xfrm>
          <a:custGeom>
            <a:avLst/>
            <a:gdLst>
              <a:gd name="connsiteX0" fmla="*/ 15911 w 431547"/>
              <a:gd name="connsiteY0" fmla="*/ 0 h 522514"/>
              <a:gd name="connsiteX1" fmla="*/ 205916 w 431547"/>
              <a:gd name="connsiteY1" fmla="*/ 154379 h 522514"/>
              <a:gd name="connsiteX2" fmla="*/ 4036 w 431547"/>
              <a:gd name="connsiteY2" fmla="*/ 368135 h 522514"/>
              <a:gd name="connsiteX3" fmla="*/ 431547 w 431547"/>
              <a:gd name="connsiteY3" fmla="*/ 522514 h 522514"/>
              <a:gd name="connsiteX0" fmla="*/ 24443 w 655979"/>
              <a:gd name="connsiteY0" fmla="*/ 0 h 408214"/>
              <a:gd name="connsiteX1" fmla="*/ 214448 w 655979"/>
              <a:gd name="connsiteY1" fmla="*/ 154379 h 408214"/>
              <a:gd name="connsiteX2" fmla="*/ 12568 w 655979"/>
              <a:gd name="connsiteY2" fmla="*/ 368135 h 408214"/>
              <a:gd name="connsiteX3" fmla="*/ 655979 w 655979"/>
              <a:gd name="connsiteY3" fmla="*/ 408214 h 408214"/>
              <a:gd name="connsiteX0" fmla="*/ 0 w 631536"/>
              <a:gd name="connsiteY0" fmla="*/ 0 h 433438"/>
              <a:gd name="connsiteX1" fmla="*/ 190005 w 631536"/>
              <a:gd name="connsiteY1" fmla="*/ 154379 h 433438"/>
              <a:gd name="connsiteX2" fmla="*/ 178625 w 631536"/>
              <a:gd name="connsiteY2" fmla="*/ 418935 h 433438"/>
              <a:gd name="connsiteX3" fmla="*/ 631536 w 631536"/>
              <a:gd name="connsiteY3" fmla="*/ 408214 h 4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536" h="433438">
                <a:moveTo>
                  <a:pt x="0" y="0"/>
                </a:moveTo>
                <a:cubicBezTo>
                  <a:pt x="95992" y="46511"/>
                  <a:pt x="160234" y="84557"/>
                  <a:pt x="190005" y="154379"/>
                </a:cubicBezTo>
                <a:cubicBezTo>
                  <a:pt x="219776" y="224202"/>
                  <a:pt x="105037" y="376629"/>
                  <a:pt x="178625" y="418935"/>
                </a:cubicBezTo>
                <a:cubicBezTo>
                  <a:pt x="252213" y="461241"/>
                  <a:pt x="560284" y="396339"/>
                  <a:pt x="631536" y="40821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7620000" y="3638550"/>
            <a:ext cx="1307730" cy="584775"/>
            <a:chOff x="5494944" y="3678019"/>
            <a:chExt cx="1307730" cy="584775"/>
          </a:xfrm>
        </p:grpSpPr>
        <p:sp>
          <p:nvSpPr>
            <p:cNvPr id="91" name="TextBox 90"/>
            <p:cNvSpPr txBox="1"/>
            <p:nvPr/>
          </p:nvSpPr>
          <p:spPr>
            <a:xfrm>
              <a:off x="5494944" y="3678019"/>
              <a:ext cx="1307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 2 cạnh bên</a:t>
              </a:r>
            </a:p>
            <a:p>
              <a:pPr algn="ctr"/>
              <a:r>
                <a:rPr lang="en-US" sz="1600">
                  <a:solidFill>
                    <a:srgbClr val="C00000"/>
                  </a:solidFill>
                </a:rPr>
                <a:t> bằng nhau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561472" y="3678019"/>
              <a:ext cx="1228194" cy="564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63816" y="4359801"/>
            <a:ext cx="1392320" cy="584775"/>
            <a:chOff x="5486630" y="3633051"/>
            <a:chExt cx="1342880" cy="612619"/>
          </a:xfrm>
        </p:grpSpPr>
        <p:sp>
          <p:nvSpPr>
            <p:cNvPr id="94" name="TextBox 93"/>
            <p:cNvSpPr txBox="1"/>
            <p:nvPr/>
          </p:nvSpPr>
          <p:spPr>
            <a:xfrm>
              <a:off x="5494944" y="3633051"/>
              <a:ext cx="1212437" cy="61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 2 cạnh bên</a:t>
              </a:r>
            </a:p>
            <a:p>
              <a:pPr algn="ctr"/>
              <a:r>
                <a:rPr lang="en-US" sz="1600">
                  <a:solidFill>
                    <a:srgbClr val="C00000"/>
                  </a:solidFill>
                </a:rPr>
                <a:t>song song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486630" y="3678019"/>
              <a:ext cx="1342880" cy="556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350" name="Straight Arrow Connector 14349"/>
          <p:cNvCxnSpPr>
            <a:stCxn id="14338" idx="3"/>
            <a:endCxn id="92" idx="1"/>
          </p:cNvCxnSpPr>
          <p:nvPr/>
        </p:nvCxnSpPr>
        <p:spPr>
          <a:xfrm flipV="1">
            <a:off x="6875450" y="3920939"/>
            <a:ext cx="811078" cy="494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Freeform 14351"/>
          <p:cNvSpPr/>
          <p:nvPr/>
        </p:nvSpPr>
        <p:spPr>
          <a:xfrm>
            <a:off x="6896100" y="3985261"/>
            <a:ext cx="579120" cy="764492"/>
          </a:xfrm>
          <a:custGeom>
            <a:avLst/>
            <a:gdLst>
              <a:gd name="connsiteX0" fmla="*/ 65386 w 644506"/>
              <a:gd name="connsiteY0" fmla="*/ 0 h 753509"/>
              <a:gd name="connsiteX1" fmla="*/ 347326 w 644506"/>
              <a:gd name="connsiteY1" fmla="*/ 335280 h 753509"/>
              <a:gd name="connsiteX2" fmla="*/ 4426 w 644506"/>
              <a:gd name="connsiteY2" fmla="*/ 708660 h 753509"/>
              <a:gd name="connsiteX3" fmla="*/ 644506 w 644506"/>
              <a:gd name="connsiteY3" fmla="*/ 746760 h 753509"/>
              <a:gd name="connsiteX0" fmla="*/ 64842 w 643962"/>
              <a:gd name="connsiteY0" fmla="*/ 0 h 759702"/>
              <a:gd name="connsiteX1" fmla="*/ 362022 w 643962"/>
              <a:gd name="connsiteY1" fmla="*/ 236220 h 759702"/>
              <a:gd name="connsiteX2" fmla="*/ 3882 w 643962"/>
              <a:gd name="connsiteY2" fmla="*/ 708660 h 759702"/>
              <a:gd name="connsiteX3" fmla="*/ 643962 w 643962"/>
              <a:gd name="connsiteY3" fmla="*/ 746760 h 759702"/>
              <a:gd name="connsiteX0" fmla="*/ 0 w 579120"/>
              <a:gd name="connsiteY0" fmla="*/ 0 h 746760"/>
              <a:gd name="connsiteX1" fmla="*/ 297180 w 579120"/>
              <a:gd name="connsiteY1" fmla="*/ 236220 h 746760"/>
              <a:gd name="connsiteX2" fmla="*/ 99060 w 579120"/>
              <a:gd name="connsiteY2" fmla="*/ 655320 h 746760"/>
              <a:gd name="connsiteX3" fmla="*/ 579120 w 579120"/>
              <a:gd name="connsiteY3" fmla="*/ 746760 h 746760"/>
              <a:gd name="connsiteX0" fmla="*/ 0 w 579120"/>
              <a:gd name="connsiteY0" fmla="*/ 0 h 746760"/>
              <a:gd name="connsiteX1" fmla="*/ 297180 w 579120"/>
              <a:gd name="connsiteY1" fmla="*/ 236220 h 746760"/>
              <a:gd name="connsiteX2" fmla="*/ 99060 w 579120"/>
              <a:gd name="connsiteY2" fmla="*/ 655320 h 746760"/>
              <a:gd name="connsiteX3" fmla="*/ 579120 w 579120"/>
              <a:gd name="connsiteY3" fmla="*/ 746760 h 746760"/>
              <a:gd name="connsiteX0" fmla="*/ 0 w 579120"/>
              <a:gd name="connsiteY0" fmla="*/ 0 h 764492"/>
              <a:gd name="connsiteX1" fmla="*/ 297180 w 579120"/>
              <a:gd name="connsiteY1" fmla="*/ 236220 h 764492"/>
              <a:gd name="connsiteX2" fmla="*/ 99060 w 579120"/>
              <a:gd name="connsiteY2" fmla="*/ 655320 h 764492"/>
              <a:gd name="connsiteX3" fmla="*/ 579120 w 579120"/>
              <a:gd name="connsiteY3" fmla="*/ 746760 h 76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764492">
                <a:moveTo>
                  <a:pt x="0" y="0"/>
                </a:moveTo>
                <a:cubicBezTo>
                  <a:pt x="199390" y="55245"/>
                  <a:pt x="280670" y="127000"/>
                  <a:pt x="297180" y="236220"/>
                </a:cubicBezTo>
                <a:cubicBezTo>
                  <a:pt x="313690" y="345440"/>
                  <a:pt x="36830" y="486410"/>
                  <a:pt x="99060" y="655320"/>
                </a:cubicBezTo>
                <a:cubicBezTo>
                  <a:pt x="161290" y="824230"/>
                  <a:pt x="579120" y="746760"/>
                  <a:pt x="579120" y="74676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73879" y="394335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66"/>
                </a:solidFill>
              </a:rPr>
              <a:t>Hai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>
                <a:solidFill>
                  <a:srgbClr val="FF0066"/>
                </a:solidFill>
              </a:rPr>
              <a:t>góc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>
                <a:solidFill>
                  <a:srgbClr val="FF0066"/>
                </a:solidFill>
              </a:rPr>
              <a:t>kề</a:t>
            </a:r>
            <a:r>
              <a:rPr lang="en-US" sz="1600" dirty="0">
                <a:solidFill>
                  <a:srgbClr val="FF0066"/>
                </a:solidFill>
              </a:rPr>
              <a:t> 1 </a:t>
            </a:r>
            <a:r>
              <a:rPr lang="en-US" sz="1600" dirty="0" err="1">
                <a:solidFill>
                  <a:srgbClr val="FF0066"/>
                </a:solidFill>
              </a:rPr>
              <a:t>cạnh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>
                <a:solidFill>
                  <a:srgbClr val="FF0066"/>
                </a:solidFill>
              </a:rPr>
              <a:t>bên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>
                <a:solidFill>
                  <a:srgbClr val="FF0066"/>
                </a:solidFill>
              </a:rPr>
              <a:t>bù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>
                <a:solidFill>
                  <a:srgbClr val="FF0066"/>
                </a:solidFill>
              </a:rPr>
              <a:t>nhau</a:t>
            </a:r>
            <a:endParaRPr lang="en-US" sz="1600" dirty="0">
              <a:solidFill>
                <a:srgbClr val="FF0066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09800" y="4281904"/>
            <a:ext cx="1351243" cy="615176"/>
            <a:chOff x="6096000" y="3181350"/>
            <a:chExt cx="1351243" cy="615176"/>
          </a:xfrm>
        </p:grpSpPr>
        <p:grpSp>
          <p:nvGrpSpPr>
            <p:cNvPr id="50" name="Group 49"/>
            <p:cNvGrpSpPr/>
            <p:nvPr/>
          </p:nvGrpSpPr>
          <p:grpSpPr>
            <a:xfrm>
              <a:off x="6096000" y="3181350"/>
              <a:ext cx="1351243" cy="609600"/>
              <a:chOff x="3906557" y="3333750"/>
              <a:chExt cx="1579843" cy="609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62400" y="3333750"/>
                <a:ext cx="10668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029200" y="3333750"/>
                <a:ext cx="457200" cy="609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906557" y="3943350"/>
                <a:ext cx="157984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906557" y="3333750"/>
                <a:ext cx="55843" cy="609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2925141"/>
                </p:ext>
              </p:extLst>
            </p:nvPr>
          </p:nvGraphicFramePr>
          <p:xfrm>
            <a:off x="6103374" y="3593326"/>
            <a:ext cx="2413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203040" progId="Equation.DSMT4">
                    <p:embed/>
                  </p:oleObj>
                </mc:Choice>
                <mc:Fallback>
                  <p:oleObj name="Equation" r:id="rId6" imgW="2412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03374" y="3593326"/>
                          <a:ext cx="2413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432814"/>
                </p:ext>
              </p:extLst>
            </p:nvPr>
          </p:nvGraphicFramePr>
          <p:xfrm>
            <a:off x="6151920" y="3186278"/>
            <a:ext cx="3048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04560" imgH="203040" progId="Equation.DSMT4">
                    <p:embed/>
                  </p:oleObj>
                </mc:Choice>
                <mc:Fallback>
                  <p:oleObj name="Equation" r:id="rId8" imgW="3045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51920" y="3186278"/>
                          <a:ext cx="3048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54" name="Group 14353"/>
          <p:cNvGrpSpPr/>
          <p:nvPr/>
        </p:nvGrpSpPr>
        <p:grpSpPr>
          <a:xfrm>
            <a:off x="3800897" y="4360706"/>
            <a:ext cx="1126604" cy="612899"/>
            <a:chOff x="3800897" y="4360706"/>
            <a:chExt cx="1126604" cy="612899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982450"/>
                </p:ext>
              </p:extLst>
            </p:nvPr>
          </p:nvGraphicFramePr>
          <p:xfrm>
            <a:off x="4224470" y="4770405"/>
            <a:ext cx="3048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560" imgH="203040" progId="Equation.DSMT4">
                    <p:embed/>
                  </p:oleObj>
                </mc:Choice>
                <mc:Fallback>
                  <p:oleObj name="Equation" r:id="rId10" imgW="3045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24470" y="4770405"/>
                          <a:ext cx="3048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4112148"/>
                </p:ext>
              </p:extLst>
            </p:nvPr>
          </p:nvGraphicFramePr>
          <p:xfrm>
            <a:off x="3889277" y="4400550"/>
            <a:ext cx="2540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53800" imgH="203040" progId="Equation.DSMT4">
                    <p:embed/>
                  </p:oleObj>
                </mc:Choice>
                <mc:Fallback>
                  <p:oleObj name="Equation" r:id="rId12" imgW="253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889277" y="4400550"/>
                          <a:ext cx="2540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" name="Group 59"/>
            <p:cNvGrpSpPr/>
            <p:nvPr/>
          </p:nvGrpSpPr>
          <p:grpSpPr>
            <a:xfrm rot="10131446">
              <a:off x="3800897" y="4360706"/>
              <a:ext cx="1126604" cy="611169"/>
              <a:chOff x="5974976" y="3257550"/>
              <a:chExt cx="1126604" cy="61116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5974976" y="3257550"/>
                <a:ext cx="730624" cy="156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974976" y="3867150"/>
                <a:ext cx="112660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974976" y="3257550"/>
                <a:ext cx="0" cy="609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705600" y="3259119"/>
                <a:ext cx="395980" cy="609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2979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43" grpId="0" animBg="1"/>
      <p:bldP spid="8" grpId="0"/>
      <p:bldP spid="12" grpId="0" animBg="1"/>
      <p:bldP spid="13" grpId="0" animBg="1"/>
      <p:bldP spid="25" grpId="0" animBg="1"/>
      <p:bldP spid="29" grpId="0"/>
      <p:bldP spid="30" grpId="0"/>
      <p:bldP spid="42" grpId="0" animBg="1"/>
      <p:bldP spid="45" grpId="0" animBg="1"/>
      <p:bldP spid="49" grpId="0" animBg="1"/>
      <p:bldP spid="14342" grpId="0" animBg="1"/>
      <p:bldP spid="14343" grpId="0" animBg="1"/>
      <p:bldP spid="14344" grpId="0" animBg="1"/>
      <p:bldP spid="80" grpId="0" animBg="1"/>
      <p:bldP spid="14347" grpId="0" animBg="1"/>
      <p:bldP spid="14348" grpId="0" animBg="1"/>
      <p:bldP spid="14352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304800" y="2429731"/>
            <a:ext cx="8153400" cy="15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thuộc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nghĩa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7 (H21b,c);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2;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9;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10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71/ SGK</a:t>
            </a:r>
          </a:p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thang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28675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5029200" y="785812"/>
            <a:ext cx="2743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7"/>
          <p:cNvSpPr>
            <a:spLocks noChangeArrowheads="1" noChangeShapeType="1" noTextEdit="1"/>
          </p:cNvSpPr>
          <p:nvPr/>
        </p:nvSpPr>
        <p:spPr bwMode="auto">
          <a:xfrm>
            <a:off x="2349500" y="228600"/>
            <a:ext cx="510540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9" tIns="45695" rIns="91389" bIns="4569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899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1598979"/>
            <a:ext cx="977901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417757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4801" y="114301"/>
            <a:ext cx="3540772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/>
          <a:p>
            <a:r>
              <a:rPr lang="en-US" sz="2400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9 (</a:t>
            </a:r>
            <a:r>
              <a:rPr lang="en-US" sz="2400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/71)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19600" y="1885951"/>
            <a:ext cx="33528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5800" y="1885951"/>
            <a:ext cx="3705726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352800" y="3886200"/>
            <a:ext cx="1588168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 // BC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47014" y="4476750"/>
            <a:ext cx="4058653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>
            <a:off x="304800" y="127635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>
            <a:off x="704850" y="628256"/>
            <a:ext cx="0" cy="1102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24"/>
          <p:cNvSpPr txBox="1">
            <a:spLocks noChangeArrowheads="1"/>
          </p:cNvSpPr>
          <p:nvPr/>
        </p:nvSpPr>
        <p:spPr bwMode="auto">
          <a:xfrm>
            <a:off x="152400" y="700021"/>
            <a:ext cx="595074" cy="4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4118" name="Text Box 25"/>
          <p:cNvSpPr txBox="1">
            <a:spLocks noChangeArrowheads="1"/>
          </p:cNvSpPr>
          <p:nvPr/>
        </p:nvSpPr>
        <p:spPr bwMode="auto">
          <a:xfrm>
            <a:off x="166926" y="1276350"/>
            <a:ext cx="595074" cy="4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4119" name="Text Box 26"/>
          <p:cNvSpPr txBox="1">
            <a:spLocks noChangeArrowheads="1"/>
          </p:cNvSpPr>
          <p:nvPr/>
        </p:nvSpPr>
        <p:spPr bwMode="auto">
          <a:xfrm>
            <a:off x="688181" y="519113"/>
            <a:ext cx="3345418" cy="83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ABCD, AB = BC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4120" name="Text Box 28"/>
          <p:cNvSpPr txBox="1">
            <a:spLocks noChangeArrowheads="1"/>
          </p:cNvSpPr>
          <p:nvPr/>
        </p:nvSpPr>
        <p:spPr bwMode="auto">
          <a:xfrm>
            <a:off x="768191" y="1236763"/>
            <a:ext cx="2722006" cy="4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ABCD là hình thang</a:t>
            </a:r>
          </a:p>
        </p:txBody>
      </p:sp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634"/>
            <a:ext cx="3124200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20" name="Object 32"/>
          <p:cNvGraphicFramePr>
            <a:graphicFrameLocks noChangeAspect="1"/>
          </p:cNvGraphicFramePr>
          <p:nvPr/>
        </p:nvGraphicFramePr>
        <p:xfrm>
          <a:off x="3581400" y="3314701"/>
          <a:ext cx="838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66400" progId="Equation.DSMT4">
                  <p:embed/>
                </p:oleObj>
              </mc:Choice>
              <mc:Fallback>
                <p:oleObj name="Equation" r:id="rId3" imgW="545760" imgH="266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14701"/>
                        <a:ext cx="838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3810000" y="422910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2910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2" name="Object 34"/>
          <p:cNvGraphicFramePr>
            <a:graphicFrameLocks noChangeAspect="1"/>
          </p:cNvGraphicFramePr>
          <p:nvPr/>
        </p:nvGraphicFramePr>
        <p:xfrm>
          <a:off x="3810000" y="360045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0045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88903"/>
              </p:ext>
            </p:extLst>
          </p:nvPr>
        </p:nvGraphicFramePr>
        <p:xfrm>
          <a:off x="2133601" y="2571750"/>
          <a:ext cx="3783013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480" imgH="419040" progId="Equation.DSMT4">
                  <p:embed/>
                </p:oleObj>
              </mc:Choice>
              <mc:Fallback>
                <p:oleObj name="Equation" r:id="rId9" imgW="2463480" imgH="419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571750"/>
                        <a:ext cx="3783013" cy="48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4" name="Object 36"/>
          <p:cNvGraphicFramePr>
            <a:graphicFrameLocks noChangeAspect="1"/>
          </p:cNvGraphicFramePr>
          <p:nvPr/>
        </p:nvGraphicFramePr>
        <p:xfrm>
          <a:off x="3810000" y="302895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2895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5" name="Object 37"/>
          <p:cNvGraphicFramePr>
            <a:graphicFrameLocks noChangeAspect="1"/>
          </p:cNvGraphicFramePr>
          <p:nvPr/>
        </p:nvGraphicFramePr>
        <p:xfrm>
          <a:off x="2362200" y="228600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38"/>
          <p:cNvGraphicFramePr>
            <a:graphicFrameLocks noChangeAspect="1"/>
          </p:cNvGraphicFramePr>
          <p:nvPr/>
        </p:nvGraphicFramePr>
        <p:xfrm>
          <a:off x="5334000" y="228600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4800600" y="1371601"/>
            <a:ext cx="2143503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 = BC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5334000" y="1657350"/>
          <a:ext cx="2619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57350"/>
                        <a:ext cx="2619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Freeform 14352"/>
          <p:cNvSpPr/>
          <p:nvPr/>
        </p:nvSpPr>
        <p:spPr>
          <a:xfrm>
            <a:off x="3987800" y="3225800"/>
            <a:ext cx="484160" cy="723900"/>
          </a:xfrm>
          <a:custGeom>
            <a:avLst/>
            <a:gdLst>
              <a:gd name="connsiteX0" fmla="*/ 0 w 484160"/>
              <a:gd name="connsiteY0" fmla="*/ 0 h 723900"/>
              <a:gd name="connsiteX1" fmla="*/ 482600 w 484160"/>
              <a:gd name="connsiteY1" fmla="*/ 88900 h 723900"/>
              <a:gd name="connsiteX2" fmla="*/ 152400 w 484160"/>
              <a:gd name="connsiteY2" fmla="*/ 520700 h 723900"/>
              <a:gd name="connsiteX3" fmla="*/ 101600 w 48416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160" h="723900">
                <a:moveTo>
                  <a:pt x="0" y="0"/>
                </a:moveTo>
                <a:cubicBezTo>
                  <a:pt x="228600" y="1058"/>
                  <a:pt x="457200" y="2117"/>
                  <a:pt x="482600" y="88900"/>
                </a:cubicBezTo>
                <a:cubicBezTo>
                  <a:pt x="508000" y="175683"/>
                  <a:pt x="215900" y="414867"/>
                  <a:pt x="152400" y="520700"/>
                </a:cubicBezTo>
                <a:cubicBezTo>
                  <a:pt x="88900" y="626533"/>
                  <a:pt x="-2117" y="656167"/>
                  <a:pt x="101600" y="723900"/>
                </a:cubicBezTo>
              </a:path>
            </a:pathLst>
          </a:custGeom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14600" y="3105150"/>
            <a:ext cx="1519176" cy="201744"/>
          </a:xfrm>
          <a:prstGeom prst="rect">
            <a:avLst/>
          </a:prstGeom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06">
            <a:off x="623827" y="2092489"/>
            <a:ext cx="944798" cy="302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/>
          <a:stretch/>
        </p:blipFill>
        <p:spPr>
          <a:xfrm flipH="1">
            <a:off x="1133773" y="20616"/>
            <a:ext cx="904296" cy="2021649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>
            <a:off x="304800" y="1897191"/>
            <a:ext cx="2514600" cy="1752600"/>
          </a:xfrm>
          <a:prstGeom prst="trapezoid">
            <a:avLst>
              <a:gd name="adj" fmla="val 1928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1916490"/>
            <a:ext cx="3741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HÌNH THANG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9" t="52898" r="33476" b="13996"/>
          <a:stretch/>
        </p:blipFill>
        <p:spPr>
          <a:xfrm>
            <a:off x="7010400" y="57150"/>
            <a:ext cx="2362200" cy="2035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9" t="28089" r="33858" b="38365"/>
          <a:stretch/>
        </p:blipFill>
        <p:spPr>
          <a:xfrm>
            <a:off x="3657600" y="-5741"/>
            <a:ext cx="2438400" cy="261600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617940" y="613775"/>
            <a:ext cx="1402915" cy="2029217"/>
          </a:xfrm>
          <a:custGeom>
            <a:avLst/>
            <a:gdLst>
              <a:gd name="connsiteX0" fmla="*/ 0 w 1402915"/>
              <a:gd name="connsiteY0" fmla="*/ 2029217 h 2029217"/>
              <a:gd name="connsiteX1" fmla="*/ 739035 w 1402915"/>
              <a:gd name="connsiteY1" fmla="*/ 1540702 h 2029217"/>
              <a:gd name="connsiteX2" fmla="*/ 175364 w 1402915"/>
              <a:gd name="connsiteY2" fmla="*/ 563672 h 2029217"/>
              <a:gd name="connsiteX3" fmla="*/ 1402915 w 1402915"/>
              <a:gd name="connsiteY3" fmla="*/ 0 h 202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915" h="2029217">
                <a:moveTo>
                  <a:pt x="0" y="2029217"/>
                </a:moveTo>
                <a:cubicBezTo>
                  <a:pt x="354904" y="1907088"/>
                  <a:pt x="709808" y="1784959"/>
                  <a:pt x="739035" y="1540702"/>
                </a:cubicBezTo>
                <a:cubicBezTo>
                  <a:pt x="768262" y="1296444"/>
                  <a:pt x="64717" y="820456"/>
                  <a:pt x="175364" y="563672"/>
                </a:cubicBezTo>
                <a:cubicBezTo>
                  <a:pt x="286011" y="306888"/>
                  <a:pt x="1231726" y="56367"/>
                  <a:pt x="140291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31163">
            <a:off x="2588128" y="462374"/>
            <a:ext cx="13003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Định nghĩa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143701" y="1428750"/>
            <a:ext cx="1351243" cy="623684"/>
            <a:chOff x="3906557" y="3333750"/>
            <a:chExt cx="1579843" cy="62368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62400" y="3333750"/>
              <a:ext cx="1066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3333750"/>
              <a:ext cx="45720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06557" y="3943350"/>
              <a:ext cx="15798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6557" y="3333750"/>
              <a:ext cx="55843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29200" y="3347834"/>
              <a:ext cx="1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Half Frame 21"/>
            <p:cNvSpPr/>
            <p:nvPr/>
          </p:nvSpPr>
          <p:spPr>
            <a:xfrm>
              <a:off x="4852770" y="3802190"/>
              <a:ext cx="181191" cy="150683"/>
            </a:xfrm>
            <a:prstGeom prst="halfFrame">
              <a:avLst>
                <a:gd name="adj1" fmla="val 9601"/>
                <a:gd name="adj2" fmla="val 107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5715000" y="1031440"/>
            <a:ext cx="1524000" cy="119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1172288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Hình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Thang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vuông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552097" y="1182821"/>
            <a:ext cx="1143697" cy="614358"/>
            <a:chOff x="5957883" y="3257550"/>
            <a:chExt cx="1143697" cy="61435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974976" y="3257550"/>
              <a:ext cx="730624" cy="15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74976" y="3867150"/>
              <a:ext cx="1126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74976" y="3257550"/>
              <a:ext cx="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05600" y="3259119"/>
              <a:ext cx="395980" cy="609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alf Frame 36"/>
            <p:cNvSpPr/>
            <p:nvPr/>
          </p:nvSpPr>
          <p:spPr>
            <a:xfrm flipH="1">
              <a:off x="5957883" y="3681408"/>
              <a:ext cx="228601" cy="190500"/>
            </a:xfrm>
            <a:prstGeom prst="halfFrame">
              <a:avLst>
                <a:gd name="adj1" fmla="val 8998"/>
                <a:gd name="adj2" fmla="val 1143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66476" y="2640554"/>
            <a:ext cx="11464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Tính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chất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0741" y="3397868"/>
            <a:ext cx="6078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Góc</a:t>
            </a:r>
          </a:p>
        </p:txBody>
      </p:sp>
      <p:sp>
        <p:nvSpPr>
          <p:cNvPr id="14342" name="Freeform 14341"/>
          <p:cNvSpPr/>
          <p:nvPr/>
        </p:nvSpPr>
        <p:spPr>
          <a:xfrm>
            <a:off x="4013860" y="3060398"/>
            <a:ext cx="1615869" cy="392706"/>
          </a:xfrm>
          <a:custGeom>
            <a:avLst/>
            <a:gdLst>
              <a:gd name="connsiteX0" fmla="*/ 0 w 1603169"/>
              <a:gd name="connsiteY0" fmla="*/ 86563 h 419072"/>
              <a:gd name="connsiteX1" fmla="*/ 534389 w 1603169"/>
              <a:gd name="connsiteY1" fmla="*/ 15311 h 419072"/>
              <a:gd name="connsiteX2" fmla="*/ 1033153 w 1603169"/>
              <a:gd name="connsiteY2" fmla="*/ 347820 h 419072"/>
              <a:gd name="connsiteX3" fmla="*/ 1603169 w 1603169"/>
              <a:gd name="connsiteY3" fmla="*/ 419072 h 419072"/>
              <a:gd name="connsiteX0" fmla="*/ 0 w 1615869"/>
              <a:gd name="connsiteY0" fmla="*/ 86563 h 387322"/>
              <a:gd name="connsiteX1" fmla="*/ 534389 w 1615869"/>
              <a:gd name="connsiteY1" fmla="*/ 15311 h 387322"/>
              <a:gd name="connsiteX2" fmla="*/ 1033153 w 1615869"/>
              <a:gd name="connsiteY2" fmla="*/ 347820 h 387322"/>
              <a:gd name="connsiteX3" fmla="*/ 1615869 w 1615869"/>
              <a:gd name="connsiteY3" fmla="*/ 387322 h 387322"/>
              <a:gd name="connsiteX0" fmla="*/ 0 w 1615869"/>
              <a:gd name="connsiteY0" fmla="*/ 86563 h 392706"/>
              <a:gd name="connsiteX1" fmla="*/ 534389 w 1615869"/>
              <a:gd name="connsiteY1" fmla="*/ 15311 h 392706"/>
              <a:gd name="connsiteX2" fmla="*/ 1033153 w 1615869"/>
              <a:gd name="connsiteY2" fmla="*/ 347820 h 392706"/>
              <a:gd name="connsiteX3" fmla="*/ 1615869 w 1615869"/>
              <a:gd name="connsiteY3" fmla="*/ 387322 h 39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869" h="392706">
                <a:moveTo>
                  <a:pt x="0" y="86563"/>
                </a:moveTo>
                <a:cubicBezTo>
                  <a:pt x="181098" y="29165"/>
                  <a:pt x="362197" y="-28232"/>
                  <a:pt x="534389" y="15311"/>
                </a:cubicBezTo>
                <a:cubicBezTo>
                  <a:pt x="706581" y="58854"/>
                  <a:pt x="852906" y="285818"/>
                  <a:pt x="1033153" y="347820"/>
                </a:cubicBezTo>
                <a:cubicBezTo>
                  <a:pt x="1213400" y="409822"/>
                  <a:pt x="1379105" y="390621"/>
                  <a:pt x="1615869" y="387322"/>
                </a:cubicBezTo>
              </a:path>
            </a:pathLst>
          </a:cu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2184275">
            <a:off x="4533570" y="2830343"/>
            <a:ext cx="7360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Cạnh</a:t>
            </a:r>
          </a:p>
        </p:txBody>
      </p:sp>
    </p:spTree>
    <p:extLst>
      <p:ext uri="{BB962C8B-B14F-4D97-AF65-F5344CB8AC3E}">
        <p14:creationId xmlns:p14="http://schemas.microsoft.com/office/powerpoint/2010/main" val="383068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43" grpId="0" animBg="1"/>
      <p:bldP spid="12" grpId="0" animBg="1"/>
      <p:bldP spid="13" grpId="0" animBg="1"/>
      <p:bldP spid="25" grpId="0" animBg="1"/>
      <p:bldP spid="29" grpId="0"/>
      <p:bldP spid="42" grpId="0" animBg="1"/>
      <p:bldP spid="49" grpId="0" animBg="1"/>
      <p:bldP spid="14342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" y="133350"/>
            <a:ext cx="8458200" cy="5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1390" y="590550"/>
            <a:ext cx="7609609" cy="9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(SGK/69). 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2875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13051" y="1630438"/>
            <a:ext cx="8302336" cy="331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= 180</a:t>
            </a:r>
            <a:r>
              <a:rPr lang="en-US" sz="2800" baseline="30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a// b</a:t>
            </a:r>
          </a:p>
        </p:txBody>
      </p:sp>
    </p:spTree>
    <p:extLst>
      <p:ext uri="{BB962C8B-B14F-4D97-AF65-F5344CB8AC3E}">
        <p14:creationId xmlns:p14="http://schemas.microsoft.com/office/powerpoint/2010/main" val="29859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3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6209" y="823913"/>
            <a:ext cx="3581400" cy="1394222"/>
            <a:chOff x="968" y="1056"/>
            <a:chExt cx="2256" cy="1171"/>
          </a:xfrm>
        </p:grpSpPr>
        <p:grpSp>
          <p:nvGrpSpPr>
            <p:cNvPr id="9278" name="Group 5"/>
            <p:cNvGrpSpPr>
              <a:grpSpLocks/>
            </p:cNvGrpSpPr>
            <p:nvPr/>
          </p:nvGrpSpPr>
          <p:grpSpPr bwMode="auto">
            <a:xfrm>
              <a:off x="1104" y="1248"/>
              <a:ext cx="1920" cy="720"/>
              <a:chOff x="1096" y="1248"/>
              <a:chExt cx="1920" cy="720"/>
            </a:xfrm>
          </p:grpSpPr>
          <p:sp>
            <p:nvSpPr>
              <p:cNvPr id="9283" name="Line 6"/>
              <p:cNvSpPr>
                <a:spLocks noChangeShapeType="1"/>
              </p:cNvSpPr>
              <p:nvPr/>
            </p:nvSpPr>
            <p:spPr bwMode="auto">
              <a:xfrm>
                <a:off x="1096" y="1968"/>
                <a:ext cx="19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7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8"/>
              <p:cNvSpPr>
                <a:spLocks noChangeShapeType="1"/>
              </p:cNvSpPr>
              <p:nvPr/>
            </p:nvSpPr>
            <p:spPr bwMode="auto">
              <a:xfrm flipH="1">
                <a:off x="1104" y="1248"/>
                <a:ext cx="19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9"/>
              <p:cNvSpPr>
                <a:spLocks noChangeShapeType="1"/>
              </p:cNvSpPr>
              <p:nvPr/>
            </p:nvSpPr>
            <p:spPr bwMode="auto">
              <a:xfrm>
                <a:off x="2296" y="1248"/>
                <a:ext cx="72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79" name="Text Box 10"/>
            <p:cNvSpPr txBox="1">
              <a:spLocks noChangeArrowheads="1"/>
            </p:cNvSpPr>
            <p:nvPr/>
          </p:nvSpPr>
          <p:spPr bwMode="auto">
            <a:xfrm>
              <a:off x="968" y="1968"/>
              <a:ext cx="2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/>
                <a:t>D</a:t>
              </a:r>
            </a:p>
          </p:txBody>
        </p:sp>
        <p:sp>
          <p:nvSpPr>
            <p:cNvPr id="9280" name="Text Box 11"/>
            <p:cNvSpPr txBox="1">
              <a:spLocks noChangeArrowheads="1"/>
            </p:cNvSpPr>
            <p:nvPr/>
          </p:nvSpPr>
          <p:spPr bwMode="auto">
            <a:xfrm>
              <a:off x="2936" y="1968"/>
              <a:ext cx="2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C</a:t>
              </a:r>
            </a:p>
          </p:txBody>
        </p:sp>
        <p:sp>
          <p:nvSpPr>
            <p:cNvPr id="9281" name="Text Box 12"/>
            <p:cNvSpPr txBox="1">
              <a:spLocks noChangeArrowheads="1"/>
            </p:cNvSpPr>
            <p:nvPr/>
          </p:nvSpPr>
          <p:spPr bwMode="auto">
            <a:xfrm>
              <a:off x="2264" y="1056"/>
              <a:ext cx="2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B</a:t>
              </a:r>
            </a:p>
          </p:txBody>
        </p:sp>
        <p:sp>
          <p:nvSpPr>
            <p:cNvPr id="9282" name="Text Box 13"/>
            <p:cNvSpPr txBox="1">
              <a:spLocks noChangeArrowheads="1"/>
            </p:cNvSpPr>
            <p:nvPr/>
          </p:nvSpPr>
          <p:spPr bwMode="auto">
            <a:xfrm>
              <a:off x="1160" y="1056"/>
              <a:ext cx="2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A</a:t>
              </a:r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29050" y="450338"/>
            <a:ext cx="24003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02936" y="1595659"/>
            <a:ext cx="4038600" cy="832159"/>
            <a:chOff x="3886201" y="742950"/>
            <a:chExt cx="4038600" cy="832159"/>
          </a:xfrm>
        </p:grpSpPr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3886201" y="742950"/>
              <a:ext cx="4038600" cy="82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27" tIns="40813" rIns="81627" bIns="40813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&lt;=&gt;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4536265" y="1123354"/>
              <a:ext cx="1371600" cy="45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27" tIns="40813" rIns="81627" bIns="40813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AB // CD</a:t>
              </a:r>
            </a:p>
          </p:txBody>
        </p:sp>
      </p:grp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17366535">
            <a:off x="256334" y="1276024"/>
            <a:ext cx="1028700" cy="3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err="1"/>
              <a:t>Cạnh</a:t>
            </a:r>
            <a:r>
              <a:rPr lang="en-US" sz="1400" i="1" dirty="0"/>
              <a:t> </a:t>
            </a:r>
            <a:r>
              <a:rPr lang="en-US" sz="1400" i="1" dirty="0" err="1"/>
              <a:t>bên</a:t>
            </a:r>
            <a:endParaRPr lang="en-US" sz="1400" i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 rot="2154887">
            <a:off x="2923334" y="1301680"/>
            <a:ext cx="1028700" cy="3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err="1"/>
              <a:t>Cạnh</a:t>
            </a:r>
            <a:r>
              <a:rPr lang="en-US" sz="1400" i="1" dirty="0"/>
              <a:t> </a:t>
            </a:r>
            <a:r>
              <a:rPr lang="en-US" sz="1400" i="1" dirty="0" err="1"/>
              <a:t>bên</a:t>
            </a:r>
            <a:endParaRPr lang="en-US" sz="1400" i="1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364409" y="1909763"/>
            <a:ext cx="1371600" cy="3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err="1"/>
              <a:t>Đáy</a:t>
            </a:r>
            <a:r>
              <a:rPr lang="en-US" sz="1400" i="1" dirty="0"/>
              <a:t> </a:t>
            </a:r>
            <a:r>
              <a:rPr lang="en-US" sz="1400" i="1" dirty="0" err="1"/>
              <a:t>lớn</a:t>
            </a:r>
            <a:endParaRPr lang="en-US" sz="1400" i="1" dirty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372029" y="773430"/>
            <a:ext cx="990600" cy="3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err="1"/>
              <a:t>Đáy</a:t>
            </a:r>
            <a:r>
              <a:rPr lang="en-US" sz="1400" i="1" dirty="0"/>
              <a:t> </a:t>
            </a:r>
            <a:r>
              <a:rPr lang="en-US" sz="1400" i="1" dirty="0" err="1"/>
              <a:t>nhỏ</a:t>
            </a:r>
            <a:endParaRPr lang="en-US" sz="1400" i="1" dirty="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 rot="5400000">
            <a:off x="1949112" y="1477460"/>
            <a:ext cx="1204912" cy="29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err="1"/>
              <a:t>Đường</a:t>
            </a:r>
            <a:r>
              <a:rPr lang="en-US" sz="1400" i="1" dirty="0"/>
              <a:t> </a:t>
            </a:r>
            <a:r>
              <a:rPr lang="en-US" sz="1400" i="1" dirty="0" err="1"/>
              <a:t>cao</a:t>
            </a:r>
            <a:endParaRPr lang="en-US" sz="1400" i="1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33400" y="2952751"/>
            <a:ext cx="1981200" cy="1371599"/>
            <a:chOff x="3024" y="1158"/>
            <a:chExt cx="1248" cy="1152"/>
          </a:xfrm>
        </p:grpSpPr>
        <p:grpSp>
          <p:nvGrpSpPr>
            <p:cNvPr id="9264" name="Group 28"/>
            <p:cNvGrpSpPr>
              <a:grpSpLocks/>
            </p:cNvGrpSpPr>
            <p:nvPr/>
          </p:nvGrpSpPr>
          <p:grpSpPr bwMode="auto">
            <a:xfrm>
              <a:off x="3024" y="1158"/>
              <a:ext cx="1248" cy="1152"/>
              <a:chOff x="3024" y="1158"/>
              <a:chExt cx="1248" cy="1152"/>
            </a:xfrm>
          </p:grpSpPr>
          <p:grpSp>
            <p:nvGrpSpPr>
              <p:cNvPr id="9267" name="Group 29"/>
              <p:cNvGrpSpPr>
                <a:grpSpLocks/>
              </p:cNvGrpSpPr>
              <p:nvPr/>
            </p:nvGrpSpPr>
            <p:grpSpPr bwMode="auto">
              <a:xfrm>
                <a:off x="3072" y="1344"/>
                <a:ext cx="1008" cy="720"/>
                <a:chOff x="3072" y="1392"/>
                <a:chExt cx="1152" cy="864"/>
              </a:xfrm>
            </p:grpSpPr>
            <p:sp>
              <p:nvSpPr>
                <p:cNvPr id="9272" name="Line 30"/>
                <p:cNvSpPr>
                  <a:spLocks noChangeShapeType="1"/>
                </p:cNvSpPr>
                <p:nvPr/>
              </p:nvSpPr>
              <p:spPr bwMode="auto">
                <a:xfrm>
                  <a:off x="3072" y="2256"/>
                  <a:ext cx="11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31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74" name="Line 32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240" cy="8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75" name="Line 33"/>
                <p:cNvSpPr>
                  <a:spLocks noChangeShapeType="1"/>
                </p:cNvSpPr>
                <p:nvPr/>
              </p:nvSpPr>
              <p:spPr bwMode="auto">
                <a:xfrm>
                  <a:off x="3696" y="1392"/>
                  <a:ext cx="528" cy="8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9268" name="Text Box 34"/>
              <p:cNvSpPr txBox="1">
                <a:spLocks noChangeArrowheads="1"/>
              </p:cNvSpPr>
              <p:nvPr/>
            </p:nvSpPr>
            <p:spPr bwMode="auto">
              <a:xfrm>
                <a:off x="3984" y="2056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D</a:t>
                </a:r>
              </a:p>
            </p:txBody>
          </p:sp>
          <p:sp>
            <p:nvSpPr>
              <p:cNvPr id="9269" name="Text Box 35"/>
              <p:cNvSpPr txBox="1">
                <a:spLocks noChangeArrowheads="1"/>
              </p:cNvSpPr>
              <p:nvPr/>
            </p:nvSpPr>
            <p:spPr bwMode="auto">
              <a:xfrm>
                <a:off x="3552" y="1158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C</a:t>
                </a:r>
              </a:p>
            </p:txBody>
          </p:sp>
          <p:sp>
            <p:nvSpPr>
              <p:cNvPr id="9270" name="Text Box 36"/>
              <p:cNvSpPr txBox="1">
                <a:spLocks noChangeArrowheads="1"/>
              </p:cNvSpPr>
              <p:nvPr/>
            </p:nvSpPr>
            <p:spPr bwMode="auto">
              <a:xfrm>
                <a:off x="3024" y="1158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B</a:t>
                </a:r>
              </a:p>
            </p:txBody>
          </p:sp>
          <p:sp>
            <p:nvSpPr>
              <p:cNvPr id="9271" name="Text Box 37"/>
              <p:cNvSpPr txBox="1">
                <a:spLocks noChangeArrowheads="1"/>
              </p:cNvSpPr>
              <p:nvPr/>
            </p:nvSpPr>
            <p:spPr bwMode="auto">
              <a:xfrm>
                <a:off x="3280" y="206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A</a:t>
                </a:r>
              </a:p>
            </p:txBody>
          </p:sp>
        </p:grpSp>
        <p:sp>
          <p:nvSpPr>
            <p:cNvPr id="9265" name="Text Box 38"/>
            <p:cNvSpPr txBox="1">
              <a:spLocks noChangeArrowheads="1"/>
            </p:cNvSpPr>
            <p:nvPr/>
          </p:nvSpPr>
          <p:spPr bwMode="auto">
            <a:xfrm>
              <a:off x="3072" y="1862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 dirty="0">
                  <a:solidFill>
                    <a:srgbClr val="3333CC"/>
                  </a:solidFill>
                </a:rPr>
                <a:t>60</a:t>
              </a:r>
              <a:r>
                <a:rPr lang="en-US" sz="1300" b="1" baseline="30000" dirty="0">
                  <a:solidFill>
                    <a:srgbClr val="3333CC"/>
                  </a:solidFill>
                </a:rPr>
                <a:t>0</a:t>
              </a:r>
              <a:endParaRPr lang="en-US" sz="1300" b="1" dirty="0">
                <a:solidFill>
                  <a:srgbClr val="3333CC"/>
                </a:solidFill>
              </a:endParaRPr>
            </a:p>
          </p:txBody>
        </p:sp>
        <p:sp>
          <p:nvSpPr>
            <p:cNvPr id="9266" name="Text Box 39"/>
            <p:cNvSpPr txBox="1">
              <a:spLocks noChangeArrowheads="1"/>
            </p:cNvSpPr>
            <p:nvPr/>
          </p:nvSpPr>
          <p:spPr bwMode="auto">
            <a:xfrm>
              <a:off x="3152" y="1312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60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352800" y="2812257"/>
            <a:ext cx="1676400" cy="1423987"/>
            <a:chOff x="3024" y="2160"/>
            <a:chExt cx="1056" cy="1196"/>
          </a:xfrm>
        </p:grpSpPr>
        <p:grpSp>
          <p:nvGrpSpPr>
            <p:cNvPr id="9252" name="Group 41"/>
            <p:cNvGrpSpPr>
              <a:grpSpLocks/>
            </p:cNvGrpSpPr>
            <p:nvPr/>
          </p:nvGrpSpPr>
          <p:grpSpPr bwMode="auto">
            <a:xfrm>
              <a:off x="3024" y="2160"/>
              <a:ext cx="1056" cy="1196"/>
              <a:chOff x="3024" y="2160"/>
              <a:chExt cx="1056" cy="1196"/>
            </a:xfrm>
          </p:grpSpPr>
          <p:grpSp>
            <p:nvGrpSpPr>
              <p:cNvPr id="9255" name="Group 42"/>
              <p:cNvGrpSpPr>
                <a:grpSpLocks/>
              </p:cNvGrpSpPr>
              <p:nvPr/>
            </p:nvGrpSpPr>
            <p:grpSpPr bwMode="auto">
              <a:xfrm>
                <a:off x="3168" y="2304"/>
                <a:ext cx="864" cy="912"/>
                <a:chOff x="3216" y="2496"/>
                <a:chExt cx="864" cy="912"/>
              </a:xfrm>
            </p:grpSpPr>
            <p:sp>
              <p:nvSpPr>
                <p:cNvPr id="9260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3408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6" y="2928"/>
                  <a:ext cx="96" cy="4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216" y="2496"/>
                  <a:ext cx="432" cy="4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63" name="Line 46"/>
                <p:cNvSpPr>
                  <a:spLocks noChangeShapeType="1"/>
                </p:cNvSpPr>
                <p:nvPr/>
              </p:nvSpPr>
              <p:spPr bwMode="auto">
                <a:xfrm>
                  <a:off x="3648" y="2496"/>
                  <a:ext cx="240" cy="9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9256" name="Text Box 47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H</a:t>
                </a:r>
              </a:p>
            </p:txBody>
          </p:sp>
          <p:sp>
            <p:nvSpPr>
              <p:cNvPr id="9257" name="Text Box 48"/>
              <p:cNvSpPr txBox="1">
                <a:spLocks noChangeArrowheads="1"/>
              </p:cNvSpPr>
              <p:nvPr/>
            </p:nvSpPr>
            <p:spPr bwMode="auto">
              <a:xfrm>
                <a:off x="3097" y="311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G</a:t>
                </a:r>
              </a:p>
            </p:txBody>
          </p:sp>
          <p:sp>
            <p:nvSpPr>
              <p:cNvPr id="9258" name="Text Box 49"/>
              <p:cNvSpPr txBox="1">
                <a:spLocks noChangeArrowheads="1"/>
              </p:cNvSpPr>
              <p:nvPr/>
            </p:nvSpPr>
            <p:spPr bwMode="auto">
              <a:xfrm>
                <a:off x="3024" y="2592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F</a:t>
                </a:r>
              </a:p>
            </p:txBody>
          </p:sp>
          <p:sp>
            <p:nvSpPr>
              <p:cNvPr id="9259" name="Text Box 50"/>
              <p:cNvSpPr txBox="1">
                <a:spLocks noChangeArrowheads="1"/>
              </p:cNvSpPr>
              <p:nvPr/>
            </p:nvSpPr>
            <p:spPr bwMode="auto">
              <a:xfrm>
                <a:off x="3600" y="216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E</a:t>
                </a:r>
              </a:p>
            </p:txBody>
          </p:sp>
        </p:grpSp>
        <p:sp>
          <p:nvSpPr>
            <p:cNvPr id="9253" name="Text Box 51"/>
            <p:cNvSpPr txBox="1">
              <a:spLocks noChangeArrowheads="1"/>
            </p:cNvSpPr>
            <p:nvPr/>
          </p:nvSpPr>
          <p:spPr bwMode="auto">
            <a:xfrm>
              <a:off x="3207" y="3024"/>
              <a:ext cx="34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 dirty="0">
                  <a:solidFill>
                    <a:srgbClr val="3333CC"/>
                  </a:solidFill>
                </a:rPr>
                <a:t>105</a:t>
              </a:r>
              <a:r>
                <a:rPr lang="en-US" sz="1300" b="1" baseline="30000" dirty="0">
                  <a:solidFill>
                    <a:srgbClr val="3333CC"/>
                  </a:solidFill>
                </a:rPr>
                <a:t>0</a:t>
              </a:r>
              <a:endParaRPr lang="en-US" sz="1300" b="1" dirty="0">
                <a:solidFill>
                  <a:srgbClr val="3333CC"/>
                </a:solidFill>
              </a:endParaRPr>
            </a:p>
          </p:txBody>
        </p:sp>
        <p:sp>
          <p:nvSpPr>
            <p:cNvPr id="9254" name="Text Box 52"/>
            <p:cNvSpPr txBox="1">
              <a:spLocks noChangeArrowheads="1"/>
            </p:cNvSpPr>
            <p:nvPr/>
          </p:nvSpPr>
          <p:spPr bwMode="auto">
            <a:xfrm>
              <a:off x="3582" y="3026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 dirty="0">
                  <a:solidFill>
                    <a:srgbClr val="3333CC"/>
                  </a:solidFill>
                </a:rPr>
                <a:t>75</a:t>
              </a:r>
              <a:r>
                <a:rPr lang="en-US" sz="1300" b="1" baseline="30000" dirty="0">
                  <a:solidFill>
                    <a:srgbClr val="3333CC"/>
                  </a:solidFill>
                </a:rPr>
                <a:t>0</a:t>
              </a:r>
              <a:endParaRPr lang="en-US" sz="13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211888" y="2566979"/>
            <a:ext cx="2525713" cy="1366836"/>
            <a:chOff x="2953" y="3154"/>
            <a:chExt cx="1591" cy="1148"/>
          </a:xfrm>
        </p:grpSpPr>
        <p:grpSp>
          <p:nvGrpSpPr>
            <p:cNvPr id="9239" name="Group 54"/>
            <p:cNvGrpSpPr>
              <a:grpSpLocks/>
            </p:cNvGrpSpPr>
            <p:nvPr/>
          </p:nvGrpSpPr>
          <p:grpSpPr bwMode="auto">
            <a:xfrm>
              <a:off x="2953" y="3154"/>
              <a:ext cx="1471" cy="1148"/>
              <a:chOff x="2953" y="3154"/>
              <a:chExt cx="1471" cy="1148"/>
            </a:xfrm>
          </p:grpSpPr>
          <p:grpSp>
            <p:nvGrpSpPr>
              <p:cNvPr id="9243" name="Group 55"/>
              <p:cNvGrpSpPr>
                <a:grpSpLocks/>
              </p:cNvGrpSpPr>
              <p:nvPr/>
            </p:nvGrpSpPr>
            <p:grpSpPr bwMode="auto">
              <a:xfrm>
                <a:off x="3072" y="3360"/>
                <a:ext cx="1352" cy="720"/>
                <a:chOff x="3072" y="3360"/>
                <a:chExt cx="1352" cy="720"/>
              </a:xfrm>
            </p:grpSpPr>
            <p:sp>
              <p:nvSpPr>
                <p:cNvPr id="9248" name="Line 56"/>
                <p:cNvSpPr>
                  <a:spLocks noChangeShapeType="1"/>
                </p:cNvSpPr>
                <p:nvPr/>
              </p:nvSpPr>
              <p:spPr bwMode="auto">
                <a:xfrm>
                  <a:off x="3264" y="3984"/>
                  <a:ext cx="62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49" name="Line 57"/>
                <p:cNvSpPr>
                  <a:spLocks noChangeShapeType="1"/>
                </p:cNvSpPr>
                <p:nvPr/>
              </p:nvSpPr>
              <p:spPr bwMode="auto">
                <a:xfrm>
                  <a:off x="3080" y="3360"/>
                  <a:ext cx="13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50" name="Line 58"/>
                <p:cNvSpPr>
                  <a:spLocks noChangeShapeType="1"/>
                </p:cNvSpPr>
                <p:nvPr/>
              </p:nvSpPr>
              <p:spPr bwMode="auto">
                <a:xfrm>
                  <a:off x="3072" y="3360"/>
                  <a:ext cx="192" cy="6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1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888" y="3360"/>
                  <a:ext cx="240" cy="7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4" name="Text Box 60"/>
              <p:cNvSpPr txBox="1">
                <a:spLocks noChangeArrowheads="1"/>
              </p:cNvSpPr>
              <p:nvPr/>
            </p:nvSpPr>
            <p:spPr bwMode="auto">
              <a:xfrm>
                <a:off x="3792" y="4056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K</a:t>
                </a:r>
              </a:p>
            </p:txBody>
          </p:sp>
          <p:sp>
            <p:nvSpPr>
              <p:cNvPr id="9245" name="Text Box 61"/>
              <p:cNvSpPr txBox="1">
                <a:spLocks noChangeArrowheads="1"/>
              </p:cNvSpPr>
              <p:nvPr/>
            </p:nvSpPr>
            <p:spPr bwMode="auto">
              <a:xfrm>
                <a:off x="3072" y="397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M</a:t>
                </a:r>
              </a:p>
            </p:txBody>
          </p:sp>
          <p:sp>
            <p:nvSpPr>
              <p:cNvPr id="9246" name="Text Box 62"/>
              <p:cNvSpPr txBox="1">
                <a:spLocks noChangeArrowheads="1"/>
              </p:cNvSpPr>
              <p:nvPr/>
            </p:nvSpPr>
            <p:spPr bwMode="auto">
              <a:xfrm>
                <a:off x="2953" y="321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I</a:t>
                </a:r>
              </a:p>
            </p:txBody>
          </p:sp>
          <p:sp>
            <p:nvSpPr>
              <p:cNvPr id="9247" name="Text Box 63"/>
              <p:cNvSpPr txBox="1">
                <a:spLocks noChangeArrowheads="1"/>
              </p:cNvSpPr>
              <p:nvPr/>
            </p:nvSpPr>
            <p:spPr bwMode="auto">
              <a:xfrm>
                <a:off x="4032" y="315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/>
                  <a:t>N</a:t>
                </a:r>
              </a:p>
            </p:txBody>
          </p:sp>
        </p:grpSp>
        <p:sp>
          <p:nvSpPr>
            <p:cNvPr id="9240" name="Text Box 64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75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41" name="Text Box 65"/>
            <p:cNvSpPr txBox="1">
              <a:spLocks noChangeArrowheads="1"/>
            </p:cNvSpPr>
            <p:nvPr/>
          </p:nvSpPr>
          <p:spPr bwMode="auto">
            <a:xfrm>
              <a:off x="4112" y="3360"/>
              <a:ext cx="43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120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42" name="Text Box 66"/>
            <p:cNvSpPr txBox="1">
              <a:spLocks noChangeArrowheads="1"/>
            </p:cNvSpPr>
            <p:nvPr/>
          </p:nvSpPr>
          <p:spPr bwMode="auto">
            <a:xfrm>
              <a:off x="3616" y="3888"/>
              <a:ext cx="48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115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228600" y="4235974"/>
            <a:ext cx="3302000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BC//AD)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3581400" y="4159774"/>
            <a:ext cx="3581400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EFGH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GF//HE)</a:t>
            </a:r>
          </a:p>
        </p:txBody>
      </p:sp>
      <p:sp>
        <p:nvSpPr>
          <p:cNvPr id="9234" name="Text Box 71"/>
          <p:cNvSpPr txBox="1">
            <a:spLocks noChangeArrowheads="1"/>
          </p:cNvSpPr>
          <p:nvPr/>
        </p:nvSpPr>
        <p:spPr bwMode="auto">
          <a:xfrm>
            <a:off x="2667000" y="45244"/>
            <a:ext cx="41910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HÌNH THANG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85800" y="133350"/>
            <a:ext cx="27432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01994" y="2419350"/>
            <a:ext cx="58674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/69) 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6324600" y="2508646"/>
            <a:ext cx="1460500" cy="1510904"/>
          </a:xfrm>
          <a:prstGeom prst="mathMultiply">
            <a:avLst>
              <a:gd name="adj1" fmla="val 12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4238336" y="795293"/>
            <a:ext cx="4448464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07409" y="1052513"/>
            <a:ext cx="457200" cy="1214437"/>
            <a:chOff x="2819400" y="823913"/>
            <a:chExt cx="457200" cy="1214437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971800" y="823913"/>
              <a:ext cx="152400" cy="857250"/>
              <a:chOff x="720" y="960"/>
              <a:chExt cx="96" cy="720"/>
            </a:xfrm>
          </p:grpSpPr>
          <p:sp>
            <p:nvSpPr>
              <p:cNvPr id="9276" name="Line 24"/>
              <p:cNvSpPr>
                <a:spLocks noChangeShapeType="1"/>
              </p:cNvSpPr>
              <p:nvPr/>
            </p:nvSpPr>
            <p:spPr bwMode="auto">
              <a:xfrm>
                <a:off x="720" y="96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Rectangle 25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2819400" y="1729978"/>
              <a:ext cx="457200" cy="30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/>
                <a:t>H</a:t>
              </a:r>
            </a:p>
          </p:txBody>
        </p:sp>
      </p:grp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2699" y="-171450"/>
            <a:ext cx="977901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5" grpId="0"/>
      <p:bldP spid="4116" grpId="0"/>
      <p:bldP spid="4117" grpId="0"/>
      <p:bldP spid="4118" grpId="0"/>
      <p:bldP spid="4122" grpId="0"/>
      <p:bldP spid="4163" grpId="0"/>
      <p:bldP spid="4164" grpId="0"/>
      <p:bldP spid="4168" grpId="0"/>
      <p:bldP spid="4170" grpId="0"/>
      <p:bldP spid="3" grpId="0" animBg="1"/>
      <p:bldP spid="3" grpId="1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41325" y="481445"/>
            <a:ext cx="2070100" cy="1321593"/>
            <a:chOff x="3024" y="1200"/>
            <a:chExt cx="1304" cy="1110"/>
          </a:xfrm>
        </p:grpSpPr>
        <p:grpSp>
          <p:nvGrpSpPr>
            <p:cNvPr id="9264" name="Group 28"/>
            <p:cNvGrpSpPr>
              <a:grpSpLocks/>
            </p:cNvGrpSpPr>
            <p:nvPr/>
          </p:nvGrpSpPr>
          <p:grpSpPr bwMode="auto">
            <a:xfrm>
              <a:off x="3024" y="1200"/>
              <a:ext cx="1304" cy="1110"/>
              <a:chOff x="3024" y="1200"/>
              <a:chExt cx="1304" cy="1110"/>
            </a:xfrm>
          </p:grpSpPr>
          <p:grpSp>
            <p:nvGrpSpPr>
              <p:cNvPr id="9267" name="Group 29"/>
              <p:cNvGrpSpPr>
                <a:grpSpLocks/>
              </p:cNvGrpSpPr>
              <p:nvPr/>
            </p:nvGrpSpPr>
            <p:grpSpPr bwMode="auto">
              <a:xfrm>
                <a:off x="3072" y="1344"/>
                <a:ext cx="1008" cy="720"/>
                <a:chOff x="3072" y="1392"/>
                <a:chExt cx="1152" cy="864"/>
              </a:xfrm>
            </p:grpSpPr>
            <p:sp>
              <p:nvSpPr>
                <p:cNvPr id="9272" name="Line 30"/>
                <p:cNvSpPr>
                  <a:spLocks noChangeShapeType="1"/>
                </p:cNvSpPr>
                <p:nvPr/>
              </p:nvSpPr>
              <p:spPr bwMode="auto">
                <a:xfrm>
                  <a:off x="3072" y="225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31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32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24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33"/>
                <p:cNvSpPr>
                  <a:spLocks noChangeShapeType="1"/>
                </p:cNvSpPr>
                <p:nvPr/>
              </p:nvSpPr>
              <p:spPr bwMode="auto">
                <a:xfrm>
                  <a:off x="3696" y="1392"/>
                  <a:ext cx="528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68" name="Text Box 34"/>
              <p:cNvSpPr txBox="1">
                <a:spLocks noChangeArrowheads="1"/>
              </p:cNvSpPr>
              <p:nvPr/>
            </p:nvSpPr>
            <p:spPr bwMode="auto">
              <a:xfrm>
                <a:off x="4040" y="2056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D</a:t>
                </a:r>
              </a:p>
            </p:txBody>
          </p:sp>
          <p:sp>
            <p:nvSpPr>
              <p:cNvPr id="9269" name="Text Box 35"/>
              <p:cNvSpPr txBox="1">
                <a:spLocks noChangeArrowheads="1"/>
              </p:cNvSpPr>
              <p:nvPr/>
            </p:nvSpPr>
            <p:spPr bwMode="auto">
              <a:xfrm>
                <a:off x="3552" y="120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C</a:t>
                </a:r>
              </a:p>
            </p:txBody>
          </p:sp>
          <p:sp>
            <p:nvSpPr>
              <p:cNvPr id="9270" name="Text Box 36"/>
              <p:cNvSpPr txBox="1">
                <a:spLocks noChangeArrowheads="1"/>
              </p:cNvSpPr>
              <p:nvPr/>
            </p:nvSpPr>
            <p:spPr bwMode="auto">
              <a:xfrm>
                <a:off x="3024" y="120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B</a:t>
                </a:r>
              </a:p>
            </p:txBody>
          </p:sp>
          <p:sp>
            <p:nvSpPr>
              <p:cNvPr id="9271" name="Text Box 37"/>
              <p:cNvSpPr txBox="1">
                <a:spLocks noChangeArrowheads="1"/>
              </p:cNvSpPr>
              <p:nvPr/>
            </p:nvSpPr>
            <p:spPr bwMode="auto">
              <a:xfrm>
                <a:off x="3280" y="206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A</a:t>
                </a:r>
              </a:p>
            </p:txBody>
          </p:sp>
        </p:grpSp>
        <p:sp>
          <p:nvSpPr>
            <p:cNvPr id="9265" name="Text Box 38"/>
            <p:cNvSpPr txBox="1">
              <a:spLocks noChangeArrowheads="1"/>
            </p:cNvSpPr>
            <p:nvPr/>
          </p:nvSpPr>
          <p:spPr bwMode="auto">
            <a:xfrm>
              <a:off x="3322" y="1810"/>
              <a:ext cx="36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120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66" name="Text Box 39"/>
            <p:cNvSpPr txBox="1">
              <a:spLocks noChangeArrowheads="1"/>
            </p:cNvSpPr>
            <p:nvPr/>
          </p:nvSpPr>
          <p:spPr bwMode="auto">
            <a:xfrm>
              <a:off x="3152" y="1312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60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286000" y="297657"/>
            <a:ext cx="1752600" cy="1435893"/>
            <a:chOff x="2976" y="2160"/>
            <a:chExt cx="1104" cy="1206"/>
          </a:xfrm>
        </p:grpSpPr>
        <p:grpSp>
          <p:nvGrpSpPr>
            <p:cNvPr id="9252" name="Group 41"/>
            <p:cNvGrpSpPr>
              <a:grpSpLocks/>
            </p:cNvGrpSpPr>
            <p:nvPr/>
          </p:nvGrpSpPr>
          <p:grpSpPr bwMode="auto">
            <a:xfrm>
              <a:off x="2976" y="2160"/>
              <a:ext cx="1104" cy="1206"/>
              <a:chOff x="2976" y="2160"/>
              <a:chExt cx="1104" cy="1206"/>
            </a:xfrm>
          </p:grpSpPr>
          <p:grpSp>
            <p:nvGrpSpPr>
              <p:cNvPr id="9255" name="Group 42"/>
              <p:cNvGrpSpPr>
                <a:grpSpLocks/>
              </p:cNvGrpSpPr>
              <p:nvPr/>
            </p:nvGrpSpPr>
            <p:grpSpPr bwMode="auto">
              <a:xfrm>
                <a:off x="3168" y="2304"/>
                <a:ext cx="864" cy="912"/>
                <a:chOff x="3216" y="2496"/>
                <a:chExt cx="864" cy="912"/>
              </a:xfrm>
            </p:grpSpPr>
            <p:sp>
              <p:nvSpPr>
                <p:cNvPr id="9260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340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6" y="2928"/>
                  <a:ext cx="9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216" y="249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Line 46"/>
                <p:cNvSpPr>
                  <a:spLocks noChangeShapeType="1"/>
                </p:cNvSpPr>
                <p:nvPr/>
              </p:nvSpPr>
              <p:spPr bwMode="auto">
                <a:xfrm>
                  <a:off x="3648" y="2496"/>
                  <a:ext cx="24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56" name="Text Box 47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H</a:t>
                </a:r>
              </a:p>
            </p:txBody>
          </p:sp>
          <p:sp>
            <p:nvSpPr>
              <p:cNvPr id="9257" name="Text Box 48"/>
              <p:cNvSpPr txBox="1">
                <a:spLocks noChangeArrowheads="1"/>
              </p:cNvSpPr>
              <p:nvPr/>
            </p:nvSpPr>
            <p:spPr bwMode="auto">
              <a:xfrm>
                <a:off x="3072" y="312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G</a:t>
                </a:r>
              </a:p>
            </p:txBody>
          </p:sp>
          <p:sp>
            <p:nvSpPr>
              <p:cNvPr id="9258" name="Text Box 49"/>
              <p:cNvSpPr txBox="1">
                <a:spLocks noChangeArrowheads="1"/>
              </p:cNvSpPr>
              <p:nvPr/>
            </p:nvSpPr>
            <p:spPr bwMode="auto">
              <a:xfrm>
                <a:off x="2976" y="2592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F</a:t>
                </a:r>
              </a:p>
            </p:txBody>
          </p:sp>
          <p:sp>
            <p:nvSpPr>
              <p:cNvPr id="9259" name="Text Box 50"/>
              <p:cNvSpPr txBox="1">
                <a:spLocks noChangeArrowheads="1"/>
              </p:cNvSpPr>
              <p:nvPr/>
            </p:nvSpPr>
            <p:spPr bwMode="auto">
              <a:xfrm>
                <a:off x="3552" y="2160"/>
                <a:ext cx="2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300" b="1"/>
                  <a:t>E</a:t>
                </a:r>
              </a:p>
            </p:txBody>
          </p:sp>
        </p:grpSp>
        <p:sp>
          <p:nvSpPr>
            <p:cNvPr id="9253" name="Text Box 51"/>
            <p:cNvSpPr txBox="1">
              <a:spLocks noChangeArrowheads="1"/>
            </p:cNvSpPr>
            <p:nvPr/>
          </p:nvSpPr>
          <p:spPr bwMode="auto">
            <a:xfrm>
              <a:off x="3216" y="3024"/>
              <a:ext cx="48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105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54" name="Text Box 52"/>
            <p:cNvSpPr txBox="1">
              <a:spLocks noChangeArrowheads="1"/>
            </p:cNvSpPr>
            <p:nvPr/>
          </p:nvSpPr>
          <p:spPr bwMode="auto">
            <a:xfrm>
              <a:off x="3600" y="3008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rgbClr val="3333CC"/>
                  </a:solidFill>
                </a:rPr>
                <a:t>75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sp>
        <p:nvSpPr>
          <p:cNvPr id="4172" name="AutoShape 76"/>
          <p:cNvSpPr>
            <a:spLocks noChangeArrowheads="1"/>
          </p:cNvSpPr>
          <p:nvPr/>
        </p:nvSpPr>
        <p:spPr bwMode="auto">
          <a:xfrm>
            <a:off x="4343400" y="282948"/>
            <a:ext cx="3733800" cy="1645533"/>
          </a:xfrm>
          <a:prstGeom prst="wedgeEllipseCallout">
            <a:avLst>
              <a:gd name="adj1" fmla="val 50434"/>
              <a:gd name="adj2" fmla="val 858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1627" tIns="40813" rIns="81627" bIns="40813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35" y="1928481"/>
            <a:ext cx="1731732" cy="2929269"/>
          </a:xfrm>
          <a:prstGeom prst="rect">
            <a:avLst/>
          </a:prstGeom>
        </p:spPr>
      </p:pic>
      <p:sp>
        <p:nvSpPr>
          <p:cNvPr id="76" name="Text Box 69"/>
          <p:cNvSpPr txBox="1">
            <a:spLocks noChangeArrowheads="1"/>
          </p:cNvSpPr>
          <p:nvPr/>
        </p:nvSpPr>
        <p:spPr bwMode="auto">
          <a:xfrm>
            <a:off x="609600" y="2495550"/>
            <a:ext cx="6861175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3" name="Straight Connector 12"/>
          <p:cNvCxnSpPr>
            <a:stCxn id="9274" idx="1"/>
          </p:cNvCxnSpPr>
          <p:nvPr/>
        </p:nvCxnSpPr>
        <p:spPr>
          <a:xfrm flipH="1" flipV="1">
            <a:off x="644525" y="652895"/>
            <a:ext cx="339725" cy="857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743200" y="1554956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0" y="2190750"/>
            <a:ext cx="695066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2259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2" grpId="0" animBg="1"/>
      <p:bldP spid="7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7550" y="1076581"/>
            <a:ext cx="1550638" cy="428369"/>
            <a:chOff x="717550" y="1087992"/>
            <a:chExt cx="1550638" cy="428369"/>
          </a:xfrm>
        </p:grpSpPr>
        <p:sp>
          <p:nvSpPr>
            <p:cNvPr id="5" name="Isosceles Triangle 4"/>
            <p:cNvSpPr/>
            <p:nvPr/>
          </p:nvSpPr>
          <p:spPr>
            <a:xfrm>
              <a:off x="717550" y="1166333"/>
              <a:ext cx="1035050" cy="350028"/>
            </a:xfrm>
            <a:prstGeom prst="triangle">
              <a:avLst>
                <a:gd name="adj" fmla="val 228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 flipH="1" flipV="1">
              <a:off x="1233138" y="1087992"/>
              <a:ext cx="1035050" cy="350028"/>
            </a:xfrm>
            <a:prstGeom prst="triangle">
              <a:avLst>
                <a:gd name="adj" fmla="val 22895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5029200" y="3409950"/>
            <a:ext cx="2599369" cy="61439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081028" y="4298110"/>
            <a:ext cx="2599369" cy="61439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1000" y="742950"/>
            <a:ext cx="2362200" cy="1159670"/>
            <a:chOff x="2640" y="773"/>
            <a:chExt cx="1488" cy="974"/>
          </a:xfrm>
        </p:grpSpPr>
        <p:sp>
          <p:nvSpPr>
            <p:cNvPr id="2106" name="AutoShape 27"/>
            <p:cNvSpPr>
              <a:spLocks noChangeArrowheads="1"/>
            </p:cNvSpPr>
            <p:nvPr/>
          </p:nvSpPr>
          <p:spPr bwMode="auto">
            <a:xfrm>
              <a:off x="2736" y="1008"/>
              <a:ext cx="1200" cy="480"/>
            </a:xfrm>
            <a:prstGeom prst="parallelogram">
              <a:avLst>
                <a:gd name="adj" fmla="val 62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Text Box 28"/>
            <p:cNvSpPr txBox="1">
              <a:spLocks noChangeArrowheads="1"/>
            </p:cNvSpPr>
            <p:nvPr/>
          </p:nvSpPr>
          <p:spPr bwMode="auto">
            <a:xfrm>
              <a:off x="2640" y="1488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D</a:t>
              </a:r>
            </a:p>
          </p:txBody>
        </p:sp>
        <p:sp>
          <p:nvSpPr>
            <p:cNvPr id="2108" name="Text Box 29"/>
            <p:cNvSpPr txBox="1">
              <a:spLocks noChangeArrowheads="1"/>
            </p:cNvSpPr>
            <p:nvPr/>
          </p:nvSpPr>
          <p:spPr bwMode="auto">
            <a:xfrm>
              <a:off x="3600" y="1488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C</a:t>
              </a:r>
            </a:p>
          </p:txBody>
        </p:sp>
        <p:sp>
          <p:nvSpPr>
            <p:cNvPr id="2109" name="Text Box 30"/>
            <p:cNvSpPr txBox="1">
              <a:spLocks noChangeArrowheads="1"/>
            </p:cNvSpPr>
            <p:nvPr/>
          </p:nvSpPr>
          <p:spPr bwMode="auto">
            <a:xfrm>
              <a:off x="3888" y="816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B</a:t>
              </a:r>
            </a:p>
          </p:txBody>
        </p:sp>
        <p:sp>
          <p:nvSpPr>
            <p:cNvPr id="2110" name="Text Box 31"/>
            <p:cNvSpPr txBox="1">
              <a:spLocks noChangeArrowheads="1"/>
            </p:cNvSpPr>
            <p:nvPr/>
          </p:nvSpPr>
          <p:spPr bwMode="auto">
            <a:xfrm>
              <a:off x="2880" y="773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A</a:t>
              </a:r>
            </a:p>
          </p:txBody>
        </p:sp>
      </p:grp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2743200" y="623703"/>
            <a:ext cx="5943600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a) Cho </a:t>
            </a:r>
            <a:r>
              <a:rPr 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AD // BC. </a:t>
            </a:r>
            <a:r>
              <a:rPr 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minh: AD = BC, AB = CD</a:t>
            </a:r>
          </a:p>
        </p:txBody>
      </p:sp>
      <p:grpSp>
        <p:nvGrpSpPr>
          <p:cNvPr id="2058" name="Group 80"/>
          <p:cNvGrpSpPr>
            <a:grpSpLocks/>
          </p:cNvGrpSpPr>
          <p:nvPr/>
        </p:nvGrpSpPr>
        <p:grpSpPr bwMode="auto">
          <a:xfrm>
            <a:off x="990600" y="263128"/>
            <a:ext cx="4343402" cy="415528"/>
            <a:chOff x="278" y="359"/>
            <a:chExt cx="2736" cy="349"/>
          </a:xfrm>
        </p:grpSpPr>
        <p:sp>
          <p:nvSpPr>
            <p:cNvPr id="2092" name="Text Box 62"/>
            <p:cNvSpPr txBox="1">
              <a:spLocks noChangeArrowheads="1"/>
            </p:cNvSpPr>
            <p:nvPr/>
          </p:nvSpPr>
          <p:spPr bwMode="auto">
            <a:xfrm>
              <a:off x="278" y="359"/>
              <a:ext cx="305" cy="33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CC"/>
                  </a:solidFill>
                </a:rPr>
                <a:t>?2</a:t>
              </a:r>
            </a:p>
          </p:txBody>
        </p:sp>
        <p:sp>
          <p:nvSpPr>
            <p:cNvPr id="2093" name="Text Box 63"/>
            <p:cNvSpPr txBox="1">
              <a:spLocks noChangeArrowheads="1"/>
            </p:cNvSpPr>
            <p:nvPr/>
          </p:nvSpPr>
          <p:spPr bwMode="auto">
            <a:xfrm>
              <a:off x="624" y="372"/>
              <a:ext cx="239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AB, CD</a:t>
              </a:r>
            </a:p>
          </p:txBody>
        </p:sp>
      </p:grpSp>
      <p:sp>
        <p:nvSpPr>
          <p:cNvPr id="2059" name="Text Box 64"/>
          <p:cNvSpPr txBox="1">
            <a:spLocks noChangeArrowheads="1"/>
          </p:cNvSpPr>
          <p:nvPr/>
        </p:nvSpPr>
        <p:spPr bwMode="auto">
          <a:xfrm>
            <a:off x="5148256" y="276550"/>
            <a:ext cx="1176344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(AB//CD)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5089597" y="4429064"/>
            <a:ext cx="2548514" cy="3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rgbClr val="FF0000"/>
                </a:solidFill>
              </a:rPr>
              <a:t>   2 </a:t>
            </a:r>
            <a:r>
              <a:rPr lang="en-US" sz="1600" b="1" i="1" dirty="0" err="1">
                <a:solidFill>
                  <a:srgbClr val="FF0000"/>
                </a:solidFill>
              </a:rPr>
              <a:t>cạnh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đáy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bằng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nhau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V="1">
            <a:off x="4212112" y="3719481"/>
            <a:ext cx="817088" cy="4476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/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5137148" y="3555159"/>
            <a:ext cx="2386610" cy="3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 2 cạnh bên bằng nhau</a:t>
            </a:r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4199572" y="4235029"/>
            <a:ext cx="881456" cy="37027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763497" y="942377"/>
            <a:ext cx="1522503" cy="714973"/>
            <a:chOff x="972" y="921"/>
            <a:chExt cx="716" cy="586"/>
          </a:xfrm>
        </p:grpSpPr>
        <p:sp>
          <p:nvSpPr>
            <p:cNvPr id="2087" name="Line 70"/>
            <p:cNvSpPr>
              <a:spLocks noChangeShapeType="1"/>
            </p:cNvSpPr>
            <p:nvPr/>
          </p:nvSpPr>
          <p:spPr bwMode="auto">
            <a:xfrm>
              <a:off x="1040" y="985"/>
              <a:ext cx="556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Text Box 71"/>
            <p:cNvSpPr txBox="1">
              <a:spLocks noChangeArrowheads="1"/>
            </p:cNvSpPr>
            <p:nvPr/>
          </p:nvSpPr>
          <p:spPr bwMode="auto">
            <a:xfrm>
              <a:off x="1509" y="1227"/>
              <a:ext cx="17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2089" name="Text Box 72"/>
            <p:cNvSpPr txBox="1">
              <a:spLocks noChangeArrowheads="1"/>
            </p:cNvSpPr>
            <p:nvPr/>
          </p:nvSpPr>
          <p:spPr bwMode="auto">
            <a:xfrm>
              <a:off x="972" y="960"/>
              <a:ext cx="17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1</a:t>
              </a:r>
            </a:p>
          </p:txBody>
        </p:sp>
        <p:sp>
          <p:nvSpPr>
            <p:cNvPr id="2090" name="Text Box 73"/>
            <p:cNvSpPr txBox="1">
              <a:spLocks noChangeArrowheads="1"/>
            </p:cNvSpPr>
            <p:nvPr/>
          </p:nvSpPr>
          <p:spPr bwMode="auto">
            <a:xfrm>
              <a:off x="1330" y="1248"/>
              <a:ext cx="17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2091" name="Text Box 74"/>
            <p:cNvSpPr txBox="1">
              <a:spLocks noChangeArrowheads="1"/>
            </p:cNvSpPr>
            <p:nvPr/>
          </p:nvSpPr>
          <p:spPr bwMode="auto">
            <a:xfrm>
              <a:off x="1151" y="921"/>
              <a:ext cx="17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381001" y="3688509"/>
            <a:ext cx="3849829" cy="1093041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762000" y="3854974"/>
            <a:ext cx="2857500" cy="6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solidFill>
                  <a:srgbClr val="3333CC"/>
                </a:solidFill>
              </a:rPr>
              <a:t>Nếu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một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hình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thang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 i="1" dirty="0" err="1">
                <a:solidFill>
                  <a:srgbClr val="3333CC"/>
                </a:solidFill>
              </a:rPr>
              <a:t>có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hai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cạnh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 err="1">
                <a:solidFill>
                  <a:srgbClr val="3333CC"/>
                </a:solidFill>
              </a:rPr>
              <a:t>bên</a:t>
            </a:r>
            <a:r>
              <a:rPr lang="en-US" sz="1600" b="1" i="1" dirty="0">
                <a:solidFill>
                  <a:srgbClr val="3333CC"/>
                </a:solidFill>
              </a:rPr>
              <a:t> song </a:t>
            </a:r>
            <a:r>
              <a:rPr lang="en-US" sz="1600" b="1" i="1" dirty="0" err="1">
                <a:solidFill>
                  <a:srgbClr val="3333CC"/>
                </a:solidFill>
              </a:rPr>
              <a:t>song</a:t>
            </a:r>
            <a:endParaRPr lang="en-US" sz="1600" b="1" i="1" dirty="0">
              <a:solidFill>
                <a:srgbClr val="3333CC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2534445" y="1217905"/>
            <a:ext cx="2951956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98604"/>
              </p:ext>
            </p:extLst>
          </p:nvPr>
        </p:nvGraphicFramePr>
        <p:xfrm>
          <a:off x="1886561" y="2800350"/>
          <a:ext cx="3465878" cy="3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203040" progId="Equation.DSMT4">
                  <p:embed/>
                </p:oleObj>
              </mc:Choice>
              <mc:Fallback>
                <p:oleObj name="Equation" r:id="rId3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561" y="2800350"/>
                        <a:ext cx="3465878" cy="356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9534"/>
              </p:ext>
            </p:extLst>
          </p:nvPr>
        </p:nvGraphicFramePr>
        <p:xfrm>
          <a:off x="3270250" y="1676400"/>
          <a:ext cx="1193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676400"/>
                        <a:ext cx="11938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3296680" y="2037168"/>
            <a:ext cx="1840467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4486301" y="1705224"/>
            <a:ext cx="1685899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(AB // CD;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8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35337"/>
              </p:ext>
            </p:extLst>
          </p:nvPr>
        </p:nvGraphicFramePr>
        <p:xfrm>
          <a:off x="3327400" y="2398713"/>
          <a:ext cx="1111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398713"/>
                        <a:ext cx="11112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4503729" y="2427368"/>
            <a:ext cx="1825155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(AB // CD;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291526" y="2724150"/>
            <a:ext cx="918274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Vậy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019800" y="982313"/>
            <a:ext cx="1214030" cy="2427637"/>
          </a:xfrm>
          <a:custGeom>
            <a:avLst/>
            <a:gdLst>
              <a:gd name="connsiteX0" fmla="*/ 0 w 1632263"/>
              <a:gd name="connsiteY0" fmla="*/ 1828800 h 1828800"/>
              <a:gd name="connsiteX1" fmla="*/ 276225 w 1632263"/>
              <a:gd name="connsiteY1" fmla="*/ 1343025 h 1828800"/>
              <a:gd name="connsiteX2" fmla="*/ 1057275 w 1632263"/>
              <a:gd name="connsiteY2" fmla="*/ 1447800 h 1828800"/>
              <a:gd name="connsiteX3" fmla="*/ 866775 w 1632263"/>
              <a:gd name="connsiteY3" fmla="*/ 790575 h 1828800"/>
              <a:gd name="connsiteX4" fmla="*/ 1619250 w 1632263"/>
              <a:gd name="connsiteY4" fmla="*/ 790575 h 1828800"/>
              <a:gd name="connsiteX5" fmla="*/ 1352550 w 1632263"/>
              <a:gd name="connsiteY5" fmla="*/ 266700 h 1828800"/>
              <a:gd name="connsiteX6" fmla="*/ 1466850 w 163226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63" h="1828800">
                <a:moveTo>
                  <a:pt x="0" y="1828800"/>
                </a:moveTo>
                <a:cubicBezTo>
                  <a:pt x="50006" y="1617662"/>
                  <a:pt x="100013" y="1406525"/>
                  <a:pt x="276225" y="1343025"/>
                </a:cubicBezTo>
                <a:cubicBezTo>
                  <a:pt x="452437" y="1279525"/>
                  <a:pt x="958850" y="1539875"/>
                  <a:pt x="1057275" y="1447800"/>
                </a:cubicBezTo>
                <a:cubicBezTo>
                  <a:pt x="1155700" y="1355725"/>
                  <a:pt x="773113" y="900112"/>
                  <a:pt x="866775" y="790575"/>
                </a:cubicBezTo>
                <a:cubicBezTo>
                  <a:pt x="960438" y="681037"/>
                  <a:pt x="1538288" y="877887"/>
                  <a:pt x="1619250" y="790575"/>
                </a:cubicBezTo>
                <a:cubicBezTo>
                  <a:pt x="1700213" y="703262"/>
                  <a:pt x="1377950" y="398462"/>
                  <a:pt x="1352550" y="266700"/>
                </a:cubicBezTo>
                <a:cubicBezTo>
                  <a:pt x="1327150" y="134938"/>
                  <a:pt x="1397000" y="67469"/>
                  <a:pt x="146685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78743"/>
              </p:ext>
            </p:extLst>
          </p:nvPr>
        </p:nvGraphicFramePr>
        <p:xfrm>
          <a:off x="3080779" y="1293797"/>
          <a:ext cx="729667" cy="30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80779" y="1293797"/>
                        <a:ext cx="729667" cy="300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28489"/>
              </p:ext>
            </p:extLst>
          </p:nvPr>
        </p:nvGraphicFramePr>
        <p:xfrm>
          <a:off x="4206875" y="1296988"/>
          <a:ext cx="7493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1296988"/>
                        <a:ext cx="7493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821336" y="3105150"/>
            <a:ext cx="5943600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AD = BC, AB = CD ( 2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3234359" y="921718"/>
            <a:ext cx="1718641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49" name="Freeform 48"/>
          <p:cNvSpPr/>
          <p:nvPr/>
        </p:nvSpPr>
        <p:spPr>
          <a:xfrm rot="21099849">
            <a:off x="7390563" y="1017251"/>
            <a:ext cx="1214030" cy="3380749"/>
          </a:xfrm>
          <a:custGeom>
            <a:avLst/>
            <a:gdLst>
              <a:gd name="connsiteX0" fmla="*/ 0 w 1632263"/>
              <a:gd name="connsiteY0" fmla="*/ 1828800 h 1828800"/>
              <a:gd name="connsiteX1" fmla="*/ 276225 w 1632263"/>
              <a:gd name="connsiteY1" fmla="*/ 1343025 h 1828800"/>
              <a:gd name="connsiteX2" fmla="*/ 1057275 w 1632263"/>
              <a:gd name="connsiteY2" fmla="*/ 1447800 h 1828800"/>
              <a:gd name="connsiteX3" fmla="*/ 866775 w 1632263"/>
              <a:gd name="connsiteY3" fmla="*/ 790575 h 1828800"/>
              <a:gd name="connsiteX4" fmla="*/ 1619250 w 1632263"/>
              <a:gd name="connsiteY4" fmla="*/ 790575 h 1828800"/>
              <a:gd name="connsiteX5" fmla="*/ 1352550 w 1632263"/>
              <a:gd name="connsiteY5" fmla="*/ 266700 h 1828800"/>
              <a:gd name="connsiteX6" fmla="*/ 1466850 w 163226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63" h="1828800">
                <a:moveTo>
                  <a:pt x="0" y="1828800"/>
                </a:moveTo>
                <a:cubicBezTo>
                  <a:pt x="50006" y="1617662"/>
                  <a:pt x="100013" y="1406525"/>
                  <a:pt x="276225" y="1343025"/>
                </a:cubicBezTo>
                <a:cubicBezTo>
                  <a:pt x="452437" y="1279525"/>
                  <a:pt x="958850" y="1539875"/>
                  <a:pt x="1057275" y="1447800"/>
                </a:cubicBezTo>
                <a:cubicBezTo>
                  <a:pt x="1155700" y="1355725"/>
                  <a:pt x="773113" y="900112"/>
                  <a:pt x="866775" y="790575"/>
                </a:cubicBezTo>
                <a:cubicBezTo>
                  <a:pt x="960438" y="681037"/>
                  <a:pt x="1538288" y="877887"/>
                  <a:pt x="1619250" y="790575"/>
                </a:cubicBezTo>
                <a:cubicBezTo>
                  <a:pt x="1700213" y="703262"/>
                  <a:pt x="1377950" y="398462"/>
                  <a:pt x="1352550" y="266700"/>
                </a:cubicBezTo>
                <a:cubicBezTo>
                  <a:pt x="1327150" y="134938"/>
                  <a:pt x="1397000" y="67469"/>
                  <a:pt x="146685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13026" y="-36605"/>
            <a:ext cx="695066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5165" grpId="0"/>
      <p:bldP spid="5186" grpId="0"/>
      <p:bldP spid="5187" grpId="0" animBg="1"/>
      <p:bldP spid="5188" grpId="0"/>
      <p:bldP spid="5189" grpId="0" animBg="1"/>
      <p:bldP spid="7" grpId="0" animBg="1"/>
      <p:bldP spid="5185" grpId="0"/>
      <p:bldP spid="74" grpId="0"/>
      <p:bldP spid="78" grpId="0"/>
      <p:bldP spid="79" grpId="0"/>
      <p:bldP spid="81" grpId="0"/>
      <p:bldP spid="82" grpId="0"/>
      <p:bldP spid="13" grpId="0" animBg="1"/>
      <p:bldP spid="13" grpId="1" animBg="1"/>
      <p:bldP spid="13" grpId="2" animBg="1"/>
      <p:bldP spid="47" grpId="0"/>
      <p:bldP spid="48" grpId="0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027663"/>
            <a:ext cx="1599623" cy="418770"/>
            <a:chOff x="914400" y="1027663"/>
            <a:chExt cx="1599623" cy="418770"/>
          </a:xfrm>
        </p:grpSpPr>
        <p:sp>
          <p:nvSpPr>
            <p:cNvPr id="68" name="Isosceles Triangle 67"/>
            <p:cNvSpPr/>
            <p:nvPr/>
          </p:nvSpPr>
          <p:spPr>
            <a:xfrm>
              <a:off x="914400" y="1096405"/>
              <a:ext cx="1035050" cy="350028"/>
            </a:xfrm>
            <a:prstGeom prst="triangle">
              <a:avLst>
                <a:gd name="adj" fmla="val 228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 flipH="1" flipV="1">
              <a:off x="1478973" y="1027663"/>
              <a:ext cx="1035050" cy="350028"/>
            </a:xfrm>
            <a:prstGeom prst="triangle">
              <a:avLst>
                <a:gd name="adj" fmla="val 22895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9600" y="666750"/>
            <a:ext cx="2362200" cy="1171574"/>
            <a:chOff x="4080" y="763"/>
            <a:chExt cx="1488" cy="984"/>
          </a:xfrm>
        </p:grpSpPr>
        <p:grpSp>
          <p:nvGrpSpPr>
            <p:cNvPr id="2094" name="Group 33"/>
            <p:cNvGrpSpPr>
              <a:grpSpLocks/>
            </p:cNvGrpSpPr>
            <p:nvPr/>
          </p:nvGrpSpPr>
          <p:grpSpPr bwMode="auto">
            <a:xfrm>
              <a:off x="4080" y="763"/>
              <a:ext cx="1488" cy="984"/>
              <a:chOff x="2640" y="763"/>
              <a:chExt cx="1488" cy="984"/>
            </a:xfrm>
          </p:grpSpPr>
          <p:sp>
            <p:nvSpPr>
              <p:cNvPr id="2101" name="AutoShape 34"/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1200" cy="480"/>
              </a:xfrm>
              <a:prstGeom prst="parallelogram">
                <a:avLst>
                  <a:gd name="adj" fmla="val 625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Text Box 35"/>
              <p:cNvSpPr txBox="1">
                <a:spLocks noChangeArrowheads="1"/>
              </p:cNvSpPr>
              <p:nvPr/>
            </p:nvSpPr>
            <p:spPr bwMode="auto">
              <a:xfrm>
                <a:off x="2640" y="1488"/>
                <a:ext cx="2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D</a:t>
                </a:r>
              </a:p>
            </p:txBody>
          </p:sp>
          <p:sp>
            <p:nvSpPr>
              <p:cNvPr id="2103" name="Text Box 36"/>
              <p:cNvSpPr txBox="1">
                <a:spLocks noChangeArrowheads="1"/>
              </p:cNvSpPr>
              <p:nvPr/>
            </p:nvSpPr>
            <p:spPr bwMode="auto">
              <a:xfrm>
                <a:off x="3600" y="1488"/>
                <a:ext cx="2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C</a:t>
                </a:r>
              </a:p>
            </p:txBody>
          </p:sp>
          <p:sp>
            <p:nvSpPr>
              <p:cNvPr id="2104" name="Text Box 37"/>
              <p:cNvSpPr txBox="1">
                <a:spLocks noChangeArrowheads="1"/>
              </p:cNvSpPr>
              <p:nvPr/>
            </p:nvSpPr>
            <p:spPr bwMode="auto">
              <a:xfrm>
                <a:off x="3888" y="816"/>
                <a:ext cx="2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 dirty="0"/>
                  <a:t>B</a:t>
                </a:r>
              </a:p>
            </p:txBody>
          </p:sp>
          <p:sp>
            <p:nvSpPr>
              <p:cNvPr id="2105" name="Text Box 38"/>
              <p:cNvSpPr txBox="1">
                <a:spLocks noChangeArrowheads="1"/>
              </p:cNvSpPr>
              <p:nvPr/>
            </p:nvSpPr>
            <p:spPr bwMode="auto">
              <a:xfrm>
                <a:off x="2880" y="763"/>
                <a:ext cx="2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A</a:t>
                </a:r>
              </a:p>
            </p:txBody>
          </p:sp>
        </p:grpSp>
        <p:grpSp>
          <p:nvGrpSpPr>
            <p:cNvPr id="2095" name="Group 39"/>
            <p:cNvGrpSpPr>
              <a:grpSpLocks/>
            </p:cNvGrpSpPr>
            <p:nvPr/>
          </p:nvGrpSpPr>
          <p:grpSpPr bwMode="auto">
            <a:xfrm>
              <a:off x="4848" y="960"/>
              <a:ext cx="48" cy="96"/>
              <a:chOff x="4848" y="960"/>
              <a:chExt cx="48" cy="96"/>
            </a:xfrm>
          </p:grpSpPr>
          <p:sp>
            <p:nvSpPr>
              <p:cNvPr id="2099" name="Line 40"/>
              <p:cNvSpPr>
                <a:spLocks noChangeShapeType="1"/>
              </p:cNvSpPr>
              <p:nvPr/>
            </p:nvSpPr>
            <p:spPr bwMode="auto">
              <a:xfrm>
                <a:off x="4848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41"/>
              <p:cNvSpPr>
                <a:spLocks noChangeShapeType="1"/>
              </p:cNvSpPr>
              <p:nvPr/>
            </p:nvSpPr>
            <p:spPr bwMode="auto">
              <a:xfrm>
                <a:off x="4896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6" name="Group 42"/>
            <p:cNvGrpSpPr>
              <a:grpSpLocks/>
            </p:cNvGrpSpPr>
            <p:nvPr/>
          </p:nvGrpSpPr>
          <p:grpSpPr bwMode="auto">
            <a:xfrm>
              <a:off x="4656" y="1440"/>
              <a:ext cx="48" cy="96"/>
              <a:chOff x="4848" y="960"/>
              <a:chExt cx="48" cy="96"/>
            </a:xfrm>
          </p:grpSpPr>
          <p:sp>
            <p:nvSpPr>
              <p:cNvPr id="2097" name="Line 43"/>
              <p:cNvSpPr>
                <a:spLocks noChangeShapeType="1"/>
              </p:cNvSpPr>
              <p:nvPr/>
            </p:nvSpPr>
            <p:spPr bwMode="auto">
              <a:xfrm>
                <a:off x="4848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44"/>
              <p:cNvSpPr>
                <a:spLocks noChangeShapeType="1"/>
              </p:cNvSpPr>
              <p:nvPr/>
            </p:nvSpPr>
            <p:spPr bwMode="auto">
              <a:xfrm>
                <a:off x="4896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517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77395"/>
              </p:ext>
            </p:extLst>
          </p:nvPr>
        </p:nvGraphicFramePr>
        <p:xfrm>
          <a:off x="2133600" y="2749283"/>
          <a:ext cx="796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66400" progId="Equation.DSMT4">
                  <p:embed/>
                </p:oleObj>
              </mc:Choice>
              <mc:Fallback>
                <p:oleObj name="Equation" r:id="rId2" imgW="507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9283"/>
                        <a:ext cx="796925" cy="3143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16419" y="902553"/>
            <a:ext cx="1219200" cy="697707"/>
            <a:chOff x="1028700" y="3143253"/>
            <a:chExt cx="1219200" cy="697707"/>
          </a:xfrm>
        </p:grpSpPr>
        <p:sp>
          <p:nvSpPr>
            <p:cNvPr id="2084" name="Line 93"/>
            <p:cNvSpPr>
              <a:spLocks noChangeShapeType="1"/>
            </p:cNvSpPr>
            <p:nvPr/>
          </p:nvSpPr>
          <p:spPr bwMode="auto">
            <a:xfrm>
              <a:off x="1028700" y="3200400"/>
              <a:ext cx="1219200" cy="560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Text Box 96"/>
            <p:cNvSpPr txBox="1">
              <a:spLocks noChangeArrowheads="1"/>
            </p:cNvSpPr>
            <p:nvPr/>
          </p:nvSpPr>
          <p:spPr bwMode="auto">
            <a:xfrm>
              <a:off x="1647825" y="3532588"/>
              <a:ext cx="284163" cy="30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2086" name="Text Box 97"/>
            <p:cNvSpPr txBox="1">
              <a:spLocks noChangeArrowheads="1"/>
            </p:cNvSpPr>
            <p:nvPr/>
          </p:nvSpPr>
          <p:spPr bwMode="auto">
            <a:xfrm>
              <a:off x="1295400" y="3143253"/>
              <a:ext cx="284163" cy="30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</p:grpSp>
      <p:sp>
        <p:nvSpPr>
          <p:cNvPr id="5221" name="Line 101"/>
          <p:cNvSpPr>
            <a:spLocks noChangeShapeType="1"/>
          </p:cNvSpPr>
          <p:nvPr/>
        </p:nvSpPr>
        <p:spPr bwMode="auto">
          <a:xfrm flipV="1">
            <a:off x="3162301" y="3957603"/>
            <a:ext cx="876299" cy="361984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/>
          </a:p>
        </p:txBody>
      </p:sp>
      <p:sp>
        <p:nvSpPr>
          <p:cNvPr id="5223" name="Line 103"/>
          <p:cNvSpPr>
            <a:spLocks noChangeShapeType="1"/>
          </p:cNvSpPr>
          <p:nvPr/>
        </p:nvSpPr>
        <p:spPr bwMode="auto">
          <a:xfrm>
            <a:off x="3162300" y="4405313"/>
            <a:ext cx="1257299" cy="300037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/>
          </a:p>
        </p:txBody>
      </p:sp>
      <p:graphicFrame>
        <p:nvGraphicFramePr>
          <p:cNvPr id="7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0244"/>
              </p:ext>
            </p:extLst>
          </p:nvPr>
        </p:nvGraphicFramePr>
        <p:xfrm>
          <a:off x="2646362" y="2080574"/>
          <a:ext cx="3163542" cy="33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253800" progId="Equation.DSMT4">
                  <p:embed/>
                </p:oleObj>
              </mc:Choice>
              <mc:Fallback>
                <p:oleObj name="Equation" r:id="rId4" imgW="1790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2080574"/>
                        <a:ext cx="3163542" cy="338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2777033" y="1123950"/>
            <a:ext cx="202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AC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99759"/>
              </p:ext>
            </p:extLst>
          </p:nvPr>
        </p:nvGraphicFramePr>
        <p:xfrm>
          <a:off x="3143359" y="1435894"/>
          <a:ext cx="1054934" cy="33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59" y="1435894"/>
                        <a:ext cx="1054934" cy="33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124200" y="1733550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 = CD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57442" y="2038572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Vậy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38165" y="3988577"/>
            <a:ext cx="2624136" cy="685800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9" name="Rectangle 99"/>
          <p:cNvSpPr>
            <a:spLocks noChangeArrowheads="1"/>
          </p:cNvSpPr>
          <p:nvPr/>
        </p:nvSpPr>
        <p:spPr bwMode="auto">
          <a:xfrm>
            <a:off x="440144" y="4003341"/>
            <a:ext cx="2590799" cy="5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Nếu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một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hình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thang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có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hai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đáy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bằng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nhau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038600" y="3562351"/>
            <a:ext cx="2624136" cy="561975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429126" y="4467225"/>
            <a:ext cx="2624136" cy="466725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" name="Rectangle 102"/>
          <p:cNvSpPr>
            <a:spLocks noChangeArrowheads="1"/>
          </p:cNvSpPr>
          <p:nvPr/>
        </p:nvSpPr>
        <p:spPr bwMode="auto">
          <a:xfrm>
            <a:off x="4126721" y="3674253"/>
            <a:ext cx="2569353" cy="3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</a:rPr>
              <a:t>hai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cạnh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bên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bằng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nhau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220" name="Rectangle 100"/>
          <p:cNvSpPr>
            <a:spLocks noChangeArrowheads="1"/>
          </p:cNvSpPr>
          <p:nvPr/>
        </p:nvSpPr>
        <p:spPr bwMode="auto">
          <a:xfrm>
            <a:off x="4517247" y="4529106"/>
            <a:ext cx="2569353" cy="3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7" tIns="40813" rIns="81627" bIns="408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 err="1">
                <a:solidFill>
                  <a:srgbClr val="FF0000"/>
                </a:solidFill>
              </a:rPr>
              <a:t>hai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cạnh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bên</a:t>
            </a:r>
            <a:r>
              <a:rPr lang="en-US" sz="1600" b="1" i="1" dirty="0">
                <a:solidFill>
                  <a:srgbClr val="FF0000"/>
                </a:solidFill>
              </a:rPr>
              <a:t> song </a:t>
            </a:r>
            <a:r>
              <a:rPr lang="en-US" sz="1600" b="1" i="1" dirty="0" err="1">
                <a:solidFill>
                  <a:srgbClr val="FF0000"/>
                </a:solidFill>
              </a:rPr>
              <a:t>song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2039995" y="276550"/>
            <a:ext cx="6227652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b) Cho </a:t>
            </a:r>
            <a:r>
              <a:rPr 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AB = CD. </a:t>
            </a:r>
            <a:r>
              <a:rPr 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minh:  AD = BC, AD // BC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2924573" y="886150"/>
            <a:ext cx="2951956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698215"/>
              </p:ext>
            </p:extLst>
          </p:nvPr>
        </p:nvGraphicFramePr>
        <p:xfrm>
          <a:off x="3434931" y="926099"/>
          <a:ext cx="729667" cy="30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177480" progId="Equation.DSMT4">
                  <p:embed/>
                </p:oleObj>
              </mc:Choice>
              <mc:Fallback>
                <p:oleObj name="Equation" r:id="rId8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4931" y="926099"/>
                        <a:ext cx="729667" cy="300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06099"/>
              </p:ext>
            </p:extLst>
          </p:nvPr>
        </p:nvGraphicFramePr>
        <p:xfrm>
          <a:off x="4565650" y="931863"/>
          <a:ext cx="7508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177480" progId="Equation.DSMT4">
                  <p:embed/>
                </p:oleObj>
              </mc:Choice>
              <mc:Fallback>
                <p:oleObj name="Equation" r:id="rId10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931863"/>
                        <a:ext cx="75088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4198293" y="1428750"/>
            <a:ext cx="1685899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(AB // CD;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086578" y="584922"/>
            <a:ext cx="1718641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62" name="Text Box 72"/>
          <p:cNvSpPr txBox="1">
            <a:spLocks noChangeArrowheads="1"/>
          </p:cNvSpPr>
          <p:nvPr/>
        </p:nvSpPr>
        <p:spPr bwMode="auto">
          <a:xfrm>
            <a:off x="1067174" y="960347"/>
            <a:ext cx="380626" cy="3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1</a:t>
            </a:r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2057400" y="1188947"/>
            <a:ext cx="380626" cy="3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09800" y="2343150"/>
            <a:ext cx="4673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 AD = BC (2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8027" y="2724150"/>
            <a:ext cx="87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46262" y="2724150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(2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3188" y="3076605"/>
            <a:ext cx="488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AD// BC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362334" y="-41067"/>
            <a:ext cx="695066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  <p:sp>
        <p:nvSpPr>
          <p:cNvPr id="61" name="Freeform 60"/>
          <p:cNvSpPr/>
          <p:nvPr/>
        </p:nvSpPr>
        <p:spPr>
          <a:xfrm rot="20014888">
            <a:off x="5890738" y="720562"/>
            <a:ext cx="1444226" cy="2744984"/>
          </a:xfrm>
          <a:custGeom>
            <a:avLst/>
            <a:gdLst>
              <a:gd name="connsiteX0" fmla="*/ 0 w 1632263"/>
              <a:gd name="connsiteY0" fmla="*/ 1828800 h 1828800"/>
              <a:gd name="connsiteX1" fmla="*/ 276225 w 1632263"/>
              <a:gd name="connsiteY1" fmla="*/ 1343025 h 1828800"/>
              <a:gd name="connsiteX2" fmla="*/ 1057275 w 1632263"/>
              <a:gd name="connsiteY2" fmla="*/ 1447800 h 1828800"/>
              <a:gd name="connsiteX3" fmla="*/ 866775 w 1632263"/>
              <a:gd name="connsiteY3" fmla="*/ 790575 h 1828800"/>
              <a:gd name="connsiteX4" fmla="*/ 1619250 w 1632263"/>
              <a:gd name="connsiteY4" fmla="*/ 790575 h 1828800"/>
              <a:gd name="connsiteX5" fmla="*/ 1352550 w 1632263"/>
              <a:gd name="connsiteY5" fmla="*/ 266700 h 1828800"/>
              <a:gd name="connsiteX6" fmla="*/ 1466850 w 163226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63" h="1828800">
                <a:moveTo>
                  <a:pt x="0" y="1828800"/>
                </a:moveTo>
                <a:cubicBezTo>
                  <a:pt x="50006" y="1617662"/>
                  <a:pt x="100013" y="1406525"/>
                  <a:pt x="276225" y="1343025"/>
                </a:cubicBezTo>
                <a:cubicBezTo>
                  <a:pt x="452437" y="1279525"/>
                  <a:pt x="958850" y="1539875"/>
                  <a:pt x="1057275" y="1447800"/>
                </a:cubicBezTo>
                <a:cubicBezTo>
                  <a:pt x="1155700" y="1355725"/>
                  <a:pt x="773113" y="900112"/>
                  <a:pt x="866775" y="790575"/>
                </a:cubicBezTo>
                <a:cubicBezTo>
                  <a:pt x="960438" y="681037"/>
                  <a:pt x="1538288" y="877887"/>
                  <a:pt x="1619250" y="790575"/>
                </a:cubicBezTo>
                <a:cubicBezTo>
                  <a:pt x="1700213" y="703262"/>
                  <a:pt x="1377950" y="398462"/>
                  <a:pt x="1352550" y="266700"/>
                </a:cubicBezTo>
                <a:cubicBezTo>
                  <a:pt x="1327150" y="134938"/>
                  <a:pt x="1397000" y="67469"/>
                  <a:pt x="146685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20828453">
            <a:off x="6447584" y="714401"/>
            <a:ext cx="1686533" cy="3743803"/>
          </a:xfrm>
          <a:custGeom>
            <a:avLst/>
            <a:gdLst>
              <a:gd name="connsiteX0" fmla="*/ 0 w 1632263"/>
              <a:gd name="connsiteY0" fmla="*/ 1828800 h 1828800"/>
              <a:gd name="connsiteX1" fmla="*/ 276225 w 1632263"/>
              <a:gd name="connsiteY1" fmla="*/ 1343025 h 1828800"/>
              <a:gd name="connsiteX2" fmla="*/ 1057275 w 1632263"/>
              <a:gd name="connsiteY2" fmla="*/ 1447800 h 1828800"/>
              <a:gd name="connsiteX3" fmla="*/ 866775 w 1632263"/>
              <a:gd name="connsiteY3" fmla="*/ 790575 h 1828800"/>
              <a:gd name="connsiteX4" fmla="*/ 1619250 w 1632263"/>
              <a:gd name="connsiteY4" fmla="*/ 790575 h 1828800"/>
              <a:gd name="connsiteX5" fmla="*/ 1352550 w 1632263"/>
              <a:gd name="connsiteY5" fmla="*/ 266700 h 1828800"/>
              <a:gd name="connsiteX6" fmla="*/ 1466850 w 163226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263" h="1828800">
                <a:moveTo>
                  <a:pt x="0" y="1828800"/>
                </a:moveTo>
                <a:cubicBezTo>
                  <a:pt x="50006" y="1617662"/>
                  <a:pt x="100013" y="1406525"/>
                  <a:pt x="276225" y="1343025"/>
                </a:cubicBezTo>
                <a:cubicBezTo>
                  <a:pt x="452437" y="1279525"/>
                  <a:pt x="958850" y="1539875"/>
                  <a:pt x="1057275" y="1447800"/>
                </a:cubicBezTo>
                <a:cubicBezTo>
                  <a:pt x="1155700" y="1355725"/>
                  <a:pt x="773113" y="900112"/>
                  <a:pt x="866775" y="790575"/>
                </a:cubicBezTo>
                <a:cubicBezTo>
                  <a:pt x="960438" y="681037"/>
                  <a:pt x="1538288" y="877887"/>
                  <a:pt x="1619250" y="790575"/>
                </a:cubicBezTo>
                <a:cubicBezTo>
                  <a:pt x="1700213" y="703262"/>
                  <a:pt x="1377950" y="398462"/>
                  <a:pt x="1352550" y="266700"/>
                </a:cubicBezTo>
                <a:cubicBezTo>
                  <a:pt x="1327150" y="134938"/>
                  <a:pt x="1397000" y="67469"/>
                  <a:pt x="146685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1" grpId="0" animBg="1"/>
      <p:bldP spid="5223" grpId="0" animBg="1"/>
      <p:bldP spid="74" grpId="0"/>
      <p:bldP spid="76" grpId="0"/>
      <p:bldP spid="77" grpId="0"/>
      <p:bldP spid="15" grpId="0" animBg="1"/>
      <p:bldP spid="5219" grpId="0"/>
      <p:bldP spid="85" grpId="0" animBg="1"/>
      <p:bldP spid="86" grpId="0" animBg="1"/>
      <p:bldP spid="5222" grpId="0"/>
      <p:bldP spid="5220" grpId="0"/>
      <p:bldP spid="54" grpId="0"/>
      <p:bldP spid="57" grpId="0"/>
      <p:bldP spid="58" grpId="0"/>
      <p:bldP spid="62" grpId="0"/>
      <p:bldP spid="63" grpId="0"/>
      <p:bldP spid="49" grpId="0"/>
      <p:bldP spid="50" grpId="0"/>
      <p:bldP spid="51" grpId="0"/>
      <p:bldP spid="52" grpId="0"/>
      <p:bldP spid="61" grpId="0" animBg="1"/>
      <p:bldP spid="61" grpId="1" animBg="1"/>
      <p:bldP spid="65" grpId="0" animBg="1"/>
      <p:bldP spid="6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457200" y="670324"/>
            <a:ext cx="2438400" cy="1520426"/>
          </a:xfrm>
          <a:prstGeom prst="cloudCallout">
            <a:avLst>
              <a:gd name="adj1" fmla="val 28274"/>
              <a:gd name="adj2" fmla="val 69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352800" y="554596"/>
            <a:ext cx="2971800" cy="2017154"/>
            <a:chOff x="616" y="0"/>
            <a:chExt cx="2208" cy="1797"/>
          </a:xfrm>
        </p:grpSpPr>
        <p:grpSp>
          <p:nvGrpSpPr>
            <p:cNvPr id="10246" name="Group 28"/>
            <p:cNvGrpSpPr>
              <a:grpSpLocks/>
            </p:cNvGrpSpPr>
            <p:nvPr/>
          </p:nvGrpSpPr>
          <p:grpSpPr bwMode="auto">
            <a:xfrm>
              <a:off x="808" y="144"/>
              <a:ext cx="1536" cy="1392"/>
              <a:chOff x="816" y="144"/>
              <a:chExt cx="1536" cy="1392"/>
            </a:xfrm>
          </p:grpSpPr>
          <p:grpSp>
            <p:nvGrpSpPr>
              <p:cNvPr id="10251" name="Group 29"/>
              <p:cNvGrpSpPr>
                <a:grpSpLocks/>
              </p:cNvGrpSpPr>
              <p:nvPr/>
            </p:nvGrpSpPr>
            <p:grpSpPr bwMode="auto">
              <a:xfrm>
                <a:off x="816" y="144"/>
                <a:ext cx="1536" cy="1392"/>
                <a:chOff x="816" y="144"/>
                <a:chExt cx="1536" cy="1392"/>
              </a:xfrm>
            </p:grpSpPr>
            <p:sp>
              <p:nvSpPr>
                <p:cNvPr id="10256" name="Line 30"/>
                <p:cNvSpPr>
                  <a:spLocks noChangeShapeType="1"/>
                </p:cNvSpPr>
                <p:nvPr/>
              </p:nvSpPr>
              <p:spPr bwMode="auto">
                <a:xfrm>
                  <a:off x="816" y="768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7" name="Line 31"/>
                <p:cNvSpPr>
                  <a:spLocks noChangeShapeType="1"/>
                </p:cNvSpPr>
                <p:nvPr/>
              </p:nvSpPr>
              <p:spPr bwMode="auto">
                <a:xfrm>
                  <a:off x="816" y="153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52" y="144"/>
                  <a:ext cx="0" cy="13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816" y="144"/>
                  <a:ext cx="1536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3" name="Rectangle 35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144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Text Box 38"/>
            <p:cNvSpPr txBox="1">
              <a:spLocks noChangeArrowheads="1"/>
            </p:cNvSpPr>
            <p:nvPr/>
          </p:nvSpPr>
          <p:spPr bwMode="auto">
            <a:xfrm>
              <a:off x="2280" y="1523"/>
              <a:ext cx="48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D</a:t>
              </a:r>
            </a:p>
          </p:txBody>
        </p:sp>
        <p:sp>
          <p:nvSpPr>
            <p:cNvPr id="10248" name="Text Box 39"/>
            <p:cNvSpPr txBox="1">
              <a:spLocks noChangeArrowheads="1"/>
            </p:cNvSpPr>
            <p:nvPr/>
          </p:nvSpPr>
          <p:spPr bwMode="auto">
            <a:xfrm>
              <a:off x="2344" y="0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/>
                <a:t>C</a:t>
              </a:r>
            </a:p>
          </p:txBody>
        </p:sp>
        <p:sp>
          <p:nvSpPr>
            <p:cNvPr id="10249" name="Text Box 40"/>
            <p:cNvSpPr txBox="1">
              <a:spLocks noChangeArrowheads="1"/>
            </p:cNvSpPr>
            <p:nvPr/>
          </p:nvSpPr>
          <p:spPr bwMode="auto">
            <a:xfrm>
              <a:off x="616" y="623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/>
                <a:t>B</a:t>
              </a:r>
            </a:p>
          </p:txBody>
        </p:sp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666" y="1537"/>
              <a:ext cx="47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/>
                <a:t>A</a:t>
              </a:r>
            </a:p>
          </p:txBody>
        </p:sp>
      </p:grp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838200" y="171450"/>
            <a:ext cx="32766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2286000" y="2591686"/>
            <a:ext cx="2761837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040618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" y="2343150"/>
            <a:ext cx="1629484" cy="275631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05600" y="922559"/>
            <a:ext cx="1981200" cy="1190985"/>
          </a:xfrm>
          <a:prstGeom prst="cloudCallout">
            <a:avLst>
              <a:gd name="adj1" fmla="val 44326"/>
              <a:gd name="adj2" fmla="val 6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1699" y="1163419"/>
            <a:ext cx="128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vuông</a:t>
            </a:r>
            <a:r>
              <a:rPr lang="en-US" sz="2000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898" y="810600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41299" y="-95250"/>
            <a:ext cx="977901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0" y="3608867"/>
            <a:ext cx="534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75C427-662F-44FC-91DD-C1155A924197}"/>
              </a:ext>
            </a:extLst>
          </p:cNvPr>
          <p:cNvGrpSpPr/>
          <p:nvPr/>
        </p:nvGrpSpPr>
        <p:grpSpPr>
          <a:xfrm>
            <a:off x="2725936" y="4010350"/>
            <a:ext cx="1846064" cy="771200"/>
            <a:chOff x="2725936" y="4010350"/>
            <a:chExt cx="1846064" cy="771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1196947"/>
                </p:ext>
              </p:extLst>
            </p:nvPr>
          </p:nvGraphicFramePr>
          <p:xfrm>
            <a:off x="3270250" y="4395788"/>
            <a:ext cx="83661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5000" imgH="228600" progId="Equation.DSMT4">
                    <p:embed/>
                  </p:oleObj>
                </mc:Choice>
                <mc:Fallback>
                  <p:oleObj name="Equation" r:id="rId3" imgW="495000" imgH="22860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250" y="4395788"/>
                          <a:ext cx="836613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00400" y="4010350"/>
              <a:ext cx="1371600" cy="45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27" tIns="40813" rIns="81627" bIns="40813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AB // CD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112549"/>
                </p:ext>
              </p:extLst>
            </p:nvPr>
          </p:nvGraphicFramePr>
          <p:xfrm>
            <a:off x="2725936" y="4306338"/>
            <a:ext cx="3651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40" imgH="152280" progId="Equation.DSMT4">
                    <p:embed/>
                  </p:oleObj>
                </mc:Choice>
                <mc:Fallback>
                  <p:oleObj name="Equation" r:id="rId5" imgW="215640" imgH="1522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936" y="4306338"/>
                          <a:ext cx="36512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eft Brace 9"/>
            <p:cNvSpPr/>
            <p:nvPr/>
          </p:nvSpPr>
          <p:spPr>
            <a:xfrm>
              <a:off x="3124200" y="4019550"/>
              <a:ext cx="76200" cy="685800"/>
            </a:xfrm>
            <a:prstGeom prst="leftBrac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187" grpId="0"/>
      <p:bldP spid="6188" grpId="0"/>
      <p:bldP spid="3" grpId="0"/>
      <p:bldP spid="5" grpId="0" animBg="1"/>
      <p:bldP spid="5" grpId="1" animBg="1"/>
      <p:bldP spid="6" grpId="0"/>
      <p:bldP spid="6" grpId="1"/>
      <p:bldP spid="25" grpId="0"/>
      <p:bldP spid="25" grpId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81400" y="76200"/>
            <a:ext cx="2819400" cy="3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BÀI TẬP VẬN DỤNG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416545"/>
            <a:ext cx="82296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(SGK/71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AB, CD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857250"/>
            <a:ext cx="2692400" cy="1508522"/>
            <a:chOff x="144" y="720"/>
            <a:chExt cx="1696" cy="1267"/>
          </a:xfrm>
        </p:grpSpPr>
        <p:grpSp>
          <p:nvGrpSpPr>
            <p:cNvPr id="11305" name="Group 5"/>
            <p:cNvGrpSpPr>
              <a:grpSpLocks/>
            </p:cNvGrpSpPr>
            <p:nvPr/>
          </p:nvGrpSpPr>
          <p:grpSpPr bwMode="auto">
            <a:xfrm>
              <a:off x="144" y="720"/>
              <a:ext cx="1696" cy="1163"/>
              <a:chOff x="144" y="720"/>
              <a:chExt cx="1696" cy="1163"/>
            </a:xfrm>
          </p:grpSpPr>
          <p:grpSp>
            <p:nvGrpSpPr>
              <p:cNvPr id="11307" name="Group 6"/>
              <p:cNvGrpSpPr>
                <a:grpSpLocks/>
              </p:cNvGrpSpPr>
              <p:nvPr/>
            </p:nvGrpSpPr>
            <p:grpSpPr bwMode="auto">
              <a:xfrm>
                <a:off x="144" y="720"/>
                <a:ext cx="1696" cy="1163"/>
                <a:chOff x="128" y="720"/>
                <a:chExt cx="1696" cy="1163"/>
              </a:xfrm>
            </p:grpSpPr>
            <p:grpSp>
              <p:nvGrpSpPr>
                <p:cNvPr id="11310" name="Group 7"/>
                <p:cNvGrpSpPr>
                  <a:grpSpLocks/>
                </p:cNvGrpSpPr>
                <p:nvPr/>
              </p:nvGrpSpPr>
              <p:grpSpPr bwMode="auto">
                <a:xfrm>
                  <a:off x="128" y="720"/>
                  <a:ext cx="1696" cy="1163"/>
                  <a:chOff x="128" y="720"/>
                  <a:chExt cx="1696" cy="1163"/>
                </a:xfrm>
              </p:grpSpPr>
              <p:grpSp>
                <p:nvGrpSpPr>
                  <p:cNvPr id="1131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40" y="912"/>
                    <a:ext cx="1296" cy="720"/>
                    <a:chOff x="240" y="912"/>
                    <a:chExt cx="1296" cy="720"/>
                  </a:xfrm>
                </p:grpSpPr>
                <p:sp>
                  <p:nvSpPr>
                    <p:cNvPr id="1131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912"/>
                      <a:ext cx="110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9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0" y="912"/>
                      <a:ext cx="192" cy="72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" y="1632"/>
                      <a:ext cx="72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1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912"/>
                      <a:ext cx="576" cy="72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1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" y="1624"/>
                    <a:ext cx="336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/>
                      <a:t>D</a:t>
                    </a:r>
                  </a:p>
                </p:txBody>
              </p:sp>
              <p:sp>
                <p:nvSpPr>
                  <p:cNvPr id="1131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6" y="1624"/>
                    <a:ext cx="336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/>
                      <a:t>C</a:t>
                    </a:r>
                  </a:p>
                </p:txBody>
              </p:sp>
              <p:sp>
                <p:nvSpPr>
                  <p:cNvPr id="1131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776"/>
                    <a:ext cx="336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/>
                      <a:t>B</a:t>
                    </a:r>
                  </a:p>
                </p:txBody>
              </p:sp>
              <p:sp>
                <p:nvSpPr>
                  <p:cNvPr id="1131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720"/>
                    <a:ext cx="336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/>
                      <a:t>A</a:t>
                    </a:r>
                  </a:p>
                </p:txBody>
              </p:sp>
            </p:grpSp>
            <p:sp>
              <p:nvSpPr>
                <p:cNvPr id="1131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2" y="864"/>
                  <a:ext cx="336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/>
                    <a:t>x</a:t>
                  </a:r>
                </a:p>
              </p:txBody>
            </p:sp>
            <p:sp>
              <p:nvSpPr>
                <p:cNvPr id="1131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32" y="1440"/>
                  <a:ext cx="336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/>
                    <a:t>y</a:t>
                  </a:r>
                </a:p>
              </p:txBody>
            </p:sp>
          </p:grpSp>
          <p:sp>
            <p:nvSpPr>
              <p:cNvPr id="11308" name="Text Box 19"/>
              <p:cNvSpPr txBox="1">
                <a:spLocks noChangeArrowheads="1"/>
              </p:cNvSpPr>
              <p:nvPr/>
            </p:nvSpPr>
            <p:spPr bwMode="auto">
              <a:xfrm>
                <a:off x="256" y="1424"/>
                <a:ext cx="33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80</a:t>
                </a:r>
                <a:r>
                  <a:rPr lang="en-US" sz="1400" b="1" baseline="30000"/>
                  <a:t>0</a:t>
                </a:r>
                <a:endParaRPr lang="en-US" sz="1400" b="1"/>
              </a:p>
            </p:txBody>
          </p:sp>
          <p:sp>
            <p:nvSpPr>
              <p:cNvPr id="11309" name="Text Box 20"/>
              <p:cNvSpPr txBox="1">
                <a:spLocks noChangeArrowheads="1"/>
              </p:cNvSpPr>
              <p:nvPr/>
            </p:nvSpPr>
            <p:spPr bwMode="auto">
              <a:xfrm>
                <a:off x="1216" y="864"/>
                <a:ext cx="33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40</a:t>
                </a:r>
                <a:r>
                  <a:rPr lang="en-US" sz="1400" b="1" baseline="30000"/>
                  <a:t>0</a:t>
                </a:r>
                <a:endParaRPr lang="en-US" sz="1400" b="1"/>
              </a:p>
            </p:txBody>
          </p:sp>
        </p:grpSp>
        <p:sp>
          <p:nvSpPr>
            <p:cNvPr id="11306" name="Text Box 21"/>
            <p:cNvSpPr txBox="1">
              <a:spLocks noChangeArrowheads="1"/>
            </p:cNvSpPr>
            <p:nvPr/>
          </p:nvSpPr>
          <p:spPr bwMode="auto">
            <a:xfrm>
              <a:off x="432" y="1728"/>
              <a:ext cx="33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(a)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800600" y="923925"/>
            <a:ext cx="0" cy="4010025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324040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12955"/>
              </p:ext>
            </p:extLst>
          </p:nvPr>
        </p:nvGraphicFramePr>
        <p:xfrm>
          <a:off x="603250" y="3381375"/>
          <a:ext cx="2673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03040" progId="Equation.DSMT4">
                  <p:embed/>
                </p:oleObj>
              </mc:Choice>
              <mc:Fallback>
                <p:oleObj name="Equation" r:id="rId2" imgW="1485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250" y="3381375"/>
                        <a:ext cx="267335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45174" y="4015085"/>
            <a:ext cx="4326826" cy="461665"/>
            <a:chOff x="490534" y="2618534"/>
            <a:chExt cx="4326826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490534" y="2618534"/>
              <a:ext cx="4326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            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(2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góc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kề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cạnh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bên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) 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148859"/>
                </p:ext>
              </p:extLst>
            </p:nvPr>
          </p:nvGraphicFramePr>
          <p:xfrm>
            <a:off x="673985" y="2622999"/>
            <a:ext cx="167481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90360" imgH="228600" progId="Equation.DSMT4">
                    <p:embed/>
                  </p:oleObj>
                </mc:Choice>
                <mc:Fallback>
                  <p:oleObj name="Equation" r:id="rId4" imgW="99036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985" y="2622999"/>
                          <a:ext cx="1674813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321115" y="3078163"/>
            <a:ext cx="2106173" cy="407987"/>
            <a:chOff x="321115" y="2974082"/>
            <a:chExt cx="2106173" cy="407987"/>
          </a:xfrm>
        </p:grpSpPr>
        <p:sp>
          <p:nvSpPr>
            <p:cNvPr id="74" name="TextBox 73"/>
            <p:cNvSpPr txBox="1"/>
            <p:nvPr/>
          </p:nvSpPr>
          <p:spPr>
            <a:xfrm>
              <a:off x="321115" y="298195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390412"/>
                </p:ext>
              </p:extLst>
            </p:nvPr>
          </p:nvGraphicFramePr>
          <p:xfrm>
            <a:off x="625475" y="2974082"/>
            <a:ext cx="18018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66680" imgH="203040" progId="Equation.DSMT4">
                    <p:embed/>
                  </p:oleObj>
                </mc:Choice>
                <mc:Fallback>
                  <p:oleObj name="Equation" r:id="rId6" imgW="1066680" imgH="2030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475" y="2974082"/>
                          <a:ext cx="1801813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/>
          <p:cNvSpPr txBox="1"/>
          <p:nvPr/>
        </p:nvSpPr>
        <p:spPr>
          <a:xfrm>
            <a:off x="152400" y="3695640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04800" y="2704937"/>
            <a:ext cx="4403770" cy="461665"/>
            <a:chOff x="350843" y="2603786"/>
            <a:chExt cx="4403770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350843" y="2603786"/>
              <a:ext cx="4403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             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(2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góc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kề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cạnh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bên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) 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59365"/>
                </p:ext>
              </p:extLst>
            </p:nvPr>
          </p:nvGraphicFramePr>
          <p:xfrm>
            <a:off x="663581" y="2622999"/>
            <a:ext cx="16954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02960" imgH="228600" progId="Equation.DSMT4">
                    <p:embed/>
                  </p:oleObj>
                </mc:Choice>
                <mc:Fallback>
                  <p:oleObj name="Equation" r:id="rId8" imgW="1002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581" y="2622999"/>
                          <a:ext cx="169545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667180"/>
              </p:ext>
            </p:extLst>
          </p:nvPr>
        </p:nvGraphicFramePr>
        <p:xfrm>
          <a:off x="395288" y="4352925"/>
          <a:ext cx="18240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52925"/>
                        <a:ext cx="18240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73768"/>
              </p:ext>
            </p:extLst>
          </p:nvPr>
        </p:nvGraphicFramePr>
        <p:xfrm>
          <a:off x="406400" y="4621213"/>
          <a:ext cx="2717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228600" progId="Equation.DSMT4">
                  <p:embed/>
                </p:oleObj>
              </mc:Choice>
              <mc:Fallback>
                <p:oleObj name="Equation" r:id="rId12" imgW="1511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621213"/>
                        <a:ext cx="2717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4807384" y="1011436"/>
            <a:ext cx="194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899681" y="1561371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ABCD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80369"/>
              </p:ext>
            </p:extLst>
          </p:nvPr>
        </p:nvGraphicFramePr>
        <p:xfrm>
          <a:off x="4920164" y="2022872"/>
          <a:ext cx="2249420" cy="42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241200" progId="Equation.DSMT4">
                  <p:embed/>
                </p:oleObj>
              </mc:Choice>
              <mc:Fallback>
                <p:oleObj name="Equation" r:id="rId14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164" y="2022872"/>
                        <a:ext cx="2249420" cy="426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010400" y="2016427"/>
            <a:ext cx="1981200" cy="8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04674"/>
              </p:ext>
            </p:extLst>
          </p:nvPr>
        </p:nvGraphicFramePr>
        <p:xfrm>
          <a:off x="4973637" y="2890838"/>
          <a:ext cx="33321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228600" progId="Equation.DSMT4">
                  <p:embed/>
                </p:oleObj>
              </mc:Choice>
              <mc:Fallback>
                <p:oleObj name="Equation" r:id="rId16" imgW="1828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7" y="2890838"/>
                        <a:ext cx="33321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41692"/>
              </p:ext>
            </p:extLst>
          </p:nvPr>
        </p:nvGraphicFramePr>
        <p:xfrm>
          <a:off x="4965700" y="3362325"/>
          <a:ext cx="35845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28800" imgH="228600" progId="Equation.DSMT4">
                  <p:embed/>
                </p:oleObj>
              </mc:Choice>
              <mc:Fallback>
                <p:oleObj name="Equation" r:id="rId18" imgW="18288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3362325"/>
                        <a:ext cx="35845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92907"/>
              </p:ext>
            </p:extLst>
          </p:nvPr>
        </p:nvGraphicFramePr>
        <p:xfrm>
          <a:off x="5013325" y="3792538"/>
          <a:ext cx="13938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1000" imgH="228600" progId="Equation.DSMT4">
                  <p:embed/>
                </p:oleObj>
              </mc:Choice>
              <mc:Fallback>
                <p:oleObj name="Equation" r:id="rId20" imgW="7110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3792538"/>
                        <a:ext cx="13938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-81813" y="133350"/>
            <a:ext cx="977901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6" grpId="0"/>
      <p:bldP spid="91" grpId="0"/>
      <p:bldP spid="92" grpId="0"/>
      <p:bldP spid="9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900</Words>
  <Application>Microsoft Office PowerPoint</Application>
  <PresentationFormat>On-screen Show (16:9)</PresentationFormat>
  <Paragraphs>200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.VnCentury Schoolbook</vt:lpstr>
      <vt:lpstr>Arial</vt:lpstr>
      <vt:lpstr>Calibri</vt:lpstr>
      <vt:lpstr>Century Schoolbook</vt:lpstr>
      <vt:lpstr>Times New Roman</vt:lpstr>
      <vt:lpstr>Wingdings</vt:lpstr>
      <vt:lpstr>Wingdings 2</vt:lpstr>
      <vt:lpstr>1_Default Design</vt:lpstr>
      <vt:lpstr>Oriel</vt:lpstr>
      <vt:lpstr>2_Default Design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Hinh hoc 8</dc:title>
  <dc:subject>Hinh Thang</dc:subject>
  <dc:creator>Luân Đặng</dc:creator>
  <cp:lastModifiedBy>H2</cp:lastModifiedBy>
  <cp:revision>61</cp:revision>
  <dcterms:created xsi:type="dcterms:W3CDTF">2011-08-10T08:03:07Z</dcterms:created>
  <dcterms:modified xsi:type="dcterms:W3CDTF">2021-09-04T09:37:33Z</dcterms:modified>
  <cp:version>V1</cp:version>
</cp:coreProperties>
</file>