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  <p:sldMasterId id="2147483722" r:id="rId2"/>
    <p:sldMasterId id="2147483734" r:id="rId3"/>
    <p:sldMasterId id="2147483770" r:id="rId4"/>
  </p:sldMasterIdLst>
  <p:notesMasterIdLst>
    <p:notesMasterId r:id="rId10"/>
  </p:notesMasterIdLst>
  <p:sldIdLst>
    <p:sldId id="271" r:id="rId5"/>
    <p:sldId id="300" r:id="rId6"/>
    <p:sldId id="270" r:id="rId7"/>
    <p:sldId id="269" r:id="rId8"/>
    <p:sldId id="291" r:id="rId9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4377F1-2F3B-4665-9E6B-A1128CFB8C22}" type="datetimeFigureOut">
              <a:rPr lang="vi-VN" smtClean="0"/>
              <a:t>01/09/2021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A84D6A-92C3-46A6-A5E1-3EFEA1E1A2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21967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 w="9525">
            <a:miter/>
          </a:ln>
        </p:spPr>
        <p:txBody>
          <a:bodyPr wrap="square" lIns="91440" tIns="45720" rIns="91440" bIns="45720" anchor="t"/>
          <a:lstStyle/>
          <a:p>
            <a:pPr lvl="0">
              <a:spcBef>
                <a:spcPct val="0"/>
              </a:spcBef>
            </a:pPr>
            <a:endParaRPr dirty="0"/>
          </a:p>
        </p:txBody>
      </p:sp>
      <p:sp>
        <p:nvSpPr>
          <p:cNvPr id="17412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/>
          <a:p>
            <a:fld id="{9A0DB2DC-4C9A-4742-B13C-FB6460FD3503}" type="slidenum">
              <a:rPr lang="en-US" dirty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708F-F1BF-4E25-B467-C6C022E80DA6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01/09/2021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D9A12-2C83-4843-85D9-E9FEAEB5BBD3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708F-F1BF-4E25-B467-C6C022E80DA6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01/09/2021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D9A12-2C83-4843-85D9-E9FEAEB5BBD3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708F-F1BF-4E25-B467-C6C022E80DA6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01/09/2021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D9A12-2C83-4843-85D9-E9FEAEB5BBD3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4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4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708F-F1BF-4E25-B467-C6C022E80DA6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01/09/2021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D9A12-2C83-4843-85D9-E9FEAEB5BBD3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708F-F1BF-4E25-B467-C6C022E80DA6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01/09/2021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D9A12-2C83-4843-85D9-E9FEAEB5BBD3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708F-F1BF-4E25-B467-C6C022E80DA6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01/09/2021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D9A12-2C83-4843-85D9-E9FEAEB5BBD3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708F-F1BF-4E25-B467-C6C022E80DA6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01/09/2021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D9A12-2C83-4843-85D9-E9FEAEB5BBD3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708F-F1BF-4E25-B467-C6C022E80DA6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01/09/2021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D9A12-2C83-4843-85D9-E9FEAEB5BBD3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708F-F1BF-4E25-B467-C6C022E80DA6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01/09/2021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D9A12-2C83-4843-85D9-E9FEAEB5BBD3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708F-F1BF-4E25-B467-C6C022E80DA6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01/09/2021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D9A12-2C83-4843-85D9-E9FEAEB5BBD3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2"/>
            <a:ext cx="80772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708F-F1BF-4E25-B467-C6C022E80DA6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01/09/2021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D9A12-2C83-4843-85D9-E9FEAEB5BBD3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7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21344-B522-4CB9-8AC9-7BBAE13AB6F0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41C-DFC0-426B-853C-AB5DE82B4634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2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23831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21344-B522-4CB9-8AC9-7BBAE13AB6F0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41C-DFC0-426B-853C-AB5DE82B4634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01563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6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21344-B522-4CB9-8AC9-7BBAE13AB6F0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41C-DFC0-426B-853C-AB5DE82B4634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13645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21344-B522-4CB9-8AC9-7BBAE13AB6F0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41C-DFC0-426B-853C-AB5DE82B4634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03784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21344-B522-4CB9-8AC9-7BBAE13AB6F0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41C-DFC0-426B-853C-AB5DE82B4634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61588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21344-B522-4CB9-8AC9-7BBAE13AB6F0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41C-DFC0-426B-853C-AB5DE82B4634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36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21344-B522-4CB9-8AC9-7BBAE13AB6F0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41C-DFC0-426B-853C-AB5DE82B4634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12100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6" y="2209802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6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21344-B522-4CB9-8AC9-7BBAE13AB6F0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41C-DFC0-426B-853C-AB5DE82B4634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79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21344-B522-4CB9-8AC9-7BBAE13AB6F0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41C-DFC0-426B-853C-AB5DE82B4634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3181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21344-B522-4CB9-8AC9-7BBAE13AB6F0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41C-DFC0-426B-853C-AB5DE82B4634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8030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8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21"/>
            <a:ext cx="4829287" cy="48947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21344-B522-4CB9-8AC9-7BBAE13AB6F0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41C-DFC0-426B-853C-AB5DE82B4634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39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9708F-F1BF-4E25-B467-C6C022E80DA6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01/09/2021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D9A12-2C83-4843-85D9-E9FEAEB5BBD3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2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8621344-B522-4CB9-8AC9-7BBAE13AB6F0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9/1/2021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2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2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67FA41C-DFC0-426B-853C-AB5DE82B4634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56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0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18" Type="http://schemas.openxmlformats.org/officeDocument/2006/relationships/image" Target="../media/image29.wmf"/><Relationship Id="rId3" Type="http://schemas.openxmlformats.org/officeDocument/2006/relationships/image" Target="../media/image15.jpe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oleObject" Target="../embeddings/oleObject2.bin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28.png"/><Relationship Id="rId20" Type="http://schemas.openxmlformats.org/officeDocument/2006/relationships/image" Target="../media/image30.wmf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10" Type="http://schemas.openxmlformats.org/officeDocument/2006/relationships/image" Target="../media/image22.png"/><Relationship Id="rId19" Type="http://schemas.openxmlformats.org/officeDocument/2006/relationships/oleObject" Target="../embeddings/oleObject3.bin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5978024"/>
              </p:ext>
            </p:extLst>
          </p:nvPr>
        </p:nvGraphicFramePr>
        <p:xfrm>
          <a:off x="1139666" y="71121"/>
          <a:ext cx="6861334" cy="68603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4572000" imgH="3429000" progId="PowerPoint.Slide.8">
                  <p:embed/>
                </p:oleObj>
              </mc:Choice>
              <mc:Fallback>
                <p:oleObj r:id="rId3" imgW="4572000" imgH="3429000" progId="PowerPoint.Slide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39666" y="71121"/>
                        <a:ext cx="6861334" cy="686038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2" name="Picture 10" descr="BAR0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9665" y="6033770"/>
            <a:ext cx="6858000" cy="762000"/>
          </a:xfrm>
          <a:prstGeom prst="rect">
            <a:avLst/>
          </a:prstGeom>
          <a:gradFill rotWithShape="1">
            <a:gsLst>
              <a:gs pos="0">
                <a:srgbClr val="FF3300"/>
              </a:gs>
              <a:gs pos="50000">
                <a:srgbClr val="FFFFFF"/>
              </a:gs>
              <a:gs pos="100000">
                <a:srgbClr val="FF3300"/>
              </a:gs>
            </a:gsLst>
            <a:lin ang="5400000" scaled="1"/>
            <a:tileRect/>
          </a:gradFill>
          <a:ln w="9525">
            <a:noFill/>
            <a:miter/>
          </a:ln>
        </p:spPr>
      </p:pic>
      <p:pic>
        <p:nvPicPr>
          <p:cNvPr id="2053" name="Picture 12" descr="blumen-pflanzen111"/>
          <p:cNvPicPr>
            <a:picLocks noChangeAspect="1"/>
          </p:cNvPicPr>
          <p:nvPr/>
        </p:nvPicPr>
        <p:blipFill>
          <a:blip r:embed="rId6">
            <a:lum bright="6000" contrast="6000"/>
          </a:blip>
          <a:stretch>
            <a:fillRect/>
          </a:stretch>
        </p:blipFill>
        <p:spPr>
          <a:xfrm>
            <a:off x="3031331" y="128270"/>
            <a:ext cx="3028950" cy="14478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2054" name="Text Box 14"/>
          <p:cNvSpPr txBox="1"/>
          <p:nvPr/>
        </p:nvSpPr>
        <p:spPr>
          <a:xfrm>
            <a:off x="1143000" y="4038600"/>
            <a:ext cx="68580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sz="2800" b="1" dirty="0">
                <a:solidFill>
                  <a:srgbClr val="0033CC"/>
                </a:solidFill>
                <a:latin typeface="Times New Roman" pitchFamily="18" charset="0"/>
                <a:ea typeface="Arial" charset="0"/>
              </a:rPr>
              <a:t>MÔN: TOÁN (HÌNH HỌC) - LỚP 8</a:t>
            </a:r>
            <a:endParaRPr sz="2800" b="1" dirty="0">
              <a:solidFill>
                <a:srgbClr val="FF0066"/>
              </a:solidFill>
              <a:latin typeface="Times New Roman" pitchFamily="18" charset="0"/>
              <a:ea typeface="Arial" charset="0"/>
            </a:endParaRPr>
          </a:p>
        </p:txBody>
      </p:sp>
      <p:sp>
        <p:nvSpPr>
          <p:cNvPr id="2055" name="Text Box 16"/>
          <p:cNvSpPr txBox="1"/>
          <p:nvPr/>
        </p:nvSpPr>
        <p:spPr>
          <a:xfrm>
            <a:off x="990600" y="1905000"/>
            <a:ext cx="6858000" cy="1938992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altLang="x-none" sz="4000" b="1" dirty="0">
                <a:solidFill>
                  <a:srgbClr val="0033CC"/>
                </a:solidFill>
                <a:latin typeface="Times New Roman" pitchFamily="18" charset="0"/>
                <a:ea typeface="Arial" charset="0"/>
              </a:rPr>
              <a:t>Tiết</a:t>
            </a:r>
            <a:r>
              <a:rPr sz="4000" b="1" dirty="0">
                <a:solidFill>
                  <a:srgbClr val="0033CC"/>
                </a:solidFill>
                <a:latin typeface="Times New Roman" pitchFamily="18" charset="0"/>
                <a:ea typeface="Arial" charset="0"/>
              </a:rPr>
              <a:t> </a:t>
            </a:r>
            <a:r>
              <a:rPr lang="vi-VN" sz="4000" b="1" dirty="0">
                <a:solidFill>
                  <a:srgbClr val="0033CC"/>
                </a:solidFill>
                <a:latin typeface="Times New Roman" pitchFamily="18" charset="0"/>
                <a:ea typeface="Arial" charset="0"/>
              </a:rPr>
              <a:t>8 </a:t>
            </a:r>
            <a:r>
              <a:rPr sz="4000" b="1" dirty="0">
                <a:solidFill>
                  <a:srgbClr val="0033CC"/>
                </a:solidFill>
                <a:latin typeface="Times New Roman" pitchFamily="18" charset="0"/>
                <a:ea typeface="Arial" charset="0"/>
              </a:rPr>
              <a:t>:</a:t>
            </a:r>
            <a:r>
              <a:rPr lang="vi-VN" sz="4000" b="1" dirty="0">
                <a:solidFill>
                  <a:srgbClr val="0033CC"/>
                </a:solidFill>
                <a:latin typeface="Times New Roman" pitchFamily="18" charset="0"/>
                <a:ea typeface="Arial" charset="0"/>
              </a:rPr>
              <a:t> </a:t>
            </a:r>
            <a:r>
              <a:rPr lang="vi-VN" sz="4000" b="1" dirty="0">
                <a:solidFill>
                  <a:srgbClr val="FF0000"/>
                </a:solidFill>
                <a:latin typeface="Times New Roman" pitchFamily="18" charset="0"/>
                <a:ea typeface="Arial" charset="0"/>
              </a:rPr>
              <a:t>LUYỆN TẬP </a:t>
            </a:r>
            <a:r>
              <a:rPr sz="4000" b="1" dirty="0">
                <a:solidFill>
                  <a:srgbClr val="FF0066"/>
                </a:solidFill>
                <a:latin typeface="Times New Roman" pitchFamily="18" charset="0"/>
                <a:ea typeface="Arial" charset="0"/>
              </a:rPr>
              <a:t>ĐƯỜNG TRUNG BÌNH CỦA TAM GIÁC – HÌNH THANG </a:t>
            </a:r>
            <a:r>
              <a:rPr lang="en-US" sz="4000" b="1" dirty="0">
                <a:solidFill>
                  <a:srgbClr val="FF0066"/>
                </a:solidFill>
                <a:latin typeface="Times New Roman" pitchFamily="18" charset="0"/>
                <a:ea typeface="Arial" charset="0"/>
              </a:rPr>
              <a:t>(tt)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3695" y="4425950"/>
            <a:ext cx="2401491" cy="221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6" name="Picture 12" descr="Cov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7772" y="4419600"/>
            <a:ext cx="3646884" cy="140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5" name="Picture 11" descr="Cov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7534" y="4310063"/>
            <a:ext cx="3679031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4" name="Picture 10" descr="Cove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135" y="3473450"/>
            <a:ext cx="3818334" cy="141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3" name="Picture 9" descr="Cover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816" y="3292480"/>
            <a:ext cx="2370534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2" name="Picture 8" descr="Cover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2049" y="1914525"/>
            <a:ext cx="3746897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7" descr="Cover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7774" y="1906588"/>
            <a:ext cx="3669506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6" descr="Cover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0136" y="1028705"/>
            <a:ext cx="3798094" cy="1350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5" descr="Cover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098" y="1858965"/>
            <a:ext cx="2405063" cy="159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7148" y="2649543"/>
            <a:ext cx="1856185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006" y="288925"/>
            <a:ext cx="2191940" cy="243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06929" y="152400"/>
            <a:ext cx="38940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kern="0" dirty="0" err="1">
                <a:solidFill>
                  <a:srgbClr val="FF0000"/>
                </a:solidFill>
              </a:rPr>
              <a:t>Kiến</a:t>
            </a:r>
            <a:r>
              <a:rPr lang="en-US" sz="3200" b="1" kern="0" dirty="0">
                <a:solidFill>
                  <a:srgbClr val="FF0000"/>
                </a:solidFill>
              </a:rPr>
              <a:t> </a:t>
            </a:r>
            <a:r>
              <a:rPr lang="en-US" sz="3200" b="1" kern="0" dirty="0" err="1">
                <a:solidFill>
                  <a:srgbClr val="FF0000"/>
                </a:solidFill>
              </a:rPr>
              <a:t>thức</a:t>
            </a:r>
            <a:r>
              <a:rPr lang="en-US" sz="3200" b="1" kern="0" dirty="0">
                <a:solidFill>
                  <a:srgbClr val="FF0000"/>
                </a:solidFill>
              </a:rPr>
              <a:t> </a:t>
            </a:r>
            <a:r>
              <a:rPr lang="en-US" sz="3200" b="1" kern="0" dirty="0" err="1">
                <a:solidFill>
                  <a:srgbClr val="FF0000"/>
                </a:solidFill>
              </a:rPr>
              <a:t>cần</a:t>
            </a:r>
            <a:r>
              <a:rPr lang="en-US" sz="3200" b="1" kern="0" dirty="0">
                <a:solidFill>
                  <a:srgbClr val="FF0000"/>
                </a:solidFill>
              </a:rPr>
              <a:t> </a:t>
            </a:r>
            <a:r>
              <a:rPr lang="en-US" sz="3200" b="1" kern="0" dirty="0" err="1">
                <a:solidFill>
                  <a:srgbClr val="FF0000"/>
                </a:solidFill>
              </a:rPr>
              <a:t>nhớ</a:t>
            </a:r>
            <a:r>
              <a:rPr lang="en-US" sz="3200" b="1" kern="0" dirty="0">
                <a:solidFill>
                  <a:srgbClr val="FF0000"/>
                </a:solidFill>
              </a:rPr>
              <a:t> </a:t>
            </a:r>
            <a:endParaRPr kumimoji="0" lang="vi-VN" sz="3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42356990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20" name="Picture 16" descr="Cov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2288" y="3897313"/>
            <a:ext cx="1970087" cy="1520825"/>
          </a:xfrm>
          <a:prstGeom prst="rect">
            <a:avLst/>
          </a:prstGeom>
          <a:noFill/>
        </p:spPr>
      </p:pic>
      <p:pic>
        <p:nvPicPr>
          <p:cNvPr id="21519" name="Picture 15" descr="Cove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34188" y="1577975"/>
            <a:ext cx="2300287" cy="2443163"/>
          </a:xfrm>
          <a:prstGeom prst="rect">
            <a:avLst/>
          </a:prstGeom>
          <a:noFill/>
        </p:spPr>
      </p:pic>
      <p:pic>
        <p:nvPicPr>
          <p:cNvPr id="21518" name="Picture 14" descr="Cover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983288" y="2970213"/>
            <a:ext cx="1014412" cy="1052512"/>
          </a:xfrm>
          <a:prstGeom prst="rect">
            <a:avLst/>
          </a:prstGeom>
          <a:noFill/>
        </p:spPr>
      </p:pic>
      <p:pic>
        <p:nvPicPr>
          <p:cNvPr id="21517" name="Picture 13" descr="Cover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938963" y="1057275"/>
            <a:ext cx="1917700" cy="1430338"/>
          </a:xfrm>
          <a:prstGeom prst="rect">
            <a:avLst/>
          </a:prstGeom>
          <a:noFill/>
        </p:spPr>
      </p:pic>
      <p:pic>
        <p:nvPicPr>
          <p:cNvPr id="21516" name="Picture 12" descr="Cover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945188" y="2012950"/>
            <a:ext cx="1152525" cy="1085850"/>
          </a:xfrm>
          <a:prstGeom prst="rect">
            <a:avLst/>
          </a:prstGeom>
          <a:noFill/>
        </p:spPr>
      </p:pic>
      <p:pic>
        <p:nvPicPr>
          <p:cNvPr id="21515" name="Picture 11" descr="Cover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525962" y="2697163"/>
            <a:ext cx="1722438" cy="468312"/>
          </a:xfrm>
          <a:prstGeom prst="rect">
            <a:avLst/>
          </a:prstGeom>
          <a:noFill/>
        </p:spPr>
      </p:pic>
      <p:pic>
        <p:nvPicPr>
          <p:cNvPr id="21514" name="Picture 10" descr="Cover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15925" y="3987800"/>
            <a:ext cx="2051050" cy="1803400"/>
          </a:xfrm>
          <a:prstGeom prst="rect">
            <a:avLst/>
          </a:prstGeom>
          <a:noFill/>
        </p:spPr>
      </p:pic>
      <p:pic>
        <p:nvPicPr>
          <p:cNvPr id="21513" name="Picture 9" descr="Cover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0" y="1635125"/>
            <a:ext cx="2506663" cy="2482850"/>
          </a:xfrm>
          <a:prstGeom prst="rect">
            <a:avLst/>
          </a:prstGeom>
          <a:noFill/>
        </p:spPr>
      </p:pic>
      <p:pic>
        <p:nvPicPr>
          <p:cNvPr id="21512" name="Picture 8" descr="Cover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343150" y="2989263"/>
            <a:ext cx="1004888" cy="1123950"/>
          </a:xfrm>
          <a:prstGeom prst="rect">
            <a:avLst/>
          </a:prstGeom>
          <a:noFill/>
        </p:spPr>
      </p:pic>
      <p:pic>
        <p:nvPicPr>
          <p:cNvPr id="21511" name="Picture 7" descr="Cover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11150" y="1066800"/>
            <a:ext cx="2074863" cy="1530350"/>
          </a:xfrm>
          <a:prstGeom prst="rect">
            <a:avLst/>
          </a:prstGeom>
          <a:noFill/>
        </p:spPr>
      </p:pic>
      <p:pic>
        <p:nvPicPr>
          <p:cNvPr id="21510" name="Picture 6" descr="Cover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2228850" y="2109788"/>
            <a:ext cx="1152525" cy="1004887"/>
          </a:xfrm>
          <a:prstGeom prst="rect">
            <a:avLst/>
          </a:prstGeom>
          <a:noFill/>
        </p:spPr>
      </p:pic>
      <p:pic>
        <p:nvPicPr>
          <p:cNvPr id="21509" name="Picture 5" descr="Cover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3084512" y="2716213"/>
            <a:ext cx="1563688" cy="473075"/>
          </a:xfrm>
          <a:prstGeom prst="rect">
            <a:avLst/>
          </a:prstGeom>
          <a:noFill/>
        </p:spPr>
      </p:pic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3740944" y="2264253"/>
            <a:ext cx="1577975" cy="1334131"/>
          </a:xfrm>
          <a:prstGeom prst="rect">
            <a:avLst/>
          </a:prstGeom>
          <a:noFill/>
        </p:spPr>
      </p:pic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2133600" y="5105400"/>
          <a:ext cx="2362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7795200" imgH="10972800" progId="Equation.DSMT4">
                  <p:embed/>
                </p:oleObj>
              </mc:Choice>
              <mc:Fallback>
                <p:oleObj name="Equation" r:id="rId17" imgW="37795200" imgH="10972800" progId="Equation.DSMT4">
                  <p:embed/>
                  <p:pic>
                    <p:nvPicPr>
                      <p:cNvPr id="0" name=""/>
                      <p:cNvPicPr>
                        <a:picLocks noChangeAspect="1"/>
                      </p:cNvPicPr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133600" y="5105400"/>
                        <a:ext cx="2362200" cy="685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6324600" y="5486400"/>
          <a:ext cx="2628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2062400" imgH="10972800" progId="Equation.DSMT4">
                  <p:embed/>
                </p:oleObj>
              </mc:Choice>
              <mc:Fallback>
                <p:oleObj name="Equation" r:id="rId19" imgW="42062400" imgH="10972800" progId="Equation.DSMT4">
                  <p:embed/>
                  <p:pic>
                    <p:nvPicPr>
                      <p:cNvPr id="0" name=""/>
                      <p:cNvPicPr>
                        <a:picLocks noChangeAspect="1"/>
                      </p:cNvPicPr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324600" y="5486400"/>
                        <a:ext cx="2628900" cy="685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04800" y="0"/>
            <a:ext cx="8458200" cy="40011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0099"/>
                </a:solidFill>
                <a:latin typeface="Times New Roman"/>
                <a:cs typeface="Times New Roman"/>
              </a:rPr>
              <a:t>LT  ĐƯỜNG TRUNG BÌNH CỦA TAM  GIÁC, CỦA HÌNH THANG (</a:t>
            </a:r>
            <a:r>
              <a:rPr lang="en-US" sz="2000" b="1" dirty="0" err="1">
                <a:solidFill>
                  <a:srgbClr val="000099"/>
                </a:solidFill>
                <a:latin typeface="Times New Roman"/>
                <a:cs typeface="Times New Roman"/>
              </a:rPr>
              <a:t>tiếp</a:t>
            </a:r>
            <a:r>
              <a:rPr lang="en-US" sz="2000" b="1" dirty="0">
                <a:solidFill>
                  <a:srgbClr val="000099"/>
                </a:solidFill>
                <a:latin typeface="Times New Roman"/>
                <a:cs typeface="Times New Roman"/>
              </a:rPr>
              <a:t>)</a:t>
            </a:r>
            <a:endParaRPr lang="en-US" sz="2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82911" y="870089"/>
            <a:ext cx="30861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</a:rPr>
              <a:t>Sơ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đồ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tư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duy</a:t>
            </a:r>
            <a:endParaRPr lang="vi-VN" sz="4000" b="1" dirty="0">
              <a:solidFill>
                <a:srgbClr val="FF0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Text Box 16388"/>
          <p:cNvSpPr txBox="1"/>
          <p:nvPr/>
        </p:nvSpPr>
        <p:spPr>
          <a:xfrm>
            <a:off x="520430" y="1600200"/>
            <a:ext cx="5147563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n-US" sz="3200" b="1" dirty="0" err="1">
                <a:solidFill>
                  <a:srgbClr val="002060"/>
                </a:solidFill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cs typeface="Times New Roman" pitchFamily="18" charset="0"/>
              </a:rPr>
              <a:t>độ</a:t>
            </a:r>
            <a:r>
              <a:rPr lang="en-US" sz="32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cs typeface="Times New Roman" pitchFamily="18" charset="0"/>
              </a:rPr>
              <a:t>dài</a:t>
            </a:r>
            <a:r>
              <a:rPr lang="en-US" sz="32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cs typeface="Times New Roman" pitchFamily="18" charset="0"/>
              </a:rPr>
              <a:t>đoạn</a:t>
            </a:r>
            <a:r>
              <a:rPr lang="en-US" sz="32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cs typeface="Times New Roman" pitchFamily="18" charset="0"/>
              </a:rPr>
              <a:t>thẳng</a:t>
            </a:r>
            <a:endParaRPr sz="3200" b="1" u="sng" dirty="0">
              <a:solidFill>
                <a:srgbClr val="002060"/>
              </a:solidFill>
              <a:ea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81519" y="76200"/>
            <a:ext cx="8305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tam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thang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Text Box 16388"/>
          <p:cNvSpPr txBox="1"/>
          <p:nvPr/>
        </p:nvSpPr>
        <p:spPr>
          <a:xfrm>
            <a:off x="465307" y="2332910"/>
            <a:ext cx="8627683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n-US" sz="3200" b="1" dirty="0" err="1">
                <a:solidFill>
                  <a:srgbClr val="0000CC"/>
                </a:solidFill>
              </a:rPr>
              <a:t>Chứng</a:t>
            </a:r>
            <a:r>
              <a:rPr lang="en-US" sz="3200" b="1" dirty="0">
                <a:solidFill>
                  <a:srgbClr val="0000CC"/>
                </a:solidFill>
              </a:rPr>
              <a:t> minh </a:t>
            </a:r>
            <a:r>
              <a:rPr lang="en-US" sz="3200" b="1" dirty="0" err="1">
                <a:solidFill>
                  <a:srgbClr val="0000CC"/>
                </a:solidFill>
              </a:rPr>
              <a:t>các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đường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thẳng</a:t>
            </a:r>
            <a:r>
              <a:rPr lang="en-US" sz="3200" b="1" dirty="0">
                <a:solidFill>
                  <a:srgbClr val="0000CC"/>
                </a:solidFill>
              </a:rPr>
              <a:t> song </a:t>
            </a:r>
            <a:r>
              <a:rPr lang="en-US" sz="3200" b="1" dirty="0" err="1">
                <a:solidFill>
                  <a:srgbClr val="0000CC"/>
                </a:solidFill>
              </a:rPr>
              <a:t>song</a:t>
            </a:r>
            <a:endParaRPr sz="3200" b="1" dirty="0">
              <a:solidFill>
                <a:srgbClr val="0000CC"/>
              </a:solidFill>
              <a:ea typeface="Arial" pitchFamily="34" charset="0"/>
            </a:endParaRPr>
          </a:p>
        </p:txBody>
      </p:sp>
      <p:sp>
        <p:nvSpPr>
          <p:cNvPr id="8" name="Text Box 16388"/>
          <p:cNvSpPr txBox="1"/>
          <p:nvPr/>
        </p:nvSpPr>
        <p:spPr>
          <a:xfrm>
            <a:off x="502596" y="3810000"/>
            <a:ext cx="3648756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n-US" sz="3200" b="1" dirty="0" err="1">
                <a:solidFill>
                  <a:srgbClr val="00B0F0"/>
                </a:solidFill>
              </a:rPr>
              <a:t>Bài</a:t>
            </a:r>
            <a:r>
              <a:rPr lang="en-US" sz="3200" b="1" dirty="0">
                <a:solidFill>
                  <a:srgbClr val="00B0F0"/>
                </a:solidFill>
              </a:rPr>
              <a:t> </a:t>
            </a:r>
            <a:r>
              <a:rPr lang="en-US" sz="3200" b="1" dirty="0" err="1">
                <a:solidFill>
                  <a:srgbClr val="00B0F0"/>
                </a:solidFill>
              </a:rPr>
              <a:t>toán</a:t>
            </a:r>
            <a:r>
              <a:rPr lang="en-US" sz="3200" b="1" dirty="0">
                <a:solidFill>
                  <a:srgbClr val="00B0F0"/>
                </a:solidFill>
              </a:rPr>
              <a:t> </a:t>
            </a:r>
            <a:r>
              <a:rPr lang="en-US" sz="3200" b="1" dirty="0" err="1">
                <a:solidFill>
                  <a:srgbClr val="00B0F0"/>
                </a:solidFill>
              </a:rPr>
              <a:t>thực</a:t>
            </a:r>
            <a:r>
              <a:rPr lang="en-US" sz="3200" b="1" dirty="0">
                <a:solidFill>
                  <a:srgbClr val="00B0F0"/>
                </a:solidFill>
              </a:rPr>
              <a:t> </a:t>
            </a:r>
            <a:r>
              <a:rPr lang="en-US" sz="3200" b="1" dirty="0" err="1">
                <a:solidFill>
                  <a:srgbClr val="00B0F0"/>
                </a:solidFill>
              </a:rPr>
              <a:t>tế</a:t>
            </a:r>
            <a:endParaRPr sz="3200" b="1" dirty="0">
              <a:solidFill>
                <a:srgbClr val="00B0F0"/>
              </a:solidFill>
              <a:ea typeface="Arial" pitchFamily="34" charset="0"/>
            </a:endParaRPr>
          </a:p>
        </p:txBody>
      </p:sp>
      <p:sp>
        <p:nvSpPr>
          <p:cNvPr id="9" name="Text Box 16388"/>
          <p:cNvSpPr txBox="1"/>
          <p:nvPr/>
        </p:nvSpPr>
        <p:spPr>
          <a:xfrm>
            <a:off x="476656" y="3124200"/>
            <a:ext cx="8337539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n-US" sz="3200" b="1" dirty="0" err="1">
                <a:solidFill>
                  <a:srgbClr val="C00000"/>
                </a:solidFill>
              </a:rPr>
              <a:t>Chứng</a:t>
            </a:r>
            <a:r>
              <a:rPr lang="en-US" sz="3200" b="1" dirty="0">
                <a:solidFill>
                  <a:srgbClr val="C00000"/>
                </a:solidFill>
              </a:rPr>
              <a:t> minh </a:t>
            </a:r>
            <a:r>
              <a:rPr lang="en-US" sz="3200" b="1" dirty="0" err="1">
                <a:solidFill>
                  <a:srgbClr val="C00000"/>
                </a:solidFill>
              </a:rPr>
              <a:t>trung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điểm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của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đoạn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thẳng</a:t>
            </a:r>
            <a:endParaRPr sz="3200" b="1" dirty="0">
              <a:solidFill>
                <a:srgbClr val="C00000"/>
              </a:solidFill>
              <a:ea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Text Box 53251"/>
          <p:cNvSpPr txBox="1"/>
          <p:nvPr/>
        </p:nvSpPr>
        <p:spPr>
          <a:xfrm>
            <a:off x="119974" y="304800"/>
            <a:ext cx="8915400" cy="144655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marL="342900" indent="-342900" fontAlgn="base">
              <a:spcBef>
                <a:spcPct val="50000"/>
              </a:spcBef>
              <a:spcAft>
                <a:spcPct val="0"/>
              </a:spcAft>
            </a:pPr>
            <a:r>
              <a:rPr lang="vi-VN" sz="3200" b="1" u="sng" dirty="0">
                <a:solidFill>
                  <a:srgbClr val="FF0000"/>
                </a:solidFill>
                <a:latin typeface="Times New Roman" pitchFamily="18" charset="0"/>
                <a:ea typeface="Arial" charset="0"/>
              </a:rPr>
              <a:t>Tìm hiểu bài </a:t>
            </a:r>
            <a:r>
              <a:rPr sz="3200" b="1" dirty="0">
                <a:solidFill>
                  <a:srgbClr val="FF0000"/>
                </a:solidFill>
                <a:latin typeface="Times New Roman" pitchFamily="18" charset="0"/>
                <a:ea typeface="Arial" charset="0"/>
              </a:rPr>
              <a:t>: </a:t>
            </a:r>
            <a:r>
              <a:rPr sz="2800" b="1" dirty="0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Cho </a:t>
            </a:r>
            <a:r>
              <a:rPr sz="2800" b="1" dirty="0" err="1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hình</a:t>
            </a:r>
            <a:r>
              <a:rPr sz="2800" b="1" dirty="0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 </a:t>
            </a:r>
            <a:r>
              <a:rPr sz="2800" b="1" dirty="0" err="1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thang</a:t>
            </a:r>
            <a:r>
              <a:rPr sz="2800" b="1" dirty="0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 ABCD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(AB//CD), E </a:t>
            </a:r>
            <a:r>
              <a:rPr sz="2800" b="1" dirty="0" err="1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là</a:t>
            </a:r>
            <a:r>
              <a:rPr sz="2800" b="1" dirty="0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 </a:t>
            </a:r>
            <a:r>
              <a:rPr sz="2800" b="1" dirty="0" err="1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trung</a:t>
            </a:r>
            <a:r>
              <a:rPr sz="2800" b="1" dirty="0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 </a:t>
            </a:r>
            <a:r>
              <a:rPr sz="2800" b="1" dirty="0" err="1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điểm</a:t>
            </a:r>
            <a:r>
              <a:rPr sz="2800" b="1" dirty="0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 </a:t>
            </a:r>
            <a:r>
              <a:rPr sz="2800" b="1" dirty="0" err="1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của</a:t>
            </a:r>
            <a:r>
              <a:rPr sz="2800" b="1" dirty="0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 AD, F </a:t>
            </a:r>
            <a:r>
              <a:rPr sz="2800" b="1" dirty="0" err="1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là</a:t>
            </a:r>
            <a:r>
              <a:rPr sz="2800" b="1" dirty="0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 </a:t>
            </a:r>
            <a:r>
              <a:rPr sz="2800" b="1" dirty="0" err="1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trung</a:t>
            </a:r>
            <a:r>
              <a:rPr sz="2800" b="1" dirty="0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 </a:t>
            </a:r>
            <a:r>
              <a:rPr sz="2800" b="1" dirty="0" err="1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điểm</a:t>
            </a:r>
            <a:r>
              <a:rPr sz="2800" b="1" dirty="0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 </a:t>
            </a:r>
            <a:r>
              <a:rPr sz="2800" b="1" dirty="0" err="1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của</a:t>
            </a:r>
            <a:r>
              <a:rPr sz="2800" b="1" dirty="0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 BC. </a:t>
            </a:r>
            <a:r>
              <a:rPr sz="2800" b="1" dirty="0" err="1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Đường</a:t>
            </a:r>
            <a:r>
              <a:rPr sz="2800" b="1" dirty="0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 </a:t>
            </a:r>
            <a:r>
              <a:rPr sz="2800" b="1" dirty="0" err="1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thẳng</a:t>
            </a:r>
            <a:r>
              <a:rPr sz="2800" b="1" dirty="0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 EF </a:t>
            </a:r>
            <a:r>
              <a:rPr sz="2800" b="1" dirty="0" err="1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cắt</a:t>
            </a:r>
            <a:r>
              <a:rPr sz="2800" b="1" dirty="0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 BD </a:t>
            </a:r>
            <a:r>
              <a:rPr sz="2800" b="1" dirty="0" err="1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tại</a:t>
            </a:r>
            <a:r>
              <a:rPr sz="2800" b="1" dirty="0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 I, </a:t>
            </a:r>
            <a:r>
              <a:rPr sz="2800" b="1" dirty="0" err="1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cắt</a:t>
            </a:r>
            <a:r>
              <a:rPr sz="2800" b="1" dirty="0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 AC </a:t>
            </a:r>
            <a:r>
              <a:rPr sz="2800" b="1" dirty="0" err="1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tại</a:t>
            </a:r>
            <a:r>
              <a:rPr sz="2800" b="1" dirty="0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 K. </a:t>
            </a:r>
          </a:p>
        </p:txBody>
      </p:sp>
      <p:graphicFrame>
        <p:nvGraphicFramePr>
          <p:cNvPr id="53256" name="Content Placeholder 5325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5427235"/>
              </p:ext>
            </p:extLst>
          </p:nvPr>
        </p:nvGraphicFramePr>
        <p:xfrm>
          <a:off x="4357688" y="3068852"/>
          <a:ext cx="3733800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3103245" imgH="1756410" progId="Flash.Movie">
                  <p:embed/>
                </p:oleObj>
              </mc:Choice>
              <mc:Fallback>
                <p:oleObj r:id="rId2" imgW="3103245" imgH="1756410" progId="Flash.Movi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357688" y="3068852"/>
                        <a:ext cx="3733800" cy="2514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60" name="Straight Connector 53259"/>
          <p:cNvSpPr/>
          <p:nvPr/>
        </p:nvSpPr>
        <p:spPr>
          <a:xfrm flipH="1" flipV="1">
            <a:off x="5249150" y="3480961"/>
            <a:ext cx="2452688" cy="1952625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3261" name="Text Box 53260"/>
          <p:cNvSpPr txBox="1"/>
          <p:nvPr/>
        </p:nvSpPr>
        <p:spPr>
          <a:xfrm>
            <a:off x="6240947" y="4404400"/>
            <a:ext cx="316049" cy="456516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sz="2400" dirty="0">
                <a:solidFill>
                  <a:srgbClr val="FF0000"/>
                </a:solidFill>
                <a:latin typeface=".VnTime" pitchFamily="34" charset="0"/>
                <a:ea typeface="Arial" charset="0"/>
              </a:rPr>
              <a:t>K</a:t>
            </a:r>
          </a:p>
        </p:txBody>
      </p:sp>
      <p:sp>
        <p:nvSpPr>
          <p:cNvPr id="53262" name="Straight Connector 53261"/>
          <p:cNvSpPr/>
          <p:nvPr/>
        </p:nvSpPr>
        <p:spPr>
          <a:xfrm flipH="1">
            <a:off x="4715750" y="3480961"/>
            <a:ext cx="1905000" cy="198120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3263" name="Text Box 53262"/>
          <p:cNvSpPr txBox="1"/>
          <p:nvPr/>
        </p:nvSpPr>
        <p:spPr>
          <a:xfrm>
            <a:off x="5615656" y="4464041"/>
            <a:ext cx="304800" cy="396875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sz="2000" b="1">
                <a:solidFill>
                  <a:srgbClr val="0000FF"/>
                </a:solidFill>
                <a:ea typeface="Arial" charset="0"/>
              </a:rPr>
              <a:t>I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810328" y="3782801"/>
            <a:ext cx="2801022" cy="1266825"/>
            <a:chOff x="5199978" y="4492840"/>
            <a:chExt cx="2801022" cy="1266825"/>
          </a:xfrm>
        </p:grpSpPr>
        <p:sp>
          <p:nvSpPr>
            <p:cNvPr id="53257" name="Straight Connector 53256"/>
            <p:cNvSpPr/>
            <p:nvPr/>
          </p:nvSpPr>
          <p:spPr>
            <a:xfrm>
              <a:off x="5446351" y="4602265"/>
              <a:ext cx="108863" cy="1568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3258" name="Straight Connector 53257"/>
            <p:cNvSpPr/>
            <p:nvPr/>
          </p:nvSpPr>
          <p:spPr>
            <a:xfrm>
              <a:off x="5199978" y="5454865"/>
              <a:ext cx="108863" cy="1568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3264" name="Straight Connector 53263"/>
            <p:cNvSpPr/>
            <p:nvPr/>
          </p:nvSpPr>
          <p:spPr>
            <a:xfrm flipH="1">
              <a:off x="7205051" y="4492840"/>
              <a:ext cx="228600" cy="1524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3265" name="Straight Connector 53264"/>
            <p:cNvSpPr/>
            <p:nvPr/>
          </p:nvSpPr>
          <p:spPr>
            <a:xfrm flipH="1">
              <a:off x="7239000" y="4530543"/>
              <a:ext cx="228600" cy="2286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3266" name="Straight Connector 53265"/>
            <p:cNvSpPr/>
            <p:nvPr/>
          </p:nvSpPr>
          <p:spPr>
            <a:xfrm flipH="1">
              <a:off x="7749800" y="5469152"/>
              <a:ext cx="228600" cy="2286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3267" name="Straight Connector 53266"/>
            <p:cNvSpPr/>
            <p:nvPr/>
          </p:nvSpPr>
          <p:spPr>
            <a:xfrm flipH="1">
              <a:off x="7772400" y="5607265"/>
              <a:ext cx="228600" cy="1524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53269" name="Text Box 53268"/>
          <p:cNvSpPr txBox="1"/>
          <p:nvPr/>
        </p:nvSpPr>
        <p:spPr>
          <a:xfrm>
            <a:off x="416338" y="1905000"/>
            <a:ext cx="8077200" cy="519112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sz="2800" b="1" dirty="0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a. </a:t>
            </a:r>
            <a:r>
              <a:rPr sz="2800" b="1" dirty="0" err="1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Chứng</a:t>
            </a:r>
            <a:r>
              <a:rPr sz="2800" b="1" dirty="0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 minh AK = KC; BI = ID.</a:t>
            </a:r>
          </a:p>
        </p:txBody>
      </p:sp>
      <p:sp>
        <p:nvSpPr>
          <p:cNvPr id="25" name="Text Box 53267"/>
          <p:cNvSpPr txBox="1"/>
          <p:nvPr/>
        </p:nvSpPr>
        <p:spPr>
          <a:xfrm>
            <a:off x="380670" y="2541252"/>
            <a:ext cx="8458200" cy="519112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sz="2800" b="1" dirty="0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b. Cho AB = 6cm; CD= 10cm. </a:t>
            </a:r>
            <a:r>
              <a:rPr sz="2800" b="1" dirty="0" err="1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Tính</a:t>
            </a:r>
            <a:r>
              <a:rPr sz="2800" b="1" dirty="0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 </a:t>
            </a:r>
            <a:r>
              <a:rPr sz="2800" b="1" dirty="0" err="1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độ</a:t>
            </a:r>
            <a:r>
              <a:rPr sz="2800" b="1" dirty="0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 </a:t>
            </a:r>
            <a:r>
              <a:rPr sz="2800" b="1" dirty="0" err="1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dài</a:t>
            </a:r>
            <a:r>
              <a:rPr sz="2800" b="1" dirty="0">
                <a:solidFill>
                  <a:srgbClr val="0000FF"/>
                </a:solidFill>
                <a:latin typeface="Times New Roman" pitchFamily="18" charset="0"/>
                <a:ea typeface="Arial" charset="0"/>
              </a:rPr>
              <a:t> EI; KF; IK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952EA37-D2C3-4E9A-AB75-15D67C900D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06141" y="5865245"/>
            <a:ext cx="10043782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en-US" sz="25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Các em hãy đọc kỹ đề, vẽ hình và lập sơ đồ tư duy từng câu nhé</a:t>
            </a:r>
            <a:endParaRPr kumimoji="0" lang="pt-BR" altLang="en-US" sz="25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432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3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3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5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53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60" grpId="0" animBg="1"/>
      <p:bldP spid="53261" grpId="0"/>
      <p:bldP spid="53262" grpId="0" animBg="1"/>
      <p:bldP spid="53263" grpId="0"/>
      <p:bldP spid="53269" grpId="0"/>
      <p:bldP spid="25" grpId="0"/>
      <p:bldP spid="17" grpId="0"/>
    </p:bldLst>
  </p:timing>
</p:sld>
</file>

<file path=ppt/theme/theme1.xml><?xml version="1.0" encoding="utf-8"?>
<a:theme xmlns:a="http://schemas.openxmlformats.org/drawingml/2006/main" name="2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181</Words>
  <Application>Microsoft Office PowerPoint</Application>
  <PresentationFormat>On-screen Show (4:3)</PresentationFormat>
  <Paragraphs>17</Paragraphs>
  <Slides>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9" baseType="lpstr">
      <vt:lpstr>.VnTime</vt:lpstr>
      <vt:lpstr>Arial</vt:lpstr>
      <vt:lpstr>Calibri</vt:lpstr>
      <vt:lpstr>Georgia</vt:lpstr>
      <vt:lpstr>Times New Roman</vt:lpstr>
      <vt:lpstr>Trebuchet MS</vt:lpstr>
      <vt:lpstr>Wingdings</vt:lpstr>
      <vt:lpstr>2_Default Design</vt:lpstr>
      <vt:lpstr>1_Office Theme</vt:lpstr>
      <vt:lpstr>2_Office Theme</vt:lpstr>
      <vt:lpstr>Slipstream</vt:lpstr>
      <vt:lpstr>Microsoft PowerPoint 97-2003 Slide</vt:lpstr>
      <vt:lpstr>Equation</vt:lpstr>
      <vt:lpstr>Flash.Movie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TRINH</dc:creator>
  <cp:lastModifiedBy>Tran Nu Bich Nhung</cp:lastModifiedBy>
  <cp:revision>43</cp:revision>
  <dcterms:created xsi:type="dcterms:W3CDTF">2021-08-26T09:19:52Z</dcterms:created>
  <dcterms:modified xsi:type="dcterms:W3CDTF">2021-09-01T12:37:06Z</dcterms:modified>
</cp:coreProperties>
</file>