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58000" cy="9144000"/>
  <p:embeddedFontLst>
    <p:embeddedFont>
      <p:font typeface="Tahoma"/>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Tahoma-bold.fntdata"/><Relationship Id="rId14" Type="http://schemas.openxmlformats.org/officeDocument/2006/relationships/font" Target="fonts/Tahoma-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79000">
              <a:schemeClr val="lt1"/>
            </a:gs>
            <a:gs pos="88000">
              <a:srgbClr val="DAEEF3"/>
            </a:gs>
            <a:gs pos="93000">
              <a:srgbClr val="92CCDC"/>
            </a:gs>
            <a:gs pos="99000">
              <a:schemeClr val="accent5"/>
            </a:gs>
            <a:gs pos="100000">
              <a:srgbClr val="FDE9D8"/>
            </a:gs>
          </a:gsLst>
          <a:lin ang="66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4.png"/><Relationship Id="rId7" Type="http://schemas.openxmlformats.org/officeDocument/2006/relationships/image" Target="../media/image3.png"/><Relationship Id="rId8"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8.png"/><Relationship Id="rId4" Type="http://schemas.openxmlformats.org/officeDocument/2006/relationships/image" Target="../media/image6.jpg"/><Relationship Id="rId5"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descr="C:\Program Files (x86)\Microsoft Office\MEDIA\OFFICE14\Bullets\BD10263_.gif" id="84" name="Google Shape;84;p13"/>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85" name="Google Shape;85;p13"/>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86" name="Google Shape;86;p13"/>
          <p:cNvSpPr/>
          <p:nvPr/>
        </p:nvSpPr>
        <p:spPr>
          <a:xfrm>
            <a:off x="533400" y="391633"/>
            <a:ext cx="8001000" cy="14773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TIẾT 3: LUYỆN TẬP</a:t>
            </a:r>
            <a:endParaRPr/>
          </a:p>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NHÂN ĐƠN THỨC VỚI ĐA THỨC </a:t>
            </a:r>
            <a:endParaRPr b="1" i="0" sz="3000" u="none" cap="none" strike="noStrike">
              <a:solidFill>
                <a:srgbClr val="FF0000"/>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&amp; NHÂN ĐA THỨC VỚI ĐA THỨC</a:t>
            </a:r>
            <a:endParaRPr b="1" i="0" sz="3000" u="none" cap="none" strike="noStrike">
              <a:solidFill>
                <a:srgbClr val="FF0000"/>
              </a:solidFill>
              <a:latin typeface="Times New Roman"/>
              <a:ea typeface="Times New Roman"/>
              <a:cs typeface="Times New Roman"/>
              <a:sym typeface="Times New Roman"/>
            </a:endParaRPr>
          </a:p>
        </p:txBody>
      </p:sp>
      <p:sp>
        <p:nvSpPr>
          <p:cNvPr id="87" name="Google Shape;87;p13"/>
          <p:cNvSpPr txBox="1"/>
          <p:nvPr/>
        </p:nvSpPr>
        <p:spPr>
          <a:xfrm>
            <a:off x="76200" y="1905000"/>
            <a:ext cx="8964996" cy="3200400"/>
          </a:xfrm>
          <a:prstGeom prst="rect">
            <a:avLst/>
          </a:prstGeom>
          <a:solidFill>
            <a:schemeClr val="lt1"/>
          </a:solidFill>
          <a:ln>
            <a:noFill/>
          </a:ln>
        </p:spPr>
        <p:txBody>
          <a:bodyPr anchorCtr="0" anchor="t" bIns="34275" lIns="68575" spcFirstLastPara="1" rIns="68575" wrap="square" tIns="34275">
            <a:noAutofit/>
          </a:bodyPr>
          <a:lstStyle/>
          <a:p>
            <a:pPr indent="0" lvl="0" marL="0" marR="0" rtl="0" algn="just">
              <a:spcBef>
                <a:spcPts val="0"/>
              </a:spcBef>
              <a:spcAft>
                <a:spcPts val="0"/>
              </a:spcAft>
              <a:buClr>
                <a:srgbClr val="000000"/>
              </a:buClr>
              <a:buSzPts val="2400"/>
              <a:buFont typeface="Arial"/>
              <a:buNone/>
            </a:pPr>
            <a:r>
              <a:rPr b="0" i="0" lang="en-US" sz="2400" u="none" cap="none" strike="noStrike">
                <a:solidFill>
                  <a:srgbClr val="000000"/>
                </a:solidFill>
                <a:latin typeface="Times New Roman"/>
                <a:ea typeface="Times New Roman"/>
                <a:cs typeface="Times New Roman"/>
                <a:sym typeface="Times New Roman"/>
              </a:rPr>
              <a:t>- Chuẩn bị các dụng cụ học tập: SGK, tập, thước eke, máy tính cầm tay,..</a:t>
            </a:r>
            <a:endParaRPr/>
          </a:p>
          <a:p>
            <a:pPr indent="0" lvl="0" marL="0" marR="0" rtl="0" algn="just">
              <a:spcBef>
                <a:spcPts val="480"/>
              </a:spcBef>
              <a:spcAft>
                <a:spcPts val="0"/>
              </a:spcAft>
              <a:buClr>
                <a:srgbClr val="000000"/>
              </a:buClr>
              <a:buSzPts val="2400"/>
              <a:buFont typeface="Arial"/>
              <a:buNone/>
            </a:pPr>
            <a:r>
              <a:rPr b="0" i="0" lang="en-US" sz="2400" u="none" cap="none" strike="noStrike">
                <a:solidFill>
                  <a:srgbClr val="000000"/>
                </a:solidFill>
                <a:latin typeface="Times New Roman"/>
                <a:ea typeface="Times New Roman"/>
                <a:cs typeface="Times New Roman"/>
                <a:sym typeface="Times New Roman"/>
              </a:rPr>
              <a:t>- Ôn lại kiến thức bài 1 và bài 2: Các quy tắc nhân đơn thức với đa thức; nhân đa thức với đa thức</a:t>
            </a:r>
            <a:endParaRPr b="0" i="0" sz="2400" u="none" cap="none" strike="noStrike">
              <a:solidFill>
                <a:srgbClr val="000000"/>
              </a:solidFill>
              <a:latin typeface="Times New Roman"/>
              <a:ea typeface="Times New Roman"/>
              <a:cs typeface="Times New Roman"/>
              <a:sym typeface="Times New Roman"/>
            </a:endParaRPr>
          </a:p>
          <a:p>
            <a:pPr indent="0" lvl="0" marL="0" marR="0" rtl="0" algn="just">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 Xem trước các bài tập 10; 11; 12; 13/SGK/8&amp;9 và các bài tập thêm dưới đây.</a:t>
            </a:r>
            <a:endParaRPr b="0" i="0" sz="2400" u="none" cap="none" strike="noStrike">
              <a:solidFill>
                <a:srgbClr val="000000"/>
              </a:solidFill>
              <a:latin typeface="Times New Roman"/>
              <a:ea typeface="Times New Roman"/>
              <a:cs typeface="Times New Roman"/>
              <a:sym typeface="Times New Roman"/>
            </a:endParaRPr>
          </a:p>
          <a:p>
            <a:pPr indent="0" lvl="0" marL="0" marR="0" rtl="0" algn="just">
              <a:spcBef>
                <a:spcPts val="0"/>
              </a:spcBef>
              <a:spcAft>
                <a:spcPts val="0"/>
              </a:spcAft>
              <a:buClr>
                <a:srgbClr val="000000"/>
              </a:buClr>
              <a:buSzPts val="2400"/>
              <a:buFont typeface="Times New Roman"/>
              <a:buNone/>
            </a:pPr>
            <a:r>
              <a:rPr b="0" i="0" lang="en-US" sz="2400" u="none" cap="none" strike="noStrike">
                <a:solidFill>
                  <a:srgbClr val="000000"/>
                </a:solidFill>
                <a:latin typeface="Times New Roman"/>
                <a:ea typeface="Times New Roman"/>
                <a:cs typeface="Times New Roman"/>
                <a:sym typeface="Times New Roman"/>
              </a:rPr>
              <a:t>- Mỗi bài tập, các em hãy xác định dạng và dự đoán sẽ sử dụng phương pháp nào để tính toán, chứng minh.</a:t>
            </a:r>
            <a:endParaRPr b="0" i="0" sz="2400" u="none" cap="none" strike="noStrike">
              <a:solidFill>
                <a:srgbClr val="000000"/>
              </a:solidFill>
              <a:latin typeface="Times New Roman"/>
              <a:ea typeface="Times New Roman"/>
              <a:cs typeface="Times New Roman"/>
              <a:sym typeface="Times New Roman"/>
            </a:endParaRPr>
          </a:p>
          <a:p>
            <a:pPr indent="0" lvl="0" marL="0" marR="0" rtl="0" algn="just">
              <a:spcBef>
                <a:spcPts val="480"/>
              </a:spcBef>
              <a:spcAft>
                <a:spcPts val="0"/>
              </a:spcAft>
              <a:buClr>
                <a:schemeClr val="lt2"/>
              </a:buClr>
              <a:buSzPts val="2400"/>
              <a:buFont typeface="Arial"/>
              <a:buNone/>
            </a:pPr>
            <a:r>
              <a:t/>
            </a:r>
            <a:endParaRPr b="1" i="1" sz="24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0" st="0"/>
                                            </p:txEl>
                                          </p:spTgt>
                                        </p:tgtEl>
                                        <p:attrNameLst>
                                          <p:attrName>style.visibility</p:attrName>
                                        </p:attrNameLst>
                                      </p:cBhvr>
                                      <p:to>
                                        <p:strVal val="visible"/>
                                      </p:to>
                                    </p:set>
                                    <p:animEffect filter="fade" transition="in">
                                      <p:cBhvr>
                                        <p:cTn dur="500"/>
                                        <p:tgtEl>
                                          <p:spTgt spid="8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1" st="1"/>
                                            </p:txEl>
                                          </p:spTgt>
                                        </p:tgtEl>
                                        <p:attrNameLst>
                                          <p:attrName>style.visibility</p:attrName>
                                        </p:attrNameLst>
                                      </p:cBhvr>
                                      <p:to>
                                        <p:strVal val="visible"/>
                                      </p:to>
                                    </p:set>
                                    <p:animEffect filter="fade" transition="in">
                                      <p:cBhvr>
                                        <p:cTn dur="500"/>
                                        <p:tgtEl>
                                          <p:spTgt spid="8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2" st="2"/>
                                            </p:txEl>
                                          </p:spTgt>
                                        </p:tgtEl>
                                        <p:attrNameLst>
                                          <p:attrName>style.visibility</p:attrName>
                                        </p:attrNameLst>
                                      </p:cBhvr>
                                      <p:to>
                                        <p:strVal val="visible"/>
                                      </p:to>
                                    </p:set>
                                    <p:animEffect filter="fade" transition="in">
                                      <p:cBhvr>
                                        <p:cTn dur="500"/>
                                        <p:tgtEl>
                                          <p:spTgt spid="8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3" st="3"/>
                                            </p:txEl>
                                          </p:spTgt>
                                        </p:tgtEl>
                                        <p:attrNameLst>
                                          <p:attrName>style.visibility</p:attrName>
                                        </p:attrNameLst>
                                      </p:cBhvr>
                                      <p:to>
                                        <p:strVal val="visible"/>
                                      </p:to>
                                    </p:set>
                                    <p:animEffect filter="fade" transition="in">
                                      <p:cBhvr>
                                        <p:cTn dur="500"/>
                                        <p:tgtEl>
                                          <p:spTgt spid="8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xEl>
                                              <p:pRg end="4" st="4"/>
                                            </p:txEl>
                                          </p:spTgt>
                                        </p:tgtEl>
                                        <p:attrNameLst>
                                          <p:attrName>style.visibility</p:attrName>
                                        </p:attrNameLst>
                                      </p:cBhvr>
                                      <p:to>
                                        <p:strVal val="visible"/>
                                      </p:to>
                                    </p:set>
                                    <p:animEffect filter="fade" transition="in">
                                      <p:cBhvr>
                                        <p:cTn dur="500"/>
                                        <p:tgtEl>
                                          <p:spTgt spid="87">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descr="C:\Program Files (x86)\Microsoft Office\MEDIA\OFFICE14\Bullets\BD10263_.gif" id="92" name="Google Shape;92;p14"/>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93" name="Google Shape;93;p14"/>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94" name="Google Shape;94;p14"/>
          <p:cNvSpPr/>
          <p:nvPr/>
        </p:nvSpPr>
        <p:spPr>
          <a:xfrm>
            <a:off x="533400" y="391633"/>
            <a:ext cx="8001000" cy="14773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TIẾT 3: LUYỆN TẬP</a:t>
            </a:r>
            <a:endParaRPr/>
          </a:p>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NHÂN ĐƠN THỨC VỚI ĐA THỨC </a:t>
            </a:r>
            <a:endParaRPr b="1" i="0" sz="3000" u="none" cap="none" strike="noStrike">
              <a:solidFill>
                <a:srgbClr val="FF0000"/>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US" sz="3000" u="none" cap="none" strike="noStrike">
                <a:solidFill>
                  <a:srgbClr val="FF0000"/>
                </a:solidFill>
                <a:latin typeface="Times New Roman"/>
                <a:ea typeface="Times New Roman"/>
                <a:cs typeface="Times New Roman"/>
                <a:sym typeface="Times New Roman"/>
              </a:rPr>
              <a:t>&amp; NHÂN ĐA THỨC VỚI ĐA THỨC</a:t>
            </a:r>
            <a:endParaRPr b="1" i="0" sz="3000" u="none" cap="none" strike="noStrike">
              <a:solidFill>
                <a:srgbClr val="FF0000"/>
              </a:solidFill>
              <a:latin typeface="Times New Roman"/>
              <a:ea typeface="Times New Roman"/>
              <a:cs typeface="Times New Roman"/>
              <a:sym typeface="Times New Roman"/>
            </a:endParaRPr>
          </a:p>
        </p:txBody>
      </p:sp>
      <p:sp>
        <p:nvSpPr>
          <p:cNvPr id="95" name="Google Shape;95;p14"/>
          <p:cNvSpPr txBox="1"/>
          <p:nvPr>
            <p:ph idx="1" type="body"/>
          </p:nvPr>
        </p:nvSpPr>
        <p:spPr>
          <a:xfrm>
            <a:off x="304800" y="1938338"/>
            <a:ext cx="3505200" cy="50006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B0F0"/>
              </a:buClr>
              <a:buSzPts val="2400"/>
              <a:buFont typeface="Tahoma"/>
              <a:buNone/>
            </a:pPr>
            <a:r>
              <a:rPr lang="en-US" sz="2400">
                <a:solidFill>
                  <a:srgbClr val="00B0F0"/>
                </a:solidFill>
                <a:latin typeface="Tahoma"/>
                <a:ea typeface="Tahoma"/>
                <a:cs typeface="Tahoma"/>
                <a:sym typeface="Tahoma"/>
              </a:rPr>
              <a:t>ÔN TẬP KIẾN THỨC CŨ:</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Font typeface="Calibri"/>
              <a:buNone/>
            </a:pPr>
            <a:r>
              <a:t/>
            </a:r>
            <a:endParaRPr sz="2400">
              <a:solidFill>
                <a:srgbClr val="00B0F0"/>
              </a:solidFill>
              <a:latin typeface="Tahoma"/>
              <a:ea typeface="Tahoma"/>
              <a:cs typeface="Tahoma"/>
              <a:sym typeface="Tahoma"/>
            </a:endParaRPr>
          </a:p>
        </p:txBody>
      </p:sp>
      <p:sp>
        <p:nvSpPr>
          <p:cNvPr id="96" name="Google Shape;96;p14"/>
          <p:cNvSpPr/>
          <p:nvPr/>
        </p:nvSpPr>
        <p:spPr>
          <a:xfrm>
            <a:off x="914400" y="3371671"/>
            <a:ext cx="7162800"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dk1"/>
                </a:solidFill>
                <a:latin typeface="Tahoma"/>
                <a:ea typeface="Tahoma"/>
                <a:cs typeface="Tahoma"/>
                <a:sym typeface="Tahoma"/>
              </a:rPr>
              <a:t>Muốn nhân một đơn thức với một đa thức ta nhân đơn thức với từng số hạng của đa thức rồi cộng các tích với nhau.</a:t>
            </a:r>
            <a:endParaRPr sz="2400">
              <a:solidFill>
                <a:schemeClr val="dk1"/>
              </a:solidFill>
              <a:latin typeface="Tahoma"/>
              <a:ea typeface="Tahoma"/>
              <a:cs typeface="Tahoma"/>
              <a:sym typeface="Tahoma"/>
            </a:endParaRPr>
          </a:p>
        </p:txBody>
      </p:sp>
      <p:sp>
        <p:nvSpPr>
          <p:cNvPr id="97" name="Google Shape;97;p14"/>
          <p:cNvSpPr txBox="1"/>
          <p:nvPr/>
        </p:nvSpPr>
        <p:spPr>
          <a:xfrm>
            <a:off x="609600" y="2395538"/>
            <a:ext cx="28194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b="0" lang="en-US" sz="2400" u="none">
                <a:solidFill>
                  <a:srgbClr val="FF0000"/>
                </a:solidFill>
                <a:latin typeface="Tahoma"/>
                <a:ea typeface="Tahoma"/>
                <a:cs typeface="Tahoma"/>
                <a:sym typeface="Tahoma"/>
              </a:rPr>
              <a:t>1. Các quy tắc:</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p:txBody>
      </p:sp>
      <p:sp>
        <p:nvSpPr>
          <p:cNvPr id="98" name="Google Shape;98;p14"/>
          <p:cNvSpPr txBox="1"/>
          <p:nvPr/>
        </p:nvSpPr>
        <p:spPr>
          <a:xfrm>
            <a:off x="228600" y="2928938"/>
            <a:ext cx="43053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b="0" lang="en-US" sz="2400" u="none">
                <a:solidFill>
                  <a:srgbClr val="FF0000"/>
                </a:solidFill>
                <a:latin typeface="Tahoma"/>
                <a:ea typeface="Tahoma"/>
                <a:cs typeface="Tahoma"/>
                <a:sym typeface="Tahoma"/>
              </a:rPr>
              <a:t>a. Nhân đơn thức với đa thức:</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b="0" sz="2400" u="none">
              <a:solidFill>
                <a:srgbClr val="FF0000"/>
              </a:solidFill>
              <a:latin typeface="Tahoma"/>
              <a:ea typeface="Tahoma"/>
              <a:cs typeface="Tahoma"/>
              <a:sym typeface="Tahoma"/>
            </a:endParaRPr>
          </a:p>
        </p:txBody>
      </p:sp>
      <p:sp>
        <p:nvSpPr>
          <p:cNvPr id="99" name="Google Shape;99;p14"/>
          <p:cNvSpPr txBox="1"/>
          <p:nvPr/>
        </p:nvSpPr>
        <p:spPr>
          <a:xfrm>
            <a:off x="2019300" y="4724400"/>
            <a:ext cx="14478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A( B + C)</a:t>
            </a:r>
            <a:endParaRPr sz="2400">
              <a:solidFill>
                <a:schemeClr val="dk1"/>
              </a:solidFill>
              <a:latin typeface="Times New Roman"/>
              <a:ea typeface="Times New Roman"/>
              <a:cs typeface="Times New Roman"/>
              <a:sym typeface="Times New Roman"/>
            </a:endParaRPr>
          </a:p>
        </p:txBody>
      </p:sp>
      <p:sp>
        <p:nvSpPr>
          <p:cNvPr id="100" name="Google Shape;100;p14"/>
          <p:cNvSpPr txBox="1"/>
          <p:nvPr/>
        </p:nvSpPr>
        <p:spPr>
          <a:xfrm>
            <a:off x="3347519" y="4715347"/>
            <a:ext cx="28956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A.B + A.C</a:t>
            </a:r>
            <a:endParaRPr sz="24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0" st="0"/>
                                            </p:txEl>
                                          </p:spTgt>
                                        </p:tgtEl>
                                        <p:attrNameLst>
                                          <p:attrName>style.visibility</p:attrName>
                                        </p:attrNameLst>
                                      </p:cBhvr>
                                      <p:to>
                                        <p:strVal val="visible"/>
                                      </p:to>
                                    </p:set>
                                    <p:animEffect filter="fade" transition="in">
                                      <p:cBhvr>
                                        <p:cTn dur="500"/>
                                        <p:tgtEl>
                                          <p:spTgt spid="9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1" st="1"/>
                                            </p:txEl>
                                          </p:spTgt>
                                        </p:tgtEl>
                                        <p:attrNameLst>
                                          <p:attrName>style.visibility</p:attrName>
                                        </p:attrNameLst>
                                      </p:cBhvr>
                                      <p:to>
                                        <p:strVal val="visible"/>
                                      </p:to>
                                    </p:set>
                                    <p:animEffect filter="fade" transition="in">
                                      <p:cBhvr>
                                        <p:cTn dur="500"/>
                                        <p:tgtEl>
                                          <p:spTgt spid="9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2" st="2"/>
                                            </p:txEl>
                                          </p:spTgt>
                                        </p:tgtEl>
                                        <p:attrNameLst>
                                          <p:attrName>style.visibility</p:attrName>
                                        </p:attrNameLst>
                                      </p:cBhvr>
                                      <p:to>
                                        <p:strVal val="visible"/>
                                      </p:to>
                                    </p:set>
                                    <p:animEffect filter="fade" transition="in">
                                      <p:cBhvr>
                                        <p:cTn dur="500"/>
                                        <p:tgtEl>
                                          <p:spTgt spid="9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3" st="3"/>
                                            </p:txEl>
                                          </p:spTgt>
                                        </p:tgtEl>
                                        <p:attrNameLst>
                                          <p:attrName>style.visibility</p:attrName>
                                        </p:attrNameLst>
                                      </p:cBhvr>
                                      <p:to>
                                        <p:strVal val="visible"/>
                                      </p:to>
                                    </p:set>
                                    <p:animEffect filter="fade" transition="in">
                                      <p:cBhvr>
                                        <p:cTn dur="500"/>
                                        <p:tgtEl>
                                          <p:spTgt spid="9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4" st="4"/>
                                            </p:txEl>
                                          </p:spTgt>
                                        </p:tgtEl>
                                        <p:attrNameLst>
                                          <p:attrName>style.visibility</p:attrName>
                                        </p:attrNameLst>
                                      </p:cBhvr>
                                      <p:to>
                                        <p:strVal val="visible"/>
                                      </p:to>
                                    </p:set>
                                    <p:animEffect filter="fade" transition="in">
                                      <p:cBhvr>
                                        <p:cTn dur="500"/>
                                        <p:tgtEl>
                                          <p:spTgt spid="9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5" st="5"/>
                                            </p:txEl>
                                          </p:spTgt>
                                        </p:tgtEl>
                                        <p:attrNameLst>
                                          <p:attrName>style.visibility</p:attrName>
                                        </p:attrNameLst>
                                      </p:cBhvr>
                                      <p:to>
                                        <p:strVal val="visible"/>
                                      </p:to>
                                    </p:set>
                                    <p:animEffect filter="fade" transition="in">
                                      <p:cBhvr>
                                        <p:cTn dur="500"/>
                                        <p:tgtEl>
                                          <p:spTgt spid="9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xEl>
                                              <p:pRg end="6" st="6"/>
                                            </p:txEl>
                                          </p:spTgt>
                                        </p:tgtEl>
                                        <p:attrNameLst>
                                          <p:attrName>style.visibility</p:attrName>
                                        </p:attrNameLst>
                                      </p:cBhvr>
                                      <p:to>
                                        <p:strVal val="visible"/>
                                      </p:to>
                                    </p:set>
                                    <p:animEffect filter="fade" transition="in">
                                      <p:cBhvr>
                                        <p:cTn dur="500"/>
                                        <p:tgtEl>
                                          <p:spTgt spid="9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0" st="0"/>
                                            </p:txEl>
                                          </p:spTgt>
                                        </p:tgtEl>
                                        <p:attrNameLst>
                                          <p:attrName>style.visibility</p:attrName>
                                        </p:attrNameLst>
                                      </p:cBhvr>
                                      <p:to>
                                        <p:strVal val="visible"/>
                                      </p:to>
                                    </p:set>
                                    <p:animEffect filter="fade" transition="in">
                                      <p:cBhvr>
                                        <p:cTn dur="500"/>
                                        <p:tgtEl>
                                          <p:spTgt spid="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1" st="1"/>
                                            </p:txEl>
                                          </p:spTgt>
                                        </p:tgtEl>
                                        <p:attrNameLst>
                                          <p:attrName>style.visibility</p:attrName>
                                        </p:attrNameLst>
                                      </p:cBhvr>
                                      <p:to>
                                        <p:strVal val="visible"/>
                                      </p:to>
                                    </p:set>
                                    <p:animEffect filter="fade" transition="in">
                                      <p:cBhvr>
                                        <p:cTn dur="500"/>
                                        <p:tgtEl>
                                          <p:spTgt spid="9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2" st="2"/>
                                            </p:txEl>
                                          </p:spTgt>
                                        </p:tgtEl>
                                        <p:attrNameLst>
                                          <p:attrName>style.visibility</p:attrName>
                                        </p:attrNameLst>
                                      </p:cBhvr>
                                      <p:to>
                                        <p:strVal val="visible"/>
                                      </p:to>
                                    </p:set>
                                    <p:animEffect filter="fade" transition="in">
                                      <p:cBhvr>
                                        <p:cTn dur="500"/>
                                        <p:tgtEl>
                                          <p:spTgt spid="9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3" st="3"/>
                                            </p:txEl>
                                          </p:spTgt>
                                        </p:tgtEl>
                                        <p:attrNameLst>
                                          <p:attrName>style.visibility</p:attrName>
                                        </p:attrNameLst>
                                      </p:cBhvr>
                                      <p:to>
                                        <p:strVal val="visible"/>
                                      </p:to>
                                    </p:set>
                                    <p:animEffect filter="fade" transition="in">
                                      <p:cBhvr>
                                        <p:cTn dur="500"/>
                                        <p:tgtEl>
                                          <p:spTgt spid="9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4" st="4"/>
                                            </p:txEl>
                                          </p:spTgt>
                                        </p:tgtEl>
                                        <p:attrNameLst>
                                          <p:attrName>style.visibility</p:attrName>
                                        </p:attrNameLst>
                                      </p:cBhvr>
                                      <p:to>
                                        <p:strVal val="visible"/>
                                      </p:to>
                                    </p:set>
                                    <p:animEffect filter="fade" transition="in">
                                      <p:cBhvr>
                                        <p:cTn dur="500"/>
                                        <p:tgtEl>
                                          <p:spTgt spid="9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5" st="5"/>
                                            </p:txEl>
                                          </p:spTgt>
                                        </p:tgtEl>
                                        <p:attrNameLst>
                                          <p:attrName>style.visibility</p:attrName>
                                        </p:attrNameLst>
                                      </p:cBhvr>
                                      <p:to>
                                        <p:strVal val="visible"/>
                                      </p:to>
                                    </p:set>
                                    <p:animEffect filter="fade" transition="in">
                                      <p:cBhvr>
                                        <p:cTn dur="500"/>
                                        <p:tgtEl>
                                          <p:spTgt spid="9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xEl>
                                              <p:pRg end="6" st="6"/>
                                            </p:txEl>
                                          </p:spTgt>
                                        </p:tgtEl>
                                        <p:attrNameLst>
                                          <p:attrName>style.visibility</p:attrName>
                                        </p:attrNameLst>
                                      </p:cBhvr>
                                      <p:to>
                                        <p:strVal val="visible"/>
                                      </p:to>
                                    </p:set>
                                    <p:animEffect filter="fade" transition="in">
                                      <p:cBhvr>
                                        <p:cTn dur="500"/>
                                        <p:tgtEl>
                                          <p:spTgt spid="9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0" st="0"/>
                                            </p:txEl>
                                          </p:spTgt>
                                        </p:tgtEl>
                                        <p:attrNameLst>
                                          <p:attrName>style.visibility</p:attrName>
                                        </p:attrNameLst>
                                      </p:cBhvr>
                                      <p:to>
                                        <p:strVal val="visible"/>
                                      </p:to>
                                    </p:set>
                                    <p:animEffect filter="fade" transition="in">
                                      <p:cBhvr>
                                        <p:cTn dur="500"/>
                                        <p:tgtEl>
                                          <p:spTgt spid="9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1" st="1"/>
                                            </p:txEl>
                                          </p:spTgt>
                                        </p:tgtEl>
                                        <p:attrNameLst>
                                          <p:attrName>style.visibility</p:attrName>
                                        </p:attrNameLst>
                                      </p:cBhvr>
                                      <p:to>
                                        <p:strVal val="visible"/>
                                      </p:to>
                                    </p:set>
                                    <p:animEffect filter="fade" transition="in">
                                      <p:cBhvr>
                                        <p:cTn dur="500"/>
                                        <p:tgtEl>
                                          <p:spTgt spid="9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2" st="2"/>
                                            </p:txEl>
                                          </p:spTgt>
                                        </p:tgtEl>
                                        <p:attrNameLst>
                                          <p:attrName>style.visibility</p:attrName>
                                        </p:attrNameLst>
                                      </p:cBhvr>
                                      <p:to>
                                        <p:strVal val="visible"/>
                                      </p:to>
                                    </p:set>
                                    <p:animEffect filter="fade" transition="in">
                                      <p:cBhvr>
                                        <p:cTn dur="500"/>
                                        <p:tgtEl>
                                          <p:spTgt spid="9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3" st="3"/>
                                            </p:txEl>
                                          </p:spTgt>
                                        </p:tgtEl>
                                        <p:attrNameLst>
                                          <p:attrName>style.visibility</p:attrName>
                                        </p:attrNameLst>
                                      </p:cBhvr>
                                      <p:to>
                                        <p:strVal val="visible"/>
                                      </p:to>
                                    </p:set>
                                    <p:animEffect filter="fade" transition="in">
                                      <p:cBhvr>
                                        <p:cTn dur="500"/>
                                        <p:tgtEl>
                                          <p:spTgt spid="9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4" st="4"/>
                                            </p:txEl>
                                          </p:spTgt>
                                        </p:tgtEl>
                                        <p:attrNameLst>
                                          <p:attrName>style.visibility</p:attrName>
                                        </p:attrNameLst>
                                      </p:cBhvr>
                                      <p:to>
                                        <p:strVal val="visible"/>
                                      </p:to>
                                    </p:set>
                                    <p:animEffect filter="fade" transition="in">
                                      <p:cBhvr>
                                        <p:cTn dur="500"/>
                                        <p:tgtEl>
                                          <p:spTgt spid="9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5" st="5"/>
                                            </p:txEl>
                                          </p:spTgt>
                                        </p:tgtEl>
                                        <p:attrNameLst>
                                          <p:attrName>style.visibility</p:attrName>
                                        </p:attrNameLst>
                                      </p:cBhvr>
                                      <p:to>
                                        <p:strVal val="visible"/>
                                      </p:to>
                                    </p:set>
                                    <p:animEffect filter="fade" transition="in">
                                      <p:cBhvr>
                                        <p:cTn dur="500"/>
                                        <p:tgtEl>
                                          <p:spTgt spid="9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xEl>
                                              <p:pRg end="6" st="6"/>
                                            </p:txEl>
                                          </p:spTgt>
                                        </p:tgtEl>
                                        <p:attrNameLst>
                                          <p:attrName>style.visibility</p:attrName>
                                        </p:attrNameLst>
                                      </p:cBhvr>
                                      <p:to>
                                        <p:strVal val="visible"/>
                                      </p:to>
                                    </p:set>
                                    <p:animEffect filter="fade" transition="in">
                                      <p:cBhvr>
                                        <p:cTn dur="500"/>
                                        <p:tgtEl>
                                          <p:spTgt spid="9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pic>
        <p:nvPicPr>
          <p:cNvPr descr="C:\Program Files (x86)\Microsoft Office\MEDIA\OFFICE14\Bullets\BD10263_.gif" id="105" name="Google Shape;105;p15"/>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106" name="Google Shape;106;p15"/>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107" name="Google Shape;107;p15"/>
          <p:cNvSpPr/>
          <p:nvPr/>
        </p:nvSpPr>
        <p:spPr>
          <a:xfrm>
            <a:off x="533400" y="391633"/>
            <a:ext cx="8001000" cy="14773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TIẾT 3: LUYỆN TẬP</a:t>
            </a:r>
            <a:endParaRPr/>
          </a:p>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NHÂN ĐƠN THỨC VỚI ĐA THỨC </a:t>
            </a:r>
            <a:endParaRPr b="1" sz="3000">
              <a:solidFill>
                <a:srgbClr val="FF0000"/>
              </a:solidFill>
              <a:latin typeface="Times New Roman"/>
              <a:ea typeface="Times New Roman"/>
              <a:cs typeface="Times New Roman"/>
              <a:sym typeface="Times New Roman"/>
            </a:endParaRPr>
          </a:p>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&amp; NHÂN ĐA THỨC VỚI ĐA THỨC</a:t>
            </a:r>
            <a:endParaRPr b="1" sz="3000">
              <a:solidFill>
                <a:srgbClr val="FF0000"/>
              </a:solidFill>
              <a:latin typeface="Times New Roman"/>
              <a:ea typeface="Times New Roman"/>
              <a:cs typeface="Times New Roman"/>
              <a:sym typeface="Times New Roman"/>
            </a:endParaRPr>
          </a:p>
        </p:txBody>
      </p:sp>
      <p:sp>
        <p:nvSpPr>
          <p:cNvPr id="108" name="Google Shape;108;p15"/>
          <p:cNvSpPr txBox="1"/>
          <p:nvPr>
            <p:ph idx="1" type="body"/>
          </p:nvPr>
        </p:nvSpPr>
        <p:spPr>
          <a:xfrm>
            <a:off x="304800" y="1938338"/>
            <a:ext cx="3505200" cy="50006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B0F0"/>
              </a:buClr>
              <a:buSzPts val="2400"/>
              <a:buFont typeface="Tahoma"/>
              <a:buNone/>
            </a:pPr>
            <a:r>
              <a:rPr lang="en-US" sz="2400">
                <a:solidFill>
                  <a:srgbClr val="00B0F0"/>
                </a:solidFill>
                <a:latin typeface="Tahoma"/>
                <a:ea typeface="Tahoma"/>
                <a:cs typeface="Tahoma"/>
                <a:sym typeface="Tahoma"/>
              </a:rPr>
              <a:t>ÔN TẬP KIẾN THỨC CŨ:</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Font typeface="Calibri"/>
              <a:buNone/>
            </a:pPr>
            <a:r>
              <a:t/>
            </a:r>
            <a:endParaRPr sz="2400">
              <a:solidFill>
                <a:srgbClr val="00B0F0"/>
              </a:solidFill>
              <a:latin typeface="Tahoma"/>
              <a:ea typeface="Tahoma"/>
              <a:cs typeface="Tahoma"/>
              <a:sym typeface="Tahoma"/>
            </a:endParaRPr>
          </a:p>
        </p:txBody>
      </p:sp>
      <p:sp>
        <p:nvSpPr>
          <p:cNvPr id="109" name="Google Shape;109;p15"/>
          <p:cNvSpPr txBox="1"/>
          <p:nvPr/>
        </p:nvSpPr>
        <p:spPr>
          <a:xfrm>
            <a:off x="609600" y="2395538"/>
            <a:ext cx="28194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lang="en-US" sz="2400">
                <a:solidFill>
                  <a:srgbClr val="FF0000"/>
                </a:solidFill>
                <a:latin typeface="Tahoma"/>
                <a:ea typeface="Tahoma"/>
                <a:cs typeface="Tahoma"/>
                <a:sym typeface="Tahoma"/>
              </a:rPr>
              <a:t>1. Các quy tắc:</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p:txBody>
      </p:sp>
      <p:sp>
        <p:nvSpPr>
          <p:cNvPr id="110" name="Google Shape;110;p15"/>
          <p:cNvSpPr txBox="1"/>
          <p:nvPr/>
        </p:nvSpPr>
        <p:spPr>
          <a:xfrm>
            <a:off x="228600" y="2928938"/>
            <a:ext cx="43053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lang="en-US" sz="2400">
                <a:solidFill>
                  <a:srgbClr val="FF0000"/>
                </a:solidFill>
                <a:latin typeface="Tahoma"/>
                <a:ea typeface="Tahoma"/>
                <a:cs typeface="Tahoma"/>
                <a:sym typeface="Tahoma"/>
              </a:rPr>
              <a:t>b. Nhân đa thức với đa thức:</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p:txBody>
      </p:sp>
      <p:sp>
        <p:nvSpPr>
          <p:cNvPr id="111" name="Google Shape;111;p15"/>
          <p:cNvSpPr/>
          <p:nvPr/>
        </p:nvSpPr>
        <p:spPr>
          <a:xfrm>
            <a:off x="914400" y="3447871"/>
            <a:ext cx="7620000"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Muốn nhân một đa thức với một đa thức ta nhân mỗi hạng tử của đa thức này với từng hạng tử của đa thức kia rồi cộng các tích với nhau.</a:t>
            </a:r>
            <a:endParaRPr sz="2400">
              <a:solidFill>
                <a:schemeClr val="dk1"/>
              </a:solidFill>
              <a:latin typeface="Tahoma"/>
              <a:ea typeface="Tahoma"/>
              <a:cs typeface="Tahoma"/>
              <a:sym typeface="Tahoma"/>
            </a:endParaRPr>
          </a:p>
        </p:txBody>
      </p:sp>
      <p:sp>
        <p:nvSpPr>
          <p:cNvPr id="112" name="Google Shape;112;p15"/>
          <p:cNvSpPr/>
          <p:nvPr/>
        </p:nvSpPr>
        <p:spPr>
          <a:xfrm>
            <a:off x="1600200" y="4872335"/>
            <a:ext cx="234711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(A + B)(C + D) </a:t>
            </a:r>
            <a:endParaRPr/>
          </a:p>
        </p:txBody>
      </p:sp>
      <p:sp>
        <p:nvSpPr>
          <p:cNvPr id="113" name="Google Shape;113;p15"/>
          <p:cNvSpPr/>
          <p:nvPr/>
        </p:nvSpPr>
        <p:spPr>
          <a:xfrm>
            <a:off x="3733800" y="4872335"/>
            <a:ext cx="1063112"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 A.C </a:t>
            </a:r>
            <a:endParaRPr sz="2400">
              <a:solidFill>
                <a:schemeClr val="dk1"/>
              </a:solidFill>
              <a:latin typeface="Tahoma"/>
              <a:ea typeface="Tahoma"/>
              <a:cs typeface="Tahoma"/>
              <a:sym typeface="Tahoma"/>
            </a:endParaRPr>
          </a:p>
        </p:txBody>
      </p:sp>
      <p:sp>
        <p:nvSpPr>
          <p:cNvPr id="114" name="Google Shape;114;p15"/>
          <p:cNvSpPr/>
          <p:nvPr/>
        </p:nvSpPr>
        <p:spPr>
          <a:xfrm>
            <a:off x="4621561" y="4876800"/>
            <a:ext cx="108715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 A.D </a:t>
            </a:r>
            <a:endParaRPr/>
          </a:p>
        </p:txBody>
      </p:sp>
      <p:sp>
        <p:nvSpPr>
          <p:cNvPr id="115" name="Google Shape;115;p15"/>
          <p:cNvSpPr/>
          <p:nvPr/>
        </p:nvSpPr>
        <p:spPr>
          <a:xfrm>
            <a:off x="6324600" y="4876800"/>
            <a:ext cx="98507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 B.D</a:t>
            </a:r>
            <a:endParaRPr/>
          </a:p>
        </p:txBody>
      </p:sp>
      <p:sp>
        <p:nvSpPr>
          <p:cNvPr id="116" name="Google Shape;116;p15"/>
          <p:cNvSpPr/>
          <p:nvPr/>
        </p:nvSpPr>
        <p:spPr>
          <a:xfrm>
            <a:off x="5486400" y="4876800"/>
            <a:ext cx="1057212"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ahoma"/>
                <a:ea typeface="Tahoma"/>
                <a:cs typeface="Tahoma"/>
                <a:sym typeface="Tahoma"/>
              </a:rPr>
              <a:t>+ B.C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10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descr="C:\Program Files (x86)\Microsoft Office\MEDIA\OFFICE14\Bullets\BD10263_.gif" id="121" name="Google Shape;121;p16"/>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122" name="Google Shape;122;p16"/>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123" name="Google Shape;123;p16"/>
          <p:cNvSpPr/>
          <p:nvPr/>
        </p:nvSpPr>
        <p:spPr>
          <a:xfrm>
            <a:off x="533400" y="391633"/>
            <a:ext cx="8001000" cy="14773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TIẾT 3: LUYỆN TẬP</a:t>
            </a:r>
            <a:endParaRPr/>
          </a:p>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NHÂN ĐƠN THỨC VỚI ĐA THỨC </a:t>
            </a:r>
            <a:endParaRPr b="1" sz="3000">
              <a:solidFill>
                <a:srgbClr val="FF0000"/>
              </a:solidFill>
              <a:latin typeface="Times New Roman"/>
              <a:ea typeface="Times New Roman"/>
              <a:cs typeface="Times New Roman"/>
              <a:sym typeface="Times New Roman"/>
            </a:endParaRPr>
          </a:p>
          <a:p>
            <a:pPr indent="0" lvl="0" marL="0" marR="0" rtl="0" algn="ctr">
              <a:spcBef>
                <a:spcPts val="0"/>
              </a:spcBef>
              <a:spcAft>
                <a:spcPts val="0"/>
              </a:spcAft>
              <a:buNone/>
            </a:pPr>
            <a:r>
              <a:rPr b="1" lang="en-US" sz="3000">
                <a:solidFill>
                  <a:srgbClr val="FF0000"/>
                </a:solidFill>
                <a:latin typeface="Times New Roman"/>
                <a:ea typeface="Times New Roman"/>
                <a:cs typeface="Times New Roman"/>
                <a:sym typeface="Times New Roman"/>
              </a:rPr>
              <a:t>&amp; NHÂN ĐA THỨC VỚI ĐA THỨC</a:t>
            </a:r>
            <a:endParaRPr b="1" sz="3000">
              <a:solidFill>
                <a:srgbClr val="FF0000"/>
              </a:solidFill>
              <a:latin typeface="Times New Roman"/>
              <a:ea typeface="Times New Roman"/>
              <a:cs typeface="Times New Roman"/>
              <a:sym typeface="Times New Roman"/>
            </a:endParaRPr>
          </a:p>
        </p:txBody>
      </p:sp>
      <p:sp>
        <p:nvSpPr>
          <p:cNvPr id="124" name="Google Shape;124;p16"/>
          <p:cNvSpPr txBox="1"/>
          <p:nvPr>
            <p:ph idx="1" type="body"/>
          </p:nvPr>
        </p:nvSpPr>
        <p:spPr>
          <a:xfrm>
            <a:off x="304800" y="1938338"/>
            <a:ext cx="3505200" cy="50006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B0F0"/>
              </a:buClr>
              <a:buSzPts val="2400"/>
              <a:buFont typeface="Tahoma"/>
              <a:buNone/>
            </a:pPr>
            <a:r>
              <a:rPr lang="en-US" sz="2400">
                <a:solidFill>
                  <a:srgbClr val="00B0F0"/>
                </a:solidFill>
                <a:latin typeface="Tahoma"/>
                <a:ea typeface="Tahoma"/>
                <a:cs typeface="Tahoma"/>
                <a:sym typeface="Tahoma"/>
              </a:rPr>
              <a:t>ÔN TẬP KIẾN THỨC CŨ:</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190500" lvl="0" marL="342900" rtl="0" algn="l">
              <a:spcBef>
                <a:spcPts val="480"/>
              </a:spcBef>
              <a:spcAft>
                <a:spcPts val="0"/>
              </a:spcAft>
              <a:buClr>
                <a:schemeClr val="dk1"/>
              </a:buClr>
              <a:buSzPts val="2400"/>
              <a:buNone/>
            </a:pPr>
            <a:r>
              <a:t/>
            </a:r>
            <a:endParaRPr sz="2400">
              <a:solidFill>
                <a:srgbClr val="00B0F0"/>
              </a:solidFill>
              <a:latin typeface="Tahoma"/>
              <a:ea typeface="Tahoma"/>
              <a:cs typeface="Tahoma"/>
              <a:sym typeface="Tahoma"/>
            </a:endParaRPr>
          </a:p>
          <a:p>
            <a:pPr indent="0" lvl="0" marL="0" rtl="0" algn="l">
              <a:spcBef>
                <a:spcPts val="480"/>
              </a:spcBef>
              <a:spcAft>
                <a:spcPts val="0"/>
              </a:spcAft>
              <a:buClr>
                <a:schemeClr val="dk1"/>
              </a:buClr>
              <a:buSzPts val="2400"/>
              <a:buFont typeface="Calibri"/>
              <a:buNone/>
            </a:pPr>
            <a:r>
              <a:t/>
            </a:r>
            <a:endParaRPr sz="2400">
              <a:solidFill>
                <a:srgbClr val="00B0F0"/>
              </a:solidFill>
              <a:latin typeface="Tahoma"/>
              <a:ea typeface="Tahoma"/>
              <a:cs typeface="Tahoma"/>
              <a:sym typeface="Tahoma"/>
            </a:endParaRPr>
          </a:p>
        </p:txBody>
      </p:sp>
      <p:sp>
        <p:nvSpPr>
          <p:cNvPr id="125" name="Google Shape;125;p16"/>
          <p:cNvSpPr txBox="1"/>
          <p:nvPr/>
        </p:nvSpPr>
        <p:spPr>
          <a:xfrm>
            <a:off x="609600" y="2395538"/>
            <a:ext cx="28194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lang="en-US" sz="2400">
                <a:solidFill>
                  <a:srgbClr val="FF0000"/>
                </a:solidFill>
                <a:latin typeface="Tahoma"/>
                <a:ea typeface="Tahoma"/>
                <a:cs typeface="Tahoma"/>
                <a:sym typeface="Tahoma"/>
              </a:rPr>
              <a:t>1. Các quy tắc:</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190500" lvl="0" marL="34290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p:txBody>
      </p:sp>
      <p:sp>
        <p:nvSpPr>
          <p:cNvPr id="126" name="Google Shape;126;p16"/>
          <p:cNvSpPr txBox="1"/>
          <p:nvPr/>
        </p:nvSpPr>
        <p:spPr>
          <a:xfrm>
            <a:off x="228600" y="2928938"/>
            <a:ext cx="4305300" cy="5000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2400"/>
              <a:buFont typeface="Arial"/>
              <a:buNone/>
            </a:pPr>
            <a:r>
              <a:rPr lang="en-US" sz="2400">
                <a:solidFill>
                  <a:srgbClr val="FF0000"/>
                </a:solidFill>
                <a:latin typeface="Tahoma"/>
                <a:ea typeface="Tahoma"/>
                <a:cs typeface="Tahoma"/>
                <a:sym typeface="Tahoma"/>
              </a:rPr>
              <a:t>c. Các phép tính về lũy thừa:</a:t>
            </a:r>
            <a:endParaRPr sz="2400">
              <a:solidFill>
                <a:srgbClr val="FF0000"/>
              </a:solidFill>
              <a:latin typeface="Tahoma"/>
              <a:ea typeface="Tahoma"/>
              <a:cs typeface="Tahoma"/>
              <a:sym typeface="Tahoma"/>
            </a:endParaRPr>
          </a:p>
          <a:p>
            <a:pPr indent="0" lvl="0" marL="0" marR="0" rtl="0" algn="l">
              <a:spcBef>
                <a:spcPts val="480"/>
              </a:spcBef>
              <a:spcAft>
                <a:spcPts val="0"/>
              </a:spcAft>
              <a:buClr>
                <a:schemeClr val="dk1"/>
              </a:buClr>
              <a:buSzPts val="2400"/>
              <a:buFont typeface="Arial"/>
              <a:buNone/>
            </a:pPr>
            <a:r>
              <a:t/>
            </a:r>
            <a:endParaRPr sz="2400">
              <a:solidFill>
                <a:srgbClr val="FF0000"/>
              </a:solidFill>
              <a:latin typeface="Tahoma"/>
              <a:ea typeface="Tahoma"/>
              <a:cs typeface="Tahoma"/>
              <a:sym typeface="Tahoma"/>
            </a:endParaRPr>
          </a:p>
        </p:txBody>
      </p:sp>
      <p:pic>
        <p:nvPicPr>
          <p:cNvPr descr="Lý thuyết Nhân đơn thức với đa thức | Lý thuyết và Bài tập Toán 8 có đáp án" id="127" name="Google Shape;127;p16"/>
          <p:cNvPicPr preferRelativeResize="0"/>
          <p:nvPr/>
        </p:nvPicPr>
        <p:blipFill rotWithShape="1">
          <a:blip r:embed="rId4">
            <a:alphaModFix/>
          </a:blip>
          <a:srcRect b="0" l="0" r="0" t="0"/>
          <a:stretch/>
        </p:blipFill>
        <p:spPr>
          <a:xfrm>
            <a:off x="3502694" y="5334000"/>
            <a:ext cx="2136105" cy="780500"/>
          </a:xfrm>
          <a:prstGeom prst="rect">
            <a:avLst/>
          </a:prstGeom>
          <a:noFill/>
          <a:ln>
            <a:noFill/>
          </a:ln>
        </p:spPr>
      </p:pic>
      <p:pic>
        <p:nvPicPr>
          <p:cNvPr descr="Lý thuyết Nhân đơn thức với đa thức | Lý thuyết và Bài tập Toán 8 có đáp án" id="128" name="Google Shape;128;p16"/>
          <p:cNvPicPr preferRelativeResize="0"/>
          <p:nvPr/>
        </p:nvPicPr>
        <p:blipFill rotWithShape="1">
          <a:blip r:embed="rId5">
            <a:alphaModFix/>
          </a:blip>
          <a:srcRect b="0" l="0" r="0" t="0"/>
          <a:stretch/>
        </p:blipFill>
        <p:spPr>
          <a:xfrm>
            <a:off x="852448" y="4074370"/>
            <a:ext cx="2498690" cy="575095"/>
          </a:xfrm>
          <a:prstGeom prst="rect">
            <a:avLst/>
          </a:prstGeom>
          <a:noFill/>
          <a:ln>
            <a:noFill/>
          </a:ln>
        </p:spPr>
      </p:pic>
      <p:pic>
        <p:nvPicPr>
          <p:cNvPr descr="Lý thuyết Nhân đơn thức với đa thức | Lý thuyết và Bài tập Toán 8 có đáp án" id="129" name="Google Shape;129;p16"/>
          <p:cNvPicPr preferRelativeResize="0"/>
          <p:nvPr/>
        </p:nvPicPr>
        <p:blipFill rotWithShape="1">
          <a:blip r:embed="rId6">
            <a:alphaModFix/>
          </a:blip>
          <a:srcRect b="0" l="0" r="0" t="0"/>
          <a:stretch/>
        </p:blipFill>
        <p:spPr>
          <a:xfrm>
            <a:off x="1715444" y="4626428"/>
            <a:ext cx="4300437" cy="820315"/>
          </a:xfrm>
          <a:prstGeom prst="rect">
            <a:avLst/>
          </a:prstGeom>
          <a:noFill/>
          <a:ln>
            <a:noFill/>
          </a:ln>
        </p:spPr>
      </p:pic>
      <p:pic>
        <p:nvPicPr>
          <p:cNvPr descr="Lý thuyết Nhân đơn thức với đa thức | Lý thuyết và Bài tập Toán 8 có đáp án" id="130" name="Google Shape;130;p16"/>
          <p:cNvPicPr preferRelativeResize="0"/>
          <p:nvPr/>
        </p:nvPicPr>
        <p:blipFill rotWithShape="1">
          <a:blip r:embed="rId7">
            <a:alphaModFix/>
          </a:blip>
          <a:srcRect b="0" l="0" r="0" t="0"/>
          <a:stretch/>
        </p:blipFill>
        <p:spPr>
          <a:xfrm>
            <a:off x="878313" y="3429000"/>
            <a:ext cx="4977549" cy="614757"/>
          </a:xfrm>
          <a:prstGeom prst="rect">
            <a:avLst/>
          </a:prstGeom>
          <a:noFill/>
          <a:ln>
            <a:noFill/>
          </a:ln>
        </p:spPr>
      </p:pic>
      <p:pic>
        <p:nvPicPr>
          <p:cNvPr descr="Lý thuyết Nhân đơn thức với đa thức | Lý thuyết và Bài tập Toán 8 có đáp án" id="131" name="Google Shape;131;p16"/>
          <p:cNvPicPr preferRelativeResize="0"/>
          <p:nvPr/>
        </p:nvPicPr>
        <p:blipFill rotWithShape="1">
          <a:blip r:embed="rId8">
            <a:alphaModFix/>
          </a:blip>
          <a:srcRect b="0" l="0" r="0" t="0"/>
          <a:stretch/>
        </p:blipFill>
        <p:spPr>
          <a:xfrm>
            <a:off x="4756621" y="5963526"/>
            <a:ext cx="2518519" cy="67425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7"/>
          <p:cNvSpPr txBox="1"/>
          <p:nvPr>
            <p:ph type="ctrTitle"/>
          </p:nvPr>
        </p:nvSpPr>
        <p:spPr>
          <a:xfrm>
            <a:off x="990600" y="-98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600"/>
              <a:buFont typeface="Times New Roman"/>
              <a:buNone/>
            </a:pPr>
            <a:r>
              <a:rPr lang="en-US" sz="3600">
                <a:solidFill>
                  <a:srgbClr val="FF0000"/>
                </a:solidFill>
                <a:latin typeface="Times New Roman"/>
                <a:ea typeface="Times New Roman"/>
                <a:cs typeface="Times New Roman"/>
                <a:sym typeface="Times New Roman"/>
              </a:rPr>
              <a:t>NHÂN ĐƠN THỨC VỚI ĐƠN THỨC</a:t>
            </a:r>
            <a:endParaRPr sz="3600">
              <a:solidFill>
                <a:srgbClr val="FF0000"/>
              </a:solidFill>
              <a:latin typeface="Times New Roman"/>
              <a:ea typeface="Times New Roman"/>
              <a:cs typeface="Times New Roman"/>
              <a:sym typeface="Times New Roman"/>
            </a:endParaRPr>
          </a:p>
        </p:txBody>
      </p:sp>
      <p:sp>
        <p:nvSpPr>
          <p:cNvPr id="137" name="Google Shape;137;p17"/>
          <p:cNvSpPr txBox="1"/>
          <p:nvPr/>
        </p:nvSpPr>
        <p:spPr>
          <a:xfrm>
            <a:off x="671685" y="2096869"/>
            <a:ext cx="3124200" cy="646331"/>
          </a:xfrm>
          <a:prstGeom prst="rect">
            <a:avLst/>
          </a:prstGeom>
          <a:noFill/>
          <a:ln>
            <a:noFill/>
          </a:ln>
        </p:spPr>
        <p:txBody>
          <a:bodyPr anchorCtr="0" anchor="t" bIns="45700" lIns="91425" spcFirstLastPara="1" rIns="91425" wrap="square" tIns="45700">
            <a:spAutoFit/>
          </a:bodyPr>
          <a:lstStyle/>
          <a:p>
            <a:pPr indent="-742950" lvl="0" marL="742950" marR="0" rtl="0" algn="l">
              <a:spcBef>
                <a:spcPts val="0"/>
              </a:spcBef>
              <a:spcAft>
                <a:spcPts val="0"/>
              </a:spcAft>
              <a:buClr>
                <a:srgbClr val="00B050"/>
              </a:buClr>
              <a:buSzPts val="3600"/>
              <a:buFont typeface="Calibri"/>
              <a:buAutoNum type="arabicParenR"/>
            </a:pPr>
            <a:r>
              <a:rPr lang="en-US" sz="3600">
                <a:solidFill>
                  <a:srgbClr val="00B050"/>
                </a:solidFill>
                <a:latin typeface="Calibri"/>
                <a:ea typeface="Calibri"/>
                <a:cs typeface="Calibri"/>
                <a:sym typeface="Calibri"/>
              </a:rPr>
              <a:t>2</a:t>
            </a:r>
            <a:r>
              <a:rPr lang="en-US" sz="3600">
                <a:solidFill>
                  <a:srgbClr val="FF0000"/>
                </a:solidFill>
                <a:latin typeface="Calibri"/>
                <a:ea typeface="Calibri"/>
                <a:cs typeface="Calibri"/>
                <a:sym typeface="Calibri"/>
              </a:rPr>
              <a:t>x</a:t>
            </a:r>
            <a:r>
              <a:rPr baseline="30000" lang="en-US" sz="3600">
                <a:solidFill>
                  <a:srgbClr val="FF0000"/>
                </a:solidFill>
                <a:latin typeface="Calibri"/>
                <a:ea typeface="Calibri"/>
                <a:cs typeface="Calibri"/>
                <a:sym typeface="Calibri"/>
              </a:rPr>
              <a:t>2</a:t>
            </a:r>
            <a:r>
              <a:rPr lang="en-US" sz="3600">
                <a:solidFill>
                  <a:srgbClr val="00B0F0"/>
                </a:solidFill>
                <a:latin typeface="Calibri"/>
                <a:ea typeface="Calibri"/>
                <a:cs typeface="Calibri"/>
                <a:sym typeface="Calibri"/>
              </a:rPr>
              <a:t>y</a:t>
            </a:r>
            <a:r>
              <a:rPr lang="en-US" sz="3600">
                <a:solidFill>
                  <a:schemeClr val="dk1"/>
                </a:solidFill>
                <a:latin typeface="Calibri"/>
                <a:ea typeface="Calibri"/>
                <a:cs typeface="Calibri"/>
                <a:sym typeface="Calibri"/>
              </a:rPr>
              <a:t>. (</a:t>
            </a:r>
            <a:r>
              <a:rPr lang="en-US" sz="3600">
                <a:solidFill>
                  <a:srgbClr val="00B050"/>
                </a:solidFill>
                <a:latin typeface="Calibri"/>
                <a:ea typeface="Calibri"/>
                <a:cs typeface="Calibri"/>
                <a:sym typeface="Calibri"/>
              </a:rPr>
              <a:t>-</a:t>
            </a:r>
            <a:r>
              <a:rPr lang="en-US" sz="3600">
                <a:solidFill>
                  <a:schemeClr val="dk1"/>
                </a:solidFill>
                <a:latin typeface="Calibri"/>
                <a:ea typeface="Calibri"/>
                <a:cs typeface="Calibri"/>
                <a:sym typeface="Calibri"/>
              </a:rPr>
              <a:t> </a:t>
            </a:r>
            <a:r>
              <a:rPr lang="en-US" sz="3600">
                <a:solidFill>
                  <a:srgbClr val="FF0000"/>
                </a:solidFill>
                <a:latin typeface="Calibri"/>
                <a:ea typeface="Calibri"/>
                <a:cs typeface="Calibri"/>
                <a:sym typeface="Calibri"/>
              </a:rPr>
              <a:t>x</a:t>
            </a:r>
            <a:r>
              <a:rPr lang="en-US" sz="3600">
                <a:solidFill>
                  <a:srgbClr val="00B0F0"/>
                </a:solidFill>
                <a:latin typeface="Calibri"/>
                <a:ea typeface="Calibri"/>
                <a:cs typeface="Calibri"/>
                <a:sym typeface="Calibri"/>
              </a:rPr>
              <a:t>y</a:t>
            </a:r>
            <a:r>
              <a:rPr lang="en-US" sz="3600">
                <a:solidFill>
                  <a:schemeClr val="dk1"/>
                </a:solidFill>
                <a:latin typeface="Calibri"/>
                <a:ea typeface="Calibri"/>
                <a:cs typeface="Calibri"/>
                <a:sym typeface="Calibri"/>
              </a:rPr>
              <a:t>z)</a:t>
            </a:r>
            <a:endParaRPr sz="3600">
              <a:solidFill>
                <a:schemeClr val="dk1"/>
              </a:solidFill>
              <a:latin typeface="Times New Roman"/>
              <a:ea typeface="Times New Roman"/>
              <a:cs typeface="Times New Roman"/>
              <a:sym typeface="Times New Roman"/>
            </a:endParaRPr>
          </a:p>
        </p:txBody>
      </p:sp>
      <p:sp>
        <p:nvSpPr>
          <p:cNvPr id="138" name="Google Shape;138;p17"/>
          <p:cNvSpPr/>
          <p:nvPr/>
        </p:nvSpPr>
        <p:spPr>
          <a:xfrm>
            <a:off x="3607384" y="2100126"/>
            <a:ext cx="342799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00B050"/>
                </a:solidFill>
                <a:latin typeface="Times New Roman"/>
                <a:ea typeface="Times New Roman"/>
                <a:cs typeface="Times New Roman"/>
                <a:sym typeface="Times New Roman"/>
              </a:rPr>
              <a:t>2.(-1).</a:t>
            </a:r>
            <a:r>
              <a:rPr lang="en-US" sz="3600">
                <a:solidFill>
                  <a:srgbClr val="FF0000"/>
                </a:solidFill>
                <a:latin typeface="Times New Roman"/>
                <a:ea typeface="Times New Roman"/>
                <a:cs typeface="Times New Roman"/>
                <a:sym typeface="Times New Roman"/>
              </a:rPr>
              <a:t>x</a:t>
            </a:r>
            <a:r>
              <a:rPr baseline="30000" lang="en-US" sz="3600">
                <a:solidFill>
                  <a:srgbClr val="FF0000"/>
                </a:solidFill>
                <a:latin typeface="Times New Roman"/>
                <a:ea typeface="Times New Roman"/>
                <a:cs typeface="Times New Roman"/>
                <a:sym typeface="Times New Roman"/>
              </a:rPr>
              <a:t>2</a:t>
            </a:r>
            <a:r>
              <a:rPr lang="en-US" sz="3600">
                <a:solidFill>
                  <a:srgbClr val="FF0000"/>
                </a:solidFill>
                <a:latin typeface="Times New Roman"/>
                <a:ea typeface="Times New Roman"/>
                <a:cs typeface="Times New Roman"/>
                <a:sym typeface="Times New Roman"/>
              </a:rPr>
              <a:t> .x</a:t>
            </a:r>
            <a:r>
              <a:rPr lang="en-US" sz="3600">
                <a:solidFill>
                  <a:srgbClr val="00B0F0"/>
                </a:solidFill>
                <a:latin typeface="Times New Roman"/>
                <a:ea typeface="Times New Roman"/>
                <a:cs typeface="Times New Roman"/>
                <a:sym typeface="Times New Roman"/>
              </a:rPr>
              <a:t>y.y</a:t>
            </a:r>
            <a:r>
              <a:rPr lang="en-US" sz="3600">
                <a:solidFill>
                  <a:schemeClr val="dk1"/>
                </a:solidFill>
                <a:latin typeface="Times New Roman"/>
                <a:ea typeface="Times New Roman"/>
                <a:cs typeface="Times New Roman"/>
                <a:sym typeface="Times New Roman"/>
              </a:rPr>
              <a:t>z </a:t>
            </a:r>
            <a:endParaRPr/>
          </a:p>
        </p:txBody>
      </p:sp>
      <p:sp>
        <p:nvSpPr>
          <p:cNvPr id="139" name="Google Shape;139;p17"/>
          <p:cNvSpPr/>
          <p:nvPr/>
        </p:nvSpPr>
        <p:spPr>
          <a:xfrm>
            <a:off x="6767685" y="2131061"/>
            <a:ext cx="191911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00B050"/>
                </a:solidFill>
                <a:latin typeface="Times New Roman"/>
                <a:ea typeface="Times New Roman"/>
                <a:cs typeface="Times New Roman"/>
                <a:sym typeface="Times New Roman"/>
              </a:rPr>
              <a:t>-2</a:t>
            </a:r>
            <a:r>
              <a:rPr lang="en-US" sz="3600">
                <a:solidFill>
                  <a:srgbClr val="FF0000"/>
                </a:solidFill>
                <a:latin typeface="Times New Roman"/>
                <a:ea typeface="Times New Roman"/>
                <a:cs typeface="Times New Roman"/>
                <a:sym typeface="Times New Roman"/>
              </a:rPr>
              <a:t>x</a:t>
            </a:r>
            <a:r>
              <a:rPr baseline="30000" lang="en-US" sz="3600">
                <a:solidFill>
                  <a:srgbClr val="FF0000"/>
                </a:solidFill>
                <a:latin typeface="Times New Roman"/>
                <a:ea typeface="Times New Roman"/>
                <a:cs typeface="Times New Roman"/>
                <a:sym typeface="Times New Roman"/>
              </a:rPr>
              <a:t>3</a:t>
            </a:r>
            <a:r>
              <a:rPr lang="en-US" sz="3600">
                <a:solidFill>
                  <a:srgbClr val="00B0F0"/>
                </a:solidFill>
                <a:latin typeface="Times New Roman"/>
                <a:ea typeface="Times New Roman"/>
                <a:cs typeface="Times New Roman"/>
                <a:sym typeface="Times New Roman"/>
              </a:rPr>
              <a:t>y</a:t>
            </a:r>
            <a:r>
              <a:rPr baseline="30000" lang="en-US" sz="3600">
                <a:solidFill>
                  <a:srgbClr val="00B0F0"/>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z</a:t>
            </a:r>
            <a:endParaRPr/>
          </a:p>
        </p:txBody>
      </p:sp>
      <p:sp>
        <p:nvSpPr>
          <p:cNvPr id="140" name="Google Shape;140;p17"/>
          <p:cNvSpPr/>
          <p:nvPr/>
        </p:nvSpPr>
        <p:spPr>
          <a:xfrm>
            <a:off x="671685" y="2935069"/>
            <a:ext cx="3860800" cy="646331"/>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0000"/>
              </a:buClr>
              <a:buSzPts val="3600"/>
              <a:buFont typeface="Calibri"/>
              <a:buAutoNum type="arabicParenR" startAt="2"/>
            </a:pPr>
            <a:r>
              <a:rPr lang="en-US" sz="3600">
                <a:solidFill>
                  <a:srgbClr val="FF0000"/>
                </a:solidFill>
                <a:latin typeface="Times New Roman"/>
                <a:ea typeface="Times New Roman"/>
                <a:cs typeface="Times New Roman"/>
                <a:sym typeface="Times New Roman"/>
              </a:rPr>
              <a:t>  -2</a:t>
            </a:r>
            <a:r>
              <a:rPr lang="en-US" sz="3600">
                <a:solidFill>
                  <a:srgbClr val="92D050"/>
                </a:solidFill>
                <a:latin typeface="Times New Roman"/>
                <a:ea typeface="Times New Roman"/>
                <a:cs typeface="Times New Roman"/>
                <a:sym typeface="Times New Roman"/>
              </a:rPr>
              <a:t>x</a:t>
            </a:r>
            <a:r>
              <a:rPr lang="en-US" sz="3600">
                <a:solidFill>
                  <a:srgbClr val="0070C0"/>
                </a:solidFill>
                <a:latin typeface="Times New Roman"/>
                <a:ea typeface="Times New Roman"/>
                <a:cs typeface="Times New Roman"/>
                <a:sym typeface="Times New Roman"/>
              </a:rPr>
              <a:t>y</a:t>
            </a:r>
            <a:r>
              <a:rPr lang="en-US" sz="3600">
                <a:solidFill>
                  <a:schemeClr val="dk1"/>
                </a:solidFill>
                <a:latin typeface="Times New Roman"/>
                <a:ea typeface="Times New Roman"/>
                <a:cs typeface="Times New Roman"/>
                <a:sym typeface="Times New Roman"/>
              </a:rPr>
              <a:t>. (</a:t>
            </a:r>
            <a:r>
              <a:rPr lang="en-US" sz="3600">
                <a:solidFill>
                  <a:srgbClr val="FF0000"/>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 </a:t>
            </a:r>
            <a:r>
              <a:rPr lang="en-US" sz="3600">
                <a:solidFill>
                  <a:srgbClr val="92D050"/>
                </a:solidFill>
                <a:latin typeface="Times New Roman"/>
                <a:ea typeface="Times New Roman"/>
                <a:cs typeface="Times New Roman"/>
                <a:sym typeface="Times New Roman"/>
              </a:rPr>
              <a:t>x</a:t>
            </a:r>
            <a:r>
              <a:rPr lang="en-US" sz="3600">
                <a:solidFill>
                  <a:srgbClr val="0070C0"/>
                </a:solidFill>
                <a:latin typeface="Times New Roman"/>
                <a:ea typeface="Times New Roman"/>
                <a:cs typeface="Times New Roman"/>
                <a:sym typeface="Times New Roman"/>
              </a:rPr>
              <a:t>y</a:t>
            </a:r>
            <a:r>
              <a:rPr baseline="30000" lang="en-US" sz="3600">
                <a:solidFill>
                  <a:srgbClr val="0070C0"/>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 z</a:t>
            </a:r>
            <a:r>
              <a:rPr baseline="30000" lang="en-US" sz="3600">
                <a:solidFill>
                  <a:schemeClr val="dk1"/>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 </a:t>
            </a:r>
            <a:endParaRPr/>
          </a:p>
        </p:txBody>
      </p:sp>
      <p:sp>
        <p:nvSpPr>
          <p:cNvPr id="141" name="Google Shape;141;p17"/>
          <p:cNvSpPr/>
          <p:nvPr/>
        </p:nvSpPr>
        <p:spPr>
          <a:xfrm>
            <a:off x="4405485" y="2935069"/>
            <a:ext cx="191911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FF0000"/>
                </a:solidFill>
                <a:latin typeface="Times New Roman"/>
                <a:ea typeface="Times New Roman"/>
                <a:cs typeface="Times New Roman"/>
                <a:sym typeface="Times New Roman"/>
              </a:rPr>
              <a:t>6</a:t>
            </a:r>
            <a:r>
              <a:rPr lang="en-US" sz="3600">
                <a:solidFill>
                  <a:srgbClr val="92D050"/>
                </a:solidFill>
                <a:latin typeface="Times New Roman"/>
                <a:ea typeface="Times New Roman"/>
                <a:cs typeface="Times New Roman"/>
                <a:sym typeface="Times New Roman"/>
              </a:rPr>
              <a:t>x</a:t>
            </a:r>
            <a:r>
              <a:rPr baseline="30000" lang="en-US" sz="3600">
                <a:solidFill>
                  <a:srgbClr val="92D050"/>
                </a:solidFill>
                <a:latin typeface="Times New Roman"/>
                <a:ea typeface="Times New Roman"/>
                <a:cs typeface="Times New Roman"/>
                <a:sym typeface="Times New Roman"/>
              </a:rPr>
              <a:t>2</a:t>
            </a:r>
            <a:r>
              <a:rPr lang="en-US" sz="3600">
                <a:solidFill>
                  <a:srgbClr val="0070C0"/>
                </a:solidFill>
                <a:latin typeface="Times New Roman"/>
                <a:ea typeface="Times New Roman"/>
                <a:cs typeface="Times New Roman"/>
                <a:sym typeface="Times New Roman"/>
              </a:rPr>
              <a:t>y</a:t>
            </a:r>
            <a:r>
              <a:rPr baseline="30000" lang="en-US" sz="3600">
                <a:solidFill>
                  <a:srgbClr val="0070C0"/>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z</a:t>
            </a:r>
            <a:r>
              <a:rPr baseline="30000" lang="en-US" sz="3600">
                <a:solidFill>
                  <a:schemeClr val="dk1"/>
                </a:solidFill>
                <a:latin typeface="Times New Roman"/>
                <a:ea typeface="Times New Roman"/>
                <a:cs typeface="Times New Roman"/>
                <a:sym typeface="Times New Roman"/>
              </a:rPr>
              <a:t>2</a:t>
            </a:r>
            <a:endParaRPr sz="3600">
              <a:solidFill>
                <a:schemeClr val="dk1"/>
              </a:solidFill>
              <a:latin typeface="Times New Roman"/>
              <a:ea typeface="Times New Roman"/>
              <a:cs typeface="Times New Roman"/>
              <a:sym typeface="Times New Roman"/>
            </a:endParaRPr>
          </a:p>
        </p:txBody>
      </p:sp>
      <p:cxnSp>
        <p:nvCxnSpPr>
          <p:cNvPr id="142" name="Google Shape;142;p17"/>
          <p:cNvCxnSpPr/>
          <p:nvPr/>
        </p:nvCxnSpPr>
        <p:spPr>
          <a:xfrm>
            <a:off x="3948285" y="2497603"/>
            <a:ext cx="2819400" cy="0"/>
          </a:xfrm>
          <a:prstGeom prst="straightConnector1">
            <a:avLst/>
          </a:prstGeom>
          <a:noFill/>
          <a:ln cap="flat" cmpd="sng" w="28575">
            <a:solidFill>
              <a:srgbClr val="FF0000"/>
            </a:solidFill>
            <a:prstDash val="solid"/>
            <a:round/>
            <a:headEnd len="sm" w="sm" type="none"/>
            <a:tailEnd len="sm" w="sm" type="none"/>
          </a:ln>
        </p:spPr>
      </p:cxnSp>
      <p:sp>
        <p:nvSpPr>
          <p:cNvPr id="143" name="Google Shape;143;p17"/>
          <p:cNvSpPr/>
          <p:nvPr/>
        </p:nvSpPr>
        <p:spPr>
          <a:xfrm rot="365351">
            <a:off x="2071019" y="942613"/>
            <a:ext cx="5772411" cy="1575072"/>
          </a:xfrm>
          <a:custGeom>
            <a:rect b="b" l="l" r="r" t="t"/>
            <a:pathLst>
              <a:path extrusionOk="0" h="1059753" w="5915025">
                <a:moveTo>
                  <a:pt x="0" y="1059753"/>
                </a:moveTo>
                <a:cubicBezTo>
                  <a:pt x="1531144" y="557309"/>
                  <a:pt x="3062288" y="54865"/>
                  <a:pt x="4048125" y="2478"/>
                </a:cubicBezTo>
                <a:cubicBezTo>
                  <a:pt x="5033963" y="-49910"/>
                  <a:pt x="5915025" y="745428"/>
                  <a:pt x="5915025" y="745428"/>
                </a:cubicBezTo>
                <a:lnTo>
                  <a:pt x="5915025" y="745428"/>
                </a:lnTo>
                <a:lnTo>
                  <a:pt x="5915025" y="745428"/>
                </a:lnTo>
              </a:path>
            </a:pathLst>
          </a:custGeom>
          <a:noFill/>
          <a:ln cap="flat" cmpd="sng" w="1905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descr="C:\Program Files (x86)\Microsoft Office\MEDIA\OFFICE14\Bullets\BD10263_.gif" id="144" name="Google Shape;144;p17"/>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145" name="Google Shape;145;p17"/>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146" name="Google Shape;146;p17"/>
          <p:cNvSpPr/>
          <p:nvPr/>
        </p:nvSpPr>
        <p:spPr>
          <a:xfrm>
            <a:off x="0" y="457200"/>
            <a:ext cx="1195388" cy="0"/>
          </a:xfrm>
          <a:prstGeom prst="rect">
            <a:avLst/>
          </a:prstGeom>
          <a:solidFill>
            <a:srgbClr val="FFFFFF"/>
          </a:solid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47" name="Google Shape;147;p17"/>
          <p:cNvSpPr/>
          <p:nvPr/>
        </p:nvSpPr>
        <p:spPr>
          <a:xfrm>
            <a:off x="228600" y="1367135"/>
            <a:ext cx="184537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0070C0"/>
                </a:solidFill>
                <a:latin typeface="Tahoma"/>
                <a:ea typeface="Tahoma"/>
                <a:cs typeface="Tahoma"/>
                <a:sym typeface="Tahoma"/>
              </a:rPr>
              <a:t>Ví dụ: Tính</a:t>
            </a:r>
            <a:endParaRPr b="1" sz="2400">
              <a:solidFill>
                <a:srgbClr val="0070C0"/>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1000"/>
                                        <p:tgtEl>
                                          <p:spTgt spid="1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5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1"/>
                                        </p:tgtEl>
                                        <p:attrNameLst>
                                          <p:attrName>style.visibility</p:attrName>
                                        </p:attrNameLst>
                                      </p:cBhvr>
                                      <p:to>
                                        <p:strVal val="visible"/>
                                      </p:to>
                                    </p:set>
                                    <p:anim calcmode="lin" valueType="num">
                                      <p:cBhvr additive="base">
                                        <p:cTn dur="500"/>
                                        <p:tgtEl>
                                          <p:spTgt spid="14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8"/>
          <p:cNvSpPr txBox="1"/>
          <p:nvPr>
            <p:ph type="title"/>
          </p:nvPr>
        </p:nvSpPr>
        <p:spPr>
          <a:xfrm>
            <a:off x="914400" y="152400"/>
            <a:ext cx="8229600" cy="9445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600"/>
              <a:buFont typeface="Times New Roman"/>
              <a:buNone/>
            </a:pPr>
            <a:r>
              <a:rPr lang="en-US" sz="3600">
                <a:solidFill>
                  <a:srgbClr val="FF0000"/>
                </a:solidFill>
                <a:latin typeface="Times New Roman"/>
                <a:ea typeface="Times New Roman"/>
                <a:cs typeface="Times New Roman"/>
                <a:sym typeface="Times New Roman"/>
              </a:rPr>
              <a:t>NHÂN ĐƠN THỨC VỚI ĐA THỨC</a:t>
            </a:r>
            <a:endParaRPr sz="3600">
              <a:solidFill>
                <a:srgbClr val="FF0000"/>
              </a:solidFill>
              <a:latin typeface="Times New Roman"/>
              <a:ea typeface="Times New Roman"/>
              <a:cs typeface="Times New Roman"/>
              <a:sym typeface="Times New Roman"/>
            </a:endParaRPr>
          </a:p>
        </p:txBody>
      </p:sp>
      <p:sp>
        <p:nvSpPr>
          <p:cNvPr id="153" name="Google Shape;153;p18"/>
          <p:cNvSpPr txBox="1"/>
          <p:nvPr/>
        </p:nvSpPr>
        <p:spPr>
          <a:xfrm>
            <a:off x="505529" y="1625083"/>
            <a:ext cx="3048000"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3200">
              <a:solidFill>
                <a:schemeClr val="dk1"/>
              </a:solidFill>
              <a:latin typeface="Times New Roman"/>
              <a:ea typeface="Times New Roman"/>
              <a:cs typeface="Times New Roman"/>
              <a:sym typeface="Times New Roman"/>
            </a:endParaRPr>
          </a:p>
          <a:p>
            <a:pPr indent="-514350" lvl="0" marL="514350" marR="0" rtl="0" algn="l">
              <a:spcBef>
                <a:spcPts val="0"/>
              </a:spcBef>
              <a:spcAft>
                <a:spcPts val="0"/>
              </a:spcAft>
              <a:buClr>
                <a:srgbClr val="FF0000"/>
              </a:buClr>
              <a:buSzPts val="3200"/>
              <a:buFont typeface="Calibri"/>
              <a:buAutoNum type="arabicParenR"/>
            </a:pPr>
            <a:r>
              <a:rPr lang="en-US" sz="3200">
                <a:solidFill>
                  <a:srgbClr val="FF0000"/>
                </a:solidFill>
                <a:latin typeface="Times New Roman"/>
                <a:ea typeface="Times New Roman"/>
                <a:cs typeface="Times New Roman"/>
                <a:sym typeface="Times New Roman"/>
              </a:rPr>
              <a:t>2xy</a:t>
            </a:r>
            <a:r>
              <a:rPr lang="en-US" sz="3200">
                <a:solidFill>
                  <a:schemeClr val="dk1"/>
                </a:solidFill>
                <a:latin typeface="Times New Roman"/>
                <a:ea typeface="Times New Roman"/>
                <a:cs typeface="Times New Roman"/>
                <a:sym typeface="Times New Roman"/>
              </a:rPr>
              <a:t>( 3x</a:t>
            </a:r>
            <a:r>
              <a:rPr baseline="30000" lang="en-US" sz="3200">
                <a:solidFill>
                  <a:schemeClr val="dk1"/>
                </a:solidFill>
                <a:latin typeface="Times New Roman"/>
                <a:ea typeface="Times New Roman"/>
                <a:cs typeface="Times New Roman"/>
                <a:sym typeface="Times New Roman"/>
              </a:rPr>
              <a:t>2</a:t>
            </a:r>
            <a:r>
              <a:rPr lang="en-US" sz="3200">
                <a:solidFill>
                  <a:schemeClr val="dk1"/>
                </a:solidFill>
                <a:latin typeface="Times New Roman"/>
                <a:ea typeface="Times New Roman"/>
                <a:cs typeface="Times New Roman"/>
                <a:sym typeface="Times New Roman"/>
              </a:rPr>
              <a:t>y – 1) </a:t>
            </a:r>
            <a:endParaRPr sz="3200">
              <a:solidFill>
                <a:schemeClr val="dk1"/>
              </a:solidFill>
              <a:latin typeface="Times New Roman"/>
              <a:ea typeface="Times New Roman"/>
              <a:cs typeface="Times New Roman"/>
              <a:sym typeface="Times New Roman"/>
            </a:endParaRPr>
          </a:p>
        </p:txBody>
      </p:sp>
      <p:sp>
        <p:nvSpPr>
          <p:cNvPr id="154" name="Google Shape;154;p18"/>
          <p:cNvSpPr/>
          <p:nvPr/>
        </p:nvSpPr>
        <p:spPr>
          <a:xfrm>
            <a:off x="3437234" y="2060657"/>
            <a:ext cx="2299476"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FF0000"/>
                </a:solidFill>
                <a:latin typeface="Times New Roman"/>
                <a:ea typeface="Times New Roman"/>
                <a:cs typeface="Times New Roman"/>
                <a:sym typeface="Times New Roman"/>
              </a:rPr>
              <a:t>2xy</a:t>
            </a:r>
            <a:r>
              <a:rPr lang="en-US" sz="3600">
                <a:solidFill>
                  <a:schemeClr val="dk1"/>
                </a:solidFill>
                <a:latin typeface="Times New Roman"/>
                <a:ea typeface="Times New Roman"/>
                <a:cs typeface="Times New Roman"/>
                <a:sym typeface="Times New Roman"/>
              </a:rPr>
              <a:t>.3x</a:t>
            </a:r>
            <a:r>
              <a:rPr baseline="30000" lang="en-US" sz="3600">
                <a:solidFill>
                  <a:schemeClr val="dk1"/>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y </a:t>
            </a:r>
            <a:endParaRPr/>
          </a:p>
        </p:txBody>
      </p:sp>
      <p:sp>
        <p:nvSpPr>
          <p:cNvPr id="155" name="Google Shape;155;p18"/>
          <p:cNvSpPr/>
          <p:nvPr/>
        </p:nvSpPr>
        <p:spPr>
          <a:xfrm>
            <a:off x="5494634" y="2078763"/>
            <a:ext cx="214558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FF0000"/>
                </a:solidFill>
                <a:latin typeface="Times New Roman"/>
                <a:ea typeface="Times New Roman"/>
                <a:cs typeface="Times New Roman"/>
                <a:sym typeface="Times New Roman"/>
              </a:rPr>
              <a:t>2xy</a:t>
            </a:r>
            <a:r>
              <a:rPr lang="en-US" sz="3600">
                <a:solidFill>
                  <a:schemeClr val="dk1"/>
                </a:solidFill>
                <a:latin typeface="Times New Roman"/>
                <a:ea typeface="Times New Roman"/>
                <a:cs typeface="Times New Roman"/>
                <a:sym typeface="Times New Roman"/>
              </a:rPr>
              <a:t>.(-1) </a:t>
            </a:r>
            <a:endParaRPr/>
          </a:p>
        </p:txBody>
      </p:sp>
      <p:sp>
        <p:nvSpPr>
          <p:cNvPr id="156" name="Google Shape;156;p18"/>
          <p:cNvSpPr/>
          <p:nvPr/>
        </p:nvSpPr>
        <p:spPr>
          <a:xfrm>
            <a:off x="1394817" y="1824853"/>
            <a:ext cx="581891" cy="500008"/>
          </a:xfrm>
          <a:custGeom>
            <a:rect b="b" l="l" r="r" t="t"/>
            <a:pathLst>
              <a:path extrusionOk="0" h="500008" w="581891">
                <a:moveTo>
                  <a:pt x="0" y="500008"/>
                </a:moveTo>
                <a:cubicBezTo>
                  <a:pt x="90054" y="263326"/>
                  <a:pt x="180109" y="26644"/>
                  <a:pt x="277091" y="1244"/>
                </a:cubicBezTo>
                <a:cubicBezTo>
                  <a:pt x="374073" y="-24156"/>
                  <a:pt x="581891" y="347608"/>
                  <a:pt x="581891" y="347608"/>
                </a:cubicBezTo>
                <a:lnTo>
                  <a:pt x="581891" y="347608"/>
                </a:lnTo>
              </a:path>
            </a:pathLst>
          </a:cu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57" name="Google Shape;157;p18"/>
          <p:cNvSpPr/>
          <p:nvPr/>
        </p:nvSpPr>
        <p:spPr>
          <a:xfrm rot="536929">
            <a:off x="1601459" y="1877107"/>
            <a:ext cx="1392382" cy="573169"/>
          </a:xfrm>
          <a:custGeom>
            <a:rect b="b" l="l" r="r" t="t"/>
            <a:pathLst>
              <a:path extrusionOk="0" h="793106" w="1316182">
                <a:moveTo>
                  <a:pt x="0" y="793106"/>
                </a:moveTo>
                <a:cubicBezTo>
                  <a:pt x="188191" y="423651"/>
                  <a:pt x="376382" y="54197"/>
                  <a:pt x="595746" y="3397"/>
                </a:cubicBezTo>
                <a:cubicBezTo>
                  <a:pt x="815110" y="-47403"/>
                  <a:pt x="1316182" y="488306"/>
                  <a:pt x="1316182" y="488306"/>
                </a:cubicBezTo>
                <a:lnTo>
                  <a:pt x="1316182" y="488306"/>
                </a:lnTo>
              </a:path>
            </a:pathLst>
          </a:cu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58" name="Google Shape;158;p18"/>
          <p:cNvSpPr/>
          <p:nvPr/>
        </p:nvSpPr>
        <p:spPr>
          <a:xfrm>
            <a:off x="3437234" y="2743200"/>
            <a:ext cx="271420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6x</a:t>
            </a:r>
            <a:r>
              <a:rPr baseline="30000" lang="en-US" sz="3600">
                <a:solidFill>
                  <a:schemeClr val="dk1"/>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y</a:t>
            </a:r>
            <a:r>
              <a:rPr baseline="30000" lang="en-US" sz="3600">
                <a:solidFill>
                  <a:schemeClr val="dk1"/>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 – 2xy</a:t>
            </a:r>
            <a:endParaRPr/>
          </a:p>
        </p:txBody>
      </p:sp>
      <p:sp>
        <p:nvSpPr>
          <p:cNvPr id="159" name="Google Shape;159;p18"/>
          <p:cNvSpPr/>
          <p:nvPr/>
        </p:nvSpPr>
        <p:spPr>
          <a:xfrm>
            <a:off x="701795" y="3620869"/>
            <a:ext cx="4580100" cy="646331"/>
          </a:xfrm>
          <a:prstGeom prst="rect">
            <a:avLst/>
          </a:prstGeom>
          <a:noFill/>
          <a:ln>
            <a:noFill/>
          </a:ln>
        </p:spPr>
        <p:txBody>
          <a:bodyPr anchorCtr="0" anchor="t" bIns="45700" lIns="91425" spcFirstLastPara="1" rIns="91425" wrap="square" tIns="45700">
            <a:noAutofit/>
          </a:bodyPr>
          <a:lstStyle/>
          <a:p>
            <a:pPr indent="-742950" lvl="0" marL="742950" marR="0" rtl="0" algn="l">
              <a:spcBef>
                <a:spcPts val="0"/>
              </a:spcBef>
              <a:spcAft>
                <a:spcPts val="0"/>
              </a:spcAft>
              <a:buClr>
                <a:srgbClr val="0070C0"/>
              </a:buClr>
              <a:buSzPts val="3600"/>
              <a:buFont typeface="Calibri"/>
              <a:buAutoNum type="arabicParenR" startAt="2"/>
            </a:pPr>
            <a:r>
              <a:rPr lang="en-US" sz="3600">
                <a:solidFill>
                  <a:srgbClr val="0070C0"/>
                </a:solidFill>
                <a:latin typeface="Times New Roman"/>
                <a:ea typeface="Times New Roman"/>
                <a:cs typeface="Times New Roman"/>
                <a:sym typeface="Times New Roman"/>
              </a:rPr>
              <a:t>-3x</a:t>
            </a:r>
            <a:r>
              <a:rPr lang="en-US" sz="3600">
                <a:solidFill>
                  <a:schemeClr val="dk1"/>
                </a:solidFill>
                <a:latin typeface="Times New Roman"/>
                <a:ea typeface="Times New Roman"/>
                <a:cs typeface="Times New Roman"/>
                <a:sym typeface="Times New Roman"/>
              </a:rPr>
              <a:t>( 2xy</a:t>
            </a:r>
            <a:r>
              <a:rPr baseline="30000" lang="en-US" sz="3600">
                <a:solidFill>
                  <a:schemeClr val="dk1"/>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 – 3x + 1) </a:t>
            </a:r>
            <a:endParaRPr/>
          </a:p>
        </p:txBody>
      </p:sp>
      <p:sp>
        <p:nvSpPr>
          <p:cNvPr id="160" name="Google Shape;160;p18"/>
          <p:cNvSpPr/>
          <p:nvPr/>
        </p:nvSpPr>
        <p:spPr>
          <a:xfrm>
            <a:off x="1483743" y="4267200"/>
            <a:ext cx="24449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0070C0"/>
                </a:solidFill>
                <a:latin typeface="Times New Roman"/>
                <a:ea typeface="Times New Roman"/>
                <a:cs typeface="Times New Roman"/>
                <a:sym typeface="Times New Roman"/>
              </a:rPr>
              <a:t>-3x</a:t>
            </a:r>
            <a:r>
              <a:rPr lang="en-US" sz="3600">
                <a:solidFill>
                  <a:schemeClr val="dk1"/>
                </a:solidFill>
                <a:latin typeface="Times New Roman"/>
                <a:ea typeface="Times New Roman"/>
                <a:cs typeface="Times New Roman"/>
                <a:sym typeface="Times New Roman"/>
              </a:rPr>
              <a:t>.(2xy</a:t>
            </a:r>
            <a:r>
              <a:rPr baseline="30000" lang="en-US" sz="3600">
                <a:solidFill>
                  <a:schemeClr val="dk1"/>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a:t>
            </a:r>
            <a:endParaRPr/>
          </a:p>
        </p:txBody>
      </p:sp>
      <p:sp>
        <p:nvSpPr>
          <p:cNvPr id="161" name="Google Shape;161;p18"/>
          <p:cNvSpPr/>
          <p:nvPr/>
        </p:nvSpPr>
        <p:spPr>
          <a:xfrm>
            <a:off x="3805092" y="4267200"/>
            <a:ext cx="2146742"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0070C0"/>
                </a:solidFill>
                <a:latin typeface="Times New Roman"/>
                <a:ea typeface="Times New Roman"/>
                <a:cs typeface="Times New Roman"/>
                <a:sym typeface="Times New Roman"/>
              </a:rPr>
              <a:t>3x</a:t>
            </a:r>
            <a:r>
              <a:rPr lang="en-US" sz="3600">
                <a:solidFill>
                  <a:schemeClr val="dk1"/>
                </a:solidFill>
                <a:latin typeface="Times New Roman"/>
                <a:ea typeface="Times New Roman"/>
                <a:cs typeface="Times New Roman"/>
                <a:sym typeface="Times New Roman"/>
              </a:rPr>
              <a:t>. (-3x)</a:t>
            </a:r>
            <a:endParaRPr/>
          </a:p>
        </p:txBody>
      </p:sp>
      <p:sp>
        <p:nvSpPr>
          <p:cNvPr id="162" name="Google Shape;162;p18"/>
          <p:cNvSpPr/>
          <p:nvPr/>
        </p:nvSpPr>
        <p:spPr>
          <a:xfrm>
            <a:off x="5942309" y="4252615"/>
            <a:ext cx="19062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a:t>
            </a:r>
            <a:r>
              <a:rPr lang="en-US" sz="3600">
                <a:solidFill>
                  <a:srgbClr val="0070C0"/>
                </a:solidFill>
                <a:latin typeface="Times New Roman"/>
                <a:ea typeface="Times New Roman"/>
                <a:cs typeface="Times New Roman"/>
                <a:sym typeface="Times New Roman"/>
              </a:rPr>
              <a:t>3x</a:t>
            </a:r>
            <a:r>
              <a:rPr lang="en-US" sz="3600">
                <a:solidFill>
                  <a:schemeClr val="dk1"/>
                </a:solidFill>
                <a:latin typeface="Times New Roman"/>
                <a:ea typeface="Times New Roman"/>
                <a:cs typeface="Times New Roman"/>
                <a:sym typeface="Times New Roman"/>
              </a:rPr>
              <a:t>.(+1)</a:t>
            </a:r>
            <a:endParaRPr/>
          </a:p>
        </p:txBody>
      </p:sp>
      <p:sp>
        <p:nvSpPr>
          <p:cNvPr id="163" name="Google Shape;163;p18"/>
          <p:cNvSpPr/>
          <p:nvPr/>
        </p:nvSpPr>
        <p:spPr>
          <a:xfrm>
            <a:off x="1902843" y="3407596"/>
            <a:ext cx="581891" cy="500008"/>
          </a:xfrm>
          <a:custGeom>
            <a:rect b="b" l="l" r="r" t="t"/>
            <a:pathLst>
              <a:path extrusionOk="0" h="500008" w="581891">
                <a:moveTo>
                  <a:pt x="0" y="500008"/>
                </a:moveTo>
                <a:cubicBezTo>
                  <a:pt x="90054" y="263326"/>
                  <a:pt x="180109" y="26644"/>
                  <a:pt x="277091" y="1244"/>
                </a:cubicBezTo>
                <a:cubicBezTo>
                  <a:pt x="374073" y="-24156"/>
                  <a:pt x="581891" y="347608"/>
                  <a:pt x="581891" y="347608"/>
                </a:cubicBezTo>
                <a:lnTo>
                  <a:pt x="581891" y="347608"/>
                </a:lnTo>
              </a:path>
            </a:pathLst>
          </a:cu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64" name="Google Shape;164;p18"/>
          <p:cNvSpPr/>
          <p:nvPr/>
        </p:nvSpPr>
        <p:spPr>
          <a:xfrm rot="380771">
            <a:off x="2063834" y="3393997"/>
            <a:ext cx="1687871" cy="573169"/>
          </a:xfrm>
          <a:custGeom>
            <a:rect b="b" l="l" r="r" t="t"/>
            <a:pathLst>
              <a:path extrusionOk="0" h="793106" w="1316182">
                <a:moveTo>
                  <a:pt x="0" y="793106"/>
                </a:moveTo>
                <a:cubicBezTo>
                  <a:pt x="188191" y="423651"/>
                  <a:pt x="376382" y="54197"/>
                  <a:pt x="595746" y="3397"/>
                </a:cubicBezTo>
                <a:cubicBezTo>
                  <a:pt x="815110" y="-47403"/>
                  <a:pt x="1316182" y="488306"/>
                  <a:pt x="1316182" y="488306"/>
                </a:cubicBezTo>
                <a:lnTo>
                  <a:pt x="1316182" y="488306"/>
                </a:lnTo>
              </a:path>
            </a:pathLst>
          </a:cu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65" name="Google Shape;165;p18"/>
          <p:cNvSpPr/>
          <p:nvPr/>
        </p:nvSpPr>
        <p:spPr>
          <a:xfrm rot="393499">
            <a:off x="2024328" y="3076453"/>
            <a:ext cx="2547285" cy="979825"/>
          </a:xfrm>
          <a:custGeom>
            <a:rect b="b" l="l" r="r" t="t"/>
            <a:pathLst>
              <a:path extrusionOk="0" h="793106" w="1316182">
                <a:moveTo>
                  <a:pt x="0" y="793106"/>
                </a:moveTo>
                <a:cubicBezTo>
                  <a:pt x="188191" y="423651"/>
                  <a:pt x="376382" y="54197"/>
                  <a:pt x="595746" y="3397"/>
                </a:cubicBezTo>
                <a:cubicBezTo>
                  <a:pt x="815110" y="-47403"/>
                  <a:pt x="1316182" y="488306"/>
                  <a:pt x="1316182" y="488306"/>
                </a:cubicBezTo>
                <a:lnTo>
                  <a:pt x="1316182" y="488306"/>
                </a:lnTo>
              </a:path>
            </a:pathLst>
          </a:cu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66" name="Google Shape;166;p18"/>
          <p:cNvSpPr/>
          <p:nvPr/>
        </p:nvSpPr>
        <p:spPr>
          <a:xfrm>
            <a:off x="1456034" y="4926803"/>
            <a:ext cx="3743332"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dk1"/>
                </a:solidFill>
                <a:latin typeface="Times New Roman"/>
                <a:ea typeface="Times New Roman"/>
                <a:cs typeface="Times New Roman"/>
                <a:sym typeface="Times New Roman"/>
              </a:rPr>
              <a:t>= -6x</a:t>
            </a:r>
            <a:r>
              <a:rPr baseline="30000" lang="en-US" sz="3600">
                <a:solidFill>
                  <a:schemeClr val="dk1"/>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y</a:t>
            </a:r>
            <a:r>
              <a:rPr baseline="30000" lang="en-US" sz="3600">
                <a:solidFill>
                  <a:schemeClr val="dk1"/>
                </a:solidFill>
                <a:latin typeface="Times New Roman"/>
                <a:ea typeface="Times New Roman"/>
                <a:cs typeface="Times New Roman"/>
                <a:sym typeface="Times New Roman"/>
              </a:rPr>
              <a:t>3</a:t>
            </a:r>
            <a:r>
              <a:rPr lang="en-US" sz="3600">
                <a:solidFill>
                  <a:schemeClr val="dk1"/>
                </a:solidFill>
                <a:latin typeface="Times New Roman"/>
                <a:ea typeface="Times New Roman"/>
                <a:cs typeface="Times New Roman"/>
                <a:sym typeface="Times New Roman"/>
              </a:rPr>
              <a:t> + 9x</a:t>
            </a:r>
            <a:r>
              <a:rPr baseline="30000" lang="en-US" sz="3600">
                <a:solidFill>
                  <a:schemeClr val="dk1"/>
                </a:solidFill>
                <a:latin typeface="Times New Roman"/>
                <a:ea typeface="Times New Roman"/>
                <a:cs typeface="Times New Roman"/>
                <a:sym typeface="Times New Roman"/>
              </a:rPr>
              <a:t>2</a:t>
            </a:r>
            <a:r>
              <a:rPr lang="en-US" sz="3600">
                <a:solidFill>
                  <a:schemeClr val="dk1"/>
                </a:solidFill>
                <a:latin typeface="Times New Roman"/>
                <a:ea typeface="Times New Roman"/>
                <a:cs typeface="Times New Roman"/>
                <a:sym typeface="Times New Roman"/>
              </a:rPr>
              <a:t> – 3x</a:t>
            </a:r>
            <a:endParaRPr/>
          </a:p>
        </p:txBody>
      </p:sp>
      <p:pic>
        <p:nvPicPr>
          <p:cNvPr descr="C:\Program Files (x86)\Microsoft Office\MEDIA\OFFICE14\Bullets\BD10263_.gif" id="167" name="Google Shape;167;p18"/>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168" name="Google Shape;168;p18"/>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169" name="Google Shape;169;p18"/>
          <p:cNvSpPr/>
          <p:nvPr/>
        </p:nvSpPr>
        <p:spPr>
          <a:xfrm>
            <a:off x="228600" y="1367135"/>
            <a:ext cx="184537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0070C0"/>
                </a:solidFill>
                <a:latin typeface="Tahoma"/>
                <a:ea typeface="Tahoma"/>
                <a:cs typeface="Tahoma"/>
                <a:sym typeface="Tahoma"/>
              </a:rPr>
              <a:t>Ví dụ: Tính</a:t>
            </a:r>
            <a:endParaRPr b="1" sz="2400">
              <a:solidFill>
                <a:srgbClr val="0070C0"/>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9"/>
          <p:cNvSpPr txBox="1"/>
          <p:nvPr>
            <p:ph type="title"/>
          </p:nvPr>
        </p:nvSpPr>
        <p:spPr>
          <a:xfrm>
            <a:off x="838200" y="76200"/>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600"/>
              <a:buFont typeface="Times New Roman"/>
              <a:buNone/>
            </a:pPr>
            <a:r>
              <a:rPr lang="en-US" sz="3600">
                <a:solidFill>
                  <a:srgbClr val="FF0000"/>
                </a:solidFill>
                <a:latin typeface="Times New Roman"/>
                <a:ea typeface="Times New Roman"/>
                <a:cs typeface="Times New Roman"/>
                <a:sym typeface="Times New Roman"/>
              </a:rPr>
              <a:t>NHÂN ĐA THỨC VỚI ĐA THỨC</a:t>
            </a:r>
            <a:endParaRPr sz="3600">
              <a:solidFill>
                <a:srgbClr val="FF0000"/>
              </a:solidFill>
              <a:latin typeface="Times New Roman"/>
              <a:ea typeface="Times New Roman"/>
              <a:cs typeface="Times New Roman"/>
              <a:sym typeface="Times New Roman"/>
            </a:endParaRPr>
          </a:p>
        </p:txBody>
      </p:sp>
      <p:sp>
        <p:nvSpPr>
          <p:cNvPr id="175" name="Google Shape;175;p19"/>
          <p:cNvSpPr/>
          <p:nvPr/>
        </p:nvSpPr>
        <p:spPr>
          <a:xfrm>
            <a:off x="161871" y="2057400"/>
            <a:ext cx="314220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(2xy + x)( 3x</a:t>
            </a:r>
            <a:r>
              <a:rPr baseline="30000" lang="en-US" sz="2800">
                <a:solidFill>
                  <a:schemeClr val="dk1"/>
                </a:solidFill>
                <a:latin typeface="Times New Roman"/>
                <a:ea typeface="Times New Roman"/>
                <a:cs typeface="Times New Roman"/>
                <a:sym typeface="Times New Roman"/>
              </a:rPr>
              <a:t>2</a:t>
            </a:r>
            <a:r>
              <a:rPr lang="en-US" sz="2800">
                <a:solidFill>
                  <a:schemeClr val="dk1"/>
                </a:solidFill>
                <a:latin typeface="Times New Roman"/>
                <a:ea typeface="Times New Roman"/>
                <a:cs typeface="Times New Roman"/>
                <a:sym typeface="Times New Roman"/>
              </a:rPr>
              <a:t>y – 1) </a:t>
            </a:r>
            <a:endParaRPr/>
          </a:p>
        </p:txBody>
      </p:sp>
      <p:sp>
        <p:nvSpPr>
          <p:cNvPr id="176" name="Google Shape;176;p19"/>
          <p:cNvSpPr/>
          <p:nvPr/>
        </p:nvSpPr>
        <p:spPr>
          <a:xfrm>
            <a:off x="3209871" y="2057400"/>
            <a:ext cx="1830053"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2xy.3x</a:t>
            </a:r>
            <a:r>
              <a:rPr baseline="30000" lang="en-US" sz="2800">
                <a:solidFill>
                  <a:schemeClr val="dk1"/>
                </a:solidFill>
                <a:latin typeface="Times New Roman"/>
                <a:ea typeface="Times New Roman"/>
                <a:cs typeface="Times New Roman"/>
                <a:sym typeface="Times New Roman"/>
              </a:rPr>
              <a:t>2</a:t>
            </a:r>
            <a:r>
              <a:rPr lang="en-US" sz="2800">
                <a:solidFill>
                  <a:schemeClr val="dk1"/>
                </a:solidFill>
                <a:latin typeface="Times New Roman"/>
                <a:ea typeface="Times New Roman"/>
                <a:cs typeface="Times New Roman"/>
                <a:sym typeface="Times New Roman"/>
              </a:rPr>
              <a:t>y </a:t>
            </a:r>
            <a:endParaRPr sz="2800">
              <a:solidFill>
                <a:schemeClr val="dk1"/>
              </a:solidFill>
              <a:latin typeface="Times New Roman"/>
              <a:ea typeface="Times New Roman"/>
              <a:cs typeface="Times New Roman"/>
              <a:sym typeface="Times New Roman"/>
            </a:endParaRPr>
          </a:p>
        </p:txBody>
      </p:sp>
      <p:sp>
        <p:nvSpPr>
          <p:cNvPr id="177" name="Google Shape;177;p19"/>
          <p:cNvSpPr/>
          <p:nvPr/>
        </p:nvSpPr>
        <p:spPr>
          <a:xfrm>
            <a:off x="4810071" y="2057400"/>
            <a:ext cx="1711431"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+ 2xy.(-1) </a:t>
            </a:r>
            <a:endParaRPr/>
          </a:p>
        </p:txBody>
      </p:sp>
      <p:sp>
        <p:nvSpPr>
          <p:cNvPr id="178" name="Google Shape;178;p19"/>
          <p:cNvSpPr/>
          <p:nvPr/>
        </p:nvSpPr>
        <p:spPr>
          <a:xfrm>
            <a:off x="6334071" y="2057400"/>
            <a:ext cx="158408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x. 3x</a:t>
            </a:r>
            <a:r>
              <a:rPr baseline="30000" lang="en-US" sz="2800">
                <a:solidFill>
                  <a:schemeClr val="dk1"/>
                </a:solidFill>
                <a:latin typeface="Times New Roman"/>
                <a:ea typeface="Times New Roman"/>
                <a:cs typeface="Times New Roman"/>
                <a:sym typeface="Times New Roman"/>
              </a:rPr>
              <a:t>2</a:t>
            </a:r>
            <a:r>
              <a:rPr lang="en-US" sz="2800">
                <a:solidFill>
                  <a:schemeClr val="dk1"/>
                </a:solidFill>
                <a:latin typeface="Times New Roman"/>
                <a:ea typeface="Times New Roman"/>
                <a:cs typeface="Times New Roman"/>
                <a:sym typeface="Times New Roman"/>
              </a:rPr>
              <a:t>y </a:t>
            </a:r>
            <a:endParaRPr/>
          </a:p>
        </p:txBody>
      </p:sp>
      <p:sp>
        <p:nvSpPr>
          <p:cNvPr id="179" name="Google Shape;179;p19"/>
          <p:cNvSpPr/>
          <p:nvPr/>
        </p:nvSpPr>
        <p:spPr>
          <a:xfrm>
            <a:off x="7705671" y="2083892"/>
            <a:ext cx="1285929"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x.(-1)</a:t>
            </a:r>
            <a:endParaRPr/>
          </a:p>
        </p:txBody>
      </p:sp>
      <p:sp>
        <p:nvSpPr>
          <p:cNvPr id="180" name="Google Shape;180;p19"/>
          <p:cNvSpPr/>
          <p:nvPr/>
        </p:nvSpPr>
        <p:spPr>
          <a:xfrm>
            <a:off x="2828871" y="2981980"/>
            <a:ext cx="358303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6x</a:t>
            </a:r>
            <a:r>
              <a:rPr baseline="30000" lang="en-US" sz="2800">
                <a:solidFill>
                  <a:schemeClr val="dk1"/>
                </a:solidFill>
                <a:latin typeface="Times New Roman"/>
                <a:ea typeface="Times New Roman"/>
                <a:cs typeface="Times New Roman"/>
                <a:sym typeface="Times New Roman"/>
              </a:rPr>
              <a:t>3</a:t>
            </a:r>
            <a:r>
              <a:rPr lang="en-US" sz="2800">
                <a:solidFill>
                  <a:schemeClr val="dk1"/>
                </a:solidFill>
                <a:latin typeface="Times New Roman"/>
                <a:ea typeface="Times New Roman"/>
                <a:cs typeface="Times New Roman"/>
                <a:sym typeface="Times New Roman"/>
              </a:rPr>
              <a:t>y</a:t>
            </a:r>
            <a:r>
              <a:rPr baseline="30000" lang="en-US" sz="2800">
                <a:solidFill>
                  <a:schemeClr val="dk1"/>
                </a:solidFill>
                <a:latin typeface="Times New Roman"/>
                <a:ea typeface="Times New Roman"/>
                <a:cs typeface="Times New Roman"/>
                <a:sym typeface="Times New Roman"/>
              </a:rPr>
              <a:t>2</a:t>
            </a:r>
            <a:r>
              <a:rPr lang="en-US" sz="2800">
                <a:solidFill>
                  <a:schemeClr val="dk1"/>
                </a:solidFill>
                <a:latin typeface="Times New Roman"/>
                <a:ea typeface="Times New Roman"/>
                <a:cs typeface="Times New Roman"/>
                <a:sym typeface="Times New Roman"/>
              </a:rPr>
              <a:t> – 2xy +3x</a:t>
            </a:r>
            <a:r>
              <a:rPr baseline="30000" lang="en-US" sz="2800">
                <a:solidFill>
                  <a:schemeClr val="dk1"/>
                </a:solidFill>
                <a:latin typeface="Times New Roman"/>
                <a:ea typeface="Times New Roman"/>
                <a:cs typeface="Times New Roman"/>
                <a:sym typeface="Times New Roman"/>
              </a:rPr>
              <a:t>3</a:t>
            </a:r>
            <a:r>
              <a:rPr lang="en-US" sz="2800">
                <a:solidFill>
                  <a:schemeClr val="dk1"/>
                </a:solidFill>
                <a:latin typeface="Times New Roman"/>
                <a:ea typeface="Times New Roman"/>
                <a:cs typeface="Times New Roman"/>
                <a:sym typeface="Times New Roman"/>
              </a:rPr>
              <a:t>y - x</a:t>
            </a:r>
            <a:endParaRPr/>
          </a:p>
        </p:txBody>
      </p:sp>
      <p:sp>
        <p:nvSpPr>
          <p:cNvPr id="181" name="Google Shape;181;p19"/>
          <p:cNvSpPr/>
          <p:nvPr/>
        </p:nvSpPr>
        <p:spPr>
          <a:xfrm>
            <a:off x="681187" y="1885875"/>
            <a:ext cx="1376785" cy="323925"/>
          </a:xfrm>
          <a:custGeom>
            <a:rect b="b" l="l" r="r" t="t"/>
            <a:pathLst>
              <a:path extrusionOk="0" h="238133" w="762000">
                <a:moveTo>
                  <a:pt x="0" y="238133"/>
                </a:moveTo>
                <a:cubicBezTo>
                  <a:pt x="193675" y="119864"/>
                  <a:pt x="387350" y="1595"/>
                  <a:pt x="514350" y="8"/>
                </a:cubicBezTo>
                <a:cubicBezTo>
                  <a:pt x="641350" y="-1579"/>
                  <a:pt x="762000" y="228608"/>
                  <a:pt x="762000" y="228608"/>
                </a:cubicBezTo>
                <a:lnTo>
                  <a:pt x="762000" y="228608"/>
                </a:lnTo>
                <a:lnTo>
                  <a:pt x="762000" y="228608"/>
                </a:lnTo>
                <a:lnTo>
                  <a:pt x="762000" y="228608"/>
                </a:lnTo>
              </a:path>
            </a:pathLst>
          </a:custGeom>
          <a:noFill/>
          <a:ln cap="flat" cmpd="sng" w="1905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82" name="Google Shape;182;p19"/>
          <p:cNvSpPr/>
          <p:nvPr/>
        </p:nvSpPr>
        <p:spPr>
          <a:xfrm>
            <a:off x="709136" y="1789472"/>
            <a:ext cx="2214985" cy="420328"/>
          </a:xfrm>
          <a:custGeom>
            <a:rect b="b" l="l" r="r" t="t"/>
            <a:pathLst>
              <a:path extrusionOk="0" h="361993" w="1609725">
                <a:moveTo>
                  <a:pt x="0" y="342943"/>
                </a:moveTo>
                <a:cubicBezTo>
                  <a:pt x="489744" y="169905"/>
                  <a:pt x="979488" y="-3132"/>
                  <a:pt x="1247775" y="43"/>
                </a:cubicBezTo>
                <a:cubicBezTo>
                  <a:pt x="1516062" y="3218"/>
                  <a:pt x="1609725" y="361993"/>
                  <a:pt x="1609725" y="361993"/>
                </a:cubicBezTo>
                <a:lnTo>
                  <a:pt x="1609725" y="361993"/>
                </a:lnTo>
                <a:lnTo>
                  <a:pt x="1609725" y="361993"/>
                </a:lnTo>
              </a:path>
            </a:pathLst>
          </a:custGeom>
          <a:noFill/>
          <a:ln cap="flat" cmpd="sng" w="1905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83" name="Google Shape;183;p19"/>
          <p:cNvSpPr/>
          <p:nvPr/>
        </p:nvSpPr>
        <p:spPr>
          <a:xfrm rot="-792594">
            <a:off x="1504848" y="2422074"/>
            <a:ext cx="456254" cy="317091"/>
          </a:xfrm>
          <a:custGeom>
            <a:rect b="b" l="l" r="r" t="t"/>
            <a:pathLst>
              <a:path extrusionOk="0" h="201464" w="390525">
                <a:moveTo>
                  <a:pt x="0" y="0"/>
                </a:moveTo>
                <a:cubicBezTo>
                  <a:pt x="81756" y="92075"/>
                  <a:pt x="163513" y="184150"/>
                  <a:pt x="228600" y="200025"/>
                </a:cubicBezTo>
                <a:cubicBezTo>
                  <a:pt x="293687" y="215900"/>
                  <a:pt x="390525" y="95250"/>
                  <a:pt x="390525" y="95250"/>
                </a:cubicBezTo>
                <a:lnTo>
                  <a:pt x="390525" y="95250"/>
                </a:lnTo>
              </a:path>
            </a:pathLst>
          </a:custGeom>
          <a:noFill/>
          <a:ln cap="flat" cmpd="sng" w="1905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84" name="Google Shape;184;p19"/>
          <p:cNvSpPr/>
          <p:nvPr/>
        </p:nvSpPr>
        <p:spPr>
          <a:xfrm rot="-536415">
            <a:off x="1480553" y="2399992"/>
            <a:ext cx="1326760" cy="503765"/>
          </a:xfrm>
          <a:custGeom>
            <a:rect b="b" l="l" r="r" t="t"/>
            <a:pathLst>
              <a:path extrusionOk="0" h="448909" w="942975">
                <a:moveTo>
                  <a:pt x="0" y="0"/>
                </a:moveTo>
                <a:cubicBezTo>
                  <a:pt x="192881" y="211931"/>
                  <a:pt x="385763" y="423863"/>
                  <a:pt x="542925" y="447675"/>
                </a:cubicBezTo>
                <a:cubicBezTo>
                  <a:pt x="700088" y="471488"/>
                  <a:pt x="942975" y="142875"/>
                  <a:pt x="942975" y="142875"/>
                </a:cubicBezTo>
                <a:lnTo>
                  <a:pt x="942975" y="142875"/>
                </a:lnTo>
              </a:path>
            </a:pathLst>
          </a:custGeom>
          <a:noFill/>
          <a:ln cap="flat" cmpd="sng" w="1905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185" name="Google Shape;185;p19"/>
          <p:cNvCxnSpPr/>
          <p:nvPr/>
        </p:nvCxnSpPr>
        <p:spPr>
          <a:xfrm>
            <a:off x="1368740" y="1925460"/>
            <a:ext cx="1993531" cy="1198740"/>
          </a:xfrm>
          <a:prstGeom prst="straightConnector1">
            <a:avLst/>
          </a:prstGeom>
          <a:noFill/>
          <a:ln cap="flat" cmpd="sng" w="19050">
            <a:solidFill>
              <a:srgbClr val="4A7DBA"/>
            </a:solidFill>
            <a:prstDash val="solid"/>
            <a:round/>
            <a:headEnd len="sm" w="sm" type="none"/>
            <a:tailEnd len="med" w="med" type="stealth"/>
          </a:ln>
        </p:spPr>
      </p:cxnSp>
      <p:cxnSp>
        <p:nvCxnSpPr>
          <p:cNvPr id="186" name="Google Shape;186;p19"/>
          <p:cNvCxnSpPr/>
          <p:nvPr/>
        </p:nvCxnSpPr>
        <p:spPr>
          <a:xfrm>
            <a:off x="2148256" y="1830600"/>
            <a:ext cx="2357015" cy="1293600"/>
          </a:xfrm>
          <a:prstGeom prst="straightConnector1">
            <a:avLst/>
          </a:prstGeom>
          <a:noFill/>
          <a:ln cap="flat" cmpd="sng" w="19050">
            <a:solidFill>
              <a:srgbClr val="4A7DBA"/>
            </a:solidFill>
            <a:prstDash val="solid"/>
            <a:round/>
            <a:headEnd len="sm" w="sm" type="none"/>
            <a:tailEnd len="med" w="med" type="stealth"/>
          </a:ln>
        </p:spPr>
      </p:cxnSp>
      <p:sp>
        <p:nvSpPr>
          <p:cNvPr id="187" name="Google Shape;187;p19"/>
          <p:cNvSpPr/>
          <p:nvPr/>
        </p:nvSpPr>
        <p:spPr>
          <a:xfrm>
            <a:off x="690086" y="1905000"/>
            <a:ext cx="1376785" cy="323925"/>
          </a:xfrm>
          <a:custGeom>
            <a:rect b="b" l="l" r="r" t="t"/>
            <a:pathLst>
              <a:path extrusionOk="0" h="238133" w="762000">
                <a:moveTo>
                  <a:pt x="0" y="238133"/>
                </a:moveTo>
                <a:cubicBezTo>
                  <a:pt x="193675" y="119864"/>
                  <a:pt x="387350" y="1595"/>
                  <a:pt x="514350" y="8"/>
                </a:cubicBezTo>
                <a:cubicBezTo>
                  <a:pt x="641350" y="-1579"/>
                  <a:pt x="762000" y="228608"/>
                  <a:pt x="762000" y="228608"/>
                </a:cubicBezTo>
                <a:lnTo>
                  <a:pt x="762000" y="228608"/>
                </a:lnTo>
                <a:lnTo>
                  <a:pt x="762000" y="228608"/>
                </a:lnTo>
                <a:lnTo>
                  <a:pt x="762000" y="228608"/>
                </a:lnTo>
              </a:path>
            </a:pathLst>
          </a:cu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88" name="Google Shape;188;p19"/>
          <p:cNvSpPr/>
          <p:nvPr/>
        </p:nvSpPr>
        <p:spPr>
          <a:xfrm>
            <a:off x="690086" y="1790700"/>
            <a:ext cx="2214985" cy="420328"/>
          </a:xfrm>
          <a:custGeom>
            <a:rect b="b" l="l" r="r" t="t"/>
            <a:pathLst>
              <a:path extrusionOk="0" h="361993" w="1609725">
                <a:moveTo>
                  <a:pt x="0" y="342943"/>
                </a:moveTo>
                <a:cubicBezTo>
                  <a:pt x="489744" y="169905"/>
                  <a:pt x="979488" y="-3132"/>
                  <a:pt x="1247775" y="43"/>
                </a:cubicBezTo>
                <a:cubicBezTo>
                  <a:pt x="1516062" y="3218"/>
                  <a:pt x="1609725" y="361993"/>
                  <a:pt x="1609725" y="361993"/>
                </a:cubicBezTo>
                <a:lnTo>
                  <a:pt x="1609725" y="361993"/>
                </a:lnTo>
                <a:lnTo>
                  <a:pt x="1609725" y="361993"/>
                </a:lnTo>
              </a:path>
            </a:pathLst>
          </a:cu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89" name="Google Shape;189;p19"/>
          <p:cNvSpPr/>
          <p:nvPr/>
        </p:nvSpPr>
        <p:spPr>
          <a:xfrm rot="-792594">
            <a:off x="1459201" y="2389970"/>
            <a:ext cx="501879" cy="348800"/>
          </a:xfrm>
          <a:custGeom>
            <a:rect b="b" l="l" r="r" t="t"/>
            <a:pathLst>
              <a:path extrusionOk="0" h="201464" w="390525">
                <a:moveTo>
                  <a:pt x="0" y="0"/>
                </a:moveTo>
                <a:cubicBezTo>
                  <a:pt x="81756" y="92075"/>
                  <a:pt x="163513" y="184150"/>
                  <a:pt x="228600" y="200025"/>
                </a:cubicBezTo>
                <a:cubicBezTo>
                  <a:pt x="293687" y="215900"/>
                  <a:pt x="390525" y="95250"/>
                  <a:pt x="390525" y="95250"/>
                </a:cubicBezTo>
                <a:lnTo>
                  <a:pt x="390525" y="95250"/>
                </a:lnTo>
              </a:path>
            </a:pathLst>
          </a:cu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90" name="Google Shape;190;p19"/>
          <p:cNvSpPr/>
          <p:nvPr/>
        </p:nvSpPr>
        <p:spPr>
          <a:xfrm rot="-536415">
            <a:off x="1485762" y="2404160"/>
            <a:ext cx="1326760" cy="503765"/>
          </a:xfrm>
          <a:custGeom>
            <a:rect b="b" l="l" r="r" t="t"/>
            <a:pathLst>
              <a:path extrusionOk="0" h="448909" w="942975">
                <a:moveTo>
                  <a:pt x="0" y="0"/>
                </a:moveTo>
                <a:cubicBezTo>
                  <a:pt x="192881" y="211931"/>
                  <a:pt x="385763" y="423863"/>
                  <a:pt x="542925" y="447675"/>
                </a:cubicBezTo>
                <a:cubicBezTo>
                  <a:pt x="700088" y="471488"/>
                  <a:pt x="942975" y="142875"/>
                  <a:pt x="942975" y="142875"/>
                </a:cubicBezTo>
                <a:lnTo>
                  <a:pt x="942975" y="142875"/>
                </a:lnTo>
              </a:path>
            </a:pathLst>
          </a:cu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191" name="Google Shape;191;p19"/>
          <p:cNvCxnSpPr/>
          <p:nvPr/>
        </p:nvCxnSpPr>
        <p:spPr>
          <a:xfrm>
            <a:off x="1890235" y="2662312"/>
            <a:ext cx="3453236" cy="461888"/>
          </a:xfrm>
          <a:prstGeom prst="straightConnector1">
            <a:avLst/>
          </a:prstGeom>
          <a:noFill/>
          <a:ln cap="flat" cmpd="sng" w="19050">
            <a:solidFill>
              <a:srgbClr val="4A7DBA"/>
            </a:solidFill>
            <a:prstDash val="solid"/>
            <a:round/>
            <a:headEnd len="sm" w="sm" type="none"/>
            <a:tailEnd len="med" w="med" type="stealth"/>
          </a:ln>
        </p:spPr>
      </p:cxnSp>
      <p:cxnSp>
        <p:nvCxnSpPr>
          <p:cNvPr id="192" name="Google Shape;192;p19"/>
          <p:cNvCxnSpPr/>
          <p:nvPr/>
        </p:nvCxnSpPr>
        <p:spPr>
          <a:xfrm>
            <a:off x="3634356" y="2375547"/>
            <a:ext cx="5162142" cy="0"/>
          </a:xfrm>
          <a:prstGeom prst="straightConnector1">
            <a:avLst/>
          </a:prstGeom>
          <a:noFill/>
          <a:ln cap="flat" cmpd="sng" w="19050">
            <a:solidFill>
              <a:srgbClr val="FF0000"/>
            </a:solidFill>
            <a:prstDash val="solid"/>
            <a:round/>
            <a:headEnd len="sm" w="sm" type="none"/>
            <a:tailEnd len="sm" w="sm" type="none"/>
          </a:ln>
        </p:spPr>
      </p:cxnSp>
      <p:cxnSp>
        <p:nvCxnSpPr>
          <p:cNvPr id="193" name="Google Shape;193;p19"/>
          <p:cNvCxnSpPr/>
          <p:nvPr/>
        </p:nvCxnSpPr>
        <p:spPr>
          <a:xfrm>
            <a:off x="2676471" y="2578994"/>
            <a:ext cx="3429000" cy="664596"/>
          </a:xfrm>
          <a:prstGeom prst="straightConnector1">
            <a:avLst/>
          </a:prstGeom>
          <a:noFill/>
          <a:ln cap="flat" cmpd="sng" w="19050">
            <a:solidFill>
              <a:srgbClr val="4A7DBA"/>
            </a:solidFill>
            <a:prstDash val="solid"/>
            <a:round/>
            <a:headEnd len="sm" w="sm" type="none"/>
            <a:tailEnd len="med" w="med" type="stealth"/>
          </a:ln>
        </p:spPr>
      </p:cxnSp>
      <p:pic>
        <p:nvPicPr>
          <p:cNvPr descr="C:\Program Files (x86)\Microsoft Office\MEDIA\OFFICE14\Bullets\BD10263_.gif" id="194" name="Google Shape;194;p19"/>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195" name="Google Shape;195;p19"/>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196" name="Google Shape;196;p19"/>
          <p:cNvSpPr/>
          <p:nvPr/>
        </p:nvSpPr>
        <p:spPr>
          <a:xfrm>
            <a:off x="228600" y="1367135"/>
            <a:ext cx="184537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0070C0"/>
                </a:solidFill>
                <a:latin typeface="Tahoma"/>
                <a:ea typeface="Tahoma"/>
                <a:cs typeface="Tahoma"/>
                <a:sym typeface="Tahoma"/>
              </a:rPr>
              <a:t>Ví dụ: Tính</a:t>
            </a:r>
            <a:endParaRPr b="1" sz="2400">
              <a:solidFill>
                <a:srgbClr val="0070C0"/>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10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1000"/>
                                        <p:tgtEl>
                                          <p:spTgt spid="1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pic>
        <p:nvPicPr>
          <p:cNvPr descr="C:\Program Files (x86)\Microsoft Office\MEDIA\OFFICE14\Bullets\BD10263_.gif" id="201" name="Google Shape;201;p20"/>
          <p:cNvPicPr preferRelativeResize="0"/>
          <p:nvPr/>
        </p:nvPicPr>
        <p:blipFill rotWithShape="1">
          <a:blip r:embed="rId3">
            <a:alphaModFix/>
          </a:blip>
          <a:srcRect b="0" l="0" r="0" t="0"/>
          <a:stretch/>
        </p:blipFill>
        <p:spPr>
          <a:xfrm>
            <a:off x="257175" y="228600"/>
            <a:ext cx="885825" cy="885825"/>
          </a:xfrm>
          <a:prstGeom prst="rect">
            <a:avLst/>
          </a:prstGeom>
          <a:noFill/>
          <a:ln>
            <a:noFill/>
          </a:ln>
        </p:spPr>
      </p:pic>
      <p:cxnSp>
        <p:nvCxnSpPr>
          <p:cNvPr id="202" name="Google Shape;202;p20"/>
          <p:cNvCxnSpPr/>
          <p:nvPr/>
        </p:nvCxnSpPr>
        <p:spPr>
          <a:xfrm>
            <a:off x="1143000" y="914400"/>
            <a:ext cx="8001000" cy="0"/>
          </a:xfrm>
          <a:prstGeom prst="straightConnector1">
            <a:avLst/>
          </a:prstGeom>
          <a:noFill/>
          <a:ln cap="flat" cmpd="sng" w="57150">
            <a:solidFill>
              <a:srgbClr val="CCCCFF"/>
            </a:solidFill>
            <a:prstDash val="solid"/>
            <a:round/>
            <a:headEnd len="sm" w="sm" type="none"/>
            <a:tailEnd len="sm" w="sm" type="none"/>
          </a:ln>
          <a:effectLst>
            <a:reflection blurRad="0" dir="0" dist="0" endA="0" endPos="0" fadeDir="5400000" kx="0" rotWithShape="0" algn="bl" stPos="0" sy="-100000" ky="0"/>
          </a:effectLst>
        </p:spPr>
      </p:cxnSp>
      <p:sp>
        <p:nvSpPr>
          <p:cNvPr id="203" name="Google Shape;203;p20"/>
          <p:cNvSpPr/>
          <p:nvPr/>
        </p:nvSpPr>
        <p:spPr>
          <a:xfrm>
            <a:off x="1220947" y="452735"/>
            <a:ext cx="48750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Tahoma"/>
                <a:ea typeface="Tahoma"/>
                <a:cs typeface="Tahoma"/>
                <a:sym typeface="Tahoma"/>
              </a:rPr>
              <a:t>Bài tập các em chuẩn bi trước:</a:t>
            </a:r>
            <a:endParaRPr/>
          </a:p>
        </p:txBody>
      </p:sp>
      <p:pic>
        <p:nvPicPr>
          <p:cNvPr id="204" name="Google Shape;204;p20"/>
          <p:cNvPicPr preferRelativeResize="0"/>
          <p:nvPr/>
        </p:nvPicPr>
        <p:blipFill rotWithShape="1">
          <a:blip r:embed="rId4">
            <a:alphaModFix/>
          </a:blip>
          <a:srcRect b="0" l="0" r="0" t="0"/>
          <a:stretch/>
        </p:blipFill>
        <p:spPr>
          <a:xfrm>
            <a:off x="898509" y="1066800"/>
            <a:ext cx="6797691" cy="3880349"/>
          </a:xfrm>
          <a:prstGeom prst="rect">
            <a:avLst/>
          </a:prstGeom>
          <a:noFill/>
          <a:ln>
            <a:noFill/>
          </a:ln>
        </p:spPr>
      </p:pic>
      <p:grpSp>
        <p:nvGrpSpPr>
          <p:cNvPr id="205" name="Google Shape;205;p20"/>
          <p:cNvGrpSpPr/>
          <p:nvPr/>
        </p:nvGrpSpPr>
        <p:grpSpPr>
          <a:xfrm>
            <a:off x="889000" y="4114800"/>
            <a:ext cx="7416800" cy="1447800"/>
            <a:chOff x="889000" y="4114800"/>
            <a:chExt cx="7416800" cy="1447800"/>
          </a:xfrm>
        </p:grpSpPr>
        <p:pic>
          <p:nvPicPr>
            <p:cNvPr id="206" name="Google Shape;206;p20"/>
            <p:cNvPicPr preferRelativeResize="0"/>
            <p:nvPr/>
          </p:nvPicPr>
          <p:blipFill rotWithShape="1">
            <a:blip r:embed="rId5">
              <a:alphaModFix/>
            </a:blip>
            <a:srcRect b="0" l="0" r="0" t="0"/>
            <a:stretch/>
          </p:blipFill>
          <p:spPr>
            <a:xfrm>
              <a:off x="889000" y="4267200"/>
              <a:ext cx="7112000" cy="1066800"/>
            </a:xfrm>
            <a:prstGeom prst="rect">
              <a:avLst/>
            </a:prstGeom>
            <a:noFill/>
            <a:ln>
              <a:noFill/>
            </a:ln>
          </p:spPr>
        </p:pic>
        <p:grpSp>
          <p:nvGrpSpPr>
            <p:cNvPr id="207" name="Google Shape;207;p20"/>
            <p:cNvGrpSpPr/>
            <p:nvPr/>
          </p:nvGrpSpPr>
          <p:grpSpPr>
            <a:xfrm>
              <a:off x="1447800" y="4114800"/>
              <a:ext cx="6858000" cy="1447800"/>
              <a:chOff x="1447800" y="4114800"/>
              <a:chExt cx="6858000" cy="1447800"/>
            </a:xfrm>
          </p:grpSpPr>
          <p:sp>
            <p:nvSpPr>
              <p:cNvPr id="208" name="Google Shape;208;p20"/>
              <p:cNvSpPr/>
              <p:nvPr/>
            </p:nvSpPr>
            <p:spPr>
              <a:xfrm>
                <a:off x="1447800" y="5257800"/>
                <a:ext cx="6858000" cy="3048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9" name="Google Shape;209;p20"/>
              <p:cNvSpPr/>
              <p:nvPr/>
            </p:nvSpPr>
            <p:spPr>
              <a:xfrm>
                <a:off x="7848600" y="4114800"/>
                <a:ext cx="381000" cy="14478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210" name="Google Shape;210;p20"/>
          <p:cNvSpPr txBox="1"/>
          <p:nvPr/>
        </p:nvSpPr>
        <p:spPr>
          <a:xfrm>
            <a:off x="609600" y="5257800"/>
            <a:ext cx="838200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600" u="sng">
                <a:solidFill>
                  <a:schemeClr val="dk1"/>
                </a:solidFill>
                <a:latin typeface="Arial"/>
                <a:ea typeface="Arial"/>
                <a:cs typeface="Arial"/>
                <a:sym typeface="Arial"/>
              </a:rPr>
              <a:t>Bài tập thêm:</a:t>
            </a:r>
            <a:r>
              <a:rPr i="1" lang="en-US" sz="1600">
                <a:solidFill>
                  <a:schemeClr val="dk1"/>
                </a:solidFill>
                <a:latin typeface="Arial"/>
                <a:ea typeface="Arial"/>
                <a:cs typeface="Arial"/>
                <a:sym typeface="Arial"/>
              </a:rPr>
              <a:t> Tìm tuổi của ba chị em biết rằng tuổi của ba chị em là ba số tự nhiên chẵn liên tiếp 2n ; 2n + 2;  2n + 4 và tích của hai số sau lớn hơn tích của hai số đầu là 192.</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