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0"/>
  </p:notesMasterIdLst>
  <p:sldIdLst>
    <p:sldId id="284" r:id="rId2"/>
    <p:sldId id="286" r:id="rId3"/>
    <p:sldId id="287" r:id="rId4"/>
    <p:sldId id="299" r:id="rId5"/>
    <p:sldId id="291" r:id="rId6"/>
    <p:sldId id="292" r:id="rId7"/>
    <p:sldId id="293" r:id="rId8"/>
    <p:sldId id="311" r:id="rId9"/>
    <p:sldId id="310" r:id="rId10"/>
    <p:sldId id="285" r:id="rId11"/>
    <p:sldId id="296" r:id="rId12"/>
    <p:sldId id="308" r:id="rId13"/>
    <p:sldId id="301" r:id="rId14"/>
    <p:sldId id="305" r:id="rId15"/>
    <p:sldId id="294" r:id="rId16"/>
    <p:sldId id="297" r:id="rId17"/>
    <p:sldId id="260" r:id="rId18"/>
    <p:sldId id="312" r:id="rId19"/>
    <p:sldId id="282" r:id="rId20"/>
    <p:sldId id="320" r:id="rId21"/>
    <p:sldId id="321" r:id="rId22"/>
    <p:sldId id="322" r:id="rId23"/>
    <p:sldId id="323" r:id="rId24"/>
    <p:sldId id="317" r:id="rId25"/>
    <p:sldId id="266" r:id="rId26"/>
    <p:sldId id="271" r:id="rId27"/>
    <p:sldId id="304" r:id="rId28"/>
    <p:sldId id="268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7909"/>
    <a:srgbClr val="FF0000"/>
    <a:srgbClr val="009900"/>
    <a:srgbClr val="FFFFFF"/>
    <a:srgbClr val="FFFF66"/>
    <a:srgbClr val="990000"/>
    <a:srgbClr val="007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00" autoAdjust="0"/>
    <p:restoredTop sz="98221" autoAdjust="0"/>
  </p:normalViewPr>
  <p:slideViewPr>
    <p:cSldViewPr>
      <p:cViewPr varScale="1">
        <p:scale>
          <a:sx n="71" d="100"/>
          <a:sy n="71" d="100"/>
        </p:scale>
        <p:origin x="7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09DA8C0-D4B9-4940-A1FF-C08798940388}" type="datetimeFigureOut">
              <a:rPr lang="en-US"/>
              <a:pPr>
                <a:defRPr/>
              </a:pPr>
              <a:t>9/2/2021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D295601-6A4C-47D5-9C53-472D4962BF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3883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Google Shape;113;p2:note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4819" name="Google Shape;114;p2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9631570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Gọi 1 HS nhắc lại nội dung bài học hôm nay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7CC91DA-4C21-4A7C-BD87-D6DBB6FFF1CF}" type="slidenum">
              <a:rPr lang="en-US" altLang="en-US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1839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170E09F-0CA0-4E61-AF0B-25614E341D24}" type="slidenum">
              <a:rPr lang="en-US" altLang="en-US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45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Y/c HS phát biểu tính chất trên bằng lời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87351F2-A39C-4A44-9CE7-FCF8A8A86806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617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Google Shape;95;p1:note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6867" name="Google Shape;96;p1:notes"/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8177376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94BD09E-B2DC-49AB-AEE9-D95F0171E6D3}" type="slidenum">
              <a:rPr lang="en-US" altLang="en-US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987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GV gọi HS trả lời miệng, GV trình bày mẫu lên bảng – HS ghi vào vở</a:t>
            </a:r>
          </a:p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15DB551-7AA8-4E3F-A3A5-9249222ADD1A}" type="slidenum">
              <a:rPr lang="en-US" altLang="en-US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435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8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Chốt</a:t>
            </a:r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alt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hạng tử của tích bằng số các hạng tử của đa thức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7175774-DCEA-4829-95A8-527540A87E4C}" type="slidenum">
              <a:rPr lang="en-US" altLang="en-US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1480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Gọi 1 HS lên bảng trình bày. Dưới lớp trình bày vào vở- HS nhận xét và chấm điểm</a:t>
            </a:r>
          </a:p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7CBC414-1FAE-4E89-A439-4683905C8028}" type="slidenum">
              <a:rPr lang="en-US" altLang="en-US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64720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G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4E144CB-02CD-407D-B64F-AD2E7729CE55}" type="slidenum">
              <a:rPr lang="en-US" altLang="en-US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7236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2 HS hoạt động cá nhân- 2 HS lên bảng trình bày</a:t>
            </a:r>
          </a:p>
          <a:p>
            <a:r>
              <a:rPr lang="en-US" altLang="en-US" b="1" smtClean="0"/>
              <a:t>Dạng bài tìm số chưa biết trong một đẳng thức</a:t>
            </a:r>
          </a:p>
          <a:p>
            <a:r>
              <a:rPr lang="en-US" altLang="en-US" b="1" smtClean="0"/>
              <a:t>_Thực hiện phép nhân đơn thức với đa thức rồi thu gọn kết quả</a:t>
            </a:r>
          </a:p>
          <a:p>
            <a:r>
              <a:rPr lang="en-US" altLang="en-US" smtClean="0"/>
              <a:t>Cần chú ý quy tắc bỏ ngoặc , quy tăc nhân các lũy thừa cùng cơ số, thứ tự thực hiện phép tính</a:t>
            </a:r>
          </a:p>
          <a:p>
            <a:r>
              <a:rPr lang="en-US" altLang="en-US" smtClean="0"/>
              <a:t>Số hạng tử của tích bằng số cách hạng tử của đa thức.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DAABCCD-39E6-4545-9C8A-9F2C92CEDBA8}" type="slidenum">
              <a:rPr lang="en-US" altLang="en-US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915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1F4C3-9751-46CA-83A2-20360C52A2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674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CBD91-F69B-4884-851E-D30875216A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45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F43C-CD80-4170-962E-3F6406C268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558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1F2D4-29FA-4B3C-B350-93BA5D875F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7671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8E404-1F9F-4AFA-B679-37268111A9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40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56986-A2FA-4001-BD95-DCF22FDD9D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009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FFB56-10EB-4876-B562-8043DD8927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849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28A6-5F1A-409D-A4E8-E719D1ACEC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279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62C21-B84D-4EAA-A5B9-C84CCFCF21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853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485A5-DEF2-4045-B578-967A798A00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522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34E61-A83E-42E3-9DB8-7EE7C1E8AC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510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81848-A367-4522-8D4E-789B184F6E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322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30F11E-E493-4209-AE60-C45319E310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19.jpeg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0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17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29.png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6.bin"/><Relationship Id="rId5" Type="http://schemas.openxmlformats.org/officeDocument/2006/relationships/image" Target="../media/image23.wmf"/><Relationship Id="rId15" Type="http://schemas.openxmlformats.org/officeDocument/2006/relationships/image" Target="../media/image28.png"/><Relationship Id="rId10" Type="http://schemas.openxmlformats.org/officeDocument/2006/relationships/image" Target="../media/image25.wmf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27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jpeg"/><Relationship Id="rId5" Type="http://schemas.openxmlformats.org/officeDocument/2006/relationships/image" Target="../media/image30.wmf"/><Relationship Id="rId10" Type="http://schemas.openxmlformats.org/officeDocument/2006/relationships/image" Target="../media/image35.png"/><Relationship Id="rId4" Type="http://schemas.openxmlformats.org/officeDocument/2006/relationships/oleObject" Target="../embeddings/oleObject18.bin"/><Relationship Id="rId9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45.wmf"/><Relationship Id="rId4" Type="http://schemas.openxmlformats.org/officeDocument/2006/relationships/image" Target="../media/image46.jpeg"/><Relationship Id="rId9" Type="http://schemas.openxmlformats.org/officeDocument/2006/relationships/oleObject" Target="../embeddings/oleObject2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Nhóm 54"/>
          <p:cNvGrpSpPr>
            <a:grpSpLocks/>
          </p:cNvGrpSpPr>
          <p:nvPr/>
        </p:nvGrpSpPr>
        <p:grpSpPr bwMode="auto">
          <a:xfrm>
            <a:off x="419100" y="3492500"/>
            <a:ext cx="4048125" cy="814388"/>
            <a:chOff x="763429" y="1040280"/>
            <a:chExt cx="5839596" cy="1420492"/>
          </a:xfrm>
        </p:grpSpPr>
        <p:grpSp>
          <p:nvGrpSpPr>
            <p:cNvPr id="56" name="ruột xanh 1">
              <a:extLst>
                <a:ext uri="{FF2B5EF4-FFF2-40B4-BE49-F238E27FC236}"/>
              </a:extLst>
            </p:cNvPr>
            <p:cNvGrpSpPr/>
            <p:nvPr/>
          </p:nvGrpSpPr>
          <p:grpSpPr>
            <a:xfrm>
              <a:off x="763429" y="1040280"/>
              <a:ext cx="5645541" cy="1420492"/>
              <a:chOff x="3998282" y="3633153"/>
              <a:chExt cx="6284971" cy="1420492"/>
            </a:xfr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58" name="Hình chữ nhật: Góc Tròn 57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998282" y="3633154"/>
                <a:ext cx="6180040" cy="1420491"/>
              </a:xfrm>
              <a:prstGeom prst="roundRect">
                <a:avLst>
                  <a:gd name="adj" fmla="val 32496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BZ" dirty="0"/>
              </a:p>
            </p:txBody>
          </p:sp>
          <p:sp>
            <p:nvSpPr>
              <p:cNvPr id="59" name="Lưu đồ: Trễ 3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683648" y="3633153"/>
                <a:ext cx="599605" cy="1420492"/>
              </a:xfrm>
              <a:custGeom>
                <a:avLst/>
                <a:gdLst>
                  <a:gd name="connsiteX0" fmla="*/ 0 w 704537"/>
                  <a:gd name="connsiteY0" fmla="*/ 0 h 1420491"/>
                  <a:gd name="connsiteX1" fmla="*/ 352269 w 704537"/>
                  <a:gd name="connsiteY1" fmla="*/ 0 h 1420491"/>
                  <a:gd name="connsiteX2" fmla="*/ 704538 w 704537"/>
                  <a:gd name="connsiteY2" fmla="*/ 710246 h 1420491"/>
                  <a:gd name="connsiteX3" fmla="*/ 352269 w 704537"/>
                  <a:gd name="connsiteY3" fmla="*/ 1420492 h 1420491"/>
                  <a:gd name="connsiteX4" fmla="*/ 0 w 704537"/>
                  <a:gd name="connsiteY4" fmla="*/ 1420491 h 1420491"/>
                  <a:gd name="connsiteX5" fmla="*/ 0 w 704537"/>
                  <a:gd name="connsiteY5" fmla="*/ 0 h 1420491"/>
                  <a:gd name="connsiteX0" fmla="*/ 0 w 704538"/>
                  <a:gd name="connsiteY0" fmla="*/ 0 h 1420492"/>
                  <a:gd name="connsiteX1" fmla="*/ 352269 w 704538"/>
                  <a:gd name="connsiteY1" fmla="*/ 0 h 1420492"/>
                  <a:gd name="connsiteX2" fmla="*/ 704538 w 704538"/>
                  <a:gd name="connsiteY2" fmla="*/ 710246 h 1420492"/>
                  <a:gd name="connsiteX3" fmla="*/ 352269 w 704538"/>
                  <a:gd name="connsiteY3" fmla="*/ 1420492 h 1420492"/>
                  <a:gd name="connsiteX4" fmla="*/ 0 w 704538"/>
                  <a:gd name="connsiteY4" fmla="*/ 1420491 h 1420492"/>
                  <a:gd name="connsiteX5" fmla="*/ 0 w 704538"/>
                  <a:gd name="connsiteY5" fmla="*/ 0 h 1420492"/>
                  <a:gd name="connsiteX0" fmla="*/ 0 w 704786"/>
                  <a:gd name="connsiteY0" fmla="*/ 0 h 1420492"/>
                  <a:gd name="connsiteX1" fmla="*/ 352269 w 704786"/>
                  <a:gd name="connsiteY1" fmla="*/ 0 h 1420492"/>
                  <a:gd name="connsiteX2" fmla="*/ 704538 w 704786"/>
                  <a:gd name="connsiteY2" fmla="*/ 710246 h 1420492"/>
                  <a:gd name="connsiteX3" fmla="*/ 352269 w 704786"/>
                  <a:gd name="connsiteY3" fmla="*/ 1420492 h 1420492"/>
                  <a:gd name="connsiteX4" fmla="*/ 0 w 704786"/>
                  <a:gd name="connsiteY4" fmla="*/ 1420491 h 1420492"/>
                  <a:gd name="connsiteX5" fmla="*/ 0 w 704786"/>
                  <a:gd name="connsiteY5" fmla="*/ 0 h 1420492"/>
                  <a:gd name="connsiteX0" fmla="*/ 0 w 704786"/>
                  <a:gd name="connsiteY0" fmla="*/ 0 h 1420492"/>
                  <a:gd name="connsiteX1" fmla="*/ 352269 w 704786"/>
                  <a:gd name="connsiteY1" fmla="*/ 0 h 1420492"/>
                  <a:gd name="connsiteX2" fmla="*/ 704538 w 704786"/>
                  <a:gd name="connsiteY2" fmla="*/ 710246 h 1420492"/>
                  <a:gd name="connsiteX3" fmla="*/ 352269 w 704786"/>
                  <a:gd name="connsiteY3" fmla="*/ 1420492 h 1420492"/>
                  <a:gd name="connsiteX4" fmla="*/ 0 w 704786"/>
                  <a:gd name="connsiteY4" fmla="*/ 1420491 h 1420492"/>
                  <a:gd name="connsiteX5" fmla="*/ 0 w 704786"/>
                  <a:gd name="connsiteY5" fmla="*/ 0 h 142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04786" h="1420492">
                    <a:moveTo>
                      <a:pt x="0" y="0"/>
                    </a:moveTo>
                    <a:lnTo>
                      <a:pt x="352269" y="0"/>
                    </a:lnTo>
                    <a:cubicBezTo>
                      <a:pt x="726704" y="104931"/>
                      <a:pt x="704538" y="473497"/>
                      <a:pt x="704538" y="710246"/>
                    </a:cubicBezTo>
                    <a:cubicBezTo>
                      <a:pt x="704538" y="946995"/>
                      <a:pt x="681733" y="1405501"/>
                      <a:pt x="352269" y="1420492"/>
                    </a:cubicBezTo>
                    <a:lnTo>
                      <a:pt x="0" y="14204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BZ" dirty="0"/>
              </a:p>
            </p:txBody>
          </p:sp>
        </p:grpSp>
        <p:sp>
          <p:nvSpPr>
            <p:cNvPr id="2086" name="Hộp Văn bản 56"/>
            <p:cNvSpPr txBox="1">
              <a:spLocks noChangeArrowheads="1"/>
            </p:cNvSpPr>
            <p:nvPr/>
          </p:nvSpPr>
          <p:spPr bwMode="auto">
            <a:xfrm>
              <a:off x="1051741" y="1166632"/>
              <a:ext cx="5551284" cy="80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#9Slide03 Bebas Neue Bold" pitchFamily="34" charset="0"/>
                </a:rPr>
                <a:t>Phương trình bậc nhất một ẩn</a:t>
              </a:r>
              <a:endParaRPr lang="en-BZ" altLang="en-US" sz="2400">
                <a:latin typeface="#9Slide03 Bebas Neue Bold" pitchFamily="34" charset="0"/>
              </a:endParaRPr>
            </a:p>
          </p:txBody>
        </p:sp>
      </p:grpSp>
      <p:grpSp>
        <p:nvGrpSpPr>
          <p:cNvPr id="39" name="Nhóm 38"/>
          <p:cNvGrpSpPr>
            <a:grpSpLocks/>
          </p:cNvGrpSpPr>
          <p:nvPr/>
        </p:nvGrpSpPr>
        <p:grpSpPr bwMode="auto">
          <a:xfrm>
            <a:off x="455613" y="1131888"/>
            <a:ext cx="3879850" cy="808037"/>
            <a:chOff x="763429" y="1040280"/>
            <a:chExt cx="5660620" cy="1420492"/>
          </a:xfrm>
        </p:grpSpPr>
        <p:grpSp>
          <p:nvGrpSpPr>
            <p:cNvPr id="33" name="ruột xanh 1">
              <a:extLst>
                <a:ext uri="{FF2B5EF4-FFF2-40B4-BE49-F238E27FC236}"/>
              </a:extLst>
            </p:cNvPr>
            <p:cNvGrpSpPr/>
            <p:nvPr/>
          </p:nvGrpSpPr>
          <p:grpSpPr>
            <a:xfrm>
              <a:off x="763429" y="1040280"/>
              <a:ext cx="5645541" cy="1420492"/>
              <a:chOff x="3998282" y="3633153"/>
              <a:chExt cx="6284971" cy="1420492"/>
            </a:xfr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27" name="Hình chữ nhật: Góc Tròn 2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998282" y="3633154"/>
                <a:ext cx="6180040" cy="1420491"/>
              </a:xfrm>
              <a:prstGeom prst="roundRect">
                <a:avLst>
                  <a:gd name="adj" fmla="val 32496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BZ" dirty="0"/>
              </a:p>
            </p:txBody>
          </p:sp>
          <p:sp>
            <p:nvSpPr>
              <p:cNvPr id="31" name="Lưu đồ: Trễ 3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683648" y="3633153"/>
                <a:ext cx="599605" cy="1420492"/>
              </a:xfrm>
              <a:custGeom>
                <a:avLst/>
                <a:gdLst>
                  <a:gd name="connsiteX0" fmla="*/ 0 w 704537"/>
                  <a:gd name="connsiteY0" fmla="*/ 0 h 1420491"/>
                  <a:gd name="connsiteX1" fmla="*/ 352269 w 704537"/>
                  <a:gd name="connsiteY1" fmla="*/ 0 h 1420491"/>
                  <a:gd name="connsiteX2" fmla="*/ 704538 w 704537"/>
                  <a:gd name="connsiteY2" fmla="*/ 710246 h 1420491"/>
                  <a:gd name="connsiteX3" fmla="*/ 352269 w 704537"/>
                  <a:gd name="connsiteY3" fmla="*/ 1420492 h 1420491"/>
                  <a:gd name="connsiteX4" fmla="*/ 0 w 704537"/>
                  <a:gd name="connsiteY4" fmla="*/ 1420491 h 1420491"/>
                  <a:gd name="connsiteX5" fmla="*/ 0 w 704537"/>
                  <a:gd name="connsiteY5" fmla="*/ 0 h 1420491"/>
                  <a:gd name="connsiteX0" fmla="*/ 0 w 704538"/>
                  <a:gd name="connsiteY0" fmla="*/ 0 h 1420492"/>
                  <a:gd name="connsiteX1" fmla="*/ 352269 w 704538"/>
                  <a:gd name="connsiteY1" fmla="*/ 0 h 1420492"/>
                  <a:gd name="connsiteX2" fmla="*/ 704538 w 704538"/>
                  <a:gd name="connsiteY2" fmla="*/ 710246 h 1420492"/>
                  <a:gd name="connsiteX3" fmla="*/ 352269 w 704538"/>
                  <a:gd name="connsiteY3" fmla="*/ 1420492 h 1420492"/>
                  <a:gd name="connsiteX4" fmla="*/ 0 w 704538"/>
                  <a:gd name="connsiteY4" fmla="*/ 1420491 h 1420492"/>
                  <a:gd name="connsiteX5" fmla="*/ 0 w 704538"/>
                  <a:gd name="connsiteY5" fmla="*/ 0 h 1420492"/>
                  <a:gd name="connsiteX0" fmla="*/ 0 w 704786"/>
                  <a:gd name="connsiteY0" fmla="*/ 0 h 1420492"/>
                  <a:gd name="connsiteX1" fmla="*/ 352269 w 704786"/>
                  <a:gd name="connsiteY1" fmla="*/ 0 h 1420492"/>
                  <a:gd name="connsiteX2" fmla="*/ 704538 w 704786"/>
                  <a:gd name="connsiteY2" fmla="*/ 710246 h 1420492"/>
                  <a:gd name="connsiteX3" fmla="*/ 352269 w 704786"/>
                  <a:gd name="connsiteY3" fmla="*/ 1420492 h 1420492"/>
                  <a:gd name="connsiteX4" fmla="*/ 0 w 704786"/>
                  <a:gd name="connsiteY4" fmla="*/ 1420491 h 1420492"/>
                  <a:gd name="connsiteX5" fmla="*/ 0 w 704786"/>
                  <a:gd name="connsiteY5" fmla="*/ 0 h 1420492"/>
                  <a:gd name="connsiteX0" fmla="*/ 0 w 704786"/>
                  <a:gd name="connsiteY0" fmla="*/ 0 h 1420492"/>
                  <a:gd name="connsiteX1" fmla="*/ 352269 w 704786"/>
                  <a:gd name="connsiteY1" fmla="*/ 0 h 1420492"/>
                  <a:gd name="connsiteX2" fmla="*/ 704538 w 704786"/>
                  <a:gd name="connsiteY2" fmla="*/ 710246 h 1420492"/>
                  <a:gd name="connsiteX3" fmla="*/ 352269 w 704786"/>
                  <a:gd name="connsiteY3" fmla="*/ 1420492 h 1420492"/>
                  <a:gd name="connsiteX4" fmla="*/ 0 w 704786"/>
                  <a:gd name="connsiteY4" fmla="*/ 1420491 h 1420492"/>
                  <a:gd name="connsiteX5" fmla="*/ 0 w 704786"/>
                  <a:gd name="connsiteY5" fmla="*/ 0 h 142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04786" h="1420492">
                    <a:moveTo>
                      <a:pt x="0" y="0"/>
                    </a:moveTo>
                    <a:lnTo>
                      <a:pt x="352269" y="0"/>
                    </a:lnTo>
                    <a:cubicBezTo>
                      <a:pt x="726704" y="104931"/>
                      <a:pt x="704538" y="473497"/>
                      <a:pt x="704538" y="710246"/>
                    </a:cubicBezTo>
                    <a:cubicBezTo>
                      <a:pt x="704538" y="946995"/>
                      <a:pt x="681733" y="1405501"/>
                      <a:pt x="352269" y="1420492"/>
                    </a:cubicBezTo>
                    <a:lnTo>
                      <a:pt x="0" y="1420491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BZ" dirty="0"/>
              </a:p>
            </p:txBody>
          </p:sp>
        </p:grpSp>
        <p:sp>
          <p:nvSpPr>
            <p:cNvPr id="2084" name="Hộp Văn bản 37"/>
            <p:cNvSpPr txBox="1">
              <a:spLocks noChangeArrowheads="1"/>
            </p:cNvSpPr>
            <p:nvPr/>
          </p:nvSpPr>
          <p:spPr bwMode="auto">
            <a:xfrm>
              <a:off x="777693" y="1312843"/>
              <a:ext cx="5646356" cy="812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#9Slide03 Bebas Neue Bold" pitchFamily="34" charset="0"/>
                </a:rPr>
                <a:t>Phép nhân và phép chia các đa thức</a:t>
              </a:r>
              <a:endParaRPr lang="en-BZ" altLang="en-US" sz="2400">
                <a:latin typeface="#9Slide03 Bebas Neue Bold" pitchFamily="34" charset="0"/>
              </a:endParaRPr>
            </a:p>
          </p:txBody>
        </p:sp>
      </p:grpSp>
      <p:grpSp>
        <p:nvGrpSpPr>
          <p:cNvPr id="37" name="vỏ xanh 1"/>
          <p:cNvGrpSpPr>
            <a:grpSpLocks/>
          </p:cNvGrpSpPr>
          <p:nvPr/>
        </p:nvGrpSpPr>
        <p:grpSpPr bwMode="auto">
          <a:xfrm>
            <a:off x="411163" y="1139825"/>
            <a:ext cx="4056062" cy="920750"/>
            <a:chOff x="604899" y="889086"/>
            <a:chExt cx="5961335" cy="1707028"/>
          </a:xfrm>
        </p:grpSpPr>
        <p:grpSp>
          <p:nvGrpSpPr>
            <p:cNvPr id="2079" name="vỏ xanh 1"/>
            <p:cNvGrpSpPr>
              <a:grpSpLocks/>
            </p:cNvGrpSpPr>
            <p:nvPr/>
          </p:nvGrpSpPr>
          <p:grpSpPr bwMode="auto">
            <a:xfrm>
              <a:off x="604899" y="889086"/>
              <a:ext cx="5961335" cy="1707028"/>
              <a:chOff x="343864" y="4129741"/>
              <a:chExt cx="5761164" cy="1707028"/>
            </a:xfrm>
          </p:grpSpPr>
          <p:pic>
            <p:nvPicPr>
              <p:cNvPr id="23" name="Hình ảnh 22">
                <a:extLst>
                  <a:ext uri="{FF2B5EF4-FFF2-40B4-BE49-F238E27FC236}"/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r="6847"/>
              <a:stretch/>
            </p:blipFill>
            <p:spPr>
              <a:xfrm>
                <a:off x="343864" y="4129741"/>
                <a:ext cx="5761164" cy="1707028"/>
              </a:xfrm>
              <a:prstGeom prst="rect">
                <a:avLst/>
              </a:prstGeom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p:spPr>
          </p:pic>
          <p:pic>
            <p:nvPicPr>
              <p:cNvPr id="2082" name="Hình ảnh 2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692"/>
              <a:stretch>
                <a:fillRect/>
              </a:stretch>
            </p:blipFill>
            <p:spPr bwMode="auto">
              <a:xfrm>
                <a:off x="527495" y="4248297"/>
                <a:ext cx="5132727" cy="1420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080" name="Hộp Văn bản 35"/>
            <p:cNvSpPr txBox="1">
              <a:spLocks noChangeArrowheads="1"/>
            </p:cNvSpPr>
            <p:nvPr/>
          </p:nvSpPr>
          <p:spPr bwMode="auto">
            <a:xfrm>
              <a:off x="2345646" y="1333168"/>
              <a:ext cx="3681085" cy="1113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vi-VN" altLang="en-US" sz="3300">
                  <a:solidFill>
                    <a:schemeClr val="bg1"/>
                  </a:solidFill>
                  <a:latin typeface="#9Slide03 BoosterNextFYBlack" pitchFamily="2" charset="0"/>
                </a:rPr>
                <a:t>CHƯƠNG I:</a:t>
              </a:r>
              <a:endParaRPr lang="en-BZ" altLang="en-US" sz="3300">
                <a:solidFill>
                  <a:schemeClr val="bg1"/>
                </a:solidFill>
                <a:latin typeface="#9Slide03 BoosterNextFYBlack" pitchFamily="2" charset="0"/>
              </a:endParaRPr>
            </a:p>
          </p:txBody>
        </p:sp>
      </p:grpSp>
      <p:grpSp>
        <p:nvGrpSpPr>
          <p:cNvPr id="40" name="Nhóm 39"/>
          <p:cNvGrpSpPr>
            <a:grpSpLocks/>
          </p:cNvGrpSpPr>
          <p:nvPr/>
        </p:nvGrpSpPr>
        <p:grpSpPr bwMode="auto">
          <a:xfrm>
            <a:off x="457200" y="2271713"/>
            <a:ext cx="4038600" cy="785812"/>
            <a:chOff x="763429" y="1040280"/>
            <a:chExt cx="5645541" cy="1420492"/>
          </a:xfrm>
        </p:grpSpPr>
        <p:grpSp>
          <p:nvGrpSpPr>
            <p:cNvPr id="41" name="ruột xanh 1">
              <a:extLst>
                <a:ext uri="{FF2B5EF4-FFF2-40B4-BE49-F238E27FC236}"/>
              </a:extLst>
            </p:cNvPr>
            <p:cNvGrpSpPr/>
            <p:nvPr/>
          </p:nvGrpSpPr>
          <p:grpSpPr>
            <a:xfrm>
              <a:off x="763429" y="1040280"/>
              <a:ext cx="5645541" cy="1420492"/>
              <a:chOff x="3998282" y="3633153"/>
              <a:chExt cx="6284971" cy="1420492"/>
            </a:xfr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43" name="Hình chữ nhật: Góc Tròn 4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998282" y="3633154"/>
                <a:ext cx="6180040" cy="1420491"/>
              </a:xfrm>
              <a:prstGeom prst="roundRect">
                <a:avLst>
                  <a:gd name="adj" fmla="val 32496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BZ" dirty="0"/>
              </a:p>
            </p:txBody>
          </p:sp>
          <p:sp>
            <p:nvSpPr>
              <p:cNvPr id="44" name="Lưu đồ: Trễ 3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683648" y="3633153"/>
                <a:ext cx="599605" cy="1420492"/>
              </a:xfrm>
              <a:custGeom>
                <a:avLst/>
                <a:gdLst>
                  <a:gd name="connsiteX0" fmla="*/ 0 w 704537"/>
                  <a:gd name="connsiteY0" fmla="*/ 0 h 1420491"/>
                  <a:gd name="connsiteX1" fmla="*/ 352269 w 704537"/>
                  <a:gd name="connsiteY1" fmla="*/ 0 h 1420491"/>
                  <a:gd name="connsiteX2" fmla="*/ 704538 w 704537"/>
                  <a:gd name="connsiteY2" fmla="*/ 710246 h 1420491"/>
                  <a:gd name="connsiteX3" fmla="*/ 352269 w 704537"/>
                  <a:gd name="connsiteY3" fmla="*/ 1420492 h 1420491"/>
                  <a:gd name="connsiteX4" fmla="*/ 0 w 704537"/>
                  <a:gd name="connsiteY4" fmla="*/ 1420491 h 1420491"/>
                  <a:gd name="connsiteX5" fmla="*/ 0 w 704537"/>
                  <a:gd name="connsiteY5" fmla="*/ 0 h 1420491"/>
                  <a:gd name="connsiteX0" fmla="*/ 0 w 704538"/>
                  <a:gd name="connsiteY0" fmla="*/ 0 h 1420492"/>
                  <a:gd name="connsiteX1" fmla="*/ 352269 w 704538"/>
                  <a:gd name="connsiteY1" fmla="*/ 0 h 1420492"/>
                  <a:gd name="connsiteX2" fmla="*/ 704538 w 704538"/>
                  <a:gd name="connsiteY2" fmla="*/ 710246 h 1420492"/>
                  <a:gd name="connsiteX3" fmla="*/ 352269 w 704538"/>
                  <a:gd name="connsiteY3" fmla="*/ 1420492 h 1420492"/>
                  <a:gd name="connsiteX4" fmla="*/ 0 w 704538"/>
                  <a:gd name="connsiteY4" fmla="*/ 1420491 h 1420492"/>
                  <a:gd name="connsiteX5" fmla="*/ 0 w 704538"/>
                  <a:gd name="connsiteY5" fmla="*/ 0 h 1420492"/>
                  <a:gd name="connsiteX0" fmla="*/ 0 w 704786"/>
                  <a:gd name="connsiteY0" fmla="*/ 0 h 1420492"/>
                  <a:gd name="connsiteX1" fmla="*/ 352269 w 704786"/>
                  <a:gd name="connsiteY1" fmla="*/ 0 h 1420492"/>
                  <a:gd name="connsiteX2" fmla="*/ 704538 w 704786"/>
                  <a:gd name="connsiteY2" fmla="*/ 710246 h 1420492"/>
                  <a:gd name="connsiteX3" fmla="*/ 352269 w 704786"/>
                  <a:gd name="connsiteY3" fmla="*/ 1420492 h 1420492"/>
                  <a:gd name="connsiteX4" fmla="*/ 0 w 704786"/>
                  <a:gd name="connsiteY4" fmla="*/ 1420491 h 1420492"/>
                  <a:gd name="connsiteX5" fmla="*/ 0 w 704786"/>
                  <a:gd name="connsiteY5" fmla="*/ 0 h 1420492"/>
                  <a:gd name="connsiteX0" fmla="*/ 0 w 704786"/>
                  <a:gd name="connsiteY0" fmla="*/ 0 h 1420492"/>
                  <a:gd name="connsiteX1" fmla="*/ 352269 w 704786"/>
                  <a:gd name="connsiteY1" fmla="*/ 0 h 1420492"/>
                  <a:gd name="connsiteX2" fmla="*/ 704538 w 704786"/>
                  <a:gd name="connsiteY2" fmla="*/ 710246 h 1420492"/>
                  <a:gd name="connsiteX3" fmla="*/ 352269 w 704786"/>
                  <a:gd name="connsiteY3" fmla="*/ 1420492 h 1420492"/>
                  <a:gd name="connsiteX4" fmla="*/ 0 w 704786"/>
                  <a:gd name="connsiteY4" fmla="*/ 1420491 h 1420492"/>
                  <a:gd name="connsiteX5" fmla="*/ 0 w 704786"/>
                  <a:gd name="connsiteY5" fmla="*/ 0 h 142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04786" h="1420492">
                    <a:moveTo>
                      <a:pt x="0" y="0"/>
                    </a:moveTo>
                    <a:lnTo>
                      <a:pt x="352269" y="0"/>
                    </a:lnTo>
                    <a:cubicBezTo>
                      <a:pt x="726704" y="104931"/>
                      <a:pt x="704538" y="473497"/>
                      <a:pt x="704538" y="710246"/>
                    </a:cubicBezTo>
                    <a:cubicBezTo>
                      <a:pt x="704538" y="946995"/>
                      <a:pt x="681733" y="1405501"/>
                      <a:pt x="352269" y="1420492"/>
                    </a:cubicBezTo>
                    <a:lnTo>
                      <a:pt x="0" y="14204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BZ" dirty="0"/>
              </a:p>
            </p:txBody>
          </p:sp>
        </p:grpSp>
        <p:sp>
          <p:nvSpPr>
            <p:cNvPr id="2078" name="Hộp Văn bản 41"/>
            <p:cNvSpPr txBox="1">
              <a:spLocks noChangeArrowheads="1"/>
            </p:cNvSpPr>
            <p:nvPr/>
          </p:nvSpPr>
          <p:spPr bwMode="auto">
            <a:xfrm>
              <a:off x="1506454" y="1380492"/>
              <a:ext cx="3620890" cy="834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#9Slide03 Bebas Neue Bold" pitchFamily="34" charset="0"/>
                </a:rPr>
                <a:t>Phân thức đại số</a:t>
              </a:r>
              <a:endParaRPr lang="en-BZ" altLang="en-US" sz="2400">
                <a:latin typeface="#9Slide03 Bebas Neue Bold" pitchFamily="34" charset="0"/>
              </a:endParaRPr>
            </a:p>
          </p:txBody>
        </p:sp>
      </p:grpSp>
      <p:grpSp>
        <p:nvGrpSpPr>
          <p:cNvPr id="45" name="vỏ cam 1"/>
          <p:cNvGrpSpPr>
            <a:grpSpLocks/>
          </p:cNvGrpSpPr>
          <p:nvPr/>
        </p:nvGrpSpPr>
        <p:grpSpPr bwMode="auto">
          <a:xfrm>
            <a:off x="388938" y="2233613"/>
            <a:ext cx="4175125" cy="914400"/>
            <a:chOff x="645713" y="2789453"/>
            <a:chExt cx="5961335" cy="1707028"/>
          </a:xfrm>
        </p:grpSpPr>
        <p:grpSp>
          <p:nvGrpSpPr>
            <p:cNvPr id="2073" name="vỏ xanh 1"/>
            <p:cNvGrpSpPr>
              <a:grpSpLocks/>
            </p:cNvGrpSpPr>
            <p:nvPr/>
          </p:nvGrpSpPr>
          <p:grpSpPr bwMode="auto">
            <a:xfrm>
              <a:off x="645713" y="2789453"/>
              <a:ext cx="5961335" cy="1707028"/>
              <a:chOff x="383308" y="6030108"/>
              <a:chExt cx="5761164" cy="1707028"/>
            </a:xfrm>
          </p:grpSpPr>
          <p:pic>
            <p:nvPicPr>
              <p:cNvPr id="48" name="Hình ảnh 47">
                <a:extLst>
                  <a:ext uri="{FF2B5EF4-FFF2-40B4-BE49-F238E27FC236}"/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</a:blip>
              <a:srcRect r="6847"/>
              <a:stretch/>
            </p:blipFill>
            <p:spPr>
              <a:xfrm>
                <a:off x="383308" y="6030108"/>
                <a:ext cx="5761164" cy="1707028"/>
              </a:xfrm>
              <a:prstGeom prst="rect">
                <a:avLst/>
              </a:prstGeom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p:spPr>
          </p:pic>
          <p:pic>
            <p:nvPicPr>
              <p:cNvPr id="49" name="Hình ảnh 48">
                <a:extLst>
                  <a:ext uri="{FF2B5EF4-FFF2-40B4-BE49-F238E27FC236}"/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</a:blip>
              <a:srcRect r="12692"/>
              <a:stretch/>
            </p:blipFill>
            <p:spPr>
              <a:xfrm>
                <a:off x="517857" y="6167003"/>
                <a:ext cx="5132727" cy="1420491"/>
              </a:xfrm>
              <a:prstGeom prst="rect">
                <a:avLst/>
              </a:prstGeom>
            </p:spPr>
          </p:pic>
        </p:grpSp>
        <p:sp>
          <p:nvSpPr>
            <p:cNvPr id="2074" name="Hộp Văn bản 46"/>
            <p:cNvSpPr txBox="1">
              <a:spLocks noChangeArrowheads="1"/>
            </p:cNvSpPr>
            <p:nvPr/>
          </p:nvSpPr>
          <p:spPr bwMode="auto">
            <a:xfrm>
              <a:off x="2442718" y="3142515"/>
              <a:ext cx="4100456" cy="11198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vi-VN" altLang="en-US" sz="3300">
                  <a:latin typeface="#9Slide03 BoosterNextFYBlack" pitchFamily="2" charset="0"/>
                </a:rPr>
                <a:t>CHƯƠNG II: </a:t>
              </a:r>
              <a:endParaRPr lang="en-BZ" altLang="en-US" sz="3300">
                <a:latin typeface="#9Slide03 BoosterNextFYBlack" pitchFamily="2" charset="0"/>
              </a:endParaRPr>
            </a:p>
          </p:txBody>
        </p:sp>
      </p:grpSp>
      <p:grpSp>
        <p:nvGrpSpPr>
          <p:cNvPr id="50" name="vỏ tím 1"/>
          <p:cNvGrpSpPr>
            <a:grpSpLocks/>
          </p:cNvGrpSpPr>
          <p:nvPr/>
        </p:nvGrpSpPr>
        <p:grpSpPr bwMode="auto">
          <a:xfrm>
            <a:off x="336550" y="3476625"/>
            <a:ext cx="4183063" cy="866775"/>
            <a:chOff x="645713" y="2789453"/>
            <a:chExt cx="6055895" cy="1707028"/>
          </a:xfrm>
        </p:grpSpPr>
        <p:grpSp>
          <p:nvGrpSpPr>
            <p:cNvPr id="2069" name="vỏ xanh 1"/>
            <p:cNvGrpSpPr>
              <a:grpSpLocks/>
            </p:cNvGrpSpPr>
            <p:nvPr/>
          </p:nvGrpSpPr>
          <p:grpSpPr bwMode="auto">
            <a:xfrm>
              <a:off x="645713" y="2789453"/>
              <a:ext cx="5961335" cy="1707028"/>
              <a:chOff x="383308" y="6030108"/>
              <a:chExt cx="5761164" cy="1707028"/>
            </a:xfrm>
          </p:grpSpPr>
          <p:pic>
            <p:nvPicPr>
              <p:cNvPr id="53" name="Hình ảnh 52">
                <a:extLst>
                  <a:ext uri="{FF2B5EF4-FFF2-40B4-BE49-F238E27FC236}"/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prstClr val="black"/>
                  <a:srgbClr val="FF99CC">
                    <a:tint val="45000"/>
                    <a:satMod val="400000"/>
                  </a:srgbClr>
                </a:duotone>
              </a:blip>
              <a:srcRect r="6847"/>
              <a:stretch/>
            </p:blipFill>
            <p:spPr>
              <a:xfrm>
                <a:off x="383308" y="6030108"/>
                <a:ext cx="5761164" cy="1707028"/>
              </a:xfrm>
              <a:prstGeom prst="rect">
                <a:avLst/>
              </a:prstGeom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p:spPr>
          </p:pic>
          <p:pic>
            <p:nvPicPr>
              <p:cNvPr id="54" name="Hình ảnh 53">
                <a:extLst>
                  <a:ext uri="{FF2B5EF4-FFF2-40B4-BE49-F238E27FC236}"/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duotone>
                  <a:prstClr val="black"/>
                  <a:srgbClr val="CC66FF">
                    <a:tint val="45000"/>
                    <a:satMod val="400000"/>
                  </a:srgbClr>
                </a:duotone>
              </a:blip>
              <a:srcRect r="12692"/>
              <a:stretch/>
            </p:blipFill>
            <p:spPr>
              <a:xfrm>
                <a:off x="517857" y="6167002"/>
                <a:ext cx="5132727" cy="1420491"/>
              </a:xfrm>
              <a:prstGeom prst="rect">
                <a:avLst/>
              </a:prstGeom>
            </p:spPr>
          </p:pic>
        </p:grpSp>
        <p:sp>
          <p:nvSpPr>
            <p:cNvPr id="2070" name="Hộp Văn bản 51"/>
            <p:cNvSpPr txBox="1">
              <a:spLocks noChangeArrowheads="1"/>
            </p:cNvSpPr>
            <p:nvPr/>
          </p:nvSpPr>
          <p:spPr bwMode="auto">
            <a:xfrm>
              <a:off x="2479247" y="3066651"/>
              <a:ext cx="4222361" cy="11821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vi-VN" altLang="en-US" sz="3300">
                  <a:solidFill>
                    <a:schemeClr val="bg1"/>
                  </a:solidFill>
                  <a:latin typeface="#9Slide03 BoosterNextFYBlack" pitchFamily="2" charset="0"/>
                </a:rPr>
                <a:t>CHƯƠNG III:</a:t>
              </a:r>
              <a:endParaRPr lang="en-BZ" altLang="en-US" sz="3300">
                <a:solidFill>
                  <a:schemeClr val="bg1"/>
                </a:solidFill>
                <a:latin typeface="#9Slide03 BoosterNextFYBlack" pitchFamily="2" charset="0"/>
              </a:endParaRPr>
            </a:p>
          </p:txBody>
        </p:sp>
      </p:grpSp>
      <p:pic>
        <p:nvPicPr>
          <p:cNvPr id="60" name="Hình ảnh 59">
            <a:extLst>
              <a:ext uri="{FF2B5EF4-FFF2-40B4-BE49-F238E27FC236}"/>
            </a:extLst>
          </p:cNvPr>
          <p:cNvPicPr>
            <a:picLocks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7994" y="1214875"/>
            <a:ext cx="609600" cy="609600"/>
          </a:xfrm>
          <a:prstGeom prst="rect">
            <a:avLst/>
          </a:prstGeom>
        </p:spPr>
      </p:pic>
      <p:pic>
        <p:nvPicPr>
          <p:cNvPr id="61" name="Hình ảnh 60">
            <a:extLst>
              <a:ext uri="{FF2B5EF4-FFF2-40B4-BE49-F238E27FC236}"/>
            </a:extLst>
          </p:cNvPr>
          <p:cNvPicPr>
            <a:picLocks/>
          </p:cNvPicPr>
          <p:nvPr/>
        </p:nvPicPr>
        <p:blipFill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63792" y="2343137"/>
            <a:ext cx="609600" cy="609600"/>
          </a:xfrm>
          <a:prstGeom prst="rect">
            <a:avLst/>
          </a:prstGeom>
        </p:spPr>
      </p:pic>
      <p:pic>
        <p:nvPicPr>
          <p:cNvPr id="62" name="Hình ảnh 61">
            <a:extLst>
              <a:ext uri="{FF2B5EF4-FFF2-40B4-BE49-F238E27FC236}"/>
            </a:extLst>
          </p:cNvPr>
          <p:cNvPicPr>
            <a:picLocks/>
          </p:cNvPicPr>
          <p:nvPr/>
        </p:nvPicPr>
        <p:blipFill>
          <a:blip r:embed="rId6">
            <a:duotone>
              <a:prstClr val="black"/>
              <a:srgbClr val="7030A0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564686" y="3575252"/>
            <a:ext cx="609600" cy="609600"/>
          </a:xfrm>
          <a:prstGeom prst="rect">
            <a:avLst/>
          </a:prstGeom>
        </p:spPr>
      </p:pic>
      <p:grpSp>
        <p:nvGrpSpPr>
          <p:cNvPr id="70" name="Nhóm 38"/>
          <p:cNvGrpSpPr>
            <a:grpSpLocks/>
          </p:cNvGrpSpPr>
          <p:nvPr/>
        </p:nvGrpSpPr>
        <p:grpSpPr bwMode="auto">
          <a:xfrm>
            <a:off x="433388" y="4937125"/>
            <a:ext cx="3870325" cy="808038"/>
            <a:chOff x="763429" y="1040280"/>
            <a:chExt cx="5645541" cy="1420492"/>
          </a:xfrm>
        </p:grpSpPr>
        <p:grpSp>
          <p:nvGrpSpPr>
            <p:cNvPr id="71" name="ruột xanh 1">
              <a:extLst>
                <a:ext uri="{FF2B5EF4-FFF2-40B4-BE49-F238E27FC236}"/>
              </a:extLst>
            </p:cNvPr>
            <p:cNvGrpSpPr/>
            <p:nvPr/>
          </p:nvGrpSpPr>
          <p:grpSpPr>
            <a:xfrm>
              <a:off x="763429" y="1040280"/>
              <a:ext cx="5645541" cy="1420492"/>
              <a:chOff x="3998282" y="3633153"/>
              <a:chExt cx="6284971" cy="1420492"/>
            </a:xfr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73" name="Hình chữ nhật: Góc Tròn 2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3998282" y="3633154"/>
                <a:ext cx="6180040" cy="1420491"/>
              </a:xfrm>
              <a:prstGeom prst="roundRect">
                <a:avLst>
                  <a:gd name="adj" fmla="val 32496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BZ" dirty="0"/>
              </a:p>
            </p:txBody>
          </p:sp>
          <p:sp>
            <p:nvSpPr>
              <p:cNvPr id="74" name="Lưu đồ: Trễ 3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9683648" y="3633153"/>
                <a:ext cx="599605" cy="1420492"/>
              </a:xfrm>
              <a:custGeom>
                <a:avLst/>
                <a:gdLst>
                  <a:gd name="connsiteX0" fmla="*/ 0 w 704537"/>
                  <a:gd name="connsiteY0" fmla="*/ 0 h 1420491"/>
                  <a:gd name="connsiteX1" fmla="*/ 352269 w 704537"/>
                  <a:gd name="connsiteY1" fmla="*/ 0 h 1420491"/>
                  <a:gd name="connsiteX2" fmla="*/ 704538 w 704537"/>
                  <a:gd name="connsiteY2" fmla="*/ 710246 h 1420491"/>
                  <a:gd name="connsiteX3" fmla="*/ 352269 w 704537"/>
                  <a:gd name="connsiteY3" fmla="*/ 1420492 h 1420491"/>
                  <a:gd name="connsiteX4" fmla="*/ 0 w 704537"/>
                  <a:gd name="connsiteY4" fmla="*/ 1420491 h 1420491"/>
                  <a:gd name="connsiteX5" fmla="*/ 0 w 704537"/>
                  <a:gd name="connsiteY5" fmla="*/ 0 h 1420491"/>
                  <a:gd name="connsiteX0" fmla="*/ 0 w 704538"/>
                  <a:gd name="connsiteY0" fmla="*/ 0 h 1420492"/>
                  <a:gd name="connsiteX1" fmla="*/ 352269 w 704538"/>
                  <a:gd name="connsiteY1" fmla="*/ 0 h 1420492"/>
                  <a:gd name="connsiteX2" fmla="*/ 704538 w 704538"/>
                  <a:gd name="connsiteY2" fmla="*/ 710246 h 1420492"/>
                  <a:gd name="connsiteX3" fmla="*/ 352269 w 704538"/>
                  <a:gd name="connsiteY3" fmla="*/ 1420492 h 1420492"/>
                  <a:gd name="connsiteX4" fmla="*/ 0 w 704538"/>
                  <a:gd name="connsiteY4" fmla="*/ 1420491 h 1420492"/>
                  <a:gd name="connsiteX5" fmla="*/ 0 w 704538"/>
                  <a:gd name="connsiteY5" fmla="*/ 0 h 1420492"/>
                  <a:gd name="connsiteX0" fmla="*/ 0 w 704786"/>
                  <a:gd name="connsiteY0" fmla="*/ 0 h 1420492"/>
                  <a:gd name="connsiteX1" fmla="*/ 352269 w 704786"/>
                  <a:gd name="connsiteY1" fmla="*/ 0 h 1420492"/>
                  <a:gd name="connsiteX2" fmla="*/ 704538 w 704786"/>
                  <a:gd name="connsiteY2" fmla="*/ 710246 h 1420492"/>
                  <a:gd name="connsiteX3" fmla="*/ 352269 w 704786"/>
                  <a:gd name="connsiteY3" fmla="*/ 1420492 h 1420492"/>
                  <a:gd name="connsiteX4" fmla="*/ 0 w 704786"/>
                  <a:gd name="connsiteY4" fmla="*/ 1420491 h 1420492"/>
                  <a:gd name="connsiteX5" fmla="*/ 0 w 704786"/>
                  <a:gd name="connsiteY5" fmla="*/ 0 h 1420492"/>
                  <a:gd name="connsiteX0" fmla="*/ 0 w 704786"/>
                  <a:gd name="connsiteY0" fmla="*/ 0 h 1420492"/>
                  <a:gd name="connsiteX1" fmla="*/ 352269 w 704786"/>
                  <a:gd name="connsiteY1" fmla="*/ 0 h 1420492"/>
                  <a:gd name="connsiteX2" fmla="*/ 704538 w 704786"/>
                  <a:gd name="connsiteY2" fmla="*/ 710246 h 1420492"/>
                  <a:gd name="connsiteX3" fmla="*/ 352269 w 704786"/>
                  <a:gd name="connsiteY3" fmla="*/ 1420492 h 1420492"/>
                  <a:gd name="connsiteX4" fmla="*/ 0 w 704786"/>
                  <a:gd name="connsiteY4" fmla="*/ 1420491 h 1420492"/>
                  <a:gd name="connsiteX5" fmla="*/ 0 w 704786"/>
                  <a:gd name="connsiteY5" fmla="*/ 0 h 14204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04786" h="1420492">
                    <a:moveTo>
                      <a:pt x="0" y="0"/>
                    </a:moveTo>
                    <a:lnTo>
                      <a:pt x="352269" y="0"/>
                    </a:lnTo>
                    <a:cubicBezTo>
                      <a:pt x="726704" y="104931"/>
                      <a:pt x="704538" y="473497"/>
                      <a:pt x="704538" y="710246"/>
                    </a:cubicBezTo>
                    <a:cubicBezTo>
                      <a:pt x="704538" y="946995"/>
                      <a:pt x="681733" y="1405501"/>
                      <a:pt x="352269" y="1420492"/>
                    </a:cubicBezTo>
                    <a:lnTo>
                      <a:pt x="0" y="1420491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8100000" scaled="1"/>
                <a:tileRect/>
              </a:gra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BZ" dirty="0"/>
              </a:p>
            </p:txBody>
          </p:sp>
        </p:grpSp>
        <p:sp>
          <p:nvSpPr>
            <p:cNvPr id="2068" name="Hộp Văn bản 37"/>
            <p:cNvSpPr txBox="1">
              <a:spLocks noChangeArrowheads="1"/>
            </p:cNvSpPr>
            <p:nvPr/>
          </p:nvSpPr>
          <p:spPr bwMode="auto">
            <a:xfrm>
              <a:off x="912697" y="1223639"/>
              <a:ext cx="5419095" cy="812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#9Slide03 Bebas Neue Bold" pitchFamily="34" charset="0"/>
                </a:rPr>
                <a:t>Bất phương trình bậc nhất một ẩn</a:t>
              </a:r>
              <a:endParaRPr lang="en-BZ" altLang="en-US" sz="2400">
                <a:latin typeface="#9Slide03 Bebas Neue Bold" pitchFamily="34" charset="0"/>
              </a:endParaRPr>
            </a:p>
          </p:txBody>
        </p:sp>
      </p:grpSp>
      <p:grpSp>
        <p:nvGrpSpPr>
          <p:cNvPr id="75" name="vỏ xanh 1"/>
          <p:cNvGrpSpPr>
            <a:grpSpLocks/>
          </p:cNvGrpSpPr>
          <p:nvPr/>
        </p:nvGrpSpPr>
        <p:grpSpPr bwMode="auto">
          <a:xfrm>
            <a:off x="373063" y="4881563"/>
            <a:ext cx="4056062" cy="919162"/>
            <a:chOff x="898650" y="761110"/>
            <a:chExt cx="5961335" cy="1707028"/>
          </a:xfrm>
        </p:grpSpPr>
        <p:grpSp>
          <p:nvGrpSpPr>
            <p:cNvPr id="2063" name="vỏ xanh 1"/>
            <p:cNvGrpSpPr>
              <a:grpSpLocks/>
            </p:cNvGrpSpPr>
            <p:nvPr/>
          </p:nvGrpSpPr>
          <p:grpSpPr bwMode="auto">
            <a:xfrm>
              <a:off x="898650" y="761110"/>
              <a:ext cx="5961335" cy="1707028"/>
              <a:chOff x="627752" y="4001765"/>
              <a:chExt cx="5761164" cy="1707028"/>
            </a:xfrm>
          </p:grpSpPr>
          <p:pic>
            <p:nvPicPr>
              <p:cNvPr id="78" name="Hình ảnh 22">
                <a:extLst>
                  <a:ext uri="{FF2B5EF4-FFF2-40B4-BE49-F238E27FC236}"/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r="6847"/>
              <a:stretch/>
            </p:blipFill>
            <p:spPr>
              <a:xfrm>
                <a:off x="627752" y="4001765"/>
                <a:ext cx="5761164" cy="1707028"/>
              </a:xfrm>
              <a:prstGeom prst="rect">
                <a:avLst/>
              </a:prstGeom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  <a:bevelB/>
              </a:sp3d>
            </p:spPr>
          </p:pic>
          <p:pic>
            <p:nvPicPr>
              <p:cNvPr id="2066" name="Hình ảnh 25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2692"/>
              <a:stretch>
                <a:fillRect/>
              </a:stretch>
            </p:blipFill>
            <p:spPr bwMode="auto">
              <a:xfrm>
                <a:off x="900686" y="4205385"/>
                <a:ext cx="5132727" cy="14204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064" name="Hộp Văn bản 35"/>
            <p:cNvSpPr txBox="1">
              <a:spLocks noChangeArrowheads="1"/>
            </p:cNvSpPr>
            <p:nvPr/>
          </p:nvSpPr>
          <p:spPr bwMode="auto">
            <a:xfrm>
              <a:off x="1913150" y="1139718"/>
              <a:ext cx="4400846" cy="1113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vi-VN" altLang="en-US" sz="3300">
                  <a:solidFill>
                    <a:schemeClr val="bg1"/>
                  </a:solidFill>
                  <a:latin typeface="#9Slide03 BoosterNextFYBlack" pitchFamily="2" charset="0"/>
                </a:rPr>
                <a:t>CHƯƠNG I</a:t>
              </a:r>
              <a:r>
                <a:rPr lang="en-US" altLang="en-US" sz="3300">
                  <a:solidFill>
                    <a:schemeClr val="bg1"/>
                  </a:solidFill>
                  <a:latin typeface="#9Slide03 BoosterNextFYBlack" pitchFamily="2" charset="0"/>
                </a:rPr>
                <a:t>V</a:t>
              </a:r>
              <a:r>
                <a:rPr lang="vi-VN" altLang="en-US" sz="3300">
                  <a:solidFill>
                    <a:schemeClr val="bg1"/>
                  </a:solidFill>
                  <a:latin typeface="#9Slide03 BoosterNextFYBlack" pitchFamily="2" charset="0"/>
                </a:rPr>
                <a:t>:</a:t>
              </a:r>
              <a:endParaRPr lang="en-BZ" altLang="en-US" sz="3300">
                <a:solidFill>
                  <a:schemeClr val="bg1"/>
                </a:solidFill>
                <a:latin typeface="#9Slide03 BoosterNextFYBlack" pitchFamily="2" charset="0"/>
              </a:endParaRPr>
            </a:p>
          </p:txBody>
        </p:sp>
      </p:grpSp>
      <p:sp>
        <p:nvSpPr>
          <p:cNvPr id="4" name="Rounded Rectangle 3"/>
          <p:cNvSpPr/>
          <p:nvPr/>
        </p:nvSpPr>
        <p:spPr>
          <a:xfrm>
            <a:off x="563791" y="5097024"/>
            <a:ext cx="467393" cy="52007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hangingPunct="1">
              <a:defRPr/>
            </a:pPr>
            <a:r>
              <a:rPr lang="en-US" sz="45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63" name="Google Shape;98;p15"/>
          <p:cNvSpPr/>
          <p:nvPr/>
        </p:nvSpPr>
        <p:spPr>
          <a:xfrm>
            <a:off x="2631934" y="156554"/>
            <a:ext cx="3400877" cy="734198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algn="ctr" eaLnBrk="1" hangingPunct="1">
              <a:defRPr/>
            </a:pPr>
            <a:r>
              <a:rPr lang="en-US" b="1" dirty="0" err="1">
                <a:ln w="19050" cap="flat" cmpd="sng">
                  <a:solidFill>
                    <a:srgbClr val="0066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9900"/>
                </a:solidFill>
                <a:latin typeface="#9Slide03 Bebas Neue Bold" panose="020B0606020202050201" pitchFamily="34" charset="0"/>
              </a:rPr>
              <a:t>ĐẠI</a:t>
            </a:r>
            <a:r>
              <a:rPr lang="en-US" b="1" dirty="0">
                <a:ln w="19050" cap="flat" cmpd="sng">
                  <a:solidFill>
                    <a:srgbClr val="0066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9900"/>
                </a:solidFill>
                <a:latin typeface="#9Slide03 Bebas Neue Bold" panose="020B0606020202050201" pitchFamily="34" charset="0"/>
              </a:rPr>
              <a:t> </a:t>
            </a:r>
            <a:r>
              <a:rPr lang="en-US" b="1" dirty="0" err="1">
                <a:ln w="19050" cap="flat" cmpd="sng">
                  <a:solidFill>
                    <a:srgbClr val="0066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9900"/>
                </a:solidFill>
                <a:latin typeface="#9Slide03 Bebas Neue Bold" panose="020B0606020202050201" pitchFamily="34" charset="0"/>
              </a:rPr>
              <a:t>SỐ</a:t>
            </a:r>
            <a:r>
              <a:rPr lang="en-US" b="1" dirty="0">
                <a:ln w="19050" cap="flat" cmpd="sng">
                  <a:solidFill>
                    <a:srgbClr val="0066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9900"/>
                </a:solidFill>
                <a:latin typeface="#9Slide03 Bebas Neue Bold" panose="020B0606020202050201" pitchFamily="34" charset="0"/>
              </a:rPr>
              <a:t> 8</a:t>
            </a:r>
            <a:endParaRPr b="1" dirty="0">
              <a:ln w="19050" cap="flat" cmpd="sng">
                <a:solidFill>
                  <a:srgbClr val="006600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9900"/>
              </a:solidFill>
              <a:latin typeface="#9Slide03 Bebas Neue Bold" panose="020B0606020202050201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81481E-6 L 0.42878 -0.0053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32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33333E-6 L 0.42878 -0.0053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32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1.48148E-6 L 0.42877 -0.0053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32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81481E-6 L 0.42878 -0.0053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32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Google Shape;99;p15" descr="flower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46750"/>
            <a:ext cx="882015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Google Shape;100;p15" descr="flower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882015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Google Shape;101;p15" descr="Hong day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72143">
            <a:off x="7778750" y="1385888"/>
            <a:ext cx="16160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Google Shape;102;p15" descr="Hong day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214313" y="1458913"/>
            <a:ext cx="16160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Google Shape;103;p15" descr="Hong day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6172200"/>
            <a:ext cx="16160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Google Shape;104;p15" descr="Hong day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38800"/>
            <a:ext cx="16160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Google Shape;105;p15" descr="Hong day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524000" y="457200"/>
            <a:ext cx="16160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Google Shape;107;p15" descr="Bird-03-june"/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242888"/>
            <a:ext cx="10477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Google Shape;108;p15" descr="Hong day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70325" y="228600"/>
            <a:ext cx="16160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Google Shape;109;p15" descr="Hong day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461125" y="152400"/>
            <a:ext cx="16160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6" name="Google Shape;110;p15"/>
          <p:cNvSpPr txBox="1">
            <a:spLocks noChangeArrowheads="1"/>
          </p:cNvSpPr>
          <p:nvPr/>
        </p:nvSpPr>
        <p:spPr bwMode="auto">
          <a:xfrm>
            <a:off x="1066800" y="2098675"/>
            <a:ext cx="72675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99"/>
              </a:buClr>
              <a:buSzPts val="4800"/>
              <a:buFont typeface="Times New Roman" pitchFamily="18" charset="0"/>
              <a:buNone/>
            </a:pPr>
            <a:r>
              <a:rPr lang="en-US" altLang="en-US" sz="36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CHƯƠNG I: PHÉP NHÂN VÀ PHÉP CHIA CÁC ĐA THỨC</a:t>
            </a:r>
          </a:p>
        </p:txBody>
      </p:sp>
      <p:sp>
        <p:nvSpPr>
          <p:cNvPr id="111" name="Google Shape;111;p15"/>
          <p:cNvSpPr txBox="1">
            <a:spLocks noChangeArrowheads="1"/>
          </p:cNvSpPr>
          <p:nvPr/>
        </p:nvSpPr>
        <p:spPr bwMode="auto">
          <a:xfrm>
            <a:off x="-76200" y="3548063"/>
            <a:ext cx="9297988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FF0000"/>
              </a:buClr>
              <a:buSzPts val="3600"/>
              <a:buFont typeface="Times New Roman" pitchFamily="18" charset="0"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TIẾT 1: NHÂN ĐƠN THỨC VỚI ĐA THỨC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657225" y="1447800"/>
            <a:ext cx="8001000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07000"/>
              </a:lnSpc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 viết một đơn thức và một đa thức tùy ý</a:t>
            </a:r>
            <a:endParaRPr lang="en-US" altLang="en-US" sz="2800">
              <a:ea typeface="Arial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Hãy nhân đơn thức đó với từng hạng tử của đa thức vừa viết.</a:t>
            </a:r>
            <a:endParaRPr lang="en-US" altLang="en-US" sz="2800" b="1">
              <a:solidFill>
                <a:srgbClr val="0000FF"/>
              </a:solidFill>
              <a:cs typeface="Arial" charset="0"/>
            </a:endParaRPr>
          </a:p>
          <a:p>
            <a:pPr algn="just">
              <a:lnSpc>
                <a:spcPct val="107000"/>
              </a:lnSpc>
            </a:pP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Hãy cộng các tích tìm được</a:t>
            </a:r>
            <a:endParaRPr lang="en-US" altLang="en-US" sz="2800" b="1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15363" name="Rectangle 12"/>
          <p:cNvSpPr>
            <a:spLocks noChangeArrowheads="1"/>
          </p:cNvSpPr>
          <p:nvPr/>
        </p:nvSpPr>
        <p:spPr bwMode="auto">
          <a:xfrm>
            <a:off x="196850" y="914400"/>
            <a:ext cx="533400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?1</a:t>
            </a:r>
          </a:p>
        </p:txBody>
      </p:sp>
      <p:sp>
        <p:nvSpPr>
          <p:cNvPr id="12292" name="TextBox 1"/>
          <p:cNvSpPr txBox="1">
            <a:spLocks noChangeArrowheads="1"/>
          </p:cNvSpPr>
          <p:nvPr/>
        </p:nvSpPr>
        <p:spPr bwMode="auto">
          <a:xfrm>
            <a:off x="331788" y="228600"/>
            <a:ext cx="32496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1. Quy tắc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676400" y="914400"/>
          <a:ext cx="3900488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3" imgW="2019300" imgH="393700" progId="Equation.DSMT4">
                  <p:embed/>
                </p:oleObj>
              </mc:Choice>
              <mc:Fallback>
                <p:oleObj name="Equation" r:id="rId3" imgW="2019300" imgH="393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914400"/>
                        <a:ext cx="3900488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779463" y="1676400"/>
          <a:ext cx="240030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5" imgW="545626" imgH="203024" progId="Equation.DSMT4">
                  <p:embed/>
                </p:oleObj>
              </mc:Choice>
              <mc:Fallback>
                <p:oleObj name="Equation" r:id="rId5" imgW="545626" imgH="20302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3" y="1676400"/>
                        <a:ext cx="2400300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838200" y="2667000"/>
          <a:ext cx="44481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7" imgW="1155700" imgH="203200" progId="Equation.DSMT4">
                  <p:embed/>
                </p:oleObj>
              </mc:Choice>
              <mc:Fallback>
                <p:oleObj name="Equation" r:id="rId7" imgW="1155700" imgH="203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67000"/>
                        <a:ext cx="44481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8" name="Freeform 8"/>
          <p:cNvSpPr>
            <a:spLocks/>
          </p:cNvSpPr>
          <p:nvPr/>
        </p:nvSpPr>
        <p:spPr bwMode="auto">
          <a:xfrm>
            <a:off x="2057400" y="709613"/>
            <a:ext cx="889000" cy="304800"/>
          </a:xfrm>
          <a:custGeom>
            <a:avLst/>
            <a:gdLst>
              <a:gd name="T0" fmla="*/ 0 w 624"/>
              <a:gd name="T1" fmla="*/ 2147483647 h 152"/>
              <a:gd name="T2" fmla="*/ 2147483647 w 624"/>
              <a:gd name="T3" fmla="*/ 2147483647 h 152"/>
              <a:gd name="T4" fmla="*/ 2147483647 w 624"/>
              <a:gd name="T5" fmla="*/ 2147483647 h 1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24" h="152">
                <a:moveTo>
                  <a:pt x="0" y="152"/>
                </a:moveTo>
                <a:cubicBezTo>
                  <a:pt x="164" y="84"/>
                  <a:pt x="328" y="16"/>
                  <a:pt x="432" y="8"/>
                </a:cubicBezTo>
                <a:cubicBezTo>
                  <a:pt x="536" y="0"/>
                  <a:pt x="580" y="52"/>
                  <a:pt x="624" y="1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9" name="Freeform 9"/>
          <p:cNvSpPr>
            <a:spLocks/>
          </p:cNvSpPr>
          <p:nvPr/>
        </p:nvSpPr>
        <p:spPr bwMode="auto">
          <a:xfrm>
            <a:off x="2051050" y="396875"/>
            <a:ext cx="2259013" cy="606425"/>
          </a:xfrm>
          <a:custGeom>
            <a:avLst/>
            <a:gdLst>
              <a:gd name="T0" fmla="*/ 0 w 1584"/>
              <a:gd name="T1" fmla="*/ 2147483647 h 320"/>
              <a:gd name="T2" fmla="*/ 2147483647 w 1584"/>
              <a:gd name="T3" fmla="*/ 2147483647 h 320"/>
              <a:gd name="T4" fmla="*/ 2147483647 w 1584"/>
              <a:gd name="T5" fmla="*/ 2147483647 h 320"/>
              <a:gd name="T6" fmla="*/ 2147483647 w 1584"/>
              <a:gd name="T7" fmla="*/ 2147483647 h 32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584" h="320">
                <a:moveTo>
                  <a:pt x="0" y="272"/>
                </a:moveTo>
                <a:cubicBezTo>
                  <a:pt x="256" y="168"/>
                  <a:pt x="512" y="64"/>
                  <a:pt x="720" y="32"/>
                </a:cubicBezTo>
                <a:cubicBezTo>
                  <a:pt x="928" y="0"/>
                  <a:pt x="1104" y="32"/>
                  <a:pt x="1248" y="80"/>
                </a:cubicBezTo>
                <a:cubicBezTo>
                  <a:pt x="1392" y="128"/>
                  <a:pt x="1488" y="224"/>
                  <a:pt x="1584" y="3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0" name="Freeform 10"/>
          <p:cNvSpPr>
            <a:spLocks/>
          </p:cNvSpPr>
          <p:nvPr/>
        </p:nvSpPr>
        <p:spPr bwMode="auto">
          <a:xfrm>
            <a:off x="1981200" y="136525"/>
            <a:ext cx="3200400" cy="725488"/>
          </a:xfrm>
          <a:custGeom>
            <a:avLst/>
            <a:gdLst>
              <a:gd name="T0" fmla="*/ 0 w 2160"/>
              <a:gd name="T1" fmla="*/ 2147483647 h 336"/>
              <a:gd name="T2" fmla="*/ 2147483647 w 2160"/>
              <a:gd name="T3" fmla="*/ 2147483647 h 336"/>
              <a:gd name="T4" fmla="*/ 2147483647 w 2160"/>
              <a:gd name="T5" fmla="*/ 2147483647 h 336"/>
              <a:gd name="T6" fmla="*/ 2147483647 w 2160"/>
              <a:gd name="T7" fmla="*/ 2147483647 h 336"/>
              <a:gd name="T8" fmla="*/ 2147483647 w 2160"/>
              <a:gd name="T9" fmla="*/ 2147483647 h 3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" h="336">
                <a:moveTo>
                  <a:pt x="0" y="336"/>
                </a:moveTo>
                <a:cubicBezTo>
                  <a:pt x="292" y="216"/>
                  <a:pt x="584" y="96"/>
                  <a:pt x="816" y="48"/>
                </a:cubicBezTo>
                <a:cubicBezTo>
                  <a:pt x="1048" y="0"/>
                  <a:pt x="1200" y="24"/>
                  <a:pt x="1392" y="48"/>
                </a:cubicBezTo>
                <a:cubicBezTo>
                  <a:pt x="1584" y="72"/>
                  <a:pt x="1840" y="144"/>
                  <a:pt x="1968" y="192"/>
                </a:cubicBezTo>
                <a:cubicBezTo>
                  <a:pt x="2096" y="240"/>
                  <a:pt x="2128" y="288"/>
                  <a:pt x="2160" y="33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3179763" y="1828800"/>
          <a:ext cx="2806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9" imgW="660113" imgH="203112" progId="Equation.DSMT4">
                  <p:embed/>
                </p:oleObj>
              </mc:Choice>
              <mc:Fallback>
                <p:oleObj name="Equation" r:id="rId9" imgW="660113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763" y="1828800"/>
                        <a:ext cx="28067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2" name="Object 12"/>
          <p:cNvGraphicFramePr>
            <a:graphicFrameLocks noChangeAspect="1"/>
          </p:cNvGraphicFramePr>
          <p:nvPr/>
        </p:nvGraphicFramePr>
        <p:xfrm>
          <a:off x="6096000" y="1828800"/>
          <a:ext cx="1773238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11" imgW="405872" imgH="177569" progId="Equation.DSMT4">
                  <p:embed/>
                </p:oleObj>
              </mc:Choice>
              <mc:Fallback>
                <p:oleObj name="Equation" r:id="rId11" imgW="405872" imgH="17756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828800"/>
                        <a:ext cx="1773238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1000" y="76200"/>
            <a:ext cx="1600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/>
              <a:t>?1: </a:t>
            </a:r>
          </a:p>
        </p:txBody>
      </p:sp>
      <p:sp>
        <p:nvSpPr>
          <p:cNvPr id="13" name="Oval 7"/>
          <p:cNvSpPr>
            <a:spLocks noChangeArrowheads="1"/>
          </p:cNvSpPr>
          <p:nvPr/>
        </p:nvSpPr>
        <p:spPr bwMode="auto">
          <a:xfrm>
            <a:off x="609600" y="3886200"/>
            <a:ext cx="5791200" cy="2214563"/>
          </a:xfrm>
          <a:prstGeom prst="ellipse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800"/>
              <a:t>Ta nói đa thức 15x</a:t>
            </a:r>
            <a:r>
              <a:rPr lang="en-US" altLang="en-US" sz="2800" baseline="30000"/>
              <a:t>3</a:t>
            </a:r>
            <a:r>
              <a:rPr lang="en-US" altLang="en-US" sz="2800"/>
              <a:t> – 20x</a:t>
            </a:r>
            <a:r>
              <a:rPr lang="en-US" altLang="en-US" sz="2800" baseline="30000"/>
              <a:t>2</a:t>
            </a:r>
            <a:r>
              <a:rPr lang="en-US" altLang="en-US" sz="2800"/>
              <a:t> + 5x </a:t>
            </a:r>
          </a:p>
          <a:p>
            <a:pPr algn="ctr"/>
            <a:r>
              <a:rPr lang="en-US" altLang="en-US" sz="2800"/>
              <a:t>là </a:t>
            </a:r>
            <a:r>
              <a:rPr lang="en-US" altLang="en-US" sz="2800" i="1"/>
              <a:t>tích</a:t>
            </a:r>
            <a:r>
              <a:rPr lang="en-US" altLang="en-US" sz="2800"/>
              <a:t> của đơn thức 5x và đa thức</a:t>
            </a:r>
          </a:p>
          <a:p>
            <a:pPr algn="ctr"/>
            <a:r>
              <a:rPr lang="en-US" altLang="en-US" sz="2800"/>
              <a:t>3x</a:t>
            </a:r>
            <a:r>
              <a:rPr lang="en-US" altLang="en-US" sz="2800" baseline="30000"/>
              <a:t>2</a:t>
            </a:r>
            <a:r>
              <a:rPr lang="en-US" altLang="en-US" sz="2800"/>
              <a:t> – 4x + 1.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8" grpId="0" animBg="1"/>
      <p:bldP spid="46089" grpId="0" animBg="1"/>
      <p:bldP spid="46090" grpId="0" animBg="1"/>
      <p:bldP spid="2" grpId="0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Cartoon Pupil Thinking About Problem Png Transparent Bottom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14339" name="AutoShape 4" descr="Cartoon Pupil Thinking About Problem Png Transparent Bottom ...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6" name="Cloud Callout 5"/>
          <p:cNvSpPr/>
          <p:nvPr/>
        </p:nvSpPr>
        <p:spPr>
          <a:xfrm>
            <a:off x="2133600" y="198438"/>
            <a:ext cx="6096000" cy="3276600"/>
          </a:xfrm>
          <a:prstGeom prst="cloudCallout">
            <a:avLst>
              <a:gd name="adj1" fmla="val -38876"/>
              <a:gd name="adj2" fmla="val 8061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438400" y="1289050"/>
            <a:ext cx="594360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 nhân 1 đơn thức với 1 đa thức ta làm thế nào?</a:t>
            </a:r>
          </a:p>
        </p:txBody>
      </p:sp>
      <p:pic>
        <p:nvPicPr>
          <p:cNvPr id="14342" name="Picture 4" descr="Cartoon Pupil Thinking About Problem Png Transparent Bottom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148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550863" y="1036638"/>
            <a:ext cx="8534400" cy="3048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 nhân một đơn thức với một đa thức, 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 nhân đơn thức với từng hạng tử của đa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thức rồi cộng các tích với nhau.</a:t>
            </a:r>
          </a:p>
          <a:p>
            <a:pPr algn="ctr" eaLnBrk="1" hangingPunct="1"/>
            <a:endParaRPr lang="en-US" altLang="en-US" sz="2800" b="1">
              <a:solidFill>
                <a:srgbClr val="0000FF"/>
              </a:solidFill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27063" y="55245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1.QUY TẮC</a:t>
            </a:r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304800" y="4267200"/>
            <a:ext cx="8839200" cy="206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Chẳng khác gì quy tắc nhân một số với một tổng!</a:t>
            </a:r>
          </a:p>
          <a:p>
            <a:pPr algn="ctr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A.(B + C) = A.B + A.C</a:t>
            </a:r>
          </a:p>
          <a:p>
            <a:pPr>
              <a:spcBef>
                <a:spcPct val="50000"/>
              </a:spcBef>
            </a:pP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5" name="Picture 10" descr="Student Test | my.Gallaud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800600"/>
            <a:ext cx="19716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76225" y="1709738"/>
            <a:ext cx="4375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Ví dụ/SGK.T4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-261938"/>
            <a:ext cx="185738" cy="52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2876550"/>
            <a:ext cx="1857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2876550"/>
            <a:ext cx="1857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Rectangle 7"/>
          <p:cNvSpPr>
            <a:spLocks noRot="1" noChangeArrowheads="1"/>
          </p:cNvSpPr>
          <p:nvPr/>
        </p:nvSpPr>
        <p:spPr bwMode="auto">
          <a:xfrm>
            <a:off x="155575" y="895350"/>
            <a:ext cx="28384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Áp dụng:</a:t>
            </a:r>
            <a:r>
              <a:rPr lang="en-US" altLang="en-US" sz="2800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graphicFrame>
        <p:nvGraphicFramePr>
          <p:cNvPr id="16391" name="Object 14"/>
          <p:cNvGraphicFramePr>
            <a:graphicFrameLocks noChangeAspect="1"/>
          </p:cNvGraphicFramePr>
          <p:nvPr/>
        </p:nvGraphicFramePr>
        <p:xfrm>
          <a:off x="76200" y="3635375"/>
          <a:ext cx="8750300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4" imgW="3683000" imgH="584200" progId="Equation.DSMT4">
                  <p:embed/>
                </p:oleObj>
              </mc:Choice>
              <mc:Fallback>
                <p:oleObj name="Equation" r:id="rId4" imgW="3683000" imgH="584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3635375"/>
                        <a:ext cx="8750300" cy="1377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3505200" y="3787775"/>
            <a:ext cx="15351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(-2x</a:t>
            </a:r>
            <a:r>
              <a:rPr lang="en-US" alt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).x</a:t>
            </a:r>
            <a:r>
              <a:rPr lang="en-US" alt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5181600" y="3787775"/>
            <a:ext cx="15351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(-2x</a:t>
            </a:r>
            <a:r>
              <a:rPr lang="en-US" alt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).5x</a:t>
            </a:r>
            <a:endParaRPr lang="en-US" altLang="en-US" sz="2800" baseline="30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4" name="Rectangle 17"/>
          <p:cNvSpPr>
            <a:spLocks noChangeArrowheads="1"/>
          </p:cNvSpPr>
          <p:nvPr/>
        </p:nvSpPr>
        <p:spPr bwMode="auto">
          <a:xfrm>
            <a:off x="76200" y="2416175"/>
            <a:ext cx="1857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8146" name="Object 18"/>
          <p:cNvGraphicFramePr>
            <a:graphicFrameLocks noChangeAspect="1"/>
          </p:cNvGraphicFramePr>
          <p:nvPr/>
        </p:nvGraphicFramePr>
        <p:xfrm>
          <a:off x="7086600" y="3635375"/>
          <a:ext cx="1765300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r:id="rId6" imgW="723586" imgH="393529" progId="Equation.DSMT4">
                  <p:embed/>
                </p:oleObj>
              </mc:Choice>
              <mc:Fallback>
                <p:oleObj r:id="rId6" imgW="723586" imgH="39352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635375"/>
                        <a:ext cx="1765300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3429000" y="4549775"/>
            <a:ext cx="26860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- 2x</a:t>
            </a:r>
            <a:r>
              <a:rPr lang="en-US" alt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- 10x</a:t>
            </a:r>
            <a:r>
              <a:rPr lang="en-US" alt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+ x</a:t>
            </a:r>
            <a:r>
              <a:rPr lang="en-US" alt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8148" name="Arc 20"/>
          <p:cNvSpPr>
            <a:spLocks/>
          </p:cNvSpPr>
          <p:nvPr/>
        </p:nvSpPr>
        <p:spPr bwMode="auto">
          <a:xfrm rot="-2312736">
            <a:off x="755650" y="3570288"/>
            <a:ext cx="595313" cy="533400"/>
          </a:xfrm>
          <a:custGeom>
            <a:avLst/>
            <a:gdLst>
              <a:gd name="T0" fmla="*/ 0 w 21507"/>
              <a:gd name="T1" fmla="*/ 0 h 21600"/>
              <a:gd name="T2" fmla="*/ 2147483647 w 21507"/>
              <a:gd name="T3" fmla="*/ 2147483647 h 21600"/>
              <a:gd name="T4" fmla="*/ 0 w 21507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07" h="21600" fill="none" extrusionOk="0">
                <a:moveTo>
                  <a:pt x="0" y="0"/>
                </a:moveTo>
                <a:cubicBezTo>
                  <a:pt x="11152" y="0"/>
                  <a:pt x="20470" y="8490"/>
                  <a:pt x="21506" y="19594"/>
                </a:cubicBezTo>
              </a:path>
              <a:path w="21507" h="21600" stroke="0" extrusionOk="0">
                <a:moveTo>
                  <a:pt x="0" y="0"/>
                </a:moveTo>
                <a:cubicBezTo>
                  <a:pt x="11152" y="0"/>
                  <a:pt x="20470" y="8490"/>
                  <a:pt x="21506" y="19594"/>
                </a:cubicBez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9" name="Arc 21"/>
          <p:cNvSpPr>
            <a:spLocks/>
          </p:cNvSpPr>
          <p:nvPr/>
        </p:nvSpPr>
        <p:spPr bwMode="auto">
          <a:xfrm rot="-2312736">
            <a:off x="1881188" y="3051175"/>
            <a:ext cx="1793875" cy="1611313"/>
          </a:xfrm>
          <a:custGeom>
            <a:avLst/>
            <a:gdLst>
              <a:gd name="T0" fmla="*/ 0 w 21507"/>
              <a:gd name="T1" fmla="*/ 0 h 21600"/>
              <a:gd name="T2" fmla="*/ 2147483647 w 21507"/>
              <a:gd name="T3" fmla="*/ 2147483647 h 21600"/>
              <a:gd name="T4" fmla="*/ 0 w 21507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07" h="21600" fill="none" extrusionOk="0">
                <a:moveTo>
                  <a:pt x="0" y="0"/>
                </a:moveTo>
                <a:cubicBezTo>
                  <a:pt x="11152" y="0"/>
                  <a:pt x="20470" y="8490"/>
                  <a:pt x="21506" y="19594"/>
                </a:cubicBezTo>
              </a:path>
              <a:path w="21507" h="21600" stroke="0" extrusionOk="0">
                <a:moveTo>
                  <a:pt x="0" y="0"/>
                </a:moveTo>
                <a:cubicBezTo>
                  <a:pt x="11152" y="0"/>
                  <a:pt x="20470" y="8490"/>
                  <a:pt x="21506" y="19594"/>
                </a:cubicBez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0" name="Arc 22"/>
          <p:cNvSpPr>
            <a:spLocks/>
          </p:cNvSpPr>
          <p:nvPr/>
        </p:nvSpPr>
        <p:spPr bwMode="auto">
          <a:xfrm rot="-3250620">
            <a:off x="1191419" y="3336131"/>
            <a:ext cx="536575" cy="1090613"/>
          </a:xfrm>
          <a:custGeom>
            <a:avLst/>
            <a:gdLst>
              <a:gd name="T0" fmla="*/ 0 w 21507"/>
              <a:gd name="T1" fmla="*/ 0 h 21600"/>
              <a:gd name="T2" fmla="*/ 2147483647 w 21507"/>
              <a:gd name="T3" fmla="*/ 2147483647 h 21600"/>
              <a:gd name="T4" fmla="*/ 0 w 21507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07" h="21600" fill="none" extrusionOk="0">
                <a:moveTo>
                  <a:pt x="0" y="0"/>
                </a:moveTo>
                <a:cubicBezTo>
                  <a:pt x="11152" y="0"/>
                  <a:pt x="20470" y="8490"/>
                  <a:pt x="21506" y="19594"/>
                </a:cubicBezTo>
              </a:path>
              <a:path w="21507" h="21600" stroke="0" extrusionOk="0">
                <a:moveTo>
                  <a:pt x="0" y="0"/>
                </a:moveTo>
                <a:cubicBezTo>
                  <a:pt x="11152" y="0"/>
                  <a:pt x="20470" y="8490"/>
                  <a:pt x="21506" y="19594"/>
                </a:cubicBez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Arc 23"/>
          <p:cNvSpPr>
            <a:spLocks/>
          </p:cNvSpPr>
          <p:nvPr/>
        </p:nvSpPr>
        <p:spPr bwMode="auto">
          <a:xfrm rot="-2377427">
            <a:off x="2641600" y="2630488"/>
            <a:ext cx="2822575" cy="2530475"/>
          </a:xfrm>
          <a:custGeom>
            <a:avLst/>
            <a:gdLst>
              <a:gd name="T0" fmla="*/ 0 w 21507"/>
              <a:gd name="T1" fmla="*/ 0 h 21600"/>
              <a:gd name="T2" fmla="*/ 2147483647 w 21507"/>
              <a:gd name="T3" fmla="*/ 2147483647 h 21600"/>
              <a:gd name="T4" fmla="*/ 0 w 21507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07" h="21600" fill="none" extrusionOk="0">
                <a:moveTo>
                  <a:pt x="0" y="0"/>
                </a:moveTo>
                <a:cubicBezTo>
                  <a:pt x="11152" y="0"/>
                  <a:pt x="20470" y="8490"/>
                  <a:pt x="21506" y="19594"/>
                </a:cubicBezTo>
              </a:path>
              <a:path w="21507" h="21600" stroke="0" extrusionOk="0">
                <a:moveTo>
                  <a:pt x="0" y="0"/>
                </a:moveTo>
                <a:cubicBezTo>
                  <a:pt x="11152" y="0"/>
                  <a:pt x="20470" y="8490"/>
                  <a:pt x="21506" y="19594"/>
                </a:cubicBez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2" name="Arc 24"/>
          <p:cNvSpPr>
            <a:spLocks/>
          </p:cNvSpPr>
          <p:nvPr/>
        </p:nvSpPr>
        <p:spPr bwMode="auto">
          <a:xfrm rot="-2514976">
            <a:off x="3644900" y="1971675"/>
            <a:ext cx="3821113" cy="3886200"/>
          </a:xfrm>
          <a:custGeom>
            <a:avLst/>
            <a:gdLst>
              <a:gd name="T0" fmla="*/ 0 w 21507"/>
              <a:gd name="T1" fmla="*/ 0 h 21600"/>
              <a:gd name="T2" fmla="*/ 2147483647 w 21507"/>
              <a:gd name="T3" fmla="*/ 2147483647 h 21600"/>
              <a:gd name="T4" fmla="*/ 0 w 21507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07" h="21600" fill="none" extrusionOk="0">
                <a:moveTo>
                  <a:pt x="0" y="0"/>
                </a:moveTo>
                <a:cubicBezTo>
                  <a:pt x="11152" y="0"/>
                  <a:pt x="20470" y="8490"/>
                  <a:pt x="21506" y="19594"/>
                </a:cubicBezTo>
              </a:path>
              <a:path w="21507" h="21600" stroke="0" extrusionOk="0">
                <a:moveTo>
                  <a:pt x="0" y="0"/>
                </a:moveTo>
                <a:cubicBezTo>
                  <a:pt x="11152" y="0"/>
                  <a:pt x="20470" y="8490"/>
                  <a:pt x="21506" y="19594"/>
                </a:cubicBez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Arc 25"/>
          <p:cNvSpPr>
            <a:spLocks/>
          </p:cNvSpPr>
          <p:nvPr/>
        </p:nvSpPr>
        <p:spPr bwMode="auto">
          <a:xfrm rot="-3250620">
            <a:off x="1046163" y="3082925"/>
            <a:ext cx="1255712" cy="1677988"/>
          </a:xfrm>
          <a:custGeom>
            <a:avLst/>
            <a:gdLst>
              <a:gd name="T0" fmla="*/ 2147483647 w 21507"/>
              <a:gd name="T1" fmla="*/ 0 h 20911"/>
              <a:gd name="T2" fmla="*/ 2147483647 w 21507"/>
              <a:gd name="T3" fmla="*/ 2147483647 h 20911"/>
              <a:gd name="T4" fmla="*/ 0 w 21507"/>
              <a:gd name="T5" fmla="*/ 2147483647 h 2091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07" h="20911" fill="none" extrusionOk="0">
                <a:moveTo>
                  <a:pt x="5412" y="0"/>
                </a:moveTo>
                <a:cubicBezTo>
                  <a:pt x="14224" y="2281"/>
                  <a:pt x="20661" y="9841"/>
                  <a:pt x="21506" y="18905"/>
                </a:cubicBezTo>
              </a:path>
              <a:path w="21507" h="20911" stroke="0" extrusionOk="0">
                <a:moveTo>
                  <a:pt x="5412" y="0"/>
                </a:moveTo>
                <a:cubicBezTo>
                  <a:pt x="14224" y="2281"/>
                  <a:pt x="20661" y="9841"/>
                  <a:pt x="21506" y="18905"/>
                </a:cubicBezTo>
                <a:lnTo>
                  <a:pt x="0" y="20911"/>
                </a:lnTo>
                <a:lnTo>
                  <a:pt x="5412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81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481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481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481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9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481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481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481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8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800" decel="1000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3" grpId="0"/>
      <p:bldP spid="48144" grpId="0"/>
      <p:bldP spid="48147" grpId="0"/>
      <p:bldP spid="48148" grpId="0" animBg="1"/>
      <p:bldP spid="48148" grpId="1" animBg="1"/>
      <p:bldP spid="48148" grpId="2" animBg="1"/>
      <p:bldP spid="48149" grpId="0" animBg="1"/>
      <p:bldP spid="48149" grpId="1" animBg="1"/>
      <p:bldP spid="48149" grpId="2" animBg="1"/>
      <p:bldP spid="48150" grpId="0" animBg="1"/>
      <p:bldP spid="48150" grpId="1" animBg="1"/>
      <p:bldP spid="48150" grpId="2" animBg="1"/>
      <p:bldP spid="48151" grpId="0" animBg="1"/>
      <p:bldP spid="48151" grpId="1" animBg="1"/>
      <p:bldP spid="48151" grpId="2" animBg="1"/>
      <p:bldP spid="48152" grpId="0" animBg="1"/>
      <p:bldP spid="48152" grpId="1" animBg="1"/>
      <p:bldP spid="48152" grpId="2" animBg="1"/>
      <p:bldP spid="48153" grpId="0" animBg="1"/>
      <p:bldP spid="48153" grpId="1" animBg="1"/>
      <p:bldP spid="48153" grpId="2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838200" y="1295400"/>
            <a:ext cx="79248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 TẮC NHÂN ĐƠN THỨC VỚI ĐA THỨC </a:t>
            </a:r>
          </a:p>
          <a:p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(Xác định rõ đơn thức, các hạng tử của đa thức)</a:t>
            </a:r>
          </a:p>
          <a:p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+B1: Nhân đơn thức với từng hạng tử của đa thức</a:t>
            </a:r>
          </a:p>
          <a:p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+B2: Cộng các 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lại với nhau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3"/>
          <p:cNvGraphicFramePr>
            <a:graphicFrameLocks noGrp="1" noChangeAspect="1"/>
          </p:cNvGraphicFramePr>
          <p:nvPr>
            <p:ph sz="half" idx="1"/>
          </p:nvPr>
        </p:nvGraphicFramePr>
        <p:xfrm>
          <a:off x="228600" y="2971800"/>
          <a:ext cx="31242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7" name="Equation" r:id="rId4" imgW="1524000" imgH="431800" progId="Equation.DSMT4">
                  <p:embed/>
                </p:oleObj>
              </mc:Choice>
              <mc:Fallback>
                <p:oleObj name="Equation" r:id="rId4" imgW="1524000" imgH="431800" progId="Equation.DSMT4">
                  <p:embed/>
                  <p:pic>
                    <p:nvPicPr>
                      <p:cNvPr id="0" name="Object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971800"/>
                        <a:ext cx="31242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390900" y="1208088"/>
          <a:ext cx="2817813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8" name="Equation" r:id="rId6" imgW="1524000" imgH="431800" progId="Equation.DSMT4">
                  <p:embed/>
                </p:oleObj>
              </mc:Choice>
              <mc:Fallback>
                <p:oleObj name="Equation" r:id="rId6" imgW="1524000" imgH="431800" progId="Equation.DSMT4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1208088"/>
                        <a:ext cx="2817813" cy="79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Rectangle 12"/>
          <p:cNvSpPr>
            <a:spLocks noChangeArrowheads="1"/>
          </p:cNvSpPr>
          <p:nvPr/>
        </p:nvSpPr>
        <p:spPr bwMode="auto">
          <a:xfrm>
            <a:off x="457200" y="1295400"/>
            <a:ext cx="533400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?2</a:t>
            </a:r>
          </a:p>
        </p:txBody>
      </p:sp>
      <p:sp>
        <p:nvSpPr>
          <p:cNvPr id="18437" name="Text Box 14"/>
          <p:cNvSpPr txBox="1">
            <a:spLocks noChangeArrowheads="1"/>
          </p:cNvSpPr>
          <p:nvPr/>
        </p:nvSpPr>
        <p:spPr bwMode="auto">
          <a:xfrm>
            <a:off x="442913" y="647700"/>
            <a:ext cx="29098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Áp dụng</a:t>
            </a:r>
          </a:p>
        </p:txBody>
      </p:sp>
      <p:sp>
        <p:nvSpPr>
          <p:cNvPr id="18438" name="Text Box 16"/>
          <p:cNvSpPr txBox="1">
            <a:spLocks noChangeArrowheads="1"/>
          </p:cNvSpPr>
          <p:nvPr/>
        </p:nvSpPr>
        <p:spPr bwMode="auto">
          <a:xfrm>
            <a:off x="1041400" y="1346200"/>
            <a:ext cx="2514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 tính nhân</a:t>
            </a:r>
          </a:p>
        </p:txBody>
      </p:sp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3390900" y="3149600"/>
          <a:ext cx="16764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9" name="Equation" r:id="rId7" imgW="749300" imgH="228600" progId="Equation.DSMT4">
                  <p:embed/>
                </p:oleObj>
              </mc:Choice>
              <mc:Fallback>
                <p:oleObj name="Equation" r:id="rId7" imgW="7493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3149600"/>
                        <a:ext cx="16764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9"/>
          <p:cNvGraphicFramePr>
            <a:graphicFrameLocks noChangeAspect="1"/>
          </p:cNvGraphicFramePr>
          <p:nvPr/>
        </p:nvGraphicFramePr>
        <p:xfrm>
          <a:off x="5029200" y="3048000"/>
          <a:ext cx="1397000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0" name="Equation" r:id="rId9" imgW="698197" imgH="393529" progId="Equation.DSMT4">
                  <p:embed/>
                </p:oleObj>
              </mc:Choice>
              <mc:Fallback>
                <p:oleObj name="Equation" r:id="rId9" imgW="698197" imgH="39352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048000"/>
                        <a:ext cx="1397000" cy="785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/>
          <p:cNvGraphicFramePr>
            <a:graphicFrameLocks noChangeAspect="1"/>
          </p:cNvGraphicFramePr>
          <p:nvPr/>
        </p:nvGraphicFramePr>
        <p:xfrm>
          <a:off x="6388100" y="3048000"/>
          <a:ext cx="1550988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1" name="Equation" r:id="rId11" imgW="736280" imgH="393529" progId="Equation.DSMT4">
                  <p:embed/>
                </p:oleObj>
              </mc:Choice>
              <mc:Fallback>
                <p:oleObj name="Equation" r:id="rId11" imgW="736280" imgH="39352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8100" y="3048000"/>
                        <a:ext cx="1550988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21"/>
          <p:cNvGraphicFramePr>
            <a:graphicFrameLocks noChangeAspect="1"/>
          </p:cNvGraphicFramePr>
          <p:nvPr/>
        </p:nvGraphicFramePr>
        <p:xfrm>
          <a:off x="3352800" y="3810000"/>
          <a:ext cx="3098800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2" name="Equation" r:id="rId13" imgW="1473200" imgH="393700" progId="Equation.DSMT4">
                  <p:embed/>
                </p:oleObj>
              </mc:Choice>
              <mc:Fallback>
                <p:oleObj name="Equation" r:id="rId13" imgW="1473200" imgH="3937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810000"/>
                        <a:ext cx="3098800" cy="83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3" name="Text Box 22"/>
          <p:cNvSpPr txBox="1">
            <a:spLocks noChangeArrowheads="1"/>
          </p:cNvSpPr>
          <p:nvPr/>
        </p:nvSpPr>
        <p:spPr bwMode="auto">
          <a:xfrm>
            <a:off x="2743200" y="1870075"/>
            <a:ext cx="1828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làm</a:t>
            </a:r>
          </a:p>
        </p:txBody>
      </p:sp>
      <p:sp>
        <p:nvSpPr>
          <p:cNvPr id="24588" name="Text Box 25"/>
          <p:cNvSpPr txBox="1">
            <a:spLocks noChangeArrowheads="1"/>
          </p:cNvSpPr>
          <p:nvPr/>
        </p:nvSpPr>
        <p:spPr bwMode="auto">
          <a:xfrm>
            <a:off x="228600" y="2403475"/>
            <a:ext cx="80010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có:</a:t>
            </a:r>
          </a:p>
        </p:txBody>
      </p:sp>
      <p:pic>
        <p:nvPicPr>
          <p:cNvPr id="18445" name="Picture 26" descr="BAR0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15000"/>
            <a:ext cx="86106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6" name="Picture 27" descr="BAR0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762000"/>
            <a:ext cx="762000" cy="572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121228" y="1219200"/>
            <a:ext cx="86106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?3  </a:t>
            </a:r>
          </a:p>
          <a:p>
            <a:pPr eaLnBrk="1" hangingPunct="1"/>
            <a:r>
              <a:rPr lang="en-US" altLang="vi-VN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Mảnh vườn hình thang có hai đáy bằng (5x + 3) mét và (3x + y) mét, chiều cao bằng 2y mét.</a:t>
            </a:r>
            <a:br>
              <a:rPr lang="en-US" altLang="vi-VN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vi-VN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Hãy viết biểu thức tính diện tích mảnh vườn nói trên theo x và y.</a:t>
            </a:r>
            <a:br>
              <a:rPr lang="en-US" altLang="vi-VN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vi-VN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 Tính diện tích mảnh vườn nếu cho x = 3m và </a:t>
            </a:r>
          </a:p>
          <a:p>
            <a:pPr eaLnBrk="1" hangingPunct="1"/>
            <a:r>
              <a:rPr lang="en-US" altLang="vi-VN" sz="3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 = 2m.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914400" y="317500"/>
            <a:ext cx="464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vi-VN" sz="32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Diện tích mảnh vườn: 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395288" y="2971800"/>
            <a:ext cx="83534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Thay x = 3 m và y = 2 m vào đa thức trên, ta có </a:t>
            </a:r>
            <a:r>
              <a:rPr lang="en-US" altLang="vi-VN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vi-VN" sz="32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965200" y="3810000"/>
          <a:ext cx="595788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4" imgW="2247900" imgH="228600" progId="Equation.DSMT4">
                  <p:embed/>
                </p:oleObj>
              </mc:Choice>
              <mc:Fallback>
                <p:oleObj name="Equation" r:id="rId4" imgW="22479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3810000"/>
                        <a:ext cx="595788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6096000" y="-4763"/>
            <a:ext cx="2827338" cy="1843088"/>
            <a:chOff x="2832" y="3216"/>
            <a:chExt cx="1637" cy="939"/>
          </a:xfrm>
        </p:grpSpPr>
        <p:sp>
          <p:nvSpPr>
            <p:cNvPr id="20493" name="Freeform 18"/>
            <p:cNvSpPr>
              <a:spLocks/>
            </p:cNvSpPr>
            <p:nvPr/>
          </p:nvSpPr>
          <p:spPr bwMode="auto">
            <a:xfrm>
              <a:off x="2832" y="3408"/>
              <a:ext cx="1536" cy="576"/>
            </a:xfrm>
            <a:custGeom>
              <a:avLst/>
              <a:gdLst>
                <a:gd name="T0" fmla="*/ 0 w 1536"/>
                <a:gd name="T1" fmla="*/ 576 h 576"/>
                <a:gd name="T2" fmla="*/ 288 w 1536"/>
                <a:gd name="T3" fmla="*/ 0 h 576"/>
                <a:gd name="T4" fmla="*/ 912 w 1536"/>
                <a:gd name="T5" fmla="*/ 0 h 576"/>
                <a:gd name="T6" fmla="*/ 1536 w 1536"/>
                <a:gd name="T7" fmla="*/ 576 h 576"/>
                <a:gd name="T8" fmla="*/ 0 w 1536"/>
                <a:gd name="T9" fmla="*/ 576 h 5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36" h="576">
                  <a:moveTo>
                    <a:pt x="0" y="576"/>
                  </a:moveTo>
                  <a:lnTo>
                    <a:pt x="288" y="0"/>
                  </a:lnTo>
                  <a:lnTo>
                    <a:pt x="912" y="0"/>
                  </a:lnTo>
                  <a:lnTo>
                    <a:pt x="1536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Line 19"/>
            <p:cNvSpPr>
              <a:spLocks noChangeShapeType="1"/>
            </p:cNvSpPr>
            <p:nvPr/>
          </p:nvSpPr>
          <p:spPr bwMode="auto">
            <a:xfrm>
              <a:off x="3120" y="3408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Freeform 20"/>
            <p:cNvSpPr>
              <a:spLocks/>
            </p:cNvSpPr>
            <p:nvPr/>
          </p:nvSpPr>
          <p:spPr bwMode="auto">
            <a:xfrm>
              <a:off x="3120" y="3888"/>
              <a:ext cx="96" cy="96"/>
            </a:xfrm>
            <a:custGeom>
              <a:avLst/>
              <a:gdLst>
                <a:gd name="T0" fmla="*/ 0 w 96"/>
                <a:gd name="T1" fmla="*/ 0 h 96"/>
                <a:gd name="T2" fmla="*/ 96 w 96"/>
                <a:gd name="T3" fmla="*/ 0 h 96"/>
                <a:gd name="T4" fmla="*/ 96 w 96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6" h="96">
                  <a:moveTo>
                    <a:pt x="0" y="0"/>
                  </a:moveTo>
                  <a:lnTo>
                    <a:pt x="96" y="0"/>
                  </a:lnTo>
                  <a:lnTo>
                    <a:pt x="96" y="9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6" name="Text Box 21"/>
            <p:cNvSpPr txBox="1">
              <a:spLocks noChangeArrowheads="1"/>
            </p:cNvSpPr>
            <p:nvPr/>
          </p:nvSpPr>
          <p:spPr bwMode="auto">
            <a:xfrm>
              <a:off x="3216" y="3216"/>
              <a:ext cx="630" cy="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.VnTime" pitchFamily="34" charset="0"/>
                </a:rPr>
                <a:t>3x+y</a:t>
              </a:r>
            </a:p>
          </p:txBody>
        </p:sp>
        <p:sp>
          <p:nvSpPr>
            <p:cNvPr id="20497" name="Text Box 22"/>
            <p:cNvSpPr txBox="1">
              <a:spLocks noChangeArrowheads="1"/>
            </p:cNvSpPr>
            <p:nvPr/>
          </p:nvSpPr>
          <p:spPr bwMode="auto">
            <a:xfrm>
              <a:off x="3317" y="3920"/>
              <a:ext cx="1152" cy="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.VnTime" pitchFamily="34" charset="0"/>
                </a:rPr>
                <a:t>5x+3</a:t>
              </a:r>
            </a:p>
          </p:txBody>
        </p:sp>
        <p:sp>
          <p:nvSpPr>
            <p:cNvPr id="20498" name="Text Box 23"/>
            <p:cNvSpPr txBox="1">
              <a:spLocks noChangeArrowheads="1"/>
            </p:cNvSpPr>
            <p:nvPr/>
          </p:nvSpPr>
          <p:spPr bwMode="auto">
            <a:xfrm>
              <a:off x="3120" y="3580"/>
              <a:ext cx="462" cy="2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.VnTime" pitchFamily="34" charset="0"/>
                </a:rPr>
                <a:t>2y</a:t>
              </a:r>
            </a:p>
          </p:txBody>
        </p:sp>
      </p:grpSp>
      <p:pic>
        <p:nvPicPr>
          <p:cNvPr id="20486" name="Picture 31" descr="LAU04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0738"/>
            <a:ext cx="1828800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7" name="Rectangle 29"/>
          <p:cNvSpPr>
            <a:spLocks noChangeArrowheads="1"/>
          </p:cNvSpPr>
          <p:nvPr/>
        </p:nvSpPr>
        <p:spPr bwMode="auto">
          <a:xfrm>
            <a:off x="346364" y="654627"/>
            <a:ext cx="533400" cy="4572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400"/>
              <a:t>?3</a:t>
            </a:r>
          </a:p>
        </p:txBody>
      </p:sp>
      <p:sp>
        <p:nvSpPr>
          <p:cNvPr id="20488" name="TextBox 1"/>
          <p:cNvSpPr txBox="1">
            <a:spLocks noChangeArrowheads="1"/>
          </p:cNvSpPr>
          <p:nvPr/>
        </p:nvSpPr>
        <p:spPr bwMode="auto">
          <a:xfrm>
            <a:off x="5562600" y="17526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66800" y="1299862"/>
            <a:ext cx="2971800" cy="634789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56730" y="1949041"/>
            <a:ext cx="1781770" cy="369332"/>
          </a:xfrm>
          <a:prstGeom prst="rect">
            <a:avLst/>
          </a:prstGeom>
          <a:blipFill rotWithShape="1">
            <a:blip r:embed="rId8"/>
            <a:stretch>
              <a:fillRect l="-3082" t="-8333" b="-26667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56730" y="2514600"/>
            <a:ext cx="2581870" cy="369332"/>
          </a:xfrm>
          <a:prstGeom prst="rect">
            <a:avLst/>
          </a:prstGeom>
          <a:blipFill rotWithShape="1">
            <a:blip r:embed="rId9"/>
            <a:stretch>
              <a:fillRect l="-2123" t="-8333" b="-25000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43000" y="4800600"/>
            <a:ext cx="6279448" cy="523220"/>
          </a:xfrm>
          <a:prstGeom prst="rect">
            <a:avLst/>
          </a:prstGeom>
          <a:blipFill rotWithShape="1">
            <a:blip r:embed="rId10"/>
            <a:stretch>
              <a:fillRect l="-2039" t="-11765" b="-31765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8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/>
          <p:cNvSpPr txBox="1">
            <a:spLocks noChangeArrowheads="1"/>
          </p:cNvSpPr>
          <p:nvPr/>
        </p:nvSpPr>
        <p:spPr bwMode="auto">
          <a:xfrm>
            <a:off x="2209800" y="400050"/>
            <a:ext cx="510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99"/>
              </a:buClr>
              <a:buSzPts val="2400"/>
              <a:buFont typeface="Times New Roman" pitchFamily="18" charset="0"/>
              <a:buNone/>
            </a:pPr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CHƯƠNG I: PHÉP NHÂN VÀ PHÉP CHIA CÁC ĐA THỨC </a:t>
            </a:r>
          </a:p>
        </p:txBody>
      </p:sp>
      <p:cxnSp>
        <p:nvCxnSpPr>
          <p:cNvPr id="117" name="Google Shape;117;p16"/>
          <p:cNvCxnSpPr>
            <a:cxnSpLocks noChangeShapeType="1"/>
          </p:cNvCxnSpPr>
          <p:nvPr/>
        </p:nvCxnSpPr>
        <p:spPr bwMode="auto">
          <a:xfrm>
            <a:off x="4656138" y="1228725"/>
            <a:ext cx="0" cy="533400"/>
          </a:xfrm>
          <a:prstGeom prst="straightConnector1">
            <a:avLst/>
          </a:prstGeom>
          <a:noFill/>
          <a:ln w="57150">
            <a:solidFill>
              <a:srgbClr val="8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Google Shape;118;p16"/>
          <p:cNvSpPr>
            <a:spLocks noChangeArrowheads="1"/>
          </p:cNvSpPr>
          <p:nvPr/>
        </p:nvSpPr>
        <p:spPr bwMode="auto">
          <a:xfrm>
            <a:off x="1943100" y="295275"/>
            <a:ext cx="5867400" cy="9334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ts val="1800"/>
              <a:buFont typeface="Arial" charset="0"/>
              <a:buNone/>
            </a:pPr>
            <a:endParaRPr lang="en-US" altLang="en-US">
              <a:solidFill>
                <a:srgbClr val="660066"/>
              </a:solidFill>
              <a:cs typeface="Arial" charset="0"/>
              <a:sym typeface="Arial" charset="0"/>
            </a:endParaRPr>
          </a:p>
        </p:txBody>
      </p:sp>
      <p:sp>
        <p:nvSpPr>
          <p:cNvPr id="119" name="Google Shape;119;p16"/>
          <p:cNvSpPr>
            <a:spLocks noChangeArrowheads="1"/>
          </p:cNvSpPr>
          <p:nvPr/>
        </p:nvSpPr>
        <p:spPr bwMode="auto">
          <a:xfrm>
            <a:off x="1066800" y="1676400"/>
            <a:ext cx="7391400" cy="762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ts val="1800"/>
              <a:buFont typeface="Arial" charset="0"/>
              <a:buNone/>
            </a:pPr>
            <a:endParaRPr lang="en-US" altLang="en-US">
              <a:solidFill>
                <a:srgbClr val="660066"/>
              </a:solidFill>
              <a:cs typeface="Arial" charset="0"/>
              <a:sym typeface="Arial" charset="0"/>
            </a:endParaRPr>
          </a:p>
        </p:txBody>
      </p:sp>
      <p:sp>
        <p:nvSpPr>
          <p:cNvPr id="120" name="Google Shape;120;p16"/>
          <p:cNvSpPr txBox="1">
            <a:spLocks noChangeArrowheads="1"/>
          </p:cNvSpPr>
          <p:nvPr/>
        </p:nvSpPr>
        <p:spPr bwMode="auto">
          <a:xfrm>
            <a:off x="990600" y="17907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99"/>
              </a:buClr>
              <a:buSzPts val="2400"/>
              <a:buFont typeface="Times New Roman" pitchFamily="18" charset="0"/>
              <a:buNone/>
            </a:pPr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Trong chương này, ta sẽ tìm hiểu các nội dung</a:t>
            </a:r>
          </a:p>
        </p:txBody>
      </p:sp>
      <p:cxnSp>
        <p:nvCxnSpPr>
          <p:cNvPr id="121" name="Google Shape;121;p16"/>
          <p:cNvCxnSpPr>
            <a:cxnSpLocks noChangeShapeType="1"/>
          </p:cNvCxnSpPr>
          <p:nvPr/>
        </p:nvCxnSpPr>
        <p:spPr bwMode="auto">
          <a:xfrm flipH="1">
            <a:off x="3810000" y="2405063"/>
            <a:ext cx="838200" cy="762000"/>
          </a:xfrm>
          <a:prstGeom prst="straightConnector1">
            <a:avLst/>
          </a:prstGeom>
          <a:noFill/>
          <a:ln w="57150">
            <a:solidFill>
              <a:srgbClr val="8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Google Shape;122;p16"/>
          <p:cNvCxnSpPr>
            <a:cxnSpLocks noChangeShapeType="1"/>
          </p:cNvCxnSpPr>
          <p:nvPr/>
        </p:nvCxnSpPr>
        <p:spPr bwMode="auto">
          <a:xfrm flipH="1">
            <a:off x="2357438" y="2405063"/>
            <a:ext cx="2286000" cy="762000"/>
          </a:xfrm>
          <a:prstGeom prst="straightConnector1">
            <a:avLst/>
          </a:prstGeom>
          <a:noFill/>
          <a:ln w="57150">
            <a:solidFill>
              <a:srgbClr val="8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" name="Google Shape;123;p16"/>
          <p:cNvSpPr>
            <a:spLocks noChangeArrowheads="1"/>
          </p:cNvSpPr>
          <p:nvPr/>
        </p:nvSpPr>
        <p:spPr bwMode="auto">
          <a:xfrm>
            <a:off x="1143000" y="3167063"/>
            <a:ext cx="1524000" cy="2133600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buSzPts val="1800"/>
              <a:buFont typeface="Arial" charset="0"/>
              <a:buNone/>
            </a:pPr>
            <a:endParaRPr lang="en-US" altLang="en-US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24" name="Google Shape;124;p16"/>
          <p:cNvSpPr txBox="1">
            <a:spLocks noChangeArrowheads="1"/>
          </p:cNvSpPr>
          <p:nvPr/>
        </p:nvSpPr>
        <p:spPr bwMode="auto">
          <a:xfrm>
            <a:off x="1143000" y="3319463"/>
            <a:ext cx="13716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99"/>
              </a:buClr>
              <a:buSzPts val="2400"/>
              <a:buFont typeface="Times New Roman" pitchFamily="18" charset="0"/>
              <a:buNone/>
            </a:pPr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Phép nhân các đa thức</a:t>
            </a:r>
          </a:p>
        </p:txBody>
      </p:sp>
      <p:sp>
        <p:nvSpPr>
          <p:cNvPr id="125" name="Google Shape;125;p16"/>
          <p:cNvSpPr txBox="1">
            <a:spLocks noChangeArrowheads="1"/>
          </p:cNvSpPr>
          <p:nvPr/>
        </p:nvSpPr>
        <p:spPr bwMode="auto">
          <a:xfrm>
            <a:off x="2895600" y="3248025"/>
            <a:ext cx="1600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99"/>
              </a:buClr>
              <a:buSzPts val="2400"/>
              <a:buFont typeface="Times New Roman" pitchFamily="18" charset="0"/>
              <a:buNone/>
            </a:pPr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Các hằng đẳng thức đáng nhớ</a:t>
            </a:r>
          </a:p>
        </p:txBody>
      </p:sp>
      <p:sp>
        <p:nvSpPr>
          <p:cNvPr id="126" name="Google Shape;126;p16"/>
          <p:cNvSpPr>
            <a:spLocks noChangeArrowheads="1"/>
          </p:cNvSpPr>
          <p:nvPr/>
        </p:nvSpPr>
        <p:spPr bwMode="auto">
          <a:xfrm>
            <a:off x="2971800" y="3167063"/>
            <a:ext cx="1524000" cy="2133600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buSzPts val="1800"/>
              <a:buFont typeface="Arial" charset="0"/>
              <a:buNone/>
            </a:pPr>
            <a:endParaRPr lang="en-US" altLang="en-US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cxnSp>
        <p:nvCxnSpPr>
          <p:cNvPr id="127" name="Google Shape;127;p16"/>
          <p:cNvCxnSpPr>
            <a:cxnSpLocks noChangeShapeType="1"/>
          </p:cNvCxnSpPr>
          <p:nvPr/>
        </p:nvCxnSpPr>
        <p:spPr bwMode="auto">
          <a:xfrm>
            <a:off x="4633913" y="2405063"/>
            <a:ext cx="838200" cy="762000"/>
          </a:xfrm>
          <a:prstGeom prst="straightConnector1">
            <a:avLst/>
          </a:prstGeom>
          <a:noFill/>
          <a:ln w="57150">
            <a:solidFill>
              <a:srgbClr val="8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8" name="Google Shape;128;p16"/>
          <p:cNvSpPr>
            <a:spLocks noChangeArrowheads="1"/>
          </p:cNvSpPr>
          <p:nvPr/>
        </p:nvSpPr>
        <p:spPr bwMode="auto">
          <a:xfrm>
            <a:off x="4876800" y="3167063"/>
            <a:ext cx="1524000" cy="2133600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buSzPts val="1800"/>
              <a:buFont typeface="Arial" charset="0"/>
              <a:buNone/>
            </a:pPr>
            <a:endParaRPr lang="en-US" altLang="en-US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29" name="Google Shape;129;p16"/>
          <p:cNvSpPr txBox="1">
            <a:spLocks noChangeArrowheads="1"/>
          </p:cNvSpPr>
          <p:nvPr/>
        </p:nvSpPr>
        <p:spPr bwMode="auto">
          <a:xfrm>
            <a:off x="4924425" y="3243263"/>
            <a:ext cx="14478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99"/>
              </a:buClr>
              <a:buSzPts val="2400"/>
              <a:buFont typeface="Times New Roman" pitchFamily="18" charset="0"/>
              <a:buNone/>
            </a:pPr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Các PP phân tích đa thức thành nhân tử</a:t>
            </a:r>
          </a:p>
        </p:txBody>
      </p:sp>
      <p:cxnSp>
        <p:nvCxnSpPr>
          <p:cNvPr id="130" name="Google Shape;130;p16"/>
          <p:cNvCxnSpPr>
            <a:cxnSpLocks noChangeShapeType="1"/>
          </p:cNvCxnSpPr>
          <p:nvPr/>
        </p:nvCxnSpPr>
        <p:spPr bwMode="auto">
          <a:xfrm>
            <a:off x="4648200" y="2405063"/>
            <a:ext cx="2514600" cy="762000"/>
          </a:xfrm>
          <a:prstGeom prst="straightConnector1">
            <a:avLst/>
          </a:prstGeom>
          <a:noFill/>
          <a:ln w="57150">
            <a:solidFill>
              <a:srgbClr val="80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1" name="Google Shape;131;p16"/>
          <p:cNvSpPr>
            <a:spLocks noChangeArrowheads="1"/>
          </p:cNvSpPr>
          <p:nvPr/>
        </p:nvSpPr>
        <p:spPr bwMode="auto">
          <a:xfrm>
            <a:off x="6686550" y="3181350"/>
            <a:ext cx="1524000" cy="2133600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buSzPts val="1800"/>
              <a:buFont typeface="Arial" charset="0"/>
              <a:buNone/>
            </a:pPr>
            <a:endParaRPr lang="en-US" altLang="en-US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  <p:sp>
        <p:nvSpPr>
          <p:cNvPr id="132" name="Google Shape;132;p16"/>
          <p:cNvSpPr txBox="1">
            <a:spLocks noChangeArrowheads="1"/>
          </p:cNvSpPr>
          <p:nvPr/>
        </p:nvSpPr>
        <p:spPr bwMode="auto">
          <a:xfrm>
            <a:off x="6662738" y="3243263"/>
            <a:ext cx="16002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99"/>
              </a:buClr>
              <a:buSzPts val="2400"/>
              <a:buFont typeface="Times New Roman" pitchFamily="18" charset="0"/>
              <a:buNone/>
            </a:pPr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Phép chia các đa thức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7886700" cy="4351338"/>
          </a:xfrm>
        </p:spPr>
        <p:txBody>
          <a:bodyPr/>
          <a:lstStyle/>
          <a:p>
            <a:r>
              <a:rPr lang="en-US" altLang="en-US" sz="3200" b="1" smtClean="0">
                <a:latin typeface="Times New Roman" pitchFamily="18" charset="0"/>
                <a:cs typeface="Times New Roman" pitchFamily="18" charset="0"/>
              </a:rPr>
              <a:t>Bài 1 </a:t>
            </a:r>
            <a:r>
              <a:rPr lang="vi-VN" altLang="en-US" sz="3200" b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 Làm tính nhân</a:t>
            </a:r>
            <a:endParaRPr lang="vi-VN" altLang="en-US" sz="320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4" y="1365250"/>
            <a:ext cx="4512470" cy="343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986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62396" y="1087871"/>
            <a:ext cx="7886700" cy="4351338"/>
          </a:xfrm>
          <a:blipFill rotWithShape="1">
            <a:blip r:embed="rId2"/>
            <a:stretch>
              <a:fillRect l="-2396" t="-840"/>
            </a:stretch>
          </a:blipFill>
          <a:extLst/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4258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838200"/>
            <a:ext cx="7886700" cy="4351338"/>
          </a:xfrm>
          <a:blipFill rotWithShape="1">
            <a:blip r:embed="rId2"/>
            <a:stretch>
              <a:fillRect l="-2318" t="-842"/>
            </a:stretch>
          </a:blipFill>
          <a:extLst/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7648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52400" y="1066800"/>
            <a:ext cx="8763000" cy="4351338"/>
          </a:xfrm>
          <a:blipFill rotWithShape="1">
            <a:blip r:embed="rId2"/>
            <a:stretch>
              <a:fillRect l="-1739" t="-420"/>
            </a:stretch>
          </a:blipFill>
          <a:extLst/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5918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04900" y="1524000"/>
            <a:ext cx="190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làm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219200" y="4429991"/>
            <a:ext cx="685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Vậy tại x = 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- 6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, y = 8 thì giá trị của biểu thức là 100</a:t>
            </a:r>
          </a:p>
        </p:txBody>
      </p:sp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634711"/>
            <a:ext cx="8175579" cy="432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066800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288" y="2057400"/>
            <a:ext cx="6353503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4"/>
          <p:cNvSpPr>
            <a:spLocks noChangeArrowheads="1"/>
          </p:cNvSpPr>
          <p:nvPr/>
        </p:nvSpPr>
        <p:spPr bwMode="auto">
          <a:xfrm>
            <a:off x="536575" y="254000"/>
            <a:ext cx="5561013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u="sng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3/Tr5 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x biết</a:t>
            </a:r>
          </a:p>
          <a:p>
            <a:pPr lvl="1" eaLnBrk="1" hangingPunct="1"/>
            <a:endParaRPr lang="en-US" altLang="en-US" sz="100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alt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3x(12x </a:t>
            </a:r>
            <a:r>
              <a:rPr lang="en-US" alt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- 4) - 9x(4x - 3) = 30</a:t>
            </a:r>
          </a:p>
        </p:txBody>
      </p:sp>
      <p:sp>
        <p:nvSpPr>
          <p:cNvPr id="39939" name="Rectangle 30"/>
          <p:cNvSpPr>
            <a:spLocks noChangeArrowheads="1"/>
          </p:cNvSpPr>
          <p:nvPr/>
        </p:nvSpPr>
        <p:spPr bwMode="auto">
          <a:xfrm>
            <a:off x="1911350" y="3287713"/>
            <a:ext cx="1511300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Symbol" pitchFamily="18" charset="2"/>
              <a:buNone/>
            </a:pP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Vậy x = 2</a:t>
            </a:r>
          </a:p>
        </p:txBody>
      </p:sp>
      <p:pic>
        <p:nvPicPr>
          <p:cNvPr id="28676" name="Picture 58" descr="F_1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075" y="4114800"/>
            <a:ext cx="25527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9941" name="Object 25"/>
          <p:cNvGraphicFramePr>
            <a:graphicFrameLocks noChangeAspect="1"/>
          </p:cNvGraphicFramePr>
          <p:nvPr/>
        </p:nvGraphicFramePr>
        <p:xfrm>
          <a:off x="1654175" y="1398588"/>
          <a:ext cx="42005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5" name="Equation" r:id="rId5" imgW="1739900" imgH="228600" progId="Equation.DSMT4">
                  <p:embed/>
                </p:oleObj>
              </mc:Choice>
              <mc:Fallback>
                <p:oleObj name="Equation" r:id="rId5" imgW="173990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175" y="1398588"/>
                        <a:ext cx="42005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28"/>
          <p:cNvGraphicFramePr>
            <a:graphicFrameLocks noChangeAspect="1"/>
          </p:cNvGraphicFramePr>
          <p:nvPr/>
        </p:nvGraphicFramePr>
        <p:xfrm>
          <a:off x="2074863" y="2163763"/>
          <a:ext cx="118427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Equation" r:id="rId7" imgW="533169" imgH="203112" progId="Equation.DSMT4">
                  <p:embed/>
                </p:oleObj>
              </mc:Choice>
              <mc:Fallback>
                <p:oleObj name="Equation" r:id="rId7" imgW="533169" imgH="20311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3" y="2163763"/>
                        <a:ext cx="118427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29"/>
          <p:cNvGraphicFramePr>
            <a:graphicFrameLocks noChangeAspect="1"/>
          </p:cNvGraphicFramePr>
          <p:nvPr/>
        </p:nvGraphicFramePr>
        <p:xfrm>
          <a:off x="2238375" y="2703513"/>
          <a:ext cx="8556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7" name="Equation" r:id="rId9" imgW="330057" imgH="203112" progId="Equation.DSMT4">
                  <p:embed/>
                </p:oleObj>
              </mc:Choice>
              <mc:Fallback>
                <p:oleObj name="Equation" r:id="rId9" imgW="330057" imgH="203112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2703513"/>
                        <a:ext cx="85566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6"/>
          <p:cNvSpPr txBox="1">
            <a:spLocks noChangeArrowheads="1"/>
          </p:cNvSpPr>
          <p:nvPr/>
        </p:nvSpPr>
        <p:spPr bwMode="auto">
          <a:xfrm>
            <a:off x="1436688" y="1524000"/>
            <a:ext cx="6488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 tắc nhân đơn thức với đa thức</a:t>
            </a:r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422275" y="2514600"/>
            <a:ext cx="7924800" cy="2209800"/>
          </a:xfrm>
          <a:prstGeom prst="horizontalScroll">
            <a:avLst>
              <a:gd name="adj" fmla="val 12500"/>
            </a:avLst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en-US" altLang="en-US" sz="28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 nhân một đơn thức với một đa thức, 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 nhân đơn thức với từng hạng tử của đa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thức rồi cộng các tích với nhau.</a:t>
            </a:r>
          </a:p>
          <a:p>
            <a:pPr algn="ctr" eaLnBrk="1" hangingPunct="1"/>
            <a:endParaRPr lang="en-US" altLang="en-US" sz="2800" b="1"/>
          </a:p>
        </p:txBody>
      </p:sp>
      <p:pic>
        <p:nvPicPr>
          <p:cNvPr id="29700" name="Picture 10" descr="percen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105400"/>
            <a:ext cx="11842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11" descr="percen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05400"/>
            <a:ext cx="11842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42888" y="4267200"/>
            <a:ext cx="8763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 rút gọn biểu thức trước khi thay các giá trị của biến (chú ý quy tắc dấu ngoặc)</a:t>
            </a:r>
          </a:p>
        </p:txBody>
      </p:sp>
      <p:sp>
        <p:nvSpPr>
          <p:cNvPr id="30723" name="AutoShape 2" descr="Student thinking 7 reasons why asking questions helps learning the ..."/>
          <p:cNvSpPr>
            <a:spLocks noChangeAspect="1" noChangeArrowheads="1"/>
          </p:cNvSpPr>
          <p:nvPr/>
        </p:nvSpPr>
        <p:spPr bwMode="auto">
          <a:xfrm>
            <a:off x="155575" y="-144463"/>
            <a:ext cx="1516063" cy="151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pic>
        <p:nvPicPr>
          <p:cNvPr id="3072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495425"/>
            <a:ext cx="1704975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Callout 7"/>
          <p:cNvSpPr/>
          <p:nvPr/>
        </p:nvSpPr>
        <p:spPr>
          <a:xfrm>
            <a:off x="2286000" y="762000"/>
            <a:ext cx="4343400" cy="2139950"/>
          </a:xfrm>
          <a:prstGeom prst="wedgeEllipseCallout">
            <a:avLst>
              <a:gd name="adj1" fmla="val 73285"/>
              <a:gd name="adj2" fmla="val 44923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6" name="TextBox 3"/>
          <p:cNvSpPr txBox="1">
            <a:spLocks noChangeArrowheads="1"/>
          </p:cNvSpPr>
          <p:nvPr/>
        </p:nvSpPr>
        <p:spPr bwMode="auto">
          <a:xfrm>
            <a:off x="2628900" y="1371600"/>
            <a:ext cx="4343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Khi tính giá trị của biểu thức cần lưu ý điều gì?</a:t>
            </a:r>
          </a:p>
          <a:p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2" descr="roses_swaying_back_an_a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953000"/>
            <a:ext cx="15113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13" descr="roses_swaying_back_an_a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76800"/>
            <a:ext cx="157162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14" descr="mouse mov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10985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81000" y="1935163"/>
            <a:ext cx="8445500" cy="2123658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-"/>
              <a:defRPr/>
            </a:pPr>
            <a:r>
              <a:rPr lang="en-US" altLang="en-US" sz="320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quy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  <a:defRPr/>
            </a:pP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tập:1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 2(a),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5b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,6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5-6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endParaRPr lang="en-US" alt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alt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alt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32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7857" y="1143000"/>
            <a:ext cx="45742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defRPr/>
            </a:pPr>
            <a:r>
              <a:rPr lang="en-US" sz="32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32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ƯỚNG</a:t>
            </a:r>
            <a:r>
              <a:rPr lang="en-US" sz="32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DẪN VỀ NHÀ: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2603500" y="2532063"/>
            <a:ext cx="533400" cy="66992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4099" name="Object 1"/>
          <p:cNvGraphicFramePr>
            <a:graphicFrameLocks noChangeAspect="1"/>
          </p:cNvGraphicFramePr>
          <p:nvPr/>
        </p:nvGraphicFramePr>
        <p:xfrm>
          <a:off x="838200" y="2528888"/>
          <a:ext cx="1509713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3" imgW="761669" imgH="393529" progId="Equation.DSMT4">
                  <p:embed/>
                </p:oleObj>
              </mc:Choice>
              <mc:Fallback>
                <p:oleObj name="Equation" r:id="rId3" imgW="761669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528888"/>
                        <a:ext cx="1509713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2"/>
          <p:cNvGraphicFramePr>
            <a:graphicFrameLocks noChangeAspect="1"/>
          </p:cNvGraphicFramePr>
          <p:nvPr/>
        </p:nvGraphicFramePr>
        <p:xfrm>
          <a:off x="2789238" y="2455863"/>
          <a:ext cx="118427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5" imgW="672808" imgH="444307" progId="Equation.DSMT4">
                  <p:embed/>
                </p:oleObj>
              </mc:Choice>
              <mc:Fallback>
                <p:oleObj name="Equation" r:id="rId5" imgW="672808" imgH="44430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238" y="2455863"/>
                        <a:ext cx="1184275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495800" y="2560638"/>
            <a:ext cx="2063750" cy="5222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2800" dirty="0">
                <a:latin typeface="+mj-lt"/>
                <a:ea typeface="Arial" panose="020B0604020202020204" pitchFamily="34" charset="0"/>
              </a:rPr>
              <a:t>C. xy(x</a:t>
            </a:r>
            <a:r>
              <a:rPr lang="vi-VN" sz="2800" baseline="30000" dirty="0">
                <a:latin typeface="+mj-lt"/>
                <a:ea typeface="Arial" panose="020B0604020202020204" pitchFamily="34" charset="0"/>
              </a:rPr>
              <a:t>2</a:t>
            </a:r>
            <a:r>
              <a:rPr lang="vi-VN" sz="2800" dirty="0">
                <a:latin typeface="+mj-lt"/>
                <a:ea typeface="Arial" panose="020B0604020202020204" pitchFamily="34" charset="0"/>
              </a:rPr>
              <a:t> + 1)</a:t>
            </a:r>
            <a:endParaRPr lang="en-US" sz="2800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00800" y="2590800"/>
            <a:ext cx="2425700" cy="5540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vi-VN" sz="28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D. 15(x + y)</a:t>
            </a:r>
            <a:endParaRPr lang="en-US" sz="2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6838" y="1600200"/>
            <a:ext cx="87979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đơn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+mj-lt"/>
                <a:ea typeface="Calibri" panose="020F0502020204030204" pitchFamily="34" charset="0"/>
              </a:rPr>
              <a:t>?</a:t>
            </a:r>
          </a:p>
        </p:txBody>
      </p:sp>
      <p:sp>
        <p:nvSpPr>
          <p:cNvPr id="10" name="Oval 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End</a:t>
            </a:r>
          </a:p>
        </p:txBody>
      </p:sp>
      <p:sp>
        <p:nvSpPr>
          <p:cNvPr id="11" name="Oval 10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4" name="Oval 13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5" name="Oval 1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6" name="Oval 1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7" name="Oval 1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8" name="Oval 17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19" name="Oval 18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0" name="Oval 1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21" name="Oval 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 dirty="0">
                <a:solidFill>
                  <a:schemeClr val="accent3"/>
                </a:solidFill>
                <a:latin typeface="Arial" panose="020B0604020202020204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4614863" y="2581275"/>
            <a:ext cx="533400" cy="66992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5123" name="Object 1"/>
          <p:cNvGraphicFramePr>
            <a:graphicFrameLocks noChangeAspect="1"/>
          </p:cNvGraphicFramePr>
          <p:nvPr/>
        </p:nvGraphicFramePr>
        <p:xfrm>
          <a:off x="4738688" y="2430463"/>
          <a:ext cx="1511300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3" imgW="761669" imgH="444307" progId="Equation.DSMT4">
                  <p:embed/>
                </p:oleObj>
              </mc:Choice>
              <mc:Fallback>
                <p:oleObj name="Equation" r:id="rId3" imgW="761669" imgH="444307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2430463"/>
                        <a:ext cx="1511300" cy="87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2"/>
          <p:cNvGraphicFramePr>
            <a:graphicFrameLocks noChangeAspect="1"/>
          </p:cNvGraphicFramePr>
          <p:nvPr/>
        </p:nvGraphicFramePr>
        <p:xfrm>
          <a:off x="2811463" y="2641600"/>
          <a:ext cx="15636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5" imgW="888614" imgH="266584" progId="Equation.DSMT4">
                  <p:embed/>
                </p:oleObj>
              </mc:Choice>
              <mc:Fallback>
                <p:oleObj name="Equation" r:id="rId5" imgW="888614" imgH="26658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463" y="2641600"/>
                        <a:ext cx="1563687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003300" y="2581275"/>
            <a:ext cx="137636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vi-VN" sz="2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latin typeface="+mj-lt"/>
                <a:ea typeface="Arial" panose="020B0604020202020204" pitchFamily="34" charset="0"/>
              </a:rPr>
              <a:t>7</a:t>
            </a:r>
            <a:r>
              <a:rPr lang="vi-VN" sz="2800" dirty="0">
                <a:latin typeface="+mj-lt"/>
                <a:ea typeface="Arial" panose="020B0604020202020204" pitchFamily="34" charset="0"/>
              </a:rPr>
              <a:t>yx</a:t>
            </a:r>
            <a:r>
              <a:rPr lang="vi-VN" sz="2800" baseline="30000" dirty="0">
                <a:latin typeface="+mj-lt"/>
                <a:ea typeface="Arial" panose="020B0604020202020204" pitchFamily="34" charset="0"/>
              </a:rPr>
              <a:t>2</a:t>
            </a:r>
            <a:r>
              <a:rPr lang="vi-VN" sz="2800" dirty="0">
                <a:latin typeface="+mj-lt"/>
                <a:ea typeface="Arial" panose="020B0604020202020204" pitchFamily="34" charset="0"/>
              </a:rPr>
              <a:t> </a:t>
            </a:r>
            <a:endParaRPr lang="en-US" sz="2800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0488" y="2663825"/>
            <a:ext cx="1595437" cy="5302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vi-VN" sz="28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D. 15</a:t>
            </a:r>
            <a:r>
              <a:rPr lang="en-US" sz="28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9" name="Rectangle 8"/>
          <p:cNvSpPr/>
          <p:nvPr/>
        </p:nvSpPr>
        <p:spPr>
          <a:xfrm>
            <a:off x="96838" y="1600200"/>
            <a:ext cx="8797925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  <a:defRPr/>
            </a:pP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+mj-lt"/>
                <a:ea typeface="Calibri" panose="020F0502020204030204" pitchFamily="34" charset="0"/>
              </a:rPr>
              <a:t>?</a:t>
            </a:r>
          </a:p>
        </p:txBody>
      </p:sp>
      <p:sp>
        <p:nvSpPr>
          <p:cNvPr id="10" name="Oval 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End</a:t>
            </a:r>
          </a:p>
        </p:txBody>
      </p:sp>
      <p:sp>
        <p:nvSpPr>
          <p:cNvPr id="11" name="Oval 10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4" name="Oval 13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5" name="Oval 1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6" name="Oval 1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7" name="Oval 1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8" name="Oval 17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19" name="Oval 18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0" name="Oval 1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21" name="Oval 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62800" y="304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 dirty="0">
                <a:solidFill>
                  <a:schemeClr val="accent3"/>
                </a:solidFill>
                <a:latin typeface="Arial" panose="020B0604020202020204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4953000" y="2455863"/>
            <a:ext cx="533400" cy="66992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62000" y="1524000"/>
            <a:ext cx="63484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altLang="en-US" sz="2800" b="1">
                <a:latin typeface="Times New Roman" pitchFamily="18" charset="0"/>
                <a:cs typeface="Times New Roman" pitchFamily="18" charset="0"/>
              </a:rPr>
              <a:t>Câu 3. </a:t>
            </a:r>
            <a:r>
              <a:rPr lang="fr-FR" altLang="en-US" sz="2800">
                <a:latin typeface="Times New Roman" pitchFamily="18" charset="0"/>
                <a:cs typeface="Times New Roman" pitchFamily="18" charset="0"/>
              </a:rPr>
              <a:t>Kết quả phép tính x</a:t>
            </a:r>
            <a:r>
              <a:rPr lang="fr-FR" alt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altLang="en-US" sz="280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altLang="en-US" sz="28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altLang="en-US" sz="2800">
                <a:latin typeface="Times New Roman" pitchFamily="18" charset="0"/>
                <a:cs typeface="Times New Roman" pitchFamily="18" charset="0"/>
              </a:rPr>
              <a:t>.(-3xy</a:t>
            </a:r>
            <a:r>
              <a:rPr lang="fr-FR" alt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altLang="en-US" sz="2800">
                <a:latin typeface="Times New Roman" pitchFamily="18" charset="0"/>
                <a:cs typeface="Times New Roman" pitchFamily="18" charset="0"/>
              </a:rPr>
              <a:t> ) là : </a:t>
            </a:r>
            <a:endParaRPr lang="en-US" altLang="en-US" sz="2800">
              <a:ea typeface="Arial" charset="0"/>
              <a:cs typeface="Times New Roman" pitchFamily="18" charset="0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04800" y="2514600"/>
            <a:ext cx="86106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A. </a:t>
            </a:r>
            <a:r>
              <a:rPr lang="en-US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3</a:t>
            </a: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x</a:t>
            </a:r>
            <a:r>
              <a:rPr lang="vi-VN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3</a:t>
            </a: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y</a:t>
            </a:r>
            <a:r>
              <a:rPr lang="vi-VN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6</a:t>
            </a: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	 </a:t>
            </a:r>
            <a:r>
              <a:rPr lang="en-US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       </a:t>
            </a: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B. –x</a:t>
            </a:r>
            <a:r>
              <a:rPr lang="en-US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3</a:t>
            </a: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y</a:t>
            </a:r>
            <a:r>
              <a:rPr lang="vi-VN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5</a:t>
            </a: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	</a:t>
            </a:r>
            <a:r>
              <a:rPr lang="en-US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 </a:t>
            </a: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C. –</a:t>
            </a:r>
            <a:r>
              <a:rPr lang="en-US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3</a:t>
            </a: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x</a:t>
            </a:r>
            <a:r>
              <a:rPr lang="en-US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3</a:t>
            </a: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y</a:t>
            </a:r>
            <a:r>
              <a:rPr lang="en-US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5                    </a:t>
            </a: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D. 9x</a:t>
            </a:r>
            <a:r>
              <a:rPr lang="vi-VN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3</a:t>
            </a:r>
            <a:r>
              <a:rPr lang="vi-VN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y</a:t>
            </a:r>
            <a:r>
              <a:rPr lang="vi-VN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6</a:t>
            </a:r>
            <a:endParaRPr lang="en-US" altLang="en-US" sz="2800">
              <a:ea typeface="Arial" charset="0"/>
              <a:cs typeface="Times New Roman" pitchFamily="18" charset="0"/>
            </a:endParaRPr>
          </a:p>
        </p:txBody>
      </p:sp>
      <p:sp>
        <p:nvSpPr>
          <p:cNvPr id="5" name="Oval 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15200" y="3810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End</a:t>
            </a:r>
          </a:p>
        </p:txBody>
      </p:sp>
      <p:sp>
        <p:nvSpPr>
          <p:cNvPr id="7" name="Oval 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15200" y="3810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" name="Oval 7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15200" y="3810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9" name="Oval 8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15200" y="3810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0" name="Oval 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15200" y="3810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1" name="Oval 10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15200" y="3810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2" name="Oval 1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15200" y="3810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3" name="Oval 1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15200" y="3810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14" name="Oval 13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15200" y="3810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5" name="Oval 1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15200" y="3810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6" name="Oval 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15200" y="3810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 dirty="0">
                <a:solidFill>
                  <a:schemeClr val="accent3"/>
                </a:solidFill>
                <a:latin typeface="Arial" panose="020B0604020202020204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971800" y="3141663"/>
            <a:ext cx="533400" cy="66992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57200" y="2133600"/>
            <a:ext cx="8763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7000"/>
              </a:lnSpc>
              <a:spcBef>
                <a:spcPts val="300"/>
              </a:spcBef>
              <a:spcAft>
                <a:spcPts val="300"/>
              </a:spcAft>
            </a:pPr>
            <a:r>
              <a:rPr lang="vi-VN" altLang="en-US" sz="2800" b="1">
                <a:latin typeface="Times New Roman" pitchFamily="18" charset="0"/>
                <a:ea typeface="Arial" charset="0"/>
                <a:cs typeface="Times New Roman" pitchFamily="18" charset="0"/>
              </a:rPr>
              <a:t>Câu </a:t>
            </a:r>
            <a:r>
              <a:rPr lang="en-US" altLang="en-US" sz="2800" b="1">
                <a:latin typeface="Times New Roman" pitchFamily="18" charset="0"/>
                <a:ea typeface="Arial" charset="0"/>
                <a:cs typeface="Times New Roman" pitchFamily="18" charset="0"/>
              </a:rPr>
              <a:t>4</a:t>
            </a:r>
            <a:r>
              <a:rPr lang="vi-VN" altLang="en-US" sz="2800" b="1">
                <a:latin typeface="Times New Roman" pitchFamily="18" charset="0"/>
                <a:ea typeface="Arial" charset="0"/>
                <a:cs typeface="Times New Roman" pitchFamily="18" charset="0"/>
              </a:rPr>
              <a:t>. 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Kết quả thu gọn của đa thức xy</a:t>
            </a:r>
            <a:r>
              <a:rPr lang="fr-FR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2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 + 4xy</a:t>
            </a:r>
            <a:r>
              <a:rPr lang="fr-FR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2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 - 2xy</a:t>
            </a:r>
            <a:r>
              <a:rPr lang="fr-FR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2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 là:</a:t>
            </a:r>
            <a:endParaRPr lang="en-US" altLang="en-US" sz="2800">
              <a:ea typeface="Arial" charset="0"/>
              <a:cs typeface="Times New Roman" pitchFamily="18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68300" y="3200400"/>
            <a:ext cx="87630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A.</a:t>
            </a:r>
            <a:r>
              <a:rPr lang="en-US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 2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xy</a:t>
            </a:r>
            <a:r>
              <a:rPr lang="fr-FR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2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		B. </a:t>
            </a:r>
            <a:r>
              <a:rPr lang="en-US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3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xy</a:t>
            </a:r>
            <a:r>
              <a:rPr lang="fr-FR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2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            C. </a:t>
            </a:r>
            <a:r>
              <a:rPr lang="en-US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3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x</a:t>
            </a:r>
            <a:r>
              <a:rPr lang="fr-FR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3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y</a:t>
            </a:r>
            <a:r>
              <a:rPr lang="fr-FR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2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           D. -2x</a:t>
            </a:r>
            <a:r>
              <a:rPr lang="fr-FR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3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y</a:t>
            </a:r>
            <a:r>
              <a:rPr lang="fr-FR" altLang="en-US" sz="2800" baseline="30000">
                <a:latin typeface="Times New Roman" pitchFamily="18" charset="0"/>
                <a:ea typeface="Arial" charset="0"/>
                <a:cs typeface="Times New Roman" pitchFamily="18" charset="0"/>
              </a:rPr>
              <a:t>2</a:t>
            </a:r>
            <a:endParaRPr lang="en-US" altLang="en-US" sz="2800">
              <a:ea typeface="Arial" charset="0"/>
              <a:cs typeface="Times New Roman" pitchFamily="18" charset="0"/>
            </a:endParaRPr>
          </a:p>
        </p:txBody>
      </p:sp>
      <p:sp>
        <p:nvSpPr>
          <p:cNvPr id="5" name="Oval 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91400" y="442913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End</a:t>
            </a:r>
          </a:p>
        </p:txBody>
      </p:sp>
      <p:sp>
        <p:nvSpPr>
          <p:cNvPr id="7" name="Oval 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91400" y="442913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" name="Oval 7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91400" y="442913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9" name="Oval 8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91400" y="442913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0" name="Oval 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91400" y="442913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1" name="Oval 10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91400" y="442913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2" name="Oval 1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91400" y="442913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3" name="Oval 1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91400" y="442913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14" name="Oval 13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91400" y="442913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5" name="Oval 1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91400" y="442913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6" name="Oval 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391400" y="442913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 dirty="0">
                <a:solidFill>
                  <a:schemeClr val="accent3"/>
                </a:solidFill>
                <a:latin typeface="Arial" panose="020B0604020202020204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533400" y="3745923"/>
            <a:ext cx="533400" cy="669925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04800" y="2007321"/>
            <a:ext cx="83058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altLang="en-US" sz="2800" b="1">
                <a:latin typeface="Times New Roman" pitchFamily="18" charset="0"/>
                <a:ea typeface="Arial" charset="0"/>
                <a:cs typeface="Times New Roman" pitchFamily="18" charset="0"/>
              </a:rPr>
              <a:t>Câu 5. </a:t>
            </a: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Với 3 số a, b, c bất kì ta có biểu thức a(b+c) bằng</a:t>
            </a:r>
            <a:endParaRPr lang="en-US" altLang="en-US" sz="2800">
              <a:ea typeface="Arial" charset="0"/>
              <a:cs typeface="Times New Roman" pitchFamily="18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09600" y="2694998"/>
            <a:ext cx="7696200" cy="224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  <a:buFontTx/>
              <a:buAutoNum type="alphaUcPeriod"/>
            </a:pP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a.b –c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AutoNum type="alphaUcPeriod"/>
            </a:pP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 a.b + c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AutoNum type="alphaUcPeriod"/>
            </a:pP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a.b+a.c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Tx/>
              <a:buAutoNum type="alphaUcPeriod"/>
            </a:pPr>
            <a:r>
              <a:rPr lang="fr-FR" altLang="en-US" sz="2800">
                <a:latin typeface="Times New Roman" pitchFamily="18" charset="0"/>
                <a:ea typeface="Arial" charset="0"/>
                <a:cs typeface="Times New Roman" pitchFamily="18" charset="0"/>
              </a:rPr>
              <a:t> a.b – a.c</a:t>
            </a:r>
            <a:endParaRPr lang="en-US" altLang="en-US" sz="2800">
              <a:ea typeface="Arial" charset="0"/>
              <a:cs typeface="Times New Roman" pitchFamily="18" charset="0"/>
            </a:endParaRPr>
          </a:p>
        </p:txBody>
      </p:sp>
      <p:sp>
        <p:nvSpPr>
          <p:cNvPr id="7" name="Oval 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46925" y="685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End</a:t>
            </a:r>
          </a:p>
        </p:txBody>
      </p:sp>
      <p:sp>
        <p:nvSpPr>
          <p:cNvPr id="10" name="Oval 9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46925" y="685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46925" y="685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2" name="Oval 11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46925" y="685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3" name="Oval 1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46925" y="685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4" name="Oval 13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46925" y="685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15" name="Oval 14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46925" y="685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16" name="Oval 1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46925" y="685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7</a:t>
            </a:r>
          </a:p>
        </p:txBody>
      </p:sp>
      <p:sp>
        <p:nvSpPr>
          <p:cNvPr id="17" name="Oval 1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46925" y="685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8" name="Oval 17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46925" y="685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>
                <a:solidFill>
                  <a:schemeClr val="accent3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9" name="Oval 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7146925" y="685800"/>
            <a:ext cx="1235075" cy="123507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GB" sz="4400" dirty="0">
                <a:solidFill>
                  <a:schemeClr val="accent3"/>
                </a:solidFill>
                <a:latin typeface="Arial" panose="020B0604020202020204" pitchFamily="34" charset="0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8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 descr="Cartoon Pupil Thinking About Problem Png Transparent Bottom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9219" name="AutoShape 4" descr="Cartoon Pupil Thinking About Problem Png Transparent Bottom ...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6" name="Cloud Callout 5"/>
          <p:cNvSpPr/>
          <p:nvPr/>
        </p:nvSpPr>
        <p:spPr>
          <a:xfrm>
            <a:off x="2133600" y="198438"/>
            <a:ext cx="6096000" cy="3276600"/>
          </a:xfrm>
          <a:prstGeom prst="cloudCallout">
            <a:avLst>
              <a:gd name="adj1" fmla="val -38876"/>
              <a:gd name="adj2" fmla="val 80611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438400" y="1289050"/>
            <a:ext cx="594360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Muốn nhân một số với một tổng ta làm như thế nào?</a:t>
            </a:r>
          </a:p>
        </p:txBody>
      </p:sp>
      <p:pic>
        <p:nvPicPr>
          <p:cNvPr id="9222" name="Picture 4" descr="Cartoon Pupil Thinking About Problem Png Transparent Bottom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148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609600" y="1066800"/>
            <a:ext cx="8229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Muốn nhân một số với một tổng ta nhân số đó với từng số hạng của tổng rồi cộng các kết quả với nhau.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362200" y="3048000"/>
            <a:ext cx="41910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3600" b="1">
                <a:solidFill>
                  <a:srgbClr val="FF3300"/>
                </a:solidFill>
                <a:latin typeface="Times New Roman" pitchFamily="18" charset="0"/>
              </a:rPr>
              <a:t>a(b + c) = ab + ac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2118</TotalTime>
  <Words>913</Words>
  <Application>Microsoft Office PowerPoint</Application>
  <PresentationFormat>On-screen Show (4:3)</PresentationFormat>
  <Paragraphs>177</Paragraphs>
  <Slides>28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#9Slide03 Bebas Neue Bold</vt:lpstr>
      <vt:lpstr>#9Slide03 BoosterNextFYBlack</vt:lpstr>
      <vt:lpstr>.VnTime</vt:lpstr>
      <vt:lpstr>Arial</vt:lpstr>
      <vt:lpstr>Calibri</vt:lpstr>
      <vt:lpstr>Calibri Light</vt:lpstr>
      <vt:lpstr>Symbol</vt:lpstr>
      <vt:lpstr>Times New Roman</vt:lpstr>
      <vt:lpstr>Office Theme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Pham Tuan Anh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NHIỆT LIỆT CHÀO MỪNG CÁC THẦY CÔ GIÁO VỀ DỰ GIỜ  ĐẠI SỐ. LỚP 8A. MÔN ĐẠI SỐ Tiết thứ 01: Nhân đơn thức với đa thức</dc:title>
  <dc:creator>Pham Tuan Anh</dc:creator>
  <cp:lastModifiedBy>Ha Thien</cp:lastModifiedBy>
  <cp:revision>164</cp:revision>
  <dcterms:created xsi:type="dcterms:W3CDTF">2010-07-03T09:28:36Z</dcterms:created>
  <dcterms:modified xsi:type="dcterms:W3CDTF">2021-09-02T05:11:47Z</dcterms:modified>
</cp:coreProperties>
</file>