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Tahoma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4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42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Tahoma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Tahom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êu đề bản chiếu" showMasterSp="0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演示模板底稿" id="17" name="Google Shape;17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18" y="0"/>
            <a:ext cx="1218776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/>
          <p:nvPr>
            <p:ph type="ctrTitle"/>
          </p:nvPr>
        </p:nvSpPr>
        <p:spPr>
          <a:xfrm>
            <a:off x="4895852" y="1485900"/>
            <a:ext cx="7294033" cy="1225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4895852" y="2711450"/>
            <a:ext cx="7294033" cy="54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sz="1800">
                <a:solidFill>
                  <a:schemeClr val="lt1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êu đề và Văn bản dọc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êu đề dọc và Văn bản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 rot="5400000">
            <a:off x="7285037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" type="body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êu đề và Nội dung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Đầu trang của Phần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ai Nội dung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hép so sánh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7" name="Google Shape;47;p6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ỉ Tiêu đề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ống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ội dung với Phụ đề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Ảnh với Phụ đề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lt2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8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演示模板底稿2"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118" y="0"/>
            <a:ext cx="1218776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/>
        </p:nvSpPr>
        <p:spPr>
          <a:xfrm>
            <a:off x="1526557" y="692696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rPr>
              <a:t>Tiết 3: LUYỆN TẬP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400" u="none" cap="none" strike="noStrike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rPr>
              <a:t>HỆ THỨC LƯỢNG TRONG TAM GIÁC VUÔNG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1981200" y="66820"/>
            <a:ext cx="8229600" cy="490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ÔN TẬP KIẾN THỨC CŨ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5924288" y="1181285"/>
            <a:ext cx="6267712" cy="5569277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-2236" r="-2430" t="-1532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US"/>
              <a:t> </a:t>
            </a:r>
            <a:endParaRPr/>
          </a:p>
        </p:txBody>
      </p:sp>
      <p:pic>
        <p:nvPicPr>
          <p:cNvPr id="97" name="Google Shape;97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47528" y="1181284"/>
            <a:ext cx="3933572" cy="216024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1485072" y="560535"/>
            <a:ext cx="9182928" cy="620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 hệ thức lượng trong tam giác vuông</a:t>
            </a:r>
            <a:endParaRPr b="0" i="1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>
            <p:ph type="title"/>
          </p:nvPr>
        </p:nvSpPr>
        <p:spPr>
          <a:xfrm>
            <a:off x="1981200" y="66820"/>
            <a:ext cx="8229600" cy="490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CHUẨN BỊ CHO TIẾT HỌC MỚI</a:t>
            </a:r>
            <a:endParaRPr/>
          </a:p>
        </p:txBody>
      </p:sp>
      <p:sp>
        <p:nvSpPr>
          <p:cNvPr id="104" name="Google Shape;104;p15"/>
          <p:cNvSpPr txBox="1"/>
          <p:nvPr/>
        </p:nvSpPr>
        <p:spPr>
          <a:xfrm>
            <a:off x="119336" y="560534"/>
            <a:ext cx="11953328" cy="34445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Chuẩn bị các dụng cụ học tập: SGK, tập, thước eke, máy tính cầm tay,..</a:t>
            </a:r>
            <a:endParaRPr/>
          </a:p>
          <a:p>
            <a:pPr indent="0" lvl="0" marL="0" marR="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Xem trước các bài tập 6/SGK/69, 8/SGK/70. </a:t>
            </a:r>
            <a:endParaRPr/>
          </a:p>
          <a:p>
            <a:pPr indent="0" lvl="0" marL="0" marR="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Mỗi bài tập, các em hãy vẽ hình, xác định tên gọi và dự đoán sẽ sử dụng hệ thức lượng nào để tính toán.</a:t>
            </a:r>
            <a:endParaRPr/>
          </a:p>
          <a:p>
            <a:pPr indent="0" lvl="0" marL="0" marR="0" rtl="0" algn="just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(Gợi ý: Có thể đặt tên đỉnh các tam giác để dễ tính toán).</a:t>
            </a:r>
            <a:endParaRPr b="0" i="1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type="title"/>
          </p:nvPr>
        </p:nvSpPr>
        <p:spPr>
          <a:xfrm>
            <a:off x="119336" y="980728"/>
            <a:ext cx="8229600" cy="490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Bài 6/SGK/69</a:t>
            </a:r>
            <a:endParaRPr/>
          </a:p>
        </p:txBody>
      </p:sp>
      <p:sp>
        <p:nvSpPr>
          <p:cNvPr id="110" name="Google Shape;110;p16"/>
          <p:cNvSpPr txBox="1"/>
          <p:nvPr>
            <p:ph idx="1" type="body"/>
          </p:nvPr>
        </p:nvSpPr>
        <p:spPr>
          <a:xfrm>
            <a:off x="28956" y="2276872"/>
            <a:ext cx="12190576" cy="258408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Times New Roman"/>
              <a:buNone/>
            </a:pPr>
            <a:r>
              <a:rPr i="1" lang="en-US" sz="4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 bài</a:t>
            </a:r>
            <a:r>
              <a:rPr lang="en-US" sz="4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Đường cao của một tam giác vuông chia cạnh huyền thành hai đoạn thẳng có độ dài là 1 và 2. Hãy tính các cạnh góc vuông của tam giác này.</a:t>
            </a:r>
            <a:endParaRPr sz="4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6"/>
          <p:cNvSpPr txBox="1"/>
          <p:nvPr/>
        </p:nvSpPr>
        <p:spPr>
          <a:xfrm>
            <a:off x="119336" y="260648"/>
            <a:ext cx="8229600" cy="4900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Đề bài tập, các em tham khảo trước</a:t>
            </a:r>
            <a:endParaRPr b="1" i="0" sz="3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7711333" y="183611"/>
            <a:ext cx="4508198" cy="2121117"/>
          </a:xfrm>
          <a:prstGeom prst="wedgeEllipseCallout">
            <a:avLst>
              <a:gd fmla="val -44157" name="adj1"/>
              <a:gd fmla="val 49326" name="adj2"/>
            </a:avLst>
          </a:prstGeom>
          <a:solidFill>
            <a:srgbClr val="0070C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 em hãy vẽ  hình và dự đoán bài toán sẽ sử dụng hệ thức lượng nào nhé?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1981200" y="556887"/>
            <a:ext cx="8229600" cy="55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19" name="Google Shape;119;p17"/>
          <p:cNvSpPr txBox="1"/>
          <p:nvPr/>
        </p:nvSpPr>
        <p:spPr>
          <a:xfrm>
            <a:off x="119336" y="513607"/>
            <a:ext cx="10548664" cy="533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99CC00"/>
                </a:solidFill>
                <a:latin typeface="Arial"/>
                <a:ea typeface="Arial"/>
                <a:cs typeface="Arial"/>
                <a:sym typeface="Arial"/>
              </a:rPr>
              <a:t>Bài 8/SGK/70. </a:t>
            </a:r>
            <a:r>
              <a:rPr b="1" i="0" lang="en-US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 bài: Tìm x và y trong mỗi hình sau</a:t>
            </a:r>
            <a:endParaRPr b="1" i="0" sz="3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0" name="Google Shape;120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336" y="1143543"/>
            <a:ext cx="11953328" cy="47487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140986" y="-141768"/>
            <a:ext cx="8418513" cy="9636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/>
          <p:nvPr>
            <p:ph type="title"/>
          </p:nvPr>
        </p:nvSpPr>
        <p:spPr>
          <a:xfrm>
            <a:off x="0" y="78338"/>
            <a:ext cx="8229600" cy="490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Bài tập thực tế</a:t>
            </a:r>
            <a:endParaRPr/>
          </a:p>
        </p:txBody>
      </p:sp>
      <p:sp>
        <p:nvSpPr>
          <p:cNvPr id="127" name="Google Shape;127;p18"/>
          <p:cNvSpPr txBox="1"/>
          <p:nvPr>
            <p:ph idx="1" type="body"/>
          </p:nvPr>
        </p:nvSpPr>
        <p:spPr>
          <a:xfrm>
            <a:off x="1981200" y="556887"/>
            <a:ext cx="8229600" cy="55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119336" y="513607"/>
            <a:ext cx="8208912" cy="29995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 bài: Một học sinh cầm 1 cây thước ê ke đứng cách cột cờ 2m </a:t>
            </a:r>
            <a:r>
              <a:rPr b="1" i="1" lang="en-US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(hình 1).</a:t>
            </a:r>
            <a:r>
              <a:rPr b="1" i="0" lang="en-US" sz="3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Bạn ấy lần lượt nhìn theo 2 cạnh của góc vuông của ê ke thì thấy ngọn và chân của cột cờ. Biết khoảng cách từ mắt học sinh đến mặt đất là 1,6m. Hãy tính chiều cao của cột cờ.</a:t>
            </a:r>
            <a:endParaRPr b="1" i="0" sz="3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129" name="Google Shape;129;p18"/>
          <p:cNvGrpSpPr/>
          <p:nvPr/>
        </p:nvGrpSpPr>
        <p:grpSpPr>
          <a:xfrm>
            <a:off x="8924950" y="48785"/>
            <a:ext cx="3267050" cy="4715594"/>
            <a:chOff x="8521" y="6207"/>
            <a:chExt cx="3349" cy="4861"/>
          </a:xfrm>
        </p:grpSpPr>
        <p:grpSp>
          <p:nvGrpSpPr>
            <p:cNvPr id="130" name="Google Shape;130;p18"/>
            <p:cNvGrpSpPr/>
            <p:nvPr/>
          </p:nvGrpSpPr>
          <p:grpSpPr>
            <a:xfrm>
              <a:off x="8521" y="6207"/>
              <a:ext cx="3349" cy="3887"/>
              <a:chOff x="5981" y="2082"/>
              <a:chExt cx="3349" cy="3887"/>
            </a:xfrm>
          </p:grpSpPr>
          <p:cxnSp>
            <p:nvCxnSpPr>
              <p:cNvPr id="131" name="Google Shape;131;p18"/>
              <p:cNvCxnSpPr/>
              <p:nvPr/>
            </p:nvCxnSpPr>
            <p:spPr>
              <a:xfrm>
                <a:off x="6009" y="5954"/>
                <a:ext cx="2861" cy="15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132" name="Google Shape;132;p18"/>
              <p:cNvGrpSpPr/>
              <p:nvPr/>
            </p:nvGrpSpPr>
            <p:grpSpPr>
              <a:xfrm>
                <a:off x="5981" y="2082"/>
                <a:ext cx="3349" cy="3887"/>
                <a:chOff x="5981" y="2082"/>
                <a:chExt cx="4140" cy="4230"/>
              </a:xfrm>
            </p:grpSpPr>
            <p:grpSp>
              <p:nvGrpSpPr>
                <p:cNvPr id="133" name="Google Shape;133;p18"/>
                <p:cNvGrpSpPr/>
                <p:nvPr/>
              </p:nvGrpSpPr>
              <p:grpSpPr>
                <a:xfrm>
                  <a:off x="5981" y="2082"/>
                  <a:ext cx="4140" cy="4230"/>
                  <a:chOff x="5981" y="2082"/>
                  <a:chExt cx="4140" cy="4230"/>
                </a:xfrm>
              </p:grpSpPr>
              <p:grpSp>
                <p:nvGrpSpPr>
                  <p:cNvPr id="134" name="Google Shape;134;p18"/>
                  <p:cNvGrpSpPr/>
                  <p:nvPr/>
                </p:nvGrpSpPr>
                <p:grpSpPr>
                  <a:xfrm>
                    <a:off x="8081" y="2082"/>
                    <a:ext cx="2040" cy="4229"/>
                    <a:chOff x="5250" y="1378"/>
                    <a:chExt cx="3285" cy="3887"/>
                  </a:xfrm>
                </p:grpSpPr>
                <p:pic>
                  <p:nvPicPr>
                    <p:cNvPr descr="Description: Kết quả hình ảnh cho ảnh cột cờ vẽ" id="135" name="Google Shape;135;p18"/>
                    <p:cNvPicPr preferRelativeResize="0"/>
                    <p:nvPr/>
                  </p:nvPicPr>
                  <p:blipFill rotWithShape="1">
                    <a:blip r:embed="rId3">
                      <a:alphaModFix/>
                    </a:blip>
                    <a:srcRect b="0" l="0" r="0" t="0"/>
                    <a:stretch/>
                  </p:blipFill>
                  <p:spPr>
                    <a:xfrm>
                      <a:off x="5250" y="1378"/>
                      <a:ext cx="3285" cy="163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grpSp>
                  <p:nvGrpSpPr>
                    <p:cNvPr id="136" name="Google Shape;136;p18"/>
                    <p:cNvGrpSpPr/>
                    <p:nvPr/>
                  </p:nvGrpSpPr>
                  <p:grpSpPr>
                    <a:xfrm>
                      <a:off x="5370" y="1378"/>
                      <a:ext cx="1275" cy="3887"/>
                      <a:chOff x="5370" y="1378"/>
                      <a:chExt cx="1275" cy="3887"/>
                    </a:xfrm>
                  </p:grpSpPr>
                  <p:cxnSp>
                    <p:nvCxnSpPr>
                      <p:cNvPr id="137" name="Google Shape;137;p18"/>
                      <p:cNvCxnSpPr/>
                      <p:nvPr/>
                    </p:nvCxnSpPr>
                    <p:spPr>
                      <a:xfrm flipH="1">
                        <a:off x="6000" y="1378"/>
                        <a:ext cx="30" cy="3887"/>
                      </a:xfrm>
                      <a:prstGeom prst="straightConnector1">
                        <a:avLst/>
                      </a:prstGeom>
                      <a:noFill/>
                      <a:ln cap="flat" cmpd="sng" w="19050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38" name="Google Shape;138;p18"/>
                      <p:cNvSpPr/>
                      <p:nvPr/>
                    </p:nvSpPr>
                    <p:spPr>
                      <a:xfrm rot="10800000">
                        <a:off x="5370" y="4950"/>
                        <a:ext cx="1275" cy="315"/>
                      </a:xfrm>
                      <a:custGeom>
                        <a:rect b="b" l="l" r="r" t="t"/>
                        <a:pathLst>
                          <a:path extrusionOk="0" h="21600" w="21600">
                            <a:moveTo>
                              <a:pt x="0" y="0"/>
                            </a:moveTo>
                            <a:lnTo>
                              <a:pt x="4301" y="21600"/>
                            </a:lnTo>
                            <a:lnTo>
                              <a:pt x="17299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solidFill>
                        <a:srgbClr val="FFFFFF"/>
                      </a:solidFill>
                      <a:ln cap="flat" cmpd="sng" w="19050">
                        <a:solidFill>
                          <a:srgbClr val="000000"/>
                        </a:solidFill>
                        <a:prstDash val="solid"/>
                        <a:miter lim="800000"/>
                        <a:headEnd len="sm" w="sm" type="none"/>
                        <a:tailEnd len="sm" w="sm" type="none"/>
                      </a:ln>
                    </p:spPr>
                    <p:txBody>
                      <a:bodyPr anchorCtr="0" anchor="t" bIns="45700" lIns="91425" spcFirstLastPara="1" rIns="91425" wrap="square" tIns="45700">
                        <a:noAutofit/>
                      </a:bodyPr>
                      <a:lstStyle/>
                      <a:p>
                        <a:pPr indent="0" lvl="0" marL="0" marR="0" rtl="0" algn="l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>
                            <a:schemeClr val="dk1"/>
                          </a:buClr>
                          <a:buSzPts val="1800"/>
                          <a:buFont typeface="Arial"/>
                          <a:buNone/>
                        </a:pPr>
                        <a:r>
                          <a:t/>
                        </a:r>
                        <a:endParaRPr b="0" i="0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139" name="Google Shape;139;p18"/>
                  <p:cNvGrpSpPr/>
                  <p:nvPr/>
                </p:nvGrpSpPr>
                <p:grpSpPr>
                  <a:xfrm>
                    <a:off x="5981" y="2082"/>
                    <a:ext cx="2584" cy="4230"/>
                    <a:chOff x="5981" y="2082"/>
                    <a:chExt cx="2584" cy="4230"/>
                  </a:xfrm>
                </p:grpSpPr>
                <p:pic>
                  <p:nvPicPr>
                    <p:cNvPr id="140" name="Google Shape;140;p18"/>
                    <p:cNvPicPr preferRelativeResize="0"/>
                    <p:nvPr/>
                  </p:nvPicPr>
                  <p:blipFill rotWithShape="1">
                    <a:blip r:embed="rId4">
                      <a:alphaModFix/>
                    </a:blip>
                    <a:srcRect b="0" l="0" r="0" t="0"/>
                    <a:stretch/>
                  </p:blipFill>
                  <p:spPr>
                    <a:xfrm>
                      <a:off x="5981" y="4827"/>
                      <a:ext cx="360" cy="148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  <p:sp>
                  <p:nvSpPr>
                    <p:cNvPr id="141" name="Google Shape;141;p18"/>
                    <p:cNvSpPr/>
                    <p:nvPr/>
                  </p:nvSpPr>
                  <p:spPr>
                    <a:xfrm rot="2049688">
                      <a:off x="6481" y="4490"/>
                      <a:ext cx="547" cy="733"/>
                    </a:xfrm>
                    <a:prstGeom prst="rtTriangle">
                      <a:avLst/>
                    </a:prstGeom>
                    <a:solidFill>
                      <a:srgbClr val="FFFF00"/>
                    </a:solidFill>
                    <a:ln cap="flat" cmpd="sng" w="9525">
                      <a:solidFill>
                        <a:srgbClr val="000000"/>
                      </a:solidFill>
                      <a:prstDash val="solid"/>
                      <a:miter lim="800000"/>
                      <a:headEnd len="sm" w="sm" type="none"/>
                      <a:tailEnd len="sm" w="sm" type="none"/>
                    </a:ln>
                  </p:spPr>
                  <p:txBody>
                    <a:bodyPr anchorCtr="0" anchor="t" bIns="45700" lIns="91425" spcFirstLastPara="1" rIns="91425" wrap="square" tIns="45700"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b="0" i="0" sz="18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p:txBody>
                </p:sp>
                <p:cxnSp>
                  <p:nvCxnSpPr>
                    <p:cNvPr id="142" name="Google Shape;142;p18"/>
                    <p:cNvCxnSpPr/>
                    <p:nvPr/>
                  </p:nvCxnSpPr>
                  <p:spPr>
                    <a:xfrm flipH="1" rot="10800000">
                      <a:off x="6326" y="2082"/>
                      <a:ext cx="2221" cy="2880"/>
                    </a:xfrm>
                    <a:prstGeom prst="straightConnector1">
                      <a:avLst/>
                    </a:prstGeom>
                    <a:noFill/>
                    <a:ln cap="flat" cmpd="sng" w="19050">
                      <a:solidFill>
                        <a:srgbClr val="000000"/>
                      </a:solidFill>
                      <a:prstDash val="dash"/>
                      <a:round/>
                      <a:headEnd len="med" w="med" type="none"/>
                      <a:tailEnd len="med" w="med" type="none"/>
                    </a:ln>
                  </p:spPr>
                </p:cxnSp>
                <p:cxnSp>
                  <p:nvCxnSpPr>
                    <p:cNvPr id="143" name="Google Shape;143;p18"/>
                    <p:cNvCxnSpPr/>
                    <p:nvPr/>
                  </p:nvCxnSpPr>
                  <p:spPr>
                    <a:xfrm>
                      <a:off x="6326" y="5037"/>
                      <a:ext cx="2239" cy="1260"/>
                    </a:xfrm>
                    <a:prstGeom prst="straightConnector1">
                      <a:avLst/>
                    </a:prstGeom>
                    <a:noFill/>
                    <a:ln cap="flat" cmpd="sng" w="19050">
                      <a:solidFill>
                        <a:srgbClr val="000000"/>
                      </a:solidFill>
                      <a:prstDash val="dash"/>
                      <a:round/>
                      <a:headEnd len="med" w="med" type="none"/>
                      <a:tailEnd len="med" w="med" type="none"/>
                    </a:ln>
                  </p:spPr>
                </p:cxnSp>
              </p:grpSp>
            </p:grpSp>
            <p:sp>
              <p:nvSpPr>
                <p:cNvPr id="144" name="Google Shape;144;p18"/>
                <p:cNvSpPr/>
                <p:nvPr/>
              </p:nvSpPr>
              <p:spPr>
                <a:xfrm flipH="1" rot="7431582">
                  <a:off x="6329" y="4917"/>
                  <a:ext cx="150" cy="138"/>
                </a:xfrm>
                <a:prstGeom prst="rect">
                  <a:avLst/>
                </a:prstGeom>
                <a:solidFill>
                  <a:srgbClr val="FFFFFF"/>
                </a:solidFill>
                <a:ln cap="flat" cmpd="sng" w="9525">
                  <a:solidFill>
                    <a:srgbClr val="00000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45" name="Google Shape;145;p18"/>
            <p:cNvSpPr txBox="1"/>
            <p:nvPr/>
          </p:nvSpPr>
          <p:spPr>
            <a:xfrm>
              <a:off x="9855" y="10134"/>
              <a:ext cx="1018" cy="93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Calibri"/>
                <a:buNone/>
              </a:pPr>
              <a:r>
                <a:rPr b="1" i="1" lang="en-US" sz="1100" u="none" cap="none" strike="noStrik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Hình 1</a:t>
              </a:r>
              <a:endParaRPr b="0" i="0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6" name="Google Shape;146;p18"/>
          <p:cNvSpPr txBox="1"/>
          <p:nvPr/>
        </p:nvSpPr>
        <p:spPr>
          <a:xfrm>
            <a:off x="1291688" y="3648055"/>
            <a:ext cx="7050593" cy="132658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Nhận xét: Vì trên hình của đề bài chưa có tên điểm nên để thuận tiện cho việc giải bài toán ta sẽ vẽ lại hình và gọi tên các điểm cần thiết .</a:t>
            </a:r>
            <a:endParaRPr b="0" i="0" sz="2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4758" y="5085184"/>
            <a:ext cx="12192000" cy="1600200"/>
          </a:xfrm>
          <a:prstGeom prst="roundRect">
            <a:avLst>
              <a:gd fmla="val 16667" name="adj"/>
            </a:avLst>
          </a:prstGeom>
          <a:solidFill>
            <a:srgbClr val="FFCC66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7"/>
              <a:buFont typeface="Times New Roman"/>
              <a:buNone/>
            </a:pPr>
            <a:r>
              <a:rPr b="0" i="0" lang="en-US" sz="2667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Yêu cầu: Hãy cho biết trong bài này, đã cho các yếu tố nào, cần tính yếu tố nào? </a:t>
            </a:r>
            <a:endParaRPr b="0" i="0" sz="2667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67"/>
              <a:buFont typeface="Times New Roman"/>
              <a:buNone/>
            </a:pPr>
            <a:r>
              <a:rPr b="0" i="0" lang="en-US" sz="2667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Dự đoán hệ thức lượng sẽ sử dụng để giải toán?</a:t>
            </a:r>
            <a:endParaRPr b="0" i="0" sz="2667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 txBox="1"/>
          <p:nvPr/>
        </p:nvSpPr>
        <p:spPr>
          <a:xfrm>
            <a:off x="5102226" y="1652588"/>
            <a:ext cx="525462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XIN CHÂN THÀNH CẢM ƠN!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hủ đề của Office">
  <a:themeElements>
    <a:clrScheme name="Văn phòng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