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Tahom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4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42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Tahoma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/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/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/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/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/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/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/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833284" y="-1623482"/>
            <a:ext cx="452543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2" type="body"/>
          </p:nvPr>
        </p:nvSpPr>
        <p:spPr>
          <a:xfrm>
            <a:off x="6197600" y="1600201"/>
            <a:ext cx="53848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3" type="body"/>
          </p:nvPr>
        </p:nvSpPr>
        <p:spPr>
          <a:xfrm>
            <a:off x="6197600" y="3938590"/>
            <a:ext cx="53848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5333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/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/>
            </a:lvl3pPr>
            <a:lvl4pPr indent="-228600" lvl="3" marL="18288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/>
            </a:lvl4pPr>
            <a:lvl5pPr indent="-228600" lvl="4" marL="22860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/>
            </a:lvl5pPr>
            <a:lvl6pPr indent="-228600" lvl="5" marL="2743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/>
            </a:lvl6pPr>
            <a:lvl7pPr indent="-228600" lvl="6" marL="32004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/>
            </a:lvl7pPr>
            <a:lvl8pPr indent="-228600" lvl="7" marL="3657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/>
            </a:lvl8pPr>
            <a:lvl9pPr indent="-228600" lvl="8" marL="41148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5645" lvl="0" marL="45720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/>
            </a:lvl2pPr>
            <a:lvl3pPr indent="-397954" lvl="2" marL="1371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5645" lvl="0" marL="45720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/>
            </a:lvl2pPr>
            <a:lvl3pPr indent="-397954" lvl="2" marL="1371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indent="-228600" lvl="1" marL="914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1" sz="2667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3pPr>
            <a:lvl4pPr indent="-228600" lvl="3" marL="1828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1" sz="2133"/>
            </a:lvl4pPr>
            <a:lvl5pPr indent="-228600" lvl="4" marL="22860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1" sz="2133"/>
            </a:lvl5pPr>
            <a:lvl6pPr indent="-228600" lvl="5" marL="2743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1" sz="2133"/>
            </a:lvl6pPr>
            <a:lvl7pPr indent="-228600" lvl="6" marL="32004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1" sz="2133"/>
            </a:lvl7pPr>
            <a:lvl8pPr indent="-228600" lvl="7" marL="3657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1" sz="2133"/>
            </a:lvl8pPr>
            <a:lvl9pPr indent="-228600" lvl="8" marL="4114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1" sz="2133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397954" lvl="1" marL="914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64045" lvl="3" marL="1828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/>
            </a:lvl4pPr>
            <a:lvl5pPr indent="-364045" lvl="4" marL="22860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/>
            </a:lvl5pPr>
            <a:lvl6pPr indent="-364045" lvl="5" marL="2743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/>
            </a:lvl6pPr>
            <a:lvl7pPr indent="-364045" lvl="6" marL="32004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/>
            </a:lvl7pPr>
            <a:lvl8pPr indent="-364045" lvl="7" marL="3657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/>
            </a:lvl8pPr>
            <a:lvl9pPr indent="-364045" lvl="8" marL="4114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indent="-228600" lvl="1" marL="914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1" sz="2667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3pPr>
            <a:lvl4pPr indent="-228600" lvl="3" marL="1828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1" sz="2133"/>
            </a:lvl4pPr>
            <a:lvl5pPr indent="-228600" lvl="4" marL="22860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1" sz="2133"/>
            </a:lvl5pPr>
            <a:lvl6pPr indent="-228600" lvl="5" marL="2743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1" sz="2133"/>
            </a:lvl6pPr>
            <a:lvl7pPr indent="-228600" lvl="6" marL="32004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1" sz="2133"/>
            </a:lvl7pPr>
            <a:lvl8pPr indent="-228600" lvl="7" marL="3657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1" sz="2133"/>
            </a:lvl8pPr>
            <a:lvl9pPr indent="-228600" lvl="8" marL="4114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1" sz="2133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397954" lvl="1" marL="914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64045" lvl="3" marL="1828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/>
            </a:lvl4pPr>
            <a:lvl5pPr indent="-364045" lvl="4" marL="22860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/>
            </a:lvl5pPr>
            <a:lvl6pPr indent="-364045" lvl="5" marL="2743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/>
            </a:lvl6pPr>
            <a:lvl7pPr indent="-364045" lvl="6" marL="32004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/>
            </a:lvl7pPr>
            <a:lvl8pPr indent="-364045" lvl="7" marL="3657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/>
            </a:lvl8pPr>
            <a:lvl9pPr indent="-364045" lvl="8" marL="4114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667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99554" lvl="0" marL="45720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/>
            </a:lvl1pPr>
            <a:lvl2pPr indent="-465645" lvl="1" marL="91440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3pPr>
            <a:lvl4pPr indent="-397954" lvl="3" marL="18288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/>
            </a:lvl4pPr>
            <a:lvl5pPr indent="-397954" lvl="4" marL="22860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/>
            </a:lvl5pPr>
            <a:lvl6pPr indent="-397954" lvl="5" marL="27432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/>
            </a:lvl6pPr>
            <a:lvl7pPr indent="-397954" lvl="6" marL="3200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/>
            </a:lvl7pPr>
            <a:lvl8pPr indent="-397954" lvl="7" marL="3657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/>
            </a:lvl8pPr>
            <a:lvl9pPr indent="-397954" lvl="8" marL="41148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667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75999">
              <a:srgbClr val="FFFFFF"/>
            </a:gs>
            <a:gs pos="100000">
              <a:srgbClr val="33CCFF"/>
            </a:gs>
          </a:gsLst>
          <a:lin ang="27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99554" lvl="0" marL="457200" marR="0" rtl="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b="0" i="0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Relationship Id="rId5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1524000" y="1268760"/>
            <a:ext cx="914400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Tiết 3: LUYỆN TẬP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HỆ THỨC LƯỢNG TRONG TAM GIÁC VUÔNG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type="title"/>
          </p:nvPr>
        </p:nvSpPr>
        <p:spPr>
          <a:xfrm>
            <a:off x="119336" y="66820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</a:rPr>
              <a:t>Bài 8/SGK/70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119336" y="513607"/>
            <a:ext cx="11953328" cy="1043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b: Gọi tam giác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vuông tại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đường cao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DK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như hình vẽ.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4871864" y="1556792"/>
            <a:ext cx="7200800" cy="493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tích:</a:t>
            </a:r>
            <a:endParaRPr/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 bài cho đường cao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DK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yêu cầu tính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EK=FK=x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các hình chiếu, ta có thể sử dụng công thức: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DK</a:t>
            </a:r>
            <a:r>
              <a:rPr baseline="30000"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EK.FK</a:t>
            </a:r>
            <a:endParaRPr/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 khi đã có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ta dễ dàng tính được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bằng cách áp dụng ĐL Py-ta-go trong tam giác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DKF</a:t>
            </a:r>
            <a:endParaRPr/>
          </a:p>
        </p:txBody>
      </p:sp>
      <p:pic>
        <p:nvPicPr>
          <p:cNvPr id="190" name="Google Shape;19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383" y="1268760"/>
            <a:ext cx="4532625" cy="4575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title"/>
          </p:nvPr>
        </p:nvSpPr>
        <p:spPr>
          <a:xfrm>
            <a:off x="0" y="84077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</a:rPr>
              <a:t>Bài 8/SGK/70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3792760" y="513607"/>
            <a:ext cx="9144000" cy="1043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b: Bài giải tham khảo.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3792760" y="1124744"/>
            <a:ext cx="9144000" cy="493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 tam giác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vuông tại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đường cao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DK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có: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DK</a:t>
            </a:r>
            <a:r>
              <a:rPr baseline="30000"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KE.KF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(Hệ thức lượng)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		                 	  (đvđd)</a:t>
            </a:r>
            <a:endParaRPr/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 tam giác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DKF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vuông tại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có: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DF</a:t>
            </a:r>
            <a:r>
              <a:rPr baseline="30000"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DK</a:t>
            </a:r>
            <a:r>
              <a:rPr baseline="30000"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KF</a:t>
            </a:r>
            <a:r>
              <a:rPr baseline="30000"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(ĐL Py-ta-go)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                    (đvđd)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1501" y="2241596"/>
            <a:ext cx="6403975" cy="65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256" y="3983238"/>
            <a:ext cx="6794672" cy="741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717846"/>
            <a:ext cx="3668529" cy="3703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type="title"/>
          </p:nvPr>
        </p:nvSpPr>
        <p:spPr>
          <a:xfrm>
            <a:off x="97531" y="47809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</a:rPr>
              <a:t>Bài 8/SGK/70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119336" y="513607"/>
            <a:ext cx="10548664" cy="611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b: Cách khác: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5231904" y="1225546"/>
            <a:ext cx="6960096" cy="49397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188" r="-172" t="-172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208" name="Google Shape;20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336" y="1240145"/>
            <a:ext cx="4641145" cy="468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type="title"/>
          </p:nvPr>
        </p:nvSpPr>
        <p:spPr>
          <a:xfrm>
            <a:off x="-8524" y="23541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</a:rPr>
              <a:t>Bài 8/SGK/70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0" y="513607"/>
            <a:ext cx="12192000" cy="1043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c: Gọi tam giác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BTS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vuông tại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đường cao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BH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như hình vẽ.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4133591" y="1484784"/>
            <a:ext cx="7896200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tích:</a:t>
            </a:r>
            <a:endParaRPr/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 bài cho đường cao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BH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hình chiếu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yêu cầu tính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hình chiếu, ta có thể sử dụng công thức: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BH</a:t>
            </a:r>
            <a:r>
              <a:rPr baseline="30000"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TH.SH</a:t>
            </a:r>
            <a:endParaRPr/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 khi đã có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ta dễ dàng tính được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bằng cách áp dụng ĐL Py-ta-go trong tam giác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BHS</a:t>
            </a:r>
            <a:endParaRPr/>
          </a:p>
        </p:txBody>
      </p:sp>
      <p:pic>
        <p:nvPicPr>
          <p:cNvPr id="216" name="Google Shape;21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219" y="1196752"/>
            <a:ext cx="3456384" cy="4905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type="title"/>
          </p:nvPr>
        </p:nvSpPr>
        <p:spPr>
          <a:xfrm>
            <a:off x="26577" y="66820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</a:rPr>
              <a:t>Bài 8/SGK/70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1524000" y="513607"/>
            <a:ext cx="9144000" cy="53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c: Bài giải tham khảo.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1524000" y="1052736"/>
            <a:ext cx="9144000" cy="493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 tam giác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BTS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vuông tại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đường cao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BH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có: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BH</a:t>
            </a:r>
            <a:r>
              <a:rPr baseline="30000"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TH.SH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(Hệ thức lượng)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		        (đvđd)</a:t>
            </a:r>
            <a:endParaRPr/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 tam giác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BHS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vuông tại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có: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BS</a:t>
            </a:r>
            <a:r>
              <a:rPr baseline="30000"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BH</a:t>
            </a:r>
            <a:r>
              <a:rPr baseline="30000"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SH</a:t>
            </a:r>
            <a:r>
              <a:rPr baseline="30000"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(ĐL Py-ta-go)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                     	      (đvđd)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4" name="Google Shape;2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8427" y="2187502"/>
            <a:ext cx="5681662" cy="58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4054" y="3875880"/>
            <a:ext cx="7534275" cy="741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type="title"/>
          </p:nvPr>
        </p:nvSpPr>
        <p:spPr>
          <a:xfrm>
            <a:off x="0" y="78338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Bài tập thực tế</a:t>
            </a:r>
            <a:endParaRPr sz="4000"/>
          </a:p>
        </p:txBody>
      </p:sp>
      <p:sp>
        <p:nvSpPr>
          <p:cNvPr id="231" name="Google Shape;231;p28"/>
          <p:cNvSpPr txBox="1"/>
          <p:nvPr>
            <p:ph idx="1" type="body"/>
          </p:nvPr>
        </p:nvSpPr>
        <p:spPr>
          <a:xfrm>
            <a:off x="1981200" y="556887"/>
            <a:ext cx="8229600" cy="55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767408" y="513607"/>
            <a:ext cx="6480720" cy="2483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 bài: Một học sinh cầm 1 cây thước ê ke đứng cách cột cờ 2m </a:t>
            </a:r>
            <a:r>
              <a:rPr b="1" i="1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(hình 1).</a:t>
            </a: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Bạn ấy lần lượt nhìn theo 2 cạnh của góc vuông của ê ke thì thấy ngọn và chân của cột cờ. Biết khoảng cách từ mắt học sinh đến mặt đất là 1,6m. Hãy tính chiều cao của cột cờ.</a:t>
            </a:r>
            <a:endParaRPr b="1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3" name="Google Shape;233;p28"/>
          <p:cNvGrpSpPr/>
          <p:nvPr/>
        </p:nvGrpSpPr>
        <p:grpSpPr>
          <a:xfrm>
            <a:off x="8924950" y="48785"/>
            <a:ext cx="3267050" cy="4715594"/>
            <a:chOff x="8521" y="6207"/>
            <a:chExt cx="3349" cy="4861"/>
          </a:xfrm>
        </p:grpSpPr>
        <p:grpSp>
          <p:nvGrpSpPr>
            <p:cNvPr id="234" name="Google Shape;234;p28"/>
            <p:cNvGrpSpPr/>
            <p:nvPr/>
          </p:nvGrpSpPr>
          <p:grpSpPr>
            <a:xfrm>
              <a:off x="8521" y="6207"/>
              <a:ext cx="3349" cy="3887"/>
              <a:chOff x="5981" y="2082"/>
              <a:chExt cx="3349" cy="3887"/>
            </a:xfrm>
          </p:grpSpPr>
          <p:cxnSp>
            <p:nvCxnSpPr>
              <p:cNvPr id="235" name="Google Shape;235;p28"/>
              <p:cNvCxnSpPr/>
              <p:nvPr/>
            </p:nvCxnSpPr>
            <p:spPr>
              <a:xfrm>
                <a:off x="6009" y="5954"/>
                <a:ext cx="2861" cy="1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36" name="Google Shape;236;p28"/>
              <p:cNvGrpSpPr/>
              <p:nvPr/>
            </p:nvGrpSpPr>
            <p:grpSpPr>
              <a:xfrm>
                <a:off x="5981" y="2082"/>
                <a:ext cx="3349" cy="3887"/>
                <a:chOff x="5981" y="2082"/>
                <a:chExt cx="4140" cy="4230"/>
              </a:xfrm>
            </p:grpSpPr>
            <p:grpSp>
              <p:nvGrpSpPr>
                <p:cNvPr id="237" name="Google Shape;237;p28"/>
                <p:cNvGrpSpPr/>
                <p:nvPr/>
              </p:nvGrpSpPr>
              <p:grpSpPr>
                <a:xfrm>
                  <a:off x="5981" y="2082"/>
                  <a:ext cx="4140" cy="4230"/>
                  <a:chOff x="5981" y="2082"/>
                  <a:chExt cx="4140" cy="4230"/>
                </a:xfrm>
              </p:grpSpPr>
              <p:grpSp>
                <p:nvGrpSpPr>
                  <p:cNvPr id="238" name="Google Shape;238;p28"/>
                  <p:cNvGrpSpPr/>
                  <p:nvPr/>
                </p:nvGrpSpPr>
                <p:grpSpPr>
                  <a:xfrm>
                    <a:off x="8081" y="2082"/>
                    <a:ext cx="2040" cy="4229"/>
                    <a:chOff x="5250" y="1378"/>
                    <a:chExt cx="3285" cy="3887"/>
                  </a:xfrm>
                </p:grpSpPr>
                <p:pic>
                  <p:nvPicPr>
                    <p:cNvPr descr="Description: Kết quả hình ảnh cho ảnh cột cờ vẽ" id="239" name="Google Shape;239;p28"/>
                    <p:cNvPicPr preferRelativeResize="0"/>
                    <p:nvPr/>
                  </p:nvPicPr>
                  <p:blipFill rotWithShape="1">
                    <a:blip r:embed="rId3">
                      <a:alphaModFix/>
                    </a:blip>
                    <a:srcRect b="0" l="0" r="0" t="0"/>
                    <a:stretch/>
                  </p:blipFill>
                  <p:spPr>
                    <a:xfrm>
                      <a:off x="5250" y="1378"/>
                      <a:ext cx="3285" cy="16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grpSp>
                  <p:nvGrpSpPr>
                    <p:cNvPr id="240" name="Google Shape;240;p28"/>
                    <p:cNvGrpSpPr/>
                    <p:nvPr/>
                  </p:nvGrpSpPr>
                  <p:grpSpPr>
                    <a:xfrm>
                      <a:off x="5370" y="1378"/>
                      <a:ext cx="1275" cy="3887"/>
                      <a:chOff x="5370" y="1378"/>
                      <a:chExt cx="1275" cy="3887"/>
                    </a:xfrm>
                  </p:grpSpPr>
                  <p:cxnSp>
                    <p:nvCxnSpPr>
                      <p:cNvPr id="241" name="Google Shape;241;p28"/>
                      <p:cNvCxnSpPr/>
                      <p:nvPr/>
                    </p:nvCxnSpPr>
                    <p:spPr>
                      <a:xfrm flipH="1">
                        <a:off x="6000" y="1378"/>
                        <a:ext cx="30" cy="3887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00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  <p:sp>
                    <p:nvSpPr>
                      <p:cNvPr id="242" name="Google Shape;242;p28"/>
                      <p:cNvSpPr/>
                      <p:nvPr/>
                    </p:nvSpPr>
                    <p:spPr>
                      <a:xfrm rot="10800000">
                        <a:off x="5370" y="4950"/>
                        <a:ext cx="1275" cy="315"/>
                      </a:xfrm>
                      <a:custGeom>
                        <a:rect b="b" l="l" r="r" t="t"/>
                        <a:pathLst>
                          <a:path extrusionOk="0" h="21600" w="21600">
                            <a:moveTo>
                              <a:pt x="0" y="0"/>
                            </a:moveTo>
                            <a:lnTo>
                              <a:pt x="4301" y="21600"/>
                            </a:lnTo>
                            <a:lnTo>
                              <a:pt x="17299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cap="flat" cmpd="sng" w="19050">
                        <a:solidFill>
                          <a:srgbClr val="000000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t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243" name="Google Shape;243;p28"/>
                  <p:cNvGrpSpPr/>
                  <p:nvPr/>
                </p:nvGrpSpPr>
                <p:grpSpPr>
                  <a:xfrm>
                    <a:off x="5981" y="2082"/>
                    <a:ext cx="2584" cy="4230"/>
                    <a:chOff x="5981" y="2082"/>
                    <a:chExt cx="2584" cy="4230"/>
                  </a:xfrm>
                </p:grpSpPr>
                <p:pic>
                  <p:nvPicPr>
                    <p:cNvPr id="244" name="Google Shape;244;p28"/>
                    <p:cNvPicPr preferRelativeResize="0"/>
                    <p:nvPr/>
                  </p:nvPicPr>
                  <p:blipFill rotWithShape="1">
                    <a:blip r:embed="rId4">
                      <a:alphaModFix/>
                    </a:blip>
                    <a:srcRect b="0" l="0" r="0" t="0"/>
                    <a:stretch/>
                  </p:blipFill>
                  <p:spPr>
                    <a:xfrm>
                      <a:off x="5981" y="4827"/>
                      <a:ext cx="360" cy="14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245" name="Google Shape;245;p28"/>
                    <p:cNvSpPr/>
                    <p:nvPr/>
                  </p:nvSpPr>
                  <p:spPr>
                    <a:xfrm rot="2049688">
                      <a:off x="6481" y="4490"/>
                      <a:ext cx="547" cy="733"/>
                    </a:xfrm>
                    <a:prstGeom prst="rtTriangle">
                      <a:avLst/>
                    </a:prstGeom>
                    <a:solidFill>
                      <a:srgbClr val="FFFF00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cxnSp>
                  <p:nvCxnSpPr>
                    <p:cNvPr id="246" name="Google Shape;246;p28"/>
                    <p:cNvCxnSpPr/>
                    <p:nvPr/>
                  </p:nvCxnSpPr>
                  <p:spPr>
                    <a:xfrm flipH="1" rot="10800000">
                      <a:off x="6326" y="2082"/>
                      <a:ext cx="2221" cy="288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00"/>
                      </a:solidFill>
                      <a:prstDash val="dash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247" name="Google Shape;247;p28"/>
                    <p:cNvCxnSpPr/>
                    <p:nvPr/>
                  </p:nvCxnSpPr>
                  <p:spPr>
                    <a:xfrm>
                      <a:off x="6326" y="5037"/>
                      <a:ext cx="2239" cy="126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00"/>
                      </a:solidFill>
                      <a:prstDash val="dash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</p:grpSp>
            <p:sp>
              <p:nvSpPr>
                <p:cNvPr id="248" name="Google Shape;248;p28"/>
                <p:cNvSpPr/>
                <p:nvPr/>
              </p:nvSpPr>
              <p:spPr>
                <a:xfrm flipH="1" rot="7431582">
                  <a:off x="6329" y="4917"/>
                  <a:ext cx="150" cy="13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49" name="Google Shape;249;p28"/>
            <p:cNvSpPr txBox="1"/>
            <p:nvPr/>
          </p:nvSpPr>
          <p:spPr>
            <a:xfrm>
              <a:off x="9855" y="10134"/>
              <a:ext cx="1018" cy="9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b="1" i="1" lang="en-US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Hình 1</a:t>
              </a:r>
              <a:endPara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28"/>
          <p:cNvSpPr txBox="1"/>
          <p:nvPr/>
        </p:nvSpPr>
        <p:spPr>
          <a:xfrm>
            <a:off x="3154557" y="4240629"/>
            <a:ext cx="7050593" cy="13265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0" i="0" lang="en-US" sz="28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 xét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Vì trên hình của đề bài chưa có tên điểm nên để thuận tiện cho việc giải bài toán ta sẽ vẽ lại hình và gọi tên các điểm cần thiết .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28"/>
          <p:cNvSpPr/>
          <p:nvPr/>
        </p:nvSpPr>
        <p:spPr>
          <a:xfrm>
            <a:off x="0" y="5567214"/>
            <a:ext cx="12192000" cy="1600200"/>
          </a:xfrm>
          <a:prstGeom prst="roundRect">
            <a:avLst>
              <a:gd fmla="val 16667" name="adj"/>
            </a:avLst>
          </a:prstGeom>
          <a:solidFill>
            <a:srgbClr val="FFCC66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Times New Roman"/>
              <a:buNone/>
            </a:pPr>
            <a:r>
              <a:rPr b="0" i="0" lang="en-US" sz="2667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cho biết trong bài này, đã cho các yếu tố nào, cần tính yếu tố nào? </a:t>
            </a:r>
            <a:endParaRPr b="0" i="0" sz="2667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Times New Roman"/>
              <a:buNone/>
            </a:pPr>
            <a:r>
              <a:rPr b="0" i="0" lang="en-US" sz="2667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 đoán hệ thức lượng sẽ sử dụng để giải toán?</a:t>
            </a:r>
            <a:endParaRPr b="0" i="0" sz="2667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type="title"/>
          </p:nvPr>
        </p:nvSpPr>
        <p:spPr>
          <a:xfrm>
            <a:off x="0" y="37232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</a:rPr>
              <a:t>Bài tập thực tế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57" name="Google Shape;257;p29"/>
          <p:cNvSpPr txBox="1"/>
          <p:nvPr>
            <p:ph idx="1" type="body"/>
          </p:nvPr>
        </p:nvSpPr>
        <p:spPr>
          <a:xfrm>
            <a:off x="1981200" y="556887"/>
            <a:ext cx="8229600" cy="55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58" name="Google Shape;258;p29"/>
          <p:cNvSpPr txBox="1"/>
          <p:nvPr/>
        </p:nvSpPr>
        <p:spPr>
          <a:xfrm>
            <a:off x="4131353" y="556886"/>
            <a:ext cx="7941311" cy="6301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 chiều cao của bạn học sinh là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chiều cao của cột cờ là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CB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marR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tích:</a:t>
            </a:r>
            <a:endParaRPr/>
          </a:p>
          <a:p>
            <a:pPr indent="0" lvl="0" marL="0" marR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giả thiết ta có: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1,6m; 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DB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2m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 đường cao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của tam giác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</a:t>
            </a:r>
            <a:endParaRPr/>
          </a:p>
          <a:p>
            <a:pPr indent="0" lvl="0" marL="0" marR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Nx: AHBD là hình chữ nhật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⇒"/>
            </a:pP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DB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2m;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HB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1,6m</a:t>
            </a:r>
            <a:endParaRPr/>
          </a:p>
          <a:p>
            <a:pPr indent="0" lvl="0" marL="0" marR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đã có đường cao AH, hình chiếu HB, ta có thể sử dụng công thức 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</a:t>
            </a:r>
            <a:r>
              <a:rPr baseline="30000"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BH.CH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từ đó tính được CH và CB</a:t>
            </a:r>
            <a:endParaRPr/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9" name="Google Shape;25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905" y="711185"/>
            <a:ext cx="3099445" cy="526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781" y="666113"/>
            <a:ext cx="3154411" cy="530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620" y="636837"/>
            <a:ext cx="3446572" cy="5672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/>
          <p:nvPr>
            <p:ph type="title"/>
          </p:nvPr>
        </p:nvSpPr>
        <p:spPr>
          <a:xfrm>
            <a:off x="1981200" y="66820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</a:rPr>
              <a:t>Bài tập thực tế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67" name="Google Shape;267;p30"/>
          <p:cNvSpPr txBox="1"/>
          <p:nvPr/>
        </p:nvSpPr>
        <p:spPr>
          <a:xfrm>
            <a:off x="0" y="556886"/>
            <a:ext cx="12192000" cy="6301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giải tham khảo:</a:t>
            </a:r>
            <a:endParaRPr/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 chiều cao của bạn học sinh là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chiều cao của cột cờ là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CB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Vẽ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 đường cao của tam giác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ABC.</a:t>
            </a:r>
            <a:endParaRPr/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 tứ giác AHBD có: </a:t>
            </a:r>
            <a:endParaRPr/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Suy ra tứ giác AHBD là hình chữ nhật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DB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2m;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BH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1,6m</a:t>
            </a:r>
            <a:endParaRPr/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 tam giác ABC vuông tại A, đường cao AH, có: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</a:t>
            </a:r>
            <a:r>
              <a:rPr baseline="30000"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BH.CH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(Hệ thức lượng)</a:t>
            </a:r>
            <a:endParaRPr/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⇒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aseline="30000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1,6.CH =&gt; CH = 2,5m</a:t>
            </a:r>
            <a:endParaRPr/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⇒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CB = CH + BH = 2,5 + 1,6 = 4,1m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 cột cờ cao 4,1m</a:t>
            </a:r>
            <a:endParaRPr/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8" name="Google Shape;26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900" y="2132856"/>
            <a:ext cx="4363455" cy="581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/>
          <p:nvPr>
            <p:ph type="title"/>
          </p:nvPr>
        </p:nvSpPr>
        <p:spPr>
          <a:xfrm>
            <a:off x="609600" y="-119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</a:rPr>
              <a:t>HƯỚNG DẪN VỀ NHÀ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74" name="Google Shape;274;p31"/>
          <p:cNvSpPr/>
          <p:nvPr/>
        </p:nvSpPr>
        <p:spPr>
          <a:xfrm>
            <a:off x="142910" y="1910564"/>
            <a:ext cx="11737303" cy="1014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Cho ∆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vuông tại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đường cao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Biết 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20cm,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BC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25cm. Hãy tính độ dài các đoạn thẳng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BH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1"/>
          <p:cNvSpPr/>
          <p:nvPr/>
        </p:nvSpPr>
        <p:spPr>
          <a:xfrm>
            <a:off x="142910" y="2924944"/>
            <a:ext cx="11906179" cy="227177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23" r="0" t="-29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6" name="Google Shape;276;p31"/>
          <p:cNvSpPr/>
          <p:nvPr/>
        </p:nvSpPr>
        <p:spPr>
          <a:xfrm>
            <a:off x="4871864" y="4296469"/>
            <a:ext cx="6084678" cy="2558300"/>
          </a:xfrm>
          <a:prstGeom prst="roundRect">
            <a:avLst>
              <a:gd fmla="val 16667" name="adj"/>
            </a:avLst>
          </a:prstGeom>
          <a:solidFill>
            <a:srgbClr val="FFCC66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</a:pP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HD câu b)</a:t>
            </a:r>
            <a:r>
              <a:rPr b="0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Để chứng minh câu </a:t>
            </a: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em nghĩ đến hệ thức lượng nào đã học?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</a:pP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</a:t>
            </a:r>
            <a:r>
              <a:rPr baseline="30000" i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=?  </a:t>
            </a:r>
            <a:endParaRPr b="0" i="0" sz="2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</a:t>
            </a:r>
            <a:r>
              <a:rPr baseline="30000" i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 đó lập tỉ số để chứng minh hệ thức.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aseline="30000" i="1"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aseline="30000" i="1"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119336" y="845416"/>
            <a:ext cx="829445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Tiếp tục ôn tập các hệ thức lượng trong tam giác vuông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*Về nhà làm các bài tập sau: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1981200" y="66820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NHẮC LẠI KIẾN THỨC CŨ</a:t>
            </a:r>
            <a:endParaRPr b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5924288" y="1181285"/>
            <a:ext cx="6267712" cy="55692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236" r="-2430" t="-15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89" lvl="0" marL="457189" rtl="0" algn="l">
              <a:spcBef>
                <a:spcPts val="0"/>
              </a:spcBef>
              <a:spcAft>
                <a:spcPts val="0"/>
              </a:spcAft>
              <a:buSzPts val="4200"/>
              <a:buFont typeface="Arial"/>
              <a:buChar char="•"/>
            </a:pPr>
            <a:r>
              <a:rPr lang="en-US"/>
              <a:t> </a:t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7528" y="1181284"/>
            <a:ext cx="3933572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1485072" y="560535"/>
            <a:ext cx="9182928" cy="62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hệ thức lượng trong tam giác vuông</a:t>
            </a:r>
            <a:endParaRPr b="0" i="1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1425" y="14194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</a:rPr>
              <a:t>Bài 6/SGK/69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1425" y="556887"/>
            <a:ext cx="12190576" cy="55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 bài: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cao của một tam giác vuông chia cạnh huyền thành hai đoạn thẳng có độ dài là 1 và 2. Hãy tính các cạnh góc vuông của tam giác này.</a:t>
            </a:r>
            <a:endParaRPr/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 tam giác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vuông tại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có đường cao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</a:t>
            </a:r>
            <a:endParaRPr/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7648" y="3184677"/>
            <a:ext cx="6163314" cy="342230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3868300" y="5662989"/>
            <a:ext cx="6480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6888088" y="5662990"/>
            <a:ext cx="7920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3696664" y="4345979"/>
            <a:ext cx="6480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7284132" y="4293096"/>
            <a:ext cx="6480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36004" y="50514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</a:rPr>
              <a:t>Bài 6/SGK/69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1981200" y="556887"/>
            <a:ext cx="10019456" cy="55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7489" y="513606"/>
            <a:ext cx="4680520" cy="259895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2401976" y="2285030"/>
            <a:ext cx="4520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4322913" y="2291231"/>
            <a:ext cx="5525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1981200" y="1415306"/>
            <a:ext cx="4520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4649400" y="1399867"/>
            <a:ext cx="4520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6168009" y="513607"/>
            <a:ext cx="4195191" cy="1403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tích: </a:t>
            </a:r>
            <a:endParaRPr/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tính 2 cạnh góc vuông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có thể sử dụng công thức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8485" y="2552702"/>
            <a:ext cx="3081283" cy="66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8485" y="3214469"/>
            <a:ext cx="3154647" cy="6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6168010" y="3918022"/>
            <a:ext cx="4195191" cy="2103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-&gt; Như vậy cần tính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BC</a:t>
            </a:r>
            <a:endParaRPr/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hình vẽ ta thấy: </a:t>
            </a:r>
            <a:endParaRPr/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BC = BH + CH</a:t>
            </a:r>
            <a:endParaRPr/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23486" y="53606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</a:rPr>
              <a:t>Bài 6/SGK/69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4779168" y="573446"/>
            <a:ext cx="7412832" cy="55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giải tham khảo:</a:t>
            </a:r>
            <a:endParaRPr/>
          </a:p>
          <a:p>
            <a:pPr indent="0" lvl="0" marL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có: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BC = BH + HC =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+ 2 = 3 (đvđd)</a:t>
            </a:r>
            <a:endParaRPr i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 tam giác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vuông tại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đường cao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có:</a:t>
            </a:r>
            <a:endParaRPr/>
          </a:p>
          <a:p>
            <a:pPr indent="0" lvl="0" marL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                         (Hệ thức lượng)</a:t>
            </a:r>
            <a:endParaRPr/>
          </a:p>
          <a:p>
            <a:pPr indent="0" lvl="0" marL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			         (đvđd)</a:t>
            </a:r>
            <a:endParaRPr/>
          </a:p>
          <a:p>
            <a:pPr indent="0" lvl="0" marL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 tam giác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vuông tại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đường cao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có:</a:t>
            </a:r>
            <a:endParaRPr/>
          </a:p>
          <a:p>
            <a:pPr indent="0" lvl="0" marL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                         (Hệ thức lượng)</a:t>
            </a:r>
            <a:endParaRPr/>
          </a:p>
          <a:p>
            <a:pPr indent="0" lvl="0" marL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  (đvđd)</a:t>
            </a:r>
            <a:endParaRPr/>
          </a:p>
          <a:p>
            <a:pPr indent="0" lvl="0" marL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7705" y="2070094"/>
            <a:ext cx="2564873" cy="54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3906" y="2583547"/>
            <a:ext cx="5606206" cy="62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1565" y="3620267"/>
            <a:ext cx="2789907" cy="583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94314" y="4116356"/>
            <a:ext cx="5955839" cy="63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9773" y="985554"/>
            <a:ext cx="4434134" cy="246214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>
            <a:off x="894375" y="2619709"/>
            <a:ext cx="2722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2455679" y="2619709"/>
            <a:ext cx="3327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758258" y="1564089"/>
            <a:ext cx="2722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2783632" y="1564089"/>
            <a:ext cx="2722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type="title"/>
          </p:nvPr>
        </p:nvSpPr>
        <p:spPr>
          <a:xfrm>
            <a:off x="65139" y="66820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</a:rPr>
              <a:t>Bài 6/SGK/69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1981200" y="556887"/>
            <a:ext cx="8229600" cy="55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459" y="985554"/>
            <a:ext cx="4680520" cy="259895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/>
        </p:nvSpPr>
        <p:spPr>
          <a:xfrm>
            <a:off x="1443946" y="2756978"/>
            <a:ext cx="4520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3364883" y="2763179"/>
            <a:ext cx="5525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1023170" y="1887254"/>
            <a:ext cx="4520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3691370" y="1871815"/>
            <a:ext cx="4520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5295175" y="513606"/>
            <a:ext cx="6561465" cy="5075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khác:</a:t>
            </a:r>
            <a:endParaRPr/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tích: Từ giả thiết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HB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1,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HC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2 là các hình chiếu, ta có thể sử dụng công thức 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</a:t>
            </a:r>
            <a:r>
              <a:rPr baseline="30000"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BH.CH</a:t>
            </a:r>
            <a:endParaRPr/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được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từ đó áp dụng định lý Py-ta-go trong các tam giác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AHB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AHC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cũng tính được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type="title"/>
          </p:nvPr>
        </p:nvSpPr>
        <p:spPr>
          <a:xfrm>
            <a:off x="-96688" y="37704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</a:rPr>
              <a:t>Bài 8/SGK/70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1981200" y="556887"/>
            <a:ext cx="8229600" cy="55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1524000" y="513607"/>
            <a:ext cx="9144000" cy="53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 bài: Tìm x và y trong mỗi hình sau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3750623" y="4581129"/>
            <a:ext cx="5724128" cy="2483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 xét: Vì trên hình của đề bài chưa có tên điểm nên ta sẽ vẽ lại hình và gọi tên điểm tuỳ ý.</a:t>
            </a:r>
            <a:endParaRPr/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7779" y="988719"/>
            <a:ext cx="9086850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34783" y="50513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</a:rPr>
              <a:t>Bài 8/SGK/70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119336" y="513607"/>
            <a:ext cx="11953328" cy="1043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a: Gọi tam giác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vuông tại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đường cao </a:t>
            </a:r>
            <a:r>
              <a:rPr i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như hình vẽ.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6298526" y="1412776"/>
            <a:ext cx="5630122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tích: </a:t>
            </a:r>
            <a:endParaRPr/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giả thiết cho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BH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4,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9 là các hình chiếu, để tính đường cao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có thể sử dụng công thức: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</a:t>
            </a:r>
            <a:r>
              <a:rPr baseline="30000"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BH.CH</a:t>
            </a:r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384" y="1412776"/>
            <a:ext cx="5618818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0" y="39111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</a:rPr>
              <a:t>Bài 8/SGK/70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1538210" y="3076160"/>
            <a:ext cx="9144000" cy="230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a: Bài giải tham khảo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 tam giác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vuông tại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đường cao 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có: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</a:t>
            </a:r>
            <a:r>
              <a:rPr baseline="30000"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BH.CH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(Hệ thức lượng)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              (đvđd)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i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i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3712" y="4725144"/>
            <a:ext cx="5976664" cy="65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7728" y="556887"/>
            <a:ext cx="4749196" cy="255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ủ đề của Office">
  <a:themeElements>
    <a:clrScheme name="Văn phòng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