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5" r:id="rId1"/>
  </p:sldMasterIdLst>
  <p:notesMasterIdLst>
    <p:notesMasterId r:id="rId17"/>
  </p:notesMasterIdLst>
  <p:sldIdLst>
    <p:sldId id="305" r:id="rId2"/>
    <p:sldId id="353" r:id="rId3"/>
    <p:sldId id="304" r:id="rId4"/>
    <p:sldId id="359" r:id="rId5"/>
    <p:sldId id="340" r:id="rId6"/>
    <p:sldId id="346" r:id="rId7"/>
    <p:sldId id="347" r:id="rId8"/>
    <p:sldId id="354" r:id="rId9"/>
    <p:sldId id="355" r:id="rId10"/>
    <p:sldId id="356" r:id="rId11"/>
    <p:sldId id="348" r:id="rId12"/>
    <p:sldId id="350" r:id="rId13"/>
    <p:sldId id="344" r:id="rId14"/>
    <p:sldId id="358" r:id="rId15"/>
    <p:sldId id="35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" clrIdx="0">
    <p:extLst>
      <p:ext uri="{19B8F6BF-5375-455C-9EA6-DF929625EA0E}">
        <p15:presenceInfo xmlns:p15="http://schemas.microsoft.com/office/powerpoint/2012/main" userId="HP" providerId="None"/>
      </p:ext>
    </p:extLst>
  </p:cmAuthor>
  <p:cmAuthor id="2" name="H2" initials="H" lastIdx="1" clrIdx="1">
    <p:extLst>
      <p:ext uri="{19B8F6BF-5375-455C-9EA6-DF929625EA0E}">
        <p15:presenceInfo xmlns:p15="http://schemas.microsoft.com/office/powerpoint/2012/main" userId="H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CC"/>
    <a:srgbClr val="FFFF00"/>
    <a:srgbClr val="00FF99"/>
    <a:srgbClr val="CC66FF"/>
    <a:srgbClr val="0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30T15:56:36.527" idx="1">
    <p:pos x="7108" y="160"/>
    <p:text>PB2 (Lê An): Canh chỉnh Shape + canh dòng đều.</p:text>
    <p:extLst>
      <p:ext uri="{C676402C-5697-4E1C-873F-D02D1690AC5C}">
        <p15:threadingInfo xmlns:p15="http://schemas.microsoft.com/office/powerpoint/2012/main" timeZoneBias="-420"/>
      </p:ext>
    </p:extLst>
  </p:cm>
  <p:cm authorId="2" dt="2021-08-01T07:12:23.561" idx="1">
    <p:pos x="7108" y="256"/>
    <p:text>OK</p:text>
    <p:extLst>
      <p:ext uri="{C676402C-5697-4E1C-873F-D02D1690AC5C}">
        <p15:threadingInfo xmlns:p15="http://schemas.microsoft.com/office/powerpoint/2012/main" timeZoneBias="-42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97365-787A-4636-B088-13C5F364787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70B79-EB5A-4423-A587-03A0EAD0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1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38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11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70B79-EB5A-4423-A587-03A0EAD0F0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6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02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6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1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8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7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04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8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6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image" Target="../media/image10.jfi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5.bin"/><Relationship Id="rId2" Type="http://schemas.openxmlformats.org/officeDocument/2006/relationships/oleObject" Target="../embeddings/oleObject20.bin"/><Relationship Id="rId16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image" Target="../media/image10.jfi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7.wmf"/><Relationship Id="rId21" Type="http://schemas.openxmlformats.org/officeDocument/2006/relationships/image" Target="../media/image15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wmf"/><Relationship Id="rId5" Type="http://schemas.openxmlformats.org/officeDocument/2006/relationships/image" Target="../media/image8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268200" cy="7447597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939320"/>
            <a:ext cx="7391400" cy="241348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auto" hangingPunct="0">
              <a:spcBef>
                <a:spcPts val="0"/>
              </a:spcBef>
              <a:spcAft>
                <a:spcPts val="45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 eaLnBrk="0" fontAlgn="auto" hangingPunct="0">
              <a:spcBef>
                <a:spcPts val="0"/>
              </a:spcBef>
              <a:spcAft>
                <a:spcPts val="45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</a:p>
          <a:p>
            <a:pPr algn="ctr" defTabSz="685800" eaLnBrk="0" fontAlgn="auto" hangingPunct="0">
              <a:spcBef>
                <a:spcPts val="0"/>
              </a:spcBef>
              <a:spcAft>
                <a:spcPts val="450"/>
              </a:spcAft>
            </a:pP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3283034" y="3752514"/>
            <a:ext cx="6013367" cy="1886286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15000"/>
              </a:lnSpc>
              <a:spcBef>
                <a:spcPts val="0"/>
              </a:spcBef>
              <a:spcAft>
                <a:spcPts val="450"/>
              </a:spcAft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auto">
              <a:lnSpc>
                <a:spcPct val="115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GIẢNG HÌNH HỌC LỚP 9</a:t>
            </a:r>
          </a:p>
          <a:p>
            <a:pPr algn="ctr" defTabSz="685800" fontAlgn="auto">
              <a:lnSpc>
                <a:spcPct val="115000"/>
              </a:lnSpc>
              <a:spcBef>
                <a:spcPts val="0"/>
              </a:spcBef>
              <a:spcAft>
                <a:spcPts val="450"/>
              </a:spcAft>
            </a:pPr>
            <a:endParaRPr lang="en-US" sz="3200" b="1" dirty="0">
              <a:solidFill>
                <a:srgbClr val="0000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0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4">
            <a:extLst>
              <a:ext uri="{FF2B5EF4-FFF2-40B4-BE49-F238E27FC236}">
                <a16:creationId xmlns:a16="http://schemas.microsoft.com/office/drawing/2014/main" id="{D9F497AC-6055-4894-9E91-14AE3D873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52911"/>
            <a:ext cx="579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FFB38224-A92B-4B44-8870-C8571C68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056" y="3713880"/>
            <a:ext cx="2035175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b</a:t>
            </a:r>
            <a:r>
              <a:rPr lang="en-US" alt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 err="1">
                <a:solidFill>
                  <a:srgbClr val="0000FF"/>
                </a:solidFill>
              </a:rPr>
              <a:t>a.b</a:t>
            </a:r>
            <a:r>
              <a:rPr lang="en-US" altLang="en-US" sz="2400" b="1" dirty="0">
                <a:solidFill>
                  <a:srgbClr val="0000FF"/>
                </a:solidFill>
              </a:rPr>
              <a:t>’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c</a:t>
            </a:r>
            <a:r>
              <a:rPr lang="en-US" alt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 err="1">
                <a:solidFill>
                  <a:srgbClr val="0000FF"/>
                </a:solidFill>
              </a:rPr>
              <a:t>a.c</a:t>
            </a:r>
            <a:r>
              <a:rPr lang="en-US" altLang="en-US" sz="2400" b="1" dirty="0">
                <a:solidFill>
                  <a:srgbClr val="0000FF"/>
                </a:solidFill>
              </a:rPr>
              <a:t>’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F72D52F9-5FA3-4230-A9BB-EAE2BFBB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6" y="5343373"/>
            <a:ext cx="203517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h</a:t>
            </a:r>
            <a:r>
              <a:rPr lang="en-US" alt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 err="1">
                <a:solidFill>
                  <a:srgbClr val="0000FF"/>
                </a:solidFill>
              </a:rPr>
              <a:t>b’.c</a:t>
            </a:r>
            <a:r>
              <a:rPr lang="en-US" altLang="en-US" sz="2400" b="1" dirty="0">
                <a:solidFill>
                  <a:srgbClr val="0000FF"/>
                </a:solidFill>
              </a:rPr>
              <a:t>’</a:t>
            </a:r>
          </a:p>
        </p:txBody>
      </p:sp>
      <p:grpSp>
        <p:nvGrpSpPr>
          <p:cNvPr id="10" name="Group 37">
            <a:extLst>
              <a:ext uri="{FF2B5EF4-FFF2-40B4-BE49-F238E27FC236}">
                <a16:creationId xmlns:a16="http://schemas.microsoft.com/office/drawing/2014/main" id="{A22C040D-9D97-4739-82FC-97854DBBC16B}"/>
              </a:ext>
            </a:extLst>
          </p:cNvPr>
          <p:cNvGrpSpPr>
            <a:grpSpLocks/>
          </p:cNvGrpSpPr>
          <p:nvPr/>
        </p:nvGrpSpPr>
        <p:grpSpPr bwMode="auto">
          <a:xfrm>
            <a:off x="1907357" y="1284668"/>
            <a:ext cx="3124200" cy="2362200"/>
            <a:chOff x="192" y="720"/>
            <a:chExt cx="1968" cy="1488"/>
          </a:xfrm>
        </p:grpSpPr>
        <p:grpSp>
          <p:nvGrpSpPr>
            <p:cNvPr id="11" name="Group 30">
              <a:extLst>
                <a:ext uri="{FF2B5EF4-FFF2-40B4-BE49-F238E27FC236}">
                  <a16:creationId xmlns:a16="http://schemas.microsoft.com/office/drawing/2014/main" id="{71F83D53-1555-4C38-B5B3-CD12D6E82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20"/>
              <a:ext cx="1968" cy="1296"/>
              <a:chOff x="192" y="720"/>
              <a:chExt cx="1968" cy="1296"/>
            </a:xfrm>
          </p:grpSpPr>
          <p:sp>
            <p:nvSpPr>
              <p:cNvPr id="14" name="AutoShape 8">
                <a:extLst>
                  <a:ext uri="{FF2B5EF4-FFF2-40B4-BE49-F238E27FC236}">
                    <a16:creationId xmlns:a16="http://schemas.microsoft.com/office/drawing/2014/main" id="{9D1DAF2A-4E9D-4233-9D9B-5617C1B8B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743" y="913"/>
                <a:ext cx="818" cy="1387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924FB44A-C4A1-430A-8C32-8305601D9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720" y="924"/>
                <a:ext cx="116" cy="11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Line 10">
                <a:extLst>
                  <a:ext uri="{FF2B5EF4-FFF2-40B4-BE49-F238E27FC236}">
                    <a16:creationId xmlns:a16="http://schemas.microsoft.com/office/drawing/2014/main" id="{D22565D1-DB38-4D52-9B9F-C766D6CE9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913"/>
                <a:ext cx="0" cy="6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Text Box 14">
                <a:extLst>
                  <a:ext uri="{FF2B5EF4-FFF2-40B4-BE49-F238E27FC236}">
                    <a16:creationId xmlns:a16="http://schemas.microsoft.com/office/drawing/2014/main" id="{49A44D24-BB31-437D-9C31-1E338D387B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" y="720"/>
                <a:ext cx="2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8" name="Text Box 15">
                <a:extLst>
                  <a:ext uri="{FF2B5EF4-FFF2-40B4-BE49-F238E27FC236}">
                    <a16:creationId xmlns:a16="http://schemas.microsoft.com/office/drawing/2014/main" id="{8B2D9014-60BC-4794-B1B4-50FB7CBC2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19" name="Text Box 16">
                <a:extLst>
                  <a:ext uri="{FF2B5EF4-FFF2-40B4-BE49-F238E27FC236}">
                    <a16:creationId xmlns:a16="http://schemas.microsoft.com/office/drawing/2014/main" id="{2F31B9DF-1F5D-4725-B275-5485633480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AF86D6D6-57F6-4DD3-A58C-9856E5EB2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b’</a:t>
                </a:r>
              </a:p>
            </p:txBody>
          </p:sp>
          <p:sp>
            <p:nvSpPr>
              <p:cNvPr id="21" name="Text Box 18">
                <a:extLst>
                  <a:ext uri="{FF2B5EF4-FFF2-40B4-BE49-F238E27FC236}">
                    <a16:creationId xmlns:a16="http://schemas.microsoft.com/office/drawing/2014/main" id="{D5676BE2-E937-42DA-A2B1-F6FF08E243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c’</a:t>
                </a:r>
              </a:p>
            </p:txBody>
          </p:sp>
          <p:sp>
            <p:nvSpPr>
              <p:cNvPr id="22" name="Text Box 19">
                <a:extLst>
                  <a:ext uri="{FF2B5EF4-FFF2-40B4-BE49-F238E27FC236}">
                    <a16:creationId xmlns:a16="http://schemas.microsoft.com/office/drawing/2014/main" id="{3A3B1FDA-A59D-45B3-A9CE-0D423E9AF3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3" name="Text Box 20">
                <a:extLst>
                  <a:ext uri="{FF2B5EF4-FFF2-40B4-BE49-F238E27FC236}">
                    <a16:creationId xmlns:a16="http://schemas.microsoft.com/office/drawing/2014/main" id="{736793F6-7846-48C1-A21E-8C37EEB717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4" name="Text Box 21">
                <a:extLst>
                  <a:ext uri="{FF2B5EF4-FFF2-40B4-BE49-F238E27FC236}">
                    <a16:creationId xmlns:a16="http://schemas.microsoft.com/office/drawing/2014/main" id="{ACF1C7D0-9175-4951-9871-76EEC79E1B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5" name="Text Box 22">
                <a:extLst>
                  <a:ext uri="{FF2B5EF4-FFF2-40B4-BE49-F238E27FC236}">
                    <a16:creationId xmlns:a16="http://schemas.microsoft.com/office/drawing/2014/main" id="{B7F809DD-E751-490D-9693-D4AA172E3C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B05A789F-C88A-4897-90E1-1ED8A12EF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" y="1520"/>
                <a:ext cx="84" cy="8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Arc 35">
              <a:extLst>
                <a:ext uri="{FF2B5EF4-FFF2-40B4-BE49-F238E27FC236}">
                  <a16:creationId xmlns:a16="http://schemas.microsoft.com/office/drawing/2014/main" id="{7953E658-F55C-4EEA-B3F8-00992B6A19AC}"/>
                </a:ext>
              </a:extLst>
            </p:cNvPr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74 w 20513"/>
                <a:gd name="T3" fmla="*/ 70 h 21600"/>
                <a:gd name="T4" fmla="*/ 0 w 20513"/>
                <a:gd name="T5" fmla="*/ 103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" name="Text Box 36">
              <a:extLst>
                <a:ext uri="{FF2B5EF4-FFF2-40B4-BE49-F238E27FC236}">
                  <a16:creationId xmlns:a16="http://schemas.microsoft.com/office/drawing/2014/main" id="{20D7167E-DFFA-4FAE-9297-89E40AE01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a</a:t>
              </a:r>
            </a:p>
          </p:txBody>
        </p:sp>
      </p:grpSp>
      <p:sp>
        <p:nvSpPr>
          <p:cNvPr id="27" name="Text Box 4">
            <a:extLst>
              <a:ext uri="{FF2B5EF4-FFF2-40B4-BE49-F238E27FC236}">
                <a16:creationId xmlns:a16="http://schemas.microsoft.com/office/drawing/2014/main" id="{6830BA83-DC60-429F-A6EF-8F0B4CED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4CEAE8B2-2891-49BB-A749-85B83F69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729" y="627732"/>
            <a:ext cx="6916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HỆ THỨC VỀ CẠNH VÀ ĐƯỜNG CAO TRONG TAM GIÁC VUÔNG</a:t>
            </a:r>
          </a:p>
        </p:txBody>
      </p:sp>
      <p:sp>
        <p:nvSpPr>
          <p:cNvPr id="29" name="Text Box 47">
            <a:extLst>
              <a:ext uri="{FF2B5EF4-FFF2-40B4-BE49-F238E27FC236}">
                <a16:creationId xmlns:a16="http://schemas.microsoft.com/office/drawing/2014/main" id="{74D99438-0F0B-42E6-A509-5857710EE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112" y="3225615"/>
            <a:ext cx="79549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01B67F77-4C93-40E7-912B-0C5E3D89E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6" y="5910875"/>
            <a:ext cx="203517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</a:rPr>
              <a:t>a.h</a:t>
            </a:r>
            <a:r>
              <a:rPr lang="en-US" altLang="en-US" sz="2400" b="1" dirty="0">
                <a:solidFill>
                  <a:srgbClr val="FF0000"/>
                </a:solidFill>
              </a:rPr>
              <a:t> = </a:t>
            </a:r>
            <a:r>
              <a:rPr lang="en-US" altLang="en-US" sz="2400" b="1" dirty="0" err="1">
                <a:solidFill>
                  <a:srgbClr val="FF0000"/>
                </a:solidFill>
              </a:rPr>
              <a:t>b.c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23D361AD-5260-467B-8717-4C2D7CA137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7920" y="5541543"/>
          <a:ext cx="1772303" cy="83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393480" progId="Equation.DSMT4">
                  <p:embed/>
                </p:oleObj>
              </mc:Choice>
              <mc:Fallback>
                <p:oleObj name="Equation" r:id="rId2" imgW="838080" imgH="393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23D361AD-5260-467B-8717-4C2D7CA137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97920" y="5541543"/>
                        <a:ext cx="1772303" cy="83099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77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>
            <a:extLst>
              <a:ext uri="{FF2B5EF4-FFF2-40B4-BE49-F238E27FC236}">
                <a16:creationId xmlns:a16="http://schemas.microsoft.com/office/drawing/2014/main" id="{CEC50CB9-5459-4C68-841B-4A9F4D208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367" y="247702"/>
            <a:ext cx="2035175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b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err="1">
                <a:solidFill>
                  <a:srgbClr val="FF0000"/>
                </a:solidFill>
              </a:rPr>
              <a:t>a.b</a:t>
            </a:r>
            <a:r>
              <a:rPr lang="en-US" altLang="en-US" sz="2000" b="1" dirty="0">
                <a:solidFill>
                  <a:srgbClr val="FF0000"/>
                </a:solidFill>
              </a:rPr>
              <a:t>’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c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err="1">
                <a:solidFill>
                  <a:srgbClr val="FF0000"/>
                </a:solidFill>
              </a:rPr>
              <a:t>a.c</a:t>
            </a:r>
            <a:r>
              <a:rPr lang="en-US" altLang="en-US" sz="2000" b="1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154F65D6-9010-4F1D-AEF6-372A31A7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375" y="275735"/>
            <a:ext cx="203517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h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err="1">
                <a:solidFill>
                  <a:srgbClr val="FF0000"/>
                </a:solidFill>
              </a:rPr>
              <a:t>b’.c</a:t>
            </a:r>
            <a:r>
              <a:rPr lang="en-US" altLang="en-US" sz="2000" b="1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216DCA6B-883A-40A3-9A4A-6040A0138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667" y="2118809"/>
            <a:ext cx="82073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</a:rPr>
              <a:t>Ví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dụ</a:t>
            </a:r>
            <a:r>
              <a:rPr lang="en-US" altLang="en-US" sz="2000" b="1" dirty="0">
                <a:solidFill>
                  <a:srgbClr val="0000FF"/>
                </a:solidFill>
              </a:rPr>
              <a:t> 3: Cho tam </a:t>
            </a:r>
            <a:r>
              <a:rPr lang="en-US" altLang="en-US" sz="2000" b="1" dirty="0" err="1">
                <a:solidFill>
                  <a:srgbClr val="0000FF"/>
                </a:solidFill>
              </a:rPr>
              <a:t>giác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vuông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đó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các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cạnh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vuông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dài</a:t>
            </a:r>
            <a:r>
              <a:rPr lang="en-US" altLang="en-US" sz="2000" b="1" dirty="0">
                <a:solidFill>
                  <a:srgbClr val="0000FF"/>
                </a:solidFill>
              </a:rPr>
              <a:t> 6cm </a:t>
            </a:r>
            <a:r>
              <a:rPr lang="en-US" altLang="en-US" sz="2000" b="1" dirty="0" err="1">
                <a:solidFill>
                  <a:srgbClr val="0000FF"/>
                </a:solidFill>
              </a:rPr>
              <a:t>và</a:t>
            </a:r>
            <a:r>
              <a:rPr lang="en-US" altLang="en-US" sz="2000" b="1" dirty="0">
                <a:solidFill>
                  <a:srgbClr val="0000FF"/>
                </a:solidFill>
              </a:rPr>
              <a:t> 8cm. </a:t>
            </a:r>
            <a:r>
              <a:rPr lang="en-US" altLang="en-US" sz="2000" b="1" dirty="0" err="1">
                <a:solidFill>
                  <a:srgbClr val="0000FF"/>
                </a:solidFill>
              </a:rPr>
              <a:t>Tính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độ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dài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đường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cao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xuất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phát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từ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đỉnh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vuông</a:t>
            </a:r>
            <a:r>
              <a:rPr lang="en-US" altLang="en-US" sz="2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" name="Text Box 51">
            <a:extLst>
              <a:ext uri="{FF2B5EF4-FFF2-40B4-BE49-F238E27FC236}">
                <a16:creationId xmlns:a16="http://schemas.microsoft.com/office/drawing/2014/main" id="{A9BAAEA1-F214-4748-B670-05AA85458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480" y="2896004"/>
            <a:ext cx="5813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/>
              <a:t>Xét</a:t>
            </a:r>
            <a:r>
              <a:rPr lang="en-US" altLang="en-US" sz="2000" b="1" dirty="0"/>
              <a:t> tam </a:t>
            </a:r>
            <a:r>
              <a:rPr lang="en-US" altLang="en-US" sz="2000" b="1" dirty="0" err="1"/>
              <a:t>giác</a:t>
            </a:r>
            <a:r>
              <a:rPr lang="en-US" altLang="en-US" sz="2000" b="1" dirty="0"/>
              <a:t> ABC </a:t>
            </a:r>
            <a:r>
              <a:rPr lang="en-US" altLang="en-US" sz="2000" b="1" dirty="0" err="1"/>
              <a:t>vuông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tại</a:t>
            </a:r>
            <a:r>
              <a:rPr lang="en-US" altLang="en-US" sz="2000" b="1" dirty="0"/>
              <a:t> A, </a:t>
            </a:r>
            <a:r>
              <a:rPr lang="en-US" altLang="en-US" sz="2000" b="1" dirty="0" err="1"/>
              <a:t>đường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cao</a:t>
            </a:r>
            <a:r>
              <a:rPr lang="en-US" altLang="en-US" sz="2000" b="1" dirty="0"/>
              <a:t> AH: </a:t>
            </a: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8097365C-1F82-46C7-8564-3AB9010F3526}"/>
              </a:ext>
            </a:extLst>
          </p:cNvPr>
          <p:cNvGrpSpPr>
            <a:grpSpLocks/>
          </p:cNvGrpSpPr>
          <p:nvPr/>
        </p:nvGrpSpPr>
        <p:grpSpPr bwMode="auto">
          <a:xfrm>
            <a:off x="2308240" y="52647"/>
            <a:ext cx="3124200" cy="2362200"/>
            <a:chOff x="192" y="720"/>
            <a:chExt cx="1968" cy="1488"/>
          </a:xfrm>
        </p:grpSpPr>
        <p:grpSp>
          <p:nvGrpSpPr>
            <p:cNvPr id="29" name="Group 30">
              <a:extLst>
                <a:ext uri="{FF2B5EF4-FFF2-40B4-BE49-F238E27FC236}">
                  <a16:creationId xmlns:a16="http://schemas.microsoft.com/office/drawing/2014/main" id="{9E25DA89-3358-4875-A7CC-7C0284B7C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20"/>
              <a:ext cx="1968" cy="1296"/>
              <a:chOff x="192" y="720"/>
              <a:chExt cx="1968" cy="1296"/>
            </a:xfrm>
          </p:grpSpPr>
          <p:sp>
            <p:nvSpPr>
              <p:cNvPr id="32" name="AutoShape 8">
                <a:extLst>
                  <a:ext uri="{FF2B5EF4-FFF2-40B4-BE49-F238E27FC236}">
                    <a16:creationId xmlns:a16="http://schemas.microsoft.com/office/drawing/2014/main" id="{E71CB2E4-9460-4897-8686-4349A2B36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743" y="913"/>
                <a:ext cx="818" cy="1387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9">
                <a:extLst>
                  <a:ext uri="{FF2B5EF4-FFF2-40B4-BE49-F238E27FC236}">
                    <a16:creationId xmlns:a16="http://schemas.microsoft.com/office/drawing/2014/main" id="{54C44C6B-9014-4ED3-B206-377D7E161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726" y="930"/>
                <a:ext cx="116" cy="11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Line 10">
                <a:extLst>
                  <a:ext uri="{FF2B5EF4-FFF2-40B4-BE49-F238E27FC236}">
                    <a16:creationId xmlns:a16="http://schemas.microsoft.com/office/drawing/2014/main" id="{31615906-9552-4F17-A7F2-0BF64DA26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" y="913"/>
                <a:ext cx="0" cy="6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Text Box 14">
                <a:extLst>
                  <a:ext uri="{FF2B5EF4-FFF2-40B4-BE49-F238E27FC236}">
                    <a16:creationId xmlns:a16="http://schemas.microsoft.com/office/drawing/2014/main" id="{A444C812-BFF8-4C4C-8F46-1008484B79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" y="720"/>
                <a:ext cx="2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36" name="Text Box 15">
                <a:extLst>
                  <a:ext uri="{FF2B5EF4-FFF2-40B4-BE49-F238E27FC236}">
                    <a16:creationId xmlns:a16="http://schemas.microsoft.com/office/drawing/2014/main" id="{AC408D55-4206-40D7-9BC7-49CDF69A37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37" name="Text Box 16">
                <a:extLst>
                  <a:ext uri="{FF2B5EF4-FFF2-40B4-BE49-F238E27FC236}">
                    <a16:creationId xmlns:a16="http://schemas.microsoft.com/office/drawing/2014/main" id="{A58D8A3A-537E-4CB8-A581-C83549C6DF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38" name="Text Box 17">
                <a:extLst>
                  <a:ext uri="{FF2B5EF4-FFF2-40B4-BE49-F238E27FC236}">
                    <a16:creationId xmlns:a16="http://schemas.microsoft.com/office/drawing/2014/main" id="{BB53F30A-FB61-44FC-BEAD-53D36804E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b’</a:t>
                </a:r>
              </a:p>
            </p:txBody>
          </p:sp>
          <p:sp>
            <p:nvSpPr>
              <p:cNvPr id="39" name="Text Box 18">
                <a:extLst>
                  <a:ext uri="{FF2B5EF4-FFF2-40B4-BE49-F238E27FC236}">
                    <a16:creationId xmlns:a16="http://schemas.microsoft.com/office/drawing/2014/main" id="{F0131770-1C97-4FB8-9515-F230A8419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c’</a:t>
                </a:r>
              </a:p>
            </p:txBody>
          </p:sp>
          <p:sp>
            <p:nvSpPr>
              <p:cNvPr id="40" name="Text Box 19">
                <a:extLst>
                  <a:ext uri="{FF2B5EF4-FFF2-40B4-BE49-F238E27FC236}">
                    <a16:creationId xmlns:a16="http://schemas.microsoft.com/office/drawing/2014/main" id="{18004E64-17B8-481A-A22A-F603EF51D9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41" name="Text Box 20">
                <a:extLst>
                  <a:ext uri="{FF2B5EF4-FFF2-40B4-BE49-F238E27FC236}">
                    <a16:creationId xmlns:a16="http://schemas.microsoft.com/office/drawing/2014/main" id="{6B9313A7-FEB7-4AFD-B130-8E76C2855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42" name="Text Box 21">
                <a:extLst>
                  <a:ext uri="{FF2B5EF4-FFF2-40B4-BE49-F238E27FC236}">
                    <a16:creationId xmlns:a16="http://schemas.microsoft.com/office/drawing/2014/main" id="{3F07E3B0-2AD0-42EA-ABCA-BD9AAEBAF7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43" name="Text Box 22">
                <a:extLst>
                  <a:ext uri="{FF2B5EF4-FFF2-40B4-BE49-F238E27FC236}">
                    <a16:creationId xmlns:a16="http://schemas.microsoft.com/office/drawing/2014/main" id="{BC4C41B2-AE3E-4CAA-8CA6-29E8EB0D09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44" name="Rectangle 23">
                <a:extLst>
                  <a:ext uri="{FF2B5EF4-FFF2-40B4-BE49-F238E27FC236}">
                    <a16:creationId xmlns:a16="http://schemas.microsoft.com/office/drawing/2014/main" id="{63FEED85-172A-4992-98D9-94543102D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1520"/>
                <a:ext cx="84" cy="8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Arc 35">
              <a:extLst>
                <a:ext uri="{FF2B5EF4-FFF2-40B4-BE49-F238E27FC236}">
                  <a16:creationId xmlns:a16="http://schemas.microsoft.com/office/drawing/2014/main" id="{B07EFB72-EF72-4B1C-9840-5C2292F43E5C}"/>
                </a:ext>
              </a:extLst>
            </p:cNvPr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74 w 20513"/>
                <a:gd name="T3" fmla="*/ 70 h 21600"/>
                <a:gd name="T4" fmla="*/ 0 w 20513"/>
                <a:gd name="T5" fmla="*/ 103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31" name="Text Box 36">
              <a:extLst>
                <a:ext uri="{FF2B5EF4-FFF2-40B4-BE49-F238E27FC236}">
                  <a16:creationId xmlns:a16="http://schemas.microsoft.com/office/drawing/2014/main" id="{34111486-3EAB-4FCD-8E8A-DA64EA2D8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48" name="Group 37">
            <a:extLst>
              <a:ext uri="{FF2B5EF4-FFF2-40B4-BE49-F238E27FC236}">
                <a16:creationId xmlns:a16="http://schemas.microsoft.com/office/drawing/2014/main" id="{37040281-62CC-4B74-B1EC-6BDC95DA1B7C}"/>
              </a:ext>
            </a:extLst>
          </p:cNvPr>
          <p:cNvGrpSpPr>
            <a:grpSpLocks/>
          </p:cNvGrpSpPr>
          <p:nvPr/>
        </p:nvGrpSpPr>
        <p:grpSpPr bwMode="auto">
          <a:xfrm>
            <a:off x="1790715" y="2943070"/>
            <a:ext cx="3124200" cy="2057400"/>
            <a:chOff x="192" y="720"/>
            <a:chExt cx="1968" cy="1296"/>
          </a:xfrm>
        </p:grpSpPr>
        <p:grpSp>
          <p:nvGrpSpPr>
            <p:cNvPr id="49" name="Group 30">
              <a:extLst>
                <a:ext uri="{FF2B5EF4-FFF2-40B4-BE49-F238E27FC236}">
                  <a16:creationId xmlns:a16="http://schemas.microsoft.com/office/drawing/2014/main" id="{B03D7A23-6A40-4494-8E74-104AA80601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20"/>
              <a:ext cx="1968" cy="1296"/>
              <a:chOff x="192" y="720"/>
              <a:chExt cx="1968" cy="1296"/>
            </a:xfrm>
          </p:grpSpPr>
          <p:sp>
            <p:nvSpPr>
              <p:cNvPr id="52" name="AutoShape 8">
                <a:extLst>
                  <a:ext uri="{FF2B5EF4-FFF2-40B4-BE49-F238E27FC236}">
                    <a16:creationId xmlns:a16="http://schemas.microsoft.com/office/drawing/2014/main" id="{2A81E71C-1736-43EE-851B-D8EECAE64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743" y="913"/>
                <a:ext cx="818" cy="1387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9">
                <a:extLst>
                  <a:ext uri="{FF2B5EF4-FFF2-40B4-BE49-F238E27FC236}">
                    <a16:creationId xmlns:a16="http://schemas.microsoft.com/office/drawing/2014/main" id="{1BBB3B7D-3849-46B5-BD5F-BC79E60E4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726" y="930"/>
                <a:ext cx="116" cy="11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10">
                <a:extLst>
                  <a:ext uri="{FF2B5EF4-FFF2-40B4-BE49-F238E27FC236}">
                    <a16:creationId xmlns:a16="http://schemas.microsoft.com/office/drawing/2014/main" id="{D57B318C-1D93-45AD-A6ED-FD1A2A509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" y="907"/>
                <a:ext cx="0" cy="6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Text Box 14">
                <a:extLst>
                  <a:ext uri="{FF2B5EF4-FFF2-40B4-BE49-F238E27FC236}">
                    <a16:creationId xmlns:a16="http://schemas.microsoft.com/office/drawing/2014/main" id="{30036297-9330-4476-BA84-3B8F8C916E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" y="720"/>
                <a:ext cx="2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56" name="Text Box 15">
                <a:extLst>
                  <a:ext uri="{FF2B5EF4-FFF2-40B4-BE49-F238E27FC236}">
                    <a16:creationId xmlns:a16="http://schemas.microsoft.com/office/drawing/2014/main" id="{2E6E8C12-ECDF-4973-B9D0-A8E0EB4001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57" name="Text Box 16">
                <a:extLst>
                  <a:ext uri="{FF2B5EF4-FFF2-40B4-BE49-F238E27FC236}">
                    <a16:creationId xmlns:a16="http://schemas.microsoft.com/office/drawing/2014/main" id="{6C4ACDA4-5E69-49CC-A353-9EBD231BD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58" name="Text Box 17">
                <a:extLst>
                  <a:ext uri="{FF2B5EF4-FFF2-40B4-BE49-F238E27FC236}">
                    <a16:creationId xmlns:a16="http://schemas.microsoft.com/office/drawing/2014/main" id="{57667C57-D66D-4E97-A952-55CD8FD3A7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Text Box 18">
                <a:extLst>
                  <a:ext uri="{FF2B5EF4-FFF2-40B4-BE49-F238E27FC236}">
                    <a16:creationId xmlns:a16="http://schemas.microsoft.com/office/drawing/2014/main" id="{E7F003C9-36F3-4454-A598-0B9405E397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Text Box 19">
                <a:extLst>
                  <a:ext uri="{FF2B5EF4-FFF2-40B4-BE49-F238E27FC236}">
                    <a16:creationId xmlns:a16="http://schemas.microsoft.com/office/drawing/2014/main" id="{4379E696-B801-47CC-9707-C85D37294E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" y="1097"/>
                <a:ext cx="1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61" name="Text Box 20">
                <a:extLst>
                  <a:ext uri="{FF2B5EF4-FFF2-40B4-BE49-F238E27FC236}">
                    <a16:creationId xmlns:a16="http://schemas.microsoft.com/office/drawing/2014/main" id="{FCA642B8-D14B-4C7A-A6F3-2F458E76C6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62" name="Text Box 21">
                <a:extLst>
                  <a:ext uri="{FF2B5EF4-FFF2-40B4-BE49-F238E27FC236}">
                    <a16:creationId xmlns:a16="http://schemas.microsoft.com/office/drawing/2014/main" id="{197676BF-072B-41C9-A905-3297A3668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  <p:sp>
            <p:nvSpPr>
              <p:cNvPr id="63" name="Text Box 22">
                <a:extLst>
                  <a:ext uri="{FF2B5EF4-FFF2-40B4-BE49-F238E27FC236}">
                    <a16:creationId xmlns:a16="http://schemas.microsoft.com/office/drawing/2014/main" id="{6F45AE19-936B-46C6-A2DE-BDA0A85BB7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64" name="Rectangle 23">
                <a:extLst>
                  <a:ext uri="{FF2B5EF4-FFF2-40B4-BE49-F238E27FC236}">
                    <a16:creationId xmlns:a16="http://schemas.microsoft.com/office/drawing/2014/main" id="{0DD96262-CB4E-4B7F-A01E-1DFB29C6D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1520"/>
                <a:ext cx="84" cy="8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" name="Text Box 36">
              <a:extLst>
                <a:ext uri="{FF2B5EF4-FFF2-40B4-BE49-F238E27FC236}">
                  <a16:creationId xmlns:a16="http://schemas.microsoft.com/office/drawing/2014/main" id="{7CAA2082-3BA0-48CA-83D7-FA2A3526E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en-US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Text Box 26">
            <a:extLst>
              <a:ext uri="{FF2B5EF4-FFF2-40B4-BE49-F238E27FC236}">
                <a16:creationId xmlns:a16="http://schemas.microsoft.com/office/drawing/2014/main" id="{CAE8E273-50AF-446A-B951-137F84522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376" y="755141"/>
            <a:ext cx="203517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</a:rPr>
              <a:t>a.h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err="1">
                <a:solidFill>
                  <a:srgbClr val="FF0000"/>
                </a:solidFill>
              </a:rPr>
              <a:t>b.c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A618F9A7-865D-4308-9965-8672A2049A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4095" y="1240282"/>
          <a:ext cx="1464053" cy="68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393480" progId="Equation.DSMT4">
                  <p:embed/>
                </p:oleObj>
              </mc:Choice>
              <mc:Fallback>
                <p:oleObj name="Equation" r:id="rId2" imgW="838080" imgH="39348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A618F9A7-865D-4308-9965-8672A2049A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64095" y="1240282"/>
                        <a:ext cx="1464053" cy="68646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65418C61-A25E-4E03-A85F-29ABD0F13131}"/>
              </a:ext>
            </a:extLst>
          </p:cNvPr>
          <p:cNvGrpSpPr/>
          <p:nvPr/>
        </p:nvGrpSpPr>
        <p:grpSpPr>
          <a:xfrm>
            <a:off x="5070722" y="3239663"/>
            <a:ext cx="5292996" cy="626981"/>
            <a:chOff x="3546722" y="3239662"/>
            <a:chExt cx="5292996" cy="626981"/>
          </a:xfrm>
        </p:grpSpPr>
        <p:graphicFrame>
          <p:nvGraphicFramePr>
            <p:cNvPr id="67" name="Object 66">
              <a:extLst>
                <a:ext uri="{FF2B5EF4-FFF2-40B4-BE49-F238E27FC236}">
                  <a16:creationId xmlns:a16="http://schemas.microsoft.com/office/drawing/2014/main" id="{14E05BA0-D12E-4564-8F68-5290D1722F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8795429"/>
                </p:ext>
              </p:extLst>
            </p:nvPr>
          </p:nvGraphicFramePr>
          <p:xfrm>
            <a:off x="4480356" y="3239662"/>
            <a:ext cx="2027528" cy="626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9720" imgH="393480" progId="Equation.DSMT4">
                    <p:embed/>
                  </p:oleObj>
                </mc:Choice>
                <mc:Fallback>
                  <p:oleObj name="Equation" r:id="rId4" imgW="1269720" imgH="393480" progId="Equation.DSMT4">
                    <p:embed/>
                    <p:pic>
                      <p:nvPicPr>
                        <p:cNvPr id="67" name="Object 66">
                          <a:extLst>
                            <a:ext uri="{FF2B5EF4-FFF2-40B4-BE49-F238E27FC236}">
                              <a16:creationId xmlns:a16="http://schemas.microsoft.com/office/drawing/2014/main" id="{14E05BA0-D12E-4564-8F68-5290D1722F4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480356" y="3239662"/>
                          <a:ext cx="2027528" cy="626981"/>
                        </a:xfrm>
                        <a:prstGeom prst="rect">
                          <a:avLst/>
                        </a:prstGeom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 Box 51">
              <a:extLst>
                <a:ext uri="{FF2B5EF4-FFF2-40B4-BE49-F238E27FC236}">
                  <a16:creationId xmlns:a16="http://schemas.microsoft.com/office/drawing/2014/main" id="{06926A3B-66E3-42EC-9E88-1F81E2C8F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6722" y="3349119"/>
              <a:ext cx="9524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/>
                <a:t>Ta </a:t>
              </a:r>
              <a:r>
                <a:rPr lang="en-US" altLang="en-US" sz="2000" b="1" dirty="0" err="1"/>
                <a:t>có</a:t>
              </a:r>
              <a:r>
                <a:rPr lang="en-US" altLang="en-US" sz="2000" b="1" dirty="0"/>
                <a:t>: </a:t>
              </a:r>
            </a:p>
          </p:txBody>
        </p:sp>
        <p:sp>
          <p:nvSpPr>
            <p:cNvPr id="69" name="Text Box 51">
              <a:extLst>
                <a:ext uri="{FF2B5EF4-FFF2-40B4-BE49-F238E27FC236}">
                  <a16:creationId xmlns:a16="http://schemas.microsoft.com/office/drawing/2014/main" id="{AF731FE6-6C08-41C4-842B-CCF3E9268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633" y="3296354"/>
              <a:ext cx="232408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/>
                <a:t>(</a:t>
              </a:r>
              <a:r>
                <a:rPr lang="en-US" altLang="en-US" sz="2000" b="1" dirty="0" err="1"/>
                <a:t>hệ</a:t>
              </a:r>
              <a:r>
                <a:rPr lang="en-US" altLang="en-US" sz="2000" b="1" dirty="0"/>
                <a:t> </a:t>
              </a:r>
              <a:r>
                <a:rPr lang="en-US" altLang="en-US" sz="2000" b="1" dirty="0" err="1"/>
                <a:t>thức</a:t>
              </a:r>
              <a:r>
                <a:rPr lang="en-US" altLang="en-US" sz="2000" b="1" dirty="0"/>
                <a:t> </a:t>
              </a:r>
              <a:r>
                <a:rPr lang="en-US" altLang="en-US" sz="2000" b="1" dirty="0" err="1"/>
                <a:t>lượng</a:t>
              </a:r>
              <a:r>
                <a:rPr lang="en-US" altLang="en-US" sz="2000" b="1" dirty="0"/>
                <a:t>) </a:t>
              </a:r>
            </a:p>
          </p:txBody>
        </p:sp>
      </p:grpSp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67AFE09D-56C2-4CD3-BEE1-52D0FEB8A5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3094" y="3866644"/>
          <a:ext cx="249396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040" imgH="393480" progId="Equation.DSMT4">
                  <p:embed/>
                </p:oleObj>
              </mc:Choice>
              <mc:Fallback>
                <p:oleObj name="Equation" r:id="rId6" imgW="1562040" imgH="39348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67AFE09D-56C2-4CD3-BEE1-52D0FEB8A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03094" y="3866644"/>
                        <a:ext cx="2493963" cy="627063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4ECB3791-BFFB-456E-9CDE-BA574D8B5F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3093" y="4456269"/>
          <a:ext cx="14795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393480" progId="Equation.DSMT4">
                  <p:embed/>
                </p:oleObj>
              </mc:Choice>
              <mc:Fallback>
                <p:oleObj name="Equation" r:id="rId8" imgW="927000" imgH="39348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4ECB3791-BFFB-456E-9CDE-BA574D8B5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03093" y="4456269"/>
                        <a:ext cx="1479550" cy="627062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BDD83D44-811F-48CC-A99E-3AF39AB121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3420" y="5049993"/>
          <a:ext cx="24336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880" imgH="393480" progId="Equation.DSMT4">
                  <p:embed/>
                </p:oleObj>
              </mc:Choice>
              <mc:Fallback>
                <p:oleObj name="Equation" r:id="rId10" imgW="1523880" imgH="39348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BDD83D44-811F-48CC-A99E-3AF39AB12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63420" y="5049993"/>
                        <a:ext cx="2433637" cy="627063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51">
            <a:extLst>
              <a:ext uri="{FF2B5EF4-FFF2-40B4-BE49-F238E27FC236}">
                <a16:creationId xmlns:a16="http://schemas.microsoft.com/office/drawing/2014/main" id="{22F373D5-49AE-46B9-8687-95323B5C8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40" y="5677388"/>
            <a:ext cx="8377222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i="1" dirty="0" err="1">
                <a:solidFill>
                  <a:srgbClr val="FF0000"/>
                </a:solidFill>
              </a:rPr>
              <a:t>Chú</a:t>
            </a:r>
            <a:r>
              <a:rPr lang="en-US" altLang="en-US" sz="2000" b="1" i="1" dirty="0">
                <a:solidFill>
                  <a:srgbClr val="FF0000"/>
                </a:solidFill>
              </a:rPr>
              <a:t> ý: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trong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các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ví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dụ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và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các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bài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tập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tính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toán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bằng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số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của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chương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này</a:t>
            </a:r>
            <a:r>
              <a:rPr lang="en-US" altLang="en-US" sz="2000" b="1" i="1" dirty="0">
                <a:solidFill>
                  <a:srgbClr val="FF0000"/>
                </a:solidFill>
              </a:rPr>
              <a:t>,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các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số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đo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dđộ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dài</a:t>
            </a:r>
            <a:r>
              <a:rPr lang="en-US" altLang="en-US" sz="2000" b="1" i="1" dirty="0">
                <a:solidFill>
                  <a:srgbClr val="FF0000"/>
                </a:solidFill>
              </a:rPr>
              <a:t> ở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mỗi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bài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êếu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không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ghi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đơn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vị</a:t>
            </a:r>
            <a:r>
              <a:rPr lang="en-US" altLang="en-US" sz="2000" b="1" i="1" dirty="0">
                <a:solidFill>
                  <a:srgbClr val="FF0000"/>
                </a:solidFill>
              </a:rPr>
              <a:t> ta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quy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ước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là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cùng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đơn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vị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đo</a:t>
            </a:r>
            <a:r>
              <a:rPr lang="en-US" altLang="en-US" sz="2000" b="1" i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1058E9D-BA1F-4DF3-B4DA-F8AF3DC6E6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1787662" y="2016193"/>
            <a:ext cx="559563" cy="5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>
            <a:extLst>
              <a:ext uri="{FF2B5EF4-FFF2-40B4-BE49-F238E27FC236}">
                <a16:creationId xmlns:a16="http://schemas.microsoft.com/office/drawing/2014/main" id="{759F9A55-980F-4ED5-96A2-D38FC29DF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987" y="277454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3-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Luyện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tập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EC0A639-C6D4-4BE3-98CD-B77CAF0C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409" y="763933"/>
            <a:ext cx="303258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/>
              <a:t> </a:t>
            </a:r>
            <a:r>
              <a:rPr lang="en-US" altLang="en-US" sz="2000" b="1" u="sng" dirty="0" err="1"/>
              <a:t>Bài</a:t>
            </a:r>
            <a:r>
              <a:rPr lang="en-US" altLang="en-US" sz="2000" b="1" u="sng" dirty="0"/>
              <a:t> 1 </a:t>
            </a:r>
            <a:r>
              <a:rPr lang="en-US" altLang="en-US" sz="2000" b="1" u="sng" dirty="0" err="1"/>
              <a:t>hình</a:t>
            </a:r>
            <a:r>
              <a:rPr lang="en-US" altLang="en-US" sz="2000" b="1" u="sng" dirty="0"/>
              <a:t> a/68-Sgk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 </a:t>
            </a:r>
            <a:r>
              <a:rPr lang="en-US" altLang="en-US" sz="2000" b="1" dirty="0" err="1"/>
              <a:t>Tính</a:t>
            </a:r>
            <a:r>
              <a:rPr lang="en-US" altLang="en-US" sz="2000" b="1" dirty="0"/>
              <a:t> x, y </a:t>
            </a:r>
            <a:r>
              <a:rPr lang="en-US" altLang="en-US" sz="2000" b="1" dirty="0" err="1"/>
              <a:t>trong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hình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vẽ</a:t>
            </a:r>
            <a:endParaRPr lang="en-US" altLang="en-US" sz="2000" b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8950CF-3AA8-4FD0-9E9A-243A79927D90}"/>
              </a:ext>
            </a:extLst>
          </p:cNvPr>
          <p:cNvGrpSpPr/>
          <p:nvPr/>
        </p:nvGrpSpPr>
        <p:grpSpPr>
          <a:xfrm>
            <a:off x="1957776" y="1625707"/>
            <a:ext cx="3619377" cy="2324100"/>
            <a:chOff x="609600" y="3733799"/>
            <a:chExt cx="3619377" cy="2324100"/>
          </a:xfrm>
        </p:grpSpPr>
        <p:grpSp>
          <p:nvGrpSpPr>
            <p:cNvPr id="10" name="Group 31">
              <a:extLst>
                <a:ext uri="{FF2B5EF4-FFF2-40B4-BE49-F238E27FC236}">
                  <a16:creationId xmlns:a16="http://schemas.microsoft.com/office/drawing/2014/main" id="{F689267F-4892-4E01-9230-2BDFFB99F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3733799"/>
              <a:ext cx="2997200" cy="2324100"/>
              <a:chOff x="384" y="2352"/>
              <a:chExt cx="1888" cy="1464"/>
            </a:xfrm>
          </p:grpSpPr>
          <p:sp>
            <p:nvSpPr>
              <p:cNvPr id="11" name="AutoShape 11">
                <a:extLst>
                  <a:ext uri="{FF2B5EF4-FFF2-40B4-BE49-F238E27FC236}">
                    <a16:creationId xmlns:a16="http://schemas.microsoft.com/office/drawing/2014/main" id="{D022B99D-4EB8-4DF0-A01E-3D40556FF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1000" y="2544"/>
                <a:ext cx="960" cy="1584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FA3243FC-F4F3-4CEC-A445-0D0AD844A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994" y="2542"/>
                <a:ext cx="132" cy="1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F1CF91B4-416D-4B58-8A1B-C269DB01F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0" y="25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17">
                <a:extLst>
                  <a:ext uri="{FF2B5EF4-FFF2-40B4-BE49-F238E27FC236}">
                    <a16:creationId xmlns:a16="http://schemas.microsoft.com/office/drawing/2014/main" id="{FD245D46-3F48-492B-9062-1068EAB82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" y="235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A</a:t>
                </a:r>
              </a:p>
            </p:txBody>
          </p:sp>
          <p:sp>
            <p:nvSpPr>
              <p:cNvPr id="15" name="Text Box 18">
                <a:extLst>
                  <a:ext uri="{FF2B5EF4-FFF2-40B4-BE49-F238E27FC236}">
                    <a16:creationId xmlns:a16="http://schemas.microsoft.com/office/drawing/2014/main" id="{203BC932-53B6-4F3B-B8ED-3C1D76B08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323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B</a:t>
                </a:r>
              </a:p>
            </p:txBody>
          </p:sp>
          <p:sp>
            <p:nvSpPr>
              <p:cNvPr id="16" name="Text Box 20">
                <a:extLst>
                  <a:ext uri="{FF2B5EF4-FFF2-40B4-BE49-F238E27FC236}">
                    <a16:creationId xmlns:a16="http://schemas.microsoft.com/office/drawing/2014/main" id="{28E51935-8333-443E-A3F9-AD853FBBD9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8" y="312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y</a:t>
                </a:r>
              </a:p>
            </p:txBody>
          </p:sp>
          <p:sp>
            <p:nvSpPr>
              <p:cNvPr id="17" name="Text Box 21">
                <a:extLst>
                  <a:ext uri="{FF2B5EF4-FFF2-40B4-BE49-F238E27FC236}">
                    <a16:creationId xmlns:a16="http://schemas.microsoft.com/office/drawing/2014/main" id="{A30D2B61-E706-4D90-A387-F6C75F06E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" y="312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x</a:t>
                </a:r>
              </a:p>
            </p:txBody>
          </p:sp>
          <p:sp>
            <p:nvSpPr>
              <p:cNvPr id="18" name="Text Box 22">
                <a:extLst>
                  <a:ext uri="{FF2B5EF4-FFF2-40B4-BE49-F238E27FC236}">
                    <a16:creationId xmlns:a16="http://schemas.microsoft.com/office/drawing/2014/main" id="{D6A4C844-CEC2-4942-8CF2-AE01C5FB6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2745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6</a:t>
                </a:r>
              </a:p>
            </p:txBody>
          </p:sp>
          <p:sp>
            <p:nvSpPr>
              <p:cNvPr id="19" name="Text Box 23">
                <a:extLst>
                  <a:ext uri="{FF2B5EF4-FFF2-40B4-BE49-F238E27FC236}">
                    <a16:creationId xmlns:a16="http://schemas.microsoft.com/office/drawing/2014/main" id="{AE15A7F8-C3DF-4717-9125-A279B4945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6" y="264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8</a:t>
                </a:r>
              </a:p>
            </p:txBody>
          </p:sp>
          <p:sp>
            <p:nvSpPr>
              <p:cNvPr id="20" name="Text Box 24">
                <a:extLst>
                  <a:ext uri="{FF2B5EF4-FFF2-40B4-BE49-F238E27FC236}">
                    <a16:creationId xmlns:a16="http://schemas.microsoft.com/office/drawing/2014/main" id="{A7FF1AD4-AB54-43E7-A966-0BD896D0D7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0" y="288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21" name="Text Box 25">
                <a:extLst>
                  <a:ext uri="{FF2B5EF4-FFF2-40B4-BE49-F238E27FC236}">
                    <a16:creationId xmlns:a16="http://schemas.microsoft.com/office/drawing/2014/main" id="{8A463140-C988-4705-BC07-6E03BB1F0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0" y="331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H</a:t>
                </a:r>
              </a:p>
            </p:txBody>
          </p:sp>
          <p:sp>
            <p:nvSpPr>
              <p:cNvPr id="22" name="Rectangle 26">
                <a:extLst>
                  <a:ext uri="{FF2B5EF4-FFF2-40B4-BE49-F238E27FC236}">
                    <a16:creationId xmlns:a16="http://schemas.microsoft.com/office/drawing/2014/main" id="{8F679636-27FB-4565-BFE3-19330CEA7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" y="3242"/>
                <a:ext cx="96" cy="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2604D21D-4F38-4FC6-8012-51B53386F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1777" y="5226843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C</a:t>
              </a:r>
            </a:p>
          </p:txBody>
        </p:sp>
      </p:grpSp>
      <p:sp>
        <p:nvSpPr>
          <p:cNvPr id="35" name="Text Box 37">
            <a:extLst>
              <a:ext uri="{FF2B5EF4-FFF2-40B4-BE49-F238E27FC236}">
                <a16:creationId xmlns:a16="http://schemas.microsoft.com/office/drawing/2014/main" id="{20938C30-C107-4637-8438-8D0E3DCC8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20081"/>
            <a:ext cx="776148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 err="1">
                <a:solidFill>
                  <a:srgbClr val="0000FF"/>
                </a:solidFill>
              </a:rPr>
              <a:t>Giải</a:t>
            </a:r>
            <a:r>
              <a:rPr lang="en-US" altLang="en-US" sz="2000" b="1" u="sng" dirty="0">
                <a:solidFill>
                  <a:srgbClr val="0000FF"/>
                </a:solidFill>
              </a:rPr>
              <a:t>:</a:t>
            </a:r>
            <a:r>
              <a:rPr lang="en-US" altLang="en-US" sz="2000" b="1" u="sng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A1C915-EE09-43DA-A54F-3DDF0EE2C446}"/>
              </a:ext>
            </a:extLst>
          </p:cNvPr>
          <p:cNvGrpSpPr/>
          <p:nvPr/>
        </p:nvGrpSpPr>
        <p:grpSpPr>
          <a:xfrm>
            <a:off x="5562601" y="1066801"/>
            <a:ext cx="5190241" cy="3199393"/>
            <a:chOff x="4038600" y="1066800"/>
            <a:chExt cx="5292996" cy="3199393"/>
          </a:xfrm>
        </p:grpSpPr>
        <p:sp>
          <p:nvSpPr>
            <p:cNvPr id="36" name="Text Box 51">
              <a:extLst>
                <a:ext uri="{FF2B5EF4-FFF2-40B4-BE49-F238E27FC236}">
                  <a16:creationId xmlns:a16="http://schemas.microsoft.com/office/drawing/2014/main" id="{B361ED50-B8BF-456B-9911-EAE7C137F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3779" y="1066800"/>
              <a:ext cx="4784022" cy="82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900" b="1" dirty="0" err="1"/>
                <a:t>Xét</a:t>
              </a:r>
              <a:r>
                <a:rPr lang="en-US" altLang="en-US" sz="1900" b="1" dirty="0"/>
                <a:t> tam </a:t>
              </a:r>
              <a:r>
                <a:rPr lang="en-US" altLang="en-US" sz="1900" b="1" dirty="0" err="1"/>
                <a:t>giác</a:t>
              </a:r>
              <a:r>
                <a:rPr lang="en-US" altLang="en-US" sz="1900" b="1" dirty="0"/>
                <a:t> ABC </a:t>
              </a:r>
              <a:r>
                <a:rPr lang="en-US" altLang="en-US" sz="1900" b="1" dirty="0" err="1"/>
                <a:t>vuông</a:t>
              </a:r>
              <a:r>
                <a:rPr lang="en-US" altLang="en-US" sz="1900" b="1" dirty="0"/>
                <a:t> </a:t>
              </a:r>
              <a:r>
                <a:rPr lang="en-US" altLang="en-US" sz="1900" b="1" dirty="0" err="1"/>
                <a:t>tại</a:t>
              </a:r>
              <a:r>
                <a:rPr lang="en-US" altLang="en-US" sz="1900" b="1" dirty="0"/>
                <a:t> A,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900" b="1" dirty="0"/>
                <a:t> </a:t>
              </a:r>
              <a:r>
                <a:rPr lang="en-US" altLang="en-US" sz="1900" b="1" dirty="0" err="1"/>
                <a:t>đường</a:t>
              </a:r>
              <a:r>
                <a:rPr lang="en-US" altLang="en-US" sz="1900" b="1" dirty="0"/>
                <a:t> </a:t>
              </a:r>
              <a:r>
                <a:rPr lang="en-US" altLang="en-US" sz="1900" b="1" dirty="0" err="1"/>
                <a:t>cao</a:t>
              </a:r>
              <a:r>
                <a:rPr lang="en-US" altLang="en-US" sz="1900" b="1" dirty="0"/>
                <a:t> AH: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51A3BD2-5F20-43CA-89B1-318559EA161A}"/>
                </a:ext>
              </a:extLst>
            </p:cNvPr>
            <p:cNvGrpSpPr/>
            <p:nvPr/>
          </p:nvGrpSpPr>
          <p:grpSpPr>
            <a:xfrm>
              <a:off x="4038600" y="1828800"/>
              <a:ext cx="5292996" cy="626981"/>
              <a:chOff x="4038600" y="1828800"/>
              <a:chExt cx="5292996" cy="626981"/>
            </a:xfrm>
          </p:grpSpPr>
          <p:graphicFrame>
            <p:nvGraphicFramePr>
              <p:cNvPr id="37" name="Object 36">
                <a:extLst>
                  <a:ext uri="{FF2B5EF4-FFF2-40B4-BE49-F238E27FC236}">
                    <a16:creationId xmlns:a16="http://schemas.microsoft.com/office/drawing/2014/main" id="{7AC1AB99-CD9A-48CD-A22D-C32EC83611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5600029"/>
                  </p:ext>
                </p:extLst>
              </p:nvPr>
            </p:nvGraphicFramePr>
            <p:xfrm>
              <a:off x="4972234" y="1828800"/>
              <a:ext cx="2027528" cy="6269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269720" imgH="393480" progId="Equation.DSMT4">
                      <p:embed/>
                    </p:oleObj>
                  </mc:Choice>
                  <mc:Fallback>
                    <p:oleObj name="Equation" r:id="rId2" imgW="1269720" imgH="393480" progId="Equation.DSMT4">
                      <p:embed/>
                      <p:pic>
                        <p:nvPicPr>
                          <p:cNvPr id="37" name="Object 36">
                            <a:extLst>
                              <a:ext uri="{FF2B5EF4-FFF2-40B4-BE49-F238E27FC236}">
                                <a16:creationId xmlns:a16="http://schemas.microsoft.com/office/drawing/2014/main" id="{7AC1AB99-CD9A-48CD-A22D-C32EC836110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4972234" y="1828800"/>
                            <a:ext cx="2027528" cy="626981"/>
                          </a:xfrm>
                          <a:prstGeom prst="rect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" name="Text Box 51">
                <a:extLst>
                  <a:ext uri="{FF2B5EF4-FFF2-40B4-BE49-F238E27FC236}">
                    <a16:creationId xmlns:a16="http://schemas.microsoft.com/office/drawing/2014/main" id="{22A82878-5C96-4351-8D70-C272672A46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1938257"/>
                <a:ext cx="952484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900" b="1" dirty="0"/>
                  <a:t>Ta </a:t>
                </a:r>
                <a:r>
                  <a:rPr lang="en-US" altLang="en-US" sz="1900" b="1" dirty="0" err="1"/>
                  <a:t>có</a:t>
                </a:r>
                <a:r>
                  <a:rPr lang="en-US" altLang="en-US" sz="1900" b="1" dirty="0"/>
                  <a:t>: </a:t>
                </a:r>
              </a:p>
            </p:txBody>
          </p:sp>
          <p:sp>
            <p:nvSpPr>
              <p:cNvPr id="39" name="Text Box 51">
                <a:extLst>
                  <a:ext uri="{FF2B5EF4-FFF2-40B4-BE49-F238E27FC236}">
                    <a16:creationId xmlns:a16="http://schemas.microsoft.com/office/drawing/2014/main" id="{5F461164-D3C1-46E1-B53F-1C369AF63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7511" y="1885492"/>
                <a:ext cx="2324085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900" b="1" dirty="0"/>
                  <a:t>(</a:t>
                </a:r>
                <a:r>
                  <a:rPr lang="en-US" altLang="en-US" sz="1900" b="1" dirty="0" err="1"/>
                  <a:t>hệ</a:t>
                </a:r>
                <a:r>
                  <a:rPr lang="en-US" altLang="en-US" sz="1900" b="1" dirty="0"/>
                  <a:t> </a:t>
                </a:r>
                <a:r>
                  <a:rPr lang="en-US" altLang="en-US" sz="1900" b="1" dirty="0" err="1"/>
                  <a:t>thức</a:t>
                </a:r>
                <a:r>
                  <a:rPr lang="en-US" altLang="en-US" sz="1900" b="1" dirty="0"/>
                  <a:t> </a:t>
                </a:r>
                <a:r>
                  <a:rPr lang="en-US" altLang="en-US" sz="1900" b="1" dirty="0" err="1"/>
                  <a:t>lượng</a:t>
                </a:r>
                <a:r>
                  <a:rPr lang="en-US" altLang="en-US" sz="1900" b="1" dirty="0"/>
                  <a:t>) </a:t>
                </a:r>
              </a:p>
            </p:txBody>
          </p:sp>
        </p:grpSp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62B5E7CD-C566-47DC-B899-D970E88B7F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7879398"/>
                </p:ext>
              </p:extLst>
            </p:nvPr>
          </p:nvGraphicFramePr>
          <p:xfrm>
            <a:off x="4670971" y="2455781"/>
            <a:ext cx="2493963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62040" imgH="393480" progId="Equation.DSMT4">
                    <p:embed/>
                  </p:oleObj>
                </mc:Choice>
                <mc:Fallback>
                  <p:oleObj name="Equation" r:id="rId4" imgW="1562040" imgH="393480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62B5E7CD-C566-47DC-B899-D970E88B7F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670971" y="2455781"/>
                          <a:ext cx="2493963" cy="627063"/>
                        </a:xfrm>
                        <a:prstGeom prst="rect">
                          <a:avLst/>
                        </a:prstGeom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id="{A8C5CE40-AA0D-48CE-9ED6-7B621ADBD5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5483740"/>
                </p:ext>
              </p:extLst>
            </p:nvPr>
          </p:nvGraphicFramePr>
          <p:xfrm>
            <a:off x="4612694" y="3045407"/>
            <a:ext cx="1479550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927000" imgH="393480" progId="Equation.DSMT4">
                    <p:embed/>
                  </p:oleObj>
                </mc:Choice>
                <mc:Fallback>
                  <p:oleObj name="Equation" r:id="rId6" imgW="927000" imgH="393480" progId="Equation.DSMT4">
                    <p:embed/>
                    <p:pic>
                      <p:nvPicPr>
                        <p:cNvPr id="41" name="Object 40">
                          <a:extLst>
                            <a:ext uri="{FF2B5EF4-FFF2-40B4-BE49-F238E27FC236}">
                              <a16:creationId xmlns:a16="http://schemas.microsoft.com/office/drawing/2014/main" id="{A8C5CE40-AA0D-48CE-9ED6-7B621ADBD54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612694" y="3045407"/>
                          <a:ext cx="1479550" cy="627062"/>
                        </a:xfrm>
                        <a:prstGeom prst="rect">
                          <a:avLst/>
                        </a:prstGeom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54DCA2EA-15D9-48AF-BE31-6E46A35F01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9707096"/>
                </p:ext>
              </p:extLst>
            </p:nvPr>
          </p:nvGraphicFramePr>
          <p:xfrm>
            <a:off x="4612694" y="3639130"/>
            <a:ext cx="2433637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3880" imgH="393480" progId="Equation.DSMT4">
                    <p:embed/>
                  </p:oleObj>
                </mc:Choice>
                <mc:Fallback>
                  <p:oleObj name="Equation" r:id="rId8" imgW="1523880" imgH="393480" progId="Equation.DSMT4">
                    <p:embed/>
                    <p:pic>
                      <p:nvPicPr>
                        <p:cNvPr id="42" name="Object 41">
                          <a:extLst>
                            <a:ext uri="{FF2B5EF4-FFF2-40B4-BE49-F238E27FC236}">
                              <a16:creationId xmlns:a16="http://schemas.microsoft.com/office/drawing/2014/main" id="{54DCA2EA-15D9-48AF-BE31-6E46A35F014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12694" y="3639130"/>
                          <a:ext cx="2433637" cy="627063"/>
                        </a:xfrm>
                        <a:prstGeom prst="rect">
                          <a:avLst/>
                        </a:prstGeom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Text Box 51">
            <a:extLst>
              <a:ext uri="{FF2B5EF4-FFF2-40B4-BE49-F238E27FC236}">
                <a16:creationId xmlns:a16="http://schemas.microsoft.com/office/drawing/2014/main" id="{EE397228-748A-453B-97F2-E579964E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1" y="4228756"/>
            <a:ext cx="489584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900" b="1" dirty="0"/>
              <a:t>Ta </a:t>
            </a:r>
            <a:r>
              <a:rPr lang="en-US" altLang="en-US" sz="1900" b="1" dirty="0" err="1"/>
              <a:t>có</a:t>
            </a:r>
            <a:r>
              <a:rPr lang="en-US" altLang="en-US" sz="1900" b="1" dirty="0"/>
              <a:t>: </a:t>
            </a:r>
            <a:r>
              <a:rPr lang="en-US" altLang="en-US" b="1" dirty="0"/>
              <a:t>AH.BC = AB.AC </a:t>
            </a:r>
            <a:r>
              <a:rPr lang="en-US" altLang="en-US" sz="1900" b="1" dirty="0"/>
              <a:t>(</a:t>
            </a:r>
            <a:r>
              <a:rPr lang="en-US" altLang="en-US" sz="1900" b="1" dirty="0" err="1"/>
              <a:t>hệ</a:t>
            </a:r>
            <a:r>
              <a:rPr lang="en-US" altLang="en-US" sz="1900" b="1" dirty="0"/>
              <a:t> </a:t>
            </a:r>
            <a:r>
              <a:rPr lang="en-US" altLang="en-US" sz="1900" b="1" dirty="0" err="1"/>
              <a:t>thức</a:t>
            </a:r>
            <a:r>
              <a:rPr lang="en-US" altLang="en-US" sz="1900" b="1" dirty="0"/>
              <a:t> </a:t>
            </a:r>
            <a:r>
              <a:rPr lang="en-US" altLang="en-US" sz="1900" b="1" dirty="0" err="1"/>
              <a:t>lượng</a:t>
            </a:r>
            <a:r>
              <a:rPr lang="en-US" altLang="en-US" sz="1900" b="1" dirty="0"/>
              <a:t>)</a:t>
            </a:r>
          </a:p>
        </p:txBody>
      </p:sp>
      <p:sp>
        <p:nvSpPr>
          <p:cNvPr id="44" name="Text Box 51">
            <a:extLst>
              <a:ext uri="{FF2B5EF4-FFF2-40B4-BE49-F238E27FC236}">
                <a16:creationId xmlns:a16="http://schemas.microsoft.com/office/drawing/2014/main" id="{9EB685CC-9CE1-4992-948A-57CA3C796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658" y="4559575"/>
            <a:ext cx="209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4,8 . BC = 6 . 8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467080FD-6812-4C4A-BCFF-88E9C8F3C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3500" y="4902200"/>
          <a:ext cx="17843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440" imgH="419040" progId="Equation.DSMT4">
                  <p:embed/>
                </p:oleObj>
              </mc:Choice>
              <mc:Fallback>
                <p:oleObj name="Equation" r:id="rId10" imgW="1117440" imgH="41904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467080FD-6812-4C4A-BCFF-88E9C8F3C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13500" y="4902200"/>
                        <a:ext cx="1784350" cy="668338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51">
            <a:extLst>
              <a:ext uri="{FF2B5EF4-FFF2-40B4-BE49-F238E27FC236}">
                <a16:creationId xmlns:a16="http://schemas.microsoft.com/office/drawing/2014/main" id="{D9C2C75C-3587-47EA-A266-6596B1744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99" y="5442858"/>
            <a:ext cx="489584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900" b="1" dirty="0"/>
              <a:t>Ta </a:t>
            </a:r>
            <a:r>
              <a:rPr lang="en-US" altLang="en-US" sz="1900" b="1" dirty="0" err="1"/>
              <a:t>có</a:t>
            </a:r>
            <a:r>
              <a:rPr lang="en-US" altLang="en-US" sz="1900" b="1" dirty="0"/>
              <a:t>: </a:t>
            </a:r>
            <a:r>
              <a:rPr lang="en-US" altLang="en-US" b="1" dirty="0"/>
              <a:t>AB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= BH.BC </a:t>
            </a:r>
            <a:r>
              <a:rPr lang="en-US" altLang="en-US" sz="1900" b="1" dirty="0"/>
              <a:t>(</a:t>
            </a:r>
            <a:r>
              <a:rPr lang="en-US" altLang="en-US" sz="1900" b="1" dirty="0" err="1"/>
              <a:t>hệ</a:t>
            </a:r>
            <a:r>
              <a:rPr lang="en-US" altLang="en-US" sz="1900" b="1" dirty="0"/>
              <a:t> </a:t>
            </a:r>
            <a:r>
              <a:rPr lang="en-US" altLang="en-US" sz="1900" b="1" dirty="0" err="1"/>
              <a:t>thức</a:t>
            </a:r>
            <a:r>
              <a:rPr lang="en-US" altLang="en-US" sz="1900" b="1" dirty="0"/>
              <a:t> </a:t>
            </a:r>
            <a:r>
              <a:rPr lang="en-US" altLang="en-US" sz="1900" b="1" dirty="0" err="1"/>
              <a:t>lượng</a:t>
            </a:r>
            <a:r>
              <a:rPr lang="en-US" altLang="en-US" sz="1900" b="1" dirty="0"/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D1C474-64E4-44E7-A0C0-55555023AD5B}"/>
              </a:ext>
            </a:extLst>
          </p:cNvPr>
          <p:cNvGrpSpPr/>
          <p:nvPr/>
        </p:nvGrpSpPr>
        <p:grpSpPr>
          <a:xfrm>
            <a:off x="5986464" y="5922963"/>
            <a:ext cx="4283075" cy="369332"/>
            <a:chOff x="4462463" y="5922963"/>
            <a:chExt cx="4283075" cy="369332"/>
          </a:xfrm>
        </p:grpSpPr>
        <p:graphicFrame>
          <p:nvGraphicFramePr>
            <p:cNvPr id="47" name="Object 46">
              <a:extLst>
                <a:ext uri="{FF2B5EF4-FFF2-40B4-BE49-F238E27FC236}">
                  <a16:creationId xmlns:a16="http://schemas.microsoft.com/office/drawing/2014/main" id="{D2A44AB3-BF31-4470-BD05-129B8A1CD8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7768093"/>
                </p:ext>
              </p:extLst>
            </p:nvPr>
          </p:nvGraphicFramePr>
          <p:xfrm>
            <a:off x="4462463" y="5922963"/>
            <a:ext cx="275907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26920" imgH="228600" progId="Equation.DSMT4">
                    <p:embed/>
                  </p:oleObj>
                </mc:Choice>
                <mc:Fallback>
                  <p:oleObj name="Equation" r:id="rId12" imgW="1726920" imgH="228600" progId="Equation.DSMT4">
                    <p:embed/>
                    <p:pic>
                      <p:nvPicPr>
                        <p:cNvPr id="47" name="Object 46">
                          <a:extLst>
                            <a:ext uri="{FF2B5EF4-FFF2-40B4-BE49-F238E27FC236}">
                              <a16:creationId xmlns:a16="http://schemas.microsoft.com/office/drawing/2014/main" id="{D2A44AB3-BF31-4470-BD05-129B8A1CD8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462463" y="5922963"/>
                          <a:ext cx="2759075" cy="365125"/>
                        </a:xfrm>
                        <a:prstGeom prst="rect">
                          <a:avLst/>
                        </a:prstGeom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 Box 51">
              <a:extLst>
                <a:ext uri="{FF2B5EF4-FFF2-40B4-BE49-F238E27FC236}">
                  <a16:creationId xmlns:a16="http://schemas.microsoft.com/office/drawing/2014/main" id="{D073A5FD-B3F5-4FF4-B925-80C17B0D4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1538" y="5922963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hay x = 3,6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4F0587E-8FBB-4063-A58E-7C54564B18AA}"/>
              </a:ext>
            </a:extLst>
          </p:cNvPr>
          <p:cNvGrpSpPr/>
          <p:nvPr/>
        </p:nvGrpSpPr>
        <p:grpSpPr>
          <a:xfrm>
            <a:off x="5861412" y="6288089"/>
            <a:ext cx="3850273" cy="404057"/>
            <a:chOff x="4379785" y="6309314"/>
            <a:chExt cx="3850273" cy="404057"/>
          </a:xfrm>
        </p:grpSpPr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22880D8F-BD06-4A7D-82D7-CF46042622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6720916"/>
                </p:ext>
              </p:extLst>
            </p:nvPr>
          </p:nvGraphicFramePr>
          <p:xfrm>
            <a:off x="4379785" y="6389521"/>
            <a:ext cx="2271712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422360" imgH="203040" progId="Equation.DSMT4">
                    <p:embed/>
                  </p:oleObj>
                </mc:Choice>
                <mc:Fallback>
                  <p:oleObj name="Equation" r:id="rId14" imgW="1422360" imgH="203040" progId="Equation.DSMT4">
                    <p:embed/>
                    <p:pic>
                      <p:nvPicPr>
                        <p:cNvPr id="49" name="Object 48">
                          <a:extLst>
                            <a:ext uri="{FF2B5EF4-FFF2-40B4-BE49-F238E27FC236}">
                              <a16:creationId xmlns:a16="http://schemas.microsoft.com/office/drawing/2014/main" id="{22880D8F-BD06-4A7D-82D7-CF460426222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379785" y="6389521"/>
                          <a:ext cx="2271712" cy="323850"/>
                        </a:xfrm>
                        <a:prstGeom prst="rect">
                          <a:avLst/>
                        </a:prstGeom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 Box 51">
              <a:extLst>
                <a:ext uri="{FF2B5EF4-FFF2-40B4-BE49-F238E27FC236}">
                  <a16:creationId xmlns:a16="http://schemas.microsoft.com/office/drawing/2014/main" id="{8997AE88-BA4A-4172-AAE8-AA34B69BA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6058" y="6309314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hay y = 6,4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7D1276-2398-43FD-A7FA-9BC24EA6252D}"/>
              </a:ext>
            </a:extLst>
          </p:cNvPr>
          <p:cNvGrpSpPr/>
          <p:nvPr/>
        </p:nvGrpSpPr>
        <p:grpSpPr>
          <a:xfrm>
            <a:off x="2443786" y="4427275"/>
            <a:ext cx="2890214" cy="1305855"/>
            <a:chOff x="919786" y="4427274"/>
            <a:chExt cx="2890214" cy="1305855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55E4ABBC-EBC7-400A-A9CF-D70D85A30610}"/>
                </a:ext>
              </a:extLst>
            </p:cNvPr>
            <p:cNvSpPr/>
            <p:nvPr/>
          </p:nvSpPr>
          <p:spPr>
            <a:xfrm>
              <a:off x="919786" y="4427274"/>
              <a:ext cx="2777997" cy="1305855"/>
            </a:xfrm>
            <a:prstGeom prst="cloud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A3DB81-D155-4424-86F2-16043B679924}"/>
                </a:ext>
              </a:extLst>
            </p:cNvPr>
            <p:cNvSpPr txBox="1"/>
            <p:nvPr/>
          </p:nvSpPr>
          <p:spPr>
            <a:xfrm>
              <a:off x="1376987" y="4649829"/>
              <a:ext cx="2433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HS </a:t>
              </a:r>
              <a:r>
                <a:rPr lang="en-US" sz="2400" b="1" dirty="0" err="1">
                  <a:solidFill>
                    <a:srgbClr val="FF0000"/>
                  </a:solidFill>
                </a:rPr>
                <a:t>nêu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làm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khác</a:t>
              </a:r>
              <a:r>
                <a:rPr lang="en-US" sz="2400" b="1" dirty="0">
                  <a:solidFill>
                    <a:srgbClr val="FF0000"/>
                  </a:solidFill>
                </a:rPr>
                <a:t> ?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B96241F-0288-422A-9E1F-5DA3A560CB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2351410" y="264499"/>
            <a:ext cx="559563" cy="5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5" grpId="0" animBg="1"/>
      <p:bldP spid="43" grpId="0"/>
      <p:bldP spid="4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>
            <a:extLst>
              <a:ext uri="{FF2B5EF4-FFF2-40B4-BE49-F238E27FC236}">
                <a16:creationId xmlns:a16="http://schemas.microsoft.com/office/drawing/2014/main" id="{4C8B0720-3E9B-4E37-9394-874EED1F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858" y="987353"/>
            <a:ext cx="38214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 69 – </a:t>
            </a:r>
            <a:r>
              <a:rPr lang="en-US" alt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altLang="en-US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, y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Text Box 24">
            <a:extLst>
              <a:ext uri="{FF2B5EF4-FFF2-40B4-BE49-F238E27FC236}">
                <a16:creationId xmlns:a16="http://schemas.microsoft.com/office/drawing/2014/main" id="{025D1B0E-F20B-494F-AC1C-29222AB84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520" y="4319665"/>
            <a:ext cx="8370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AH.BC = AB.AC (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6C6D37-EAE6-4A67-AECB-DD3DA1A0F387}"/>
              </a:ext>
            </a:extLst>
          </p:cNvPr>
          <p:cNvGrpSpPr/>
          <p:nvPr/>
        </p:nvGrpSpPr>
        <p:grpSpPr>
          <a:xfrm>
            <a:off x="2498411" y="5956701"/>
            <a:ext cx="2711711" cy="466030"/>
            <a:chOff x="941416" y="5906079"/>
            <a:chExt cx="2711711" cy="466030"/>
          </a:xfrm>
        </p:grpSpPr>
        <p:sp>
          <p:nvSpPr>
            <p:cNvPr id="40" name="Text Box 24">
              <a:extLst>
                <a:ext uri="{FF2B5EF4-FFF2-40B4-BE49-F238E27FC236}">
                  <a16:creationId xmlns:a16="http://schemas.microsoft.com/office/drawing/2014/main" id="{442E3A73-A372-420D-AE11-B31BFF0DF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416" y="5906079"/>
              <a:ext cx="2711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D480DED3-CBB8-4F33-8B7E-0EC9A1E6F5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0046118"/>
                </p:ext>
              </p:extLst>
            </p:nvPr>
          </p:nvGraphicFramePr>
          <p:xfrm>
            <a:off x="1678331" y="5957772"/>
            <a:ext cx="958850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69800" imgH="203040" progId="Equation.DSMT4">
                    <p:embed/>
                  </p:oleObj>
                </mc:Choice>
                <mc:Fallback>
                  <p:oleObj name="Equation" r:id="rId2" imgW="469800" imgH="203040" progId="Equation.DSMT4">
                    <p:embed/>
                    <p:pic>
                      <p:nvPicPr>
                        <p:cNvPr id="42" name="Object 41">
                          <a:extLst>
                            <a:ext uri="{FF2B5EF4-FFF2-40B4-BE49-F238E27FC236}">
                              <a16:creationId xmlns:a16="http://schemas.microsoft.com/office/drawing/2014/main" id="{D480DED3-CBB8-4F33-8B7E-0EC9A1E6F5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78331" y="5957772"/>
                          <a:ext cx="958850" cy="414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ext Box 8">
            <a:extLst>
              <a:ext uri="{FF2B5EF4-FFF2-40B4-BE49-F238E27FC236}">
                <a16:creationId xmlns:a16="http://schemas.microsoft.com/office/drawing/2014/main" id="{AD1C1C53-89FA-4C22-885F-56F357CB5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793" y="471530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3-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Luyện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tập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grpSp>
        <p:nvGrpSpPr>
          <p:cNvPr id="47" name="Group 37">
            <a:extLst>
              <a:ext uri="{FF2B5EF4-FFF2-40B4-BE49-F238E27FC236}">
                <a16:creationId xmlns:a16="http://schemas.microsoft.com/office/drawing/2014/main" id="{153E8B1A-0516-41DC-BC39-9B1BA5E887C3}"/>
              </a:ext>
            </a:extLst>
          </p:cNvPr>
          <p:cNvGrpSpPr>
            <a:grpSpLocks/>
          </p:cNvGrpSpPr>
          <p:nvPr/>
        </p:nvGrpSpPr>
        <p:grpSpPr bwMode="auto">
          <a:xfrm>
            <a:off x="7073644" y="445859"/>
            <a:ext cx="3124200" cy="2362200"/>
            <a:chOff x="192" y="720"/>
            <a:chExt cx="1968" cy="1488"/>
          </a:xfrm>
        </p:grpSpPr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417835DD-95DD-45A3-B066-99E3AB242A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20"/>
              <a:ext cx="1968" cy="1296"/>
              <a:chOff x="192" y="720"/>
              <a:chExt cx="1968" cy="1296"/>
            </a:xfrm>
          </p:grpSpPr>
          <p:sp>
            <p:nvSpPr>
              <p:cNvPr id="51" name="AutoShape 8">
                <a:extLst>
                  <a:ext uri="{FF2B5EF4-FFF2-40B4-BE49-F238E27FC236}">
                    <a16:creationId xmlns:a16="http://schemas.microsoft.com/office/drawing/2014/main" id="{39477886-3E42-4255-BD24-BBE30AEC8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743" y="913"/>
                <a:ext cx="818" cy="1387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9">
                <a:extLst>
                  <a:ext uri="{FF2B5EF4-FFF2-40B4-BE49-F238E27FC236}">
                    <a16:creationId xmlns:a16="http://schemas.microsoft.com/office/drawing/2014/main" id="{FD49FED3-E4CF-431D-84F9-EEA2FB7EF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720" y="924"/>
                <a:ext cx="116" cy="11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Line 10">
                <a:extLst>
                  <a:ext uri="{FF2B5EF4-FFF2-40B4-BE49-F238E27FC236}">
                    <a16:creationId xmlns:a16="http://schemas.microsoft.com/office/drawing/2014/main" id="{C7B5FDCB-041C-4E61-8757-7EFEDA5DF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" y="913"/>
                <a:ext cx="0" cy="6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Text Box 14">
                <a:extLst>
                  <a:ext uri="{FF2B5EF4-FFF2-40B4-BE49-F238E27FC236}">
                    <a16:creationId xmlns:a16="http://schemas.microsoft.com/office/drawing/2014/main" id="{2415B810-B931-4B3D-B99A-BE1B7B645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" y="720"/>
                <a:ext cx="2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55" name="Text Box 15">
                <a:extLst>
                  <a:ext uri="{FF2B5EF4-FFF2-40B4-BE49-F238E27FC236}">
                    <a16:creationId xmlns:a16="http://schemas.microsoft.com/office/drawing/2014/main" id="{A48089C6-8AB6-47C4-8DB0-3525E8116B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56" name="Text Box 16">
                <a:extLst>
                  <a:ext uri="{FF2B5EF4-FFF2-40B4-BE49-F238E27FC236}">
                    <a16:creationId xmlns:a16="http://schemas.microsoft.com/office/drawing/2014/main" id="{1BE9D05F-58AA-4706-BBF4-B163E483A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57" name="Text Box 17">
                <a:extLst>
                  <a:ext uri="{FF2B5EF4-FFF2-40B4-BE49-F238E27FC236}">
                    <a16:creationId xmlns:a16="http://schemas.microsoft.com/office/drawing/2014/main" id="{0C3F440F-2446-4914-810A-FBBA7B32F9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Text Box 18">
                <a:extLst>
                  <a:ext uri="{FF2B5EF4-FFF2-40B4-BE49-F238E27FC236}">
                    <a16:creationId xmlns:a16="http://schemas.microsoft.com/office/drawing/2014/main" id="{8E02CFF5-7ACE-4347-B3E4-991253DF5B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Text Box 19">
                <a:extLst>
                  <a:ext uri="{FF2B5EF4-FFF2-40B4-BE49-F238E27FC236}">
                    <a16:creationId xmlns:a16="http://schemas.microsoft.com/office/drawing/2014/main" id="{9C1B24D3-6DAC-439E-8AFC-172FE78B3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60" name="Text Box 20">
                <a:extLst>
                  <a:ext uri="{FF2B5EF4-FFF2-40B4-BE49-F238E27FC236}">
                    <a16:creationId xmlns:a16="http://schemas.microsoft.com/office/drawing/2014/main" id="{42E3BA95-C1E8-495A-A1EE-9BDFEAF4C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61" name="Text Box 21">
                <a:extLst>
                  <a:ext uri="{FF2B5EF4-FFF2-40B4-BE49-F238E27FC236}">
                    <a16:creationId xmlns:a16="http://schemas.microsoft.com/office/drawing/2014/main" id="{28238C93-F49E-4377-81AE-ED637066FD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62" name="Text Box 22">
                <a:extLst>
                  <a:ext uri="{FF2B5EF4-FFF2-40B4-BE49-F238E27FC236}">
                    <a16:creationId xmlns:a16="http://schemas.microsoft.com/office/drawing/2014/main" id="{6164E874-8C24-4CA4-87D3-947147293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63" name="Rectangle 23">
                <a:extLst>
                  <a:ext uri="{FF2B5EF4-FFF2-40B4-BE49-F238E27FC236}">
                    <a16:creationId xmlns:a16="http://schemas.microsoft.com/office/drawing/2014/main" id="{5A31E06D-2D8F-4727-985E-9B5D4B695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1520"/>
                <a:ext cx="84" cy="8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Arc 35">
              <a:extLst>
                <a:ext uri="{FF2B5EF4-FFF2-40B4-BE49-F238E27FC236}">
                  <a16:creationId xmlns:a16="http://schemas.microsoft.com/office/drawing/2014/main" id="{57675C94-66F7-4C39-9165-C8EDFBD6DF63}"/>
                </a:ext>
              </a:extLst>
            </p:cNvPr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74 w 20513"/>
                <a:gd name="T3" fmla="*/ 70 h 21600"/>
                <a:gd name="T4" fmla="*/ 0 w 20513"/>
                <a:gd name="T5" fmla="*/ 103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50" name="Text Box 36">
              <a:extLst>
                <a:ext uri="{FF2B5EF4-FFF2-40B4-BE49-F238E27FC236}">
                  <a16:creationId xmlns:a16="http://schemas.microsoft.com/office/drawing/2014/main" id="{E10063A0-C264-49FA-80BB-29A9FA2F9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6" y="1887"/>
              <a:ext cx="3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180D214-70D2-48CF-A543-7C0CBC796430}"/>
              </a:ext>
            </a:extLst>
          </p:cNvPr>
          <p:cNvGrpSpPr/>
          <p:nvPr/>
        </p:nvGrpSpPr>
        <p:grpSpPr>
          <a:xfrm>
            <a:off x="1994156" y="2439804"/>
            <a:ext cx="8203688" cy="1903597"/>
            <a:chOff x="470156" y="2439803"/>
            <a:chExt cx="8203688" cy="1903597"/>
          </a:xfrm>
        </p:grpSpPr>
        <p:sp>
          <p:nvSpPr>
            <p:cNvPr id="34" name="Text Box 24">
              <a:extLst>
                <a:ext uri="{FF2B5EF4-FFF2-40B4-BE49-F238E27FC236}">
                  <a16:creationId xmlns:a16="http://schemas.microsoft.com/office/drawing/2014/main" id="{9CB6BB57-CC42-4CA9-A925-EA368071F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156" y="2439803"/>
              <a:ext cx="820368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ABC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A,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AH: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BC</a:t>
              </a:r>
              <a:r>
                <a: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AB</a:t>
              </a:r>
              <a:r>
                <a: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AC</a:t>
              </a:r>
              <a:r>
                <a: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Pytago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5761EA2-71D4-4963-B2AB-A268B6286854}"/>
                </a:ext>
              </a:extLst>
            </p:cNvPr>
            <p:cNvGrpSpPr/>
            <p:nvPr/>
          </p:nvGrpSpPr>
          <p:grpSpPr>
            <a:xfrm>
              <a:off x="1390394" y="3420588"/>
              <a:ext cx="5562600" cy="470077"/>
              <a:chOff x="1256046" y="3835357"/>
              <a:chExt cx="5562600" cy="470077"/>
            </a:xfrm>
          </p:grpSpPr>
          <p:sp>
            <p:nvSpPr>
              <p:cNvPr id="35" name="Text Box 24">
                <a:extLst>
                  <a:ext uri="{FF2B5EF4-FFF2-40B4-BE49-F238E27FC236}">
                    <a16:creationId xmlns:a16="http://schemas.microsoft.com/office/drawing/2014/main" id="{7FA8B42C-E98C-45AB-A0F7-DABA08B3F6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6046" y="3843769"/>
                <a:ext cx="5562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en-US" sz="24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</a:t>
                </a:r>
                <a:r>
                  <a:rPr lang="en-US" altLang="en-US" sz="24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+ 7</a:t>
                </a:r>
                <a:r>
                  <a:rPr lang="en-US" altLang="en-US" sz="24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74 </a:t>
                </a:r>
              </a:p>
            </p:txBody>
          </p:sp>
          <p:graphicFrame>
            <p:nvGraphicFramePr>
              <p:cNvPr id="36" name="Object 35">
                <a:extLst>
                  <a:ext uri="{FF2B5EF4-FFF2-40B4-BE49-F238E27FC236}">
                    <a16:creationId xmlns:a16="http://schemas.microsoft.com/office/drawing/2014/main" id="{FC0C6D5D-199F-4D74-87C2-E867C01018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0659969"/>
                  </p:ext>
                </p:extLst>
              </p:nvPr>
            </p:nvGraphicFramePr>
            <p:xfrm>
              <a:off x="3689350" y="3835357"/>
              <a:ext cx="1758950" cy="441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863280" imgH="215640" progId="Equation.DSMT4">
                      <p:embed/>
                    </p:oleObj>
                  </mc:Choice>
                  <mc:Fallback>
                    <p:oleObj name="Equation" r:id="rId4" imgW="863280" imgH="215640" progId="Equation.DSMT4">
                      <p:embed/>
                      <p:pic>
                        <p:nvPicPr>
                          <p:cNvPr id="36" name="Object 35">
                            <a:extLst>
                              <a:ext uri="{FF2B5EF4-FFF2-40B4-BE49-F238E27FC236}">
                                <a16:creationId xmlns:a16="http://schemas.microsoft.com/office/drawing/2014/main" id="{FC0C6D5D-199F-4D74-87C2-E867C010180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689350" y="3835357"/>
                            <a:ext cx="1758950" cy="4413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BFFFAF3-5FA7-4928-AA4C-992249654B6E}"/>
                </a:ext>
              </a:extLst>
            </p:cNvPr>
            <p:cNvGrpSpPr/>
            <p:nvPr/>
          </p:nvGrpSpPr>
          <p:grpSpPr>
            <a:xfrm>
              <a:off x="764710" y="3809774"/>
              <a:ext cx="2019300" cy="533626"/>
              <a:chOff x="800100" y="4241129"/>
              <a:chExt cx="2019300" cy="533626"/>
            </a:xfrm>
          </p:grpSpPr>
          <p:sp>
            <p:nvSpPr>
              <p:cNvPr id="37" name="Text Box 24">
                <a:extLst>
                  <a:ext uri="{FF2B5EF4-FFF2-40B4-BE49-F238E27FC236}">
                    <a16:creationId xmlns:a16="http://schemas.microsoft.com/office/drawing/2014/main" id="{0C35FAC2-45D9-4A94-BCCE-BFECFB91E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" y="4313090"/>
                <a:ext cx="2019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endPara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64" name="Object 63">
                <a:extLst>
                  <a:ext uri="{FF2B5EF4-FFF2-40B4-BE49-F238E27FC236}">
                    <a16:creationId xmlns:a16="http://schemas.microsoft.com/office/drawing/2014/main" id="{8C37AD03-488D-4CA6-816B-2B9A0CCD62A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97852965"/>
                  </p:ext>
                </p:extLst>
              </p:nvPr>
            </p:nvGraphicFramePr>
            <p:xfrm>
              <a:off x="1467315" y="4241129"/>
              <a:ext cx="1138238" cy="493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558720" imgH="241200" progId="Equation.DSMT4">
                      <p:embed/>
                    </p:oleObj>
                  </mc:Choice>
                  <mc:Fallback>
                    <p:oleObj name="Equation" r:id="rId6" imgW="558720" imgH="241200" progId="Equation.DSMT4">
                      <p:embed/>
                      <p:pic>
                        <p:nvPicPr>
                          <p:cNvPr id="36" name="Object 35">
                            <a:extLst>
                              <a:ext uri="{FF2B5EF4-FFF2-40B4-BE49-F238E27FC236}">
                                <a16:creationId xmlns:a16="http://schemas.microsoft.com/office/drawing/2014/main" id="{FC0C6D5D-199F-4D74-87C2-E867C010180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467315" y="4241129"/>
                            <a:ext cx="1138238" cy="4937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2575210C-5DA9-45D1-9DD8-227A14288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14540"/>
              </p:ext>
            </p:extLst>
          </p:nvPr>
        </p:nvGraphicFramePr>
        <p:xfrm>
          <a:off x="2466923" y="4718485"/>
          <a:ext cx="23018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040" imgH="215640" progId="Equation.DSMT4">
                  <p:embed/>
                </p:oleObj>
              </mc:Choice>
              <mc:Fallback>
                <p:oleObj name="Equation" r:id="rId8" imgW="1130040" imgH="2156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FC0C6D5D-199F-4D74-87C2-E867C01018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6923" y="4718485"/>
                        <a:ext cx="23018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DE2F3444-3020-4EBC-8BB5-86D926C75C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709328"/>
              </p:ext>
            </p:extLst>
          </p:nvPr>
        </p:nvGraphicFramePr>
        <p:xfrm>
          <a:off x="2465417" y="5120626"/>
          <a:ext cx="25352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44520" imgH="419040" progId="Equation.DSMT4">
                  <p:embed/>
                </p:oleObj>
              </mc:Choice>
              <mc:Fallback>
                <p:oleObj name="Equation" r:id="rId10" imgW="1244520" imgH="41904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2575210C-5DA9-45D1-9DD8-227A14288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65417" y="5120626"/>
                        <a:ext cx="2535237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9450BB2A-4D84-4BDA-B270-0A02E2D297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2494421" y="416003"/>
            <a:ext cx="559563" cy="511164"/>
          </a:xfrm>
          <a:prstGeom prst="rect">
            <a:avLst/>
          </a:prstGeom>
        </p:spPr>
      </p:pic>
      <p:sp>
        <p:nvSpPr>
          <p:cNvPr id="41" name="Text Box 8">
            <a:extLst>
              <a:ext uri="{FF2B5EF4-FFF2-40B4-BE49-F238E27FC236}">
                <a16:creationId xmlns:a16="http://schemas.microsoft.com/office/drawing/2014/main" id="{64575028-D1FC-4059-BC70-68DA83124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318" y="2093432"/>
            <a:ext cx="9929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 err="1">
                <a:solidFill>
                  <a:srgbClr val="0000FF"/>
                </a:solidFill>
              </a:rPr>
              <a:t>Giải</a:t>
            </a:r>
            <a:r>
              <a:rPr lang="en-US" altLang="en-US" sz="2000" b="1" u="sng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242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>
            <a:extLst>
              <a:ext uri="{FF2B5EF4-FFF2-40B4-BE49-F238E27FC236}">
                <a16:creationId xmlns:a16="http://schemas.microsoft.com/office/drawing/2014/main" id="{4C8B0720-3E9B-4E37-9394-874EED1F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858" y="987353"/>
            <a:ext cx="38214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 69 – </a:t>
            </a:r>
            <a:r>
              <a:rPr lang="en-US" alt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altLang="en-US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, y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 Box 8">
            <a:extLst>
              <a:ext uri="{FF2B5EF4-FFF2-40B4-BE49-F238E27FC236}">
                <a16:creationId xmlns:a16="http://schemas.microsoft.com/office/drawing/2014/main" id="{AD1C1C53-89FA-4C22-885F-56F357CB5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689" y="394098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3-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Luyện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tập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grpSp>
        <p:nvGrpSpPr>
          <p:cNvPr id="48" name="Group 30">
            <a:extLst>
              <a:ext uri="{FF2B5EF4-FFF2-40B4-BE49-F238E27FC236}">
                <a16:creationId xmlns:a16="http://schemas.microsoft.com/office/drawing/2014/main" id="{417835DD-95DD-45A3-B066-99E3AB242AB6}"/>
              </a:ext>
            </a:extLst>
          </p:cNvPr>
          <p:cNvGrpSpPr>
            <a:grpSpLocks/>
          </p:cNvGrpSpPr>
          <p:nvPr/>
        </p:nvGrpSpPr>
        <p:grpSpPr bwMode="auto">
          <a:xfrm>
            <a:off x="7073644" y="494407"/>
            <a:ext cx="3124200" cy="2057400"/>
            <a:chOff x="192" y="720"/>
            <a:chExt cx="1968" cy="1296"/>
          </a:xfrm>
        </p:grpSpPr>
        <p:sp>
          <p:nvSpPr>
            <p:cNvPr id="51" name="AutoShape 8">
              <a:extLst>
                <a:ext uri="{FF2B5EF4-FFF2-40B4-BE49-F238E27FC236}">
                  <a16:creationId xmlns:a16="http://schemas.microsoft.com/office/drawing/2014/main" id="{39477886-3E42-4255-BD24-BBE30AEC80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27272">
              <a:off x="743" y="913"/>
              <a:ext cx="818" cy="1387"/>
            </a:xfrm>
            <a:prstGeom prst="rtTriangl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9">
              <a:extLst>
                <a:ext uri="{FF2B5EF4-FFF2-40B4-BE49-F238E27FC236}">
                  <a16:creationId xmlns:a16="http://schemas.microsoft.com/office/drawing/2014/main" id="{FD49FED3-E4CF-431D-84F9-EEA2FB7EFC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7443">
              <a:off x="726" y="930"/>
              <a:ext cx="116" cy="112"/>
            </a:xfrm>
            <a:prstGeom prst="rect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53" name="Line 10">
              <a:extLst>
                <a:ext uri="{FF2B5EF4-FFF2-40B4-BE49-F238E27FC236}">
                  <a16:creationId xmlns:a16="http://schemas.microsoft.com/office/drawing/2014/main" id="{C7B5FDCB-041C-4E61-8757-7EFEDA5DF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" y="925"/>
              <a:ext cx="0" cy="6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54" name="Text Box 14">
              <a:extLst>
                <a:ext uri="{FF2B5EF4-FFF2-40B4-BE49-F238E27FC236}">
                  <a16:creationId xmlns:a16="http://schemas.microsoft.com/office/drawing/2014/main" id="{2415B810-B931-4B3D-B99A-BE1B7B645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" y="720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55" name="Text Box 15">
              <a:extLst>
                <a:ext uri="{FF2B5EF4-FFF2-40B4-BE49-F238E27FC236}">
                  <a16:creationId xmlns:a16="http://schemas.microsoft.com/office/drawing/2014/main" id="{A48089C6-8AB6-47C4-8DB0-3525E8116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518"/>
              <a:ext cx="2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56" name="Text Box 16">
              <a:extLst>
                <a:ext uri="{FF2B5EF4-FFF2-40B4-BE49-F238E27FC236}">
                  <a16:creationId xmlns:a16="http://schemas.microsoft.com/office/drawing/2014/main" id="{1BE9D05F-58AA-4706-BBF4-B163E483A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" y="1546"/>
              <a:ext cx="2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57" name="Text Box 17">
              <a:extLst>
                <a:ext uri="{FF2B5EF4-FFF2-40B4-BE49-F238E27FC236}">
                  <a16:creationId xmlns:a16="http://schemas.microsoft.com/office/drawing/2014/main" id="{0C3F440F-2446-4914-810A-FBBA7B32F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4" y="1399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58" name="Text Box 18">
              <a:extLst>
                <a:ext uri="{FF2B5EF4-FFF2-40B4-BE49-F238E27FC236}">
                  <a16:creationId xmlns:a16="http://schemas.microsoft.com/office/drawing/2014/main" id="{8E02CFF5-7ACE-4347-B3E4-991253DF5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" y="1399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9" name="Text Box 19">
              <a:extLst>
                <a:ext uri="{FF2B5EF4-FFF2-40B4-BE49-F238E27FC236}">
                  <a16:creationId xmlns:a16="http://schemas.microsoft.com/office/drawing/2014/main" id="{9C1B24D3-6DAC-439E-8AFC-172FE78B3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" y="1014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60" name="Text Box 20">
              <a:extLst>
                <a:ext uri="{FF2B5EF4-FFF2-40B4-BE49-F238E27FC236}">
                  <a16:creationId xmlns:a16="http://schemas.microsoft.com/office/drawing/2014/main" id="{42E3BA95-C1E8-495A-A1EE-9BDFEAF4C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" y="967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61" name="Text Box 21">
              <a:extLst>
                <a:ext uri="{FF2B5EF4-FFF2-40B4-BE49-F238E27FC236}">
                  <a16:creationId xmlns:a16="http://schemas.microsoft.com/office/drawing/2014/main" id="{28238C93-F49E-4377-81AE-ED637066F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" y="1218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2" name="Text Box 22">
              <a:extLst>
                <a:ext uri="{FF2B5EF4-FFF2-40B4-BE49-F238E27FC236}">
                  <a16:creationId xmlns:a16="http://schemas.microsoft.com/office/drawing/2014/main" id="{6164E874-8C24-4CA4-87D3-947147293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" y="1627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id="{5A31E06D-2D8F-4727-985E-9B5D4B695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" y="1520"/>
              <a:ext cx="84" cy="82"/>
            </a:xfrm>
            <a:prstGeom prst="rect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180D214-70D2-48CF-A543-7C0CBC796430}"/>
              </a:ext>
            </a:extLst>
          </p:cNvPr>
          <p:cNvGrpSpPr/>
          <p:nvPr/>
        </p:nvGrpSpPr>
        <p:grpSpPr>
          <a:xfrm>
            <a:off x="1994156" y="2439804"/>
            <a:ext cx="8203688" cy="1784573"/>
            <a:chOff x="470156" y="2439803"/>
            <a:chExt cx="8203688" cy="1784573"/>
          </a:xfrm>
        </p:grpSpPr>
        <p:sp>
          <p:nvSpPr>
            <p:cNvPr id="34" name="Text Box 24">
              <a:extLst>
                <a:ext uri="{FF2B5EF4-FFF2-40B4-BE49-F238E27FC236}">
                  <a16:creationId xmlns:a16="http://schemas.microsoft.com/office/drawing/2014/main" id="{9CB6BB57-CC42-4CA9-A925-EA368071F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156" y="2439803"/>
              <a:ext cx="820368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ABC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A,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AH: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AH</a:t>
              </a:r>
              <a:r>
                <a: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HB . HC (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5761EA2-71D4-4963-B2AB-A268B6286854}"/>
                </a:ext>
              </a:extLst>
            </p:cNvPr>
            <p:cNvGrpSpPr/>
            <p:nvPr/>
          </p:nvGrpSpPr>
          <p:grpSpPr>
            <a:xfrm>
              <a:off x="1600200" y="3427757"/>
              <a:ext cx="4405057" cy="461665"/>
              <a:chOff x="1465852" y="3842526"/>
              <a:chExt cx="4405057" cy="461665"/>
            </a:xfrm>
          </p:grpSpPr>
          <p:sp>
            <p:nvSpPr>
              <p:cNvPr id="35" name="Text Box 24">
                <a:extLst>
                  <a:ext uri="{FF2B5EF4-FFF2-40B4-BE49-F238E27FC236}">
                    <a16:creationId xmlns:a16="http://schemas.microsoft.com/office/drawing/2014/main" id="{7FA8B42C-E98C-45AB-A0F7-DABA08B3F6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5852" y="3842526"/>
                <a:ext cx="440505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. HC </a:t>
                </a:r>
              </a:p>
            </p:txBody>
          </p:sp>
          <p:graphicFrame>
            <p:nvGraphicFramePr>
              <p:cNvPr id="36" name="Object 35">
                <a:extLst>
                  <a:ext uri="{FF2B5EF4-FFF2-40B4-BE49-F238E27FC236}">
                    <a16:creationId xmlns:a16="http://schemas.microsoft.com/office/drawing/2014/main" id="{FC0C6D5D-199F-4D74-87C2-E867C01018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6958359"/>
                  </p:ext>
                </p:extLst>
              </p:nvPr>
            </p:nvGraphicFramePr>
            <p:xfrm>
              <a:off x="3110449" y="3858115"/>
              <a:ext cx="2198687" cy="363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079280" imgH="177480" progId="Equation.DSMT4">
                      <p:embed/>
                    </p:oleObj>
                  </mc:Choice>
                  <mc:Fallback>
                    <p:oleObj name="Equation" r:id="rId2" imgW="1079280" imgH="177480" progId="Equation.DSMT4">
                      <p:embed/>
                      <p:pic>
                        <p:nvPicPr>
                          <p:cNvPr id="36" name="Object 35">
                            <a:extLst>
                              <a:ext uri="{FF2B5EF4-FFF2-40B4-BE49-F238E27FC236}">
                                <a16:creationId xmlns:a16="http://schemas.microsoft.com/office/drawing/2014/main" id="{FC0C6D5D-199F-4D74-87C2-E867C010180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3110449" y="3858115"/>
                            <a:ext cx="2198687" cy="3635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7" name="Text Box 24">
              <a:extLst>
                <a:ext uri="{FF2B5EF4-FFF2-40B4-BE49-F238E27FC236}">
                  <a16:creationId xmlns:a16="http://schemas.microsoft.com/office/drawing/2014/main" id="{0C35FAC2-45D9-4A94-BCCE-BFECFB91E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210" y="3762711"/>
              <a:ext cx="2019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= 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46EC0D5-F4DD-498C-999B-73C1431908B5}"/>
              </a:ext>
            </a:extLst>
          </p:cNvPr>
          <p:cNvGrpSpPr/>
          <p:nvPr/>
        </p:nvGrpSpPr>
        <p:grpSpPr>
          <a:xfrm>
            <a:off x="1994157" y="4338859"/>
            <a:ext cx="5765763" cy="2084166"/>
            <a:chOff x="470156" y="4338859"/>
            <a:chExt cx="5765763" cy="2084166"/>
          </a:xfrm>
        </p:grpSpPr>
        <p:sp>
          <p:nvSpPr>
            <p:cNvPr id="38" name="Text Box 24">
              <a:extLst>
                <a:ext uri="{FF2B5EF4-FFF2-40B4-BE49-F238E27FC236}">
                  <a16:creationId xmlns:a16="http://schemas.microsoft.com/office/drawing/2014/main" id="{025D1B0E-F20B-494F-AC1C-29222AB84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156" y="4768012"/>
              <a:ext cx="57657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AC</a:t>
              </a:r>
              <a:r>
                <a: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AH</a:t>
              </a:r>
              <a:r>
                <a: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HC</a:t>
              </a:r>
              <a:r>
                <a: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Pytago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96C6D37-EAE6-4A67-AECB-DD3DA1A0F387}"/>
                </a:ext>
              </a:extLst>
            </p:cNvPr>
            <p:cNvGrpSpPr/>
            <p:nvPr/>
          </p:nvGrpSpPr>
          <p:grpSpPr>
            <a:xfrm>
              <a:off x="974410" y="5956701"/>
              <a:ext cx="2711711" cy="466324"/>
              <a:chOff x="941416" y="5906079"/>
              <a:chExt cx="2711711" cy="466324"/>
            </a:xfrm>
          </p:grpSpPr>
          <p:sp>
            <p:nvSpPr>
              <p:cNvPr id="40" name="Text Box 24">
                <a:extLst>
                  <a:ext uri="{FF2B5EF4-FFF2-40B4-BE49-F238E27FC236}">
                    <a16:creationId xmlns:a16="http://schemas.microsoft.com/office/drawing/2014/main" id="{442E3A73-A372-420D-AE11-B31BFF0DF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1416" y="5906079"/>
                <a:ext cx="27117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  <p:graphicFrame>
            <p:nvGraphicFramePr>
              <p:cNvPr id="42" name="Object 41">
                <a:extLst>
                  <a:ext uri="{FF2B5EF4-FFF2-40B4-BE49-F238E27FC236}">
                    <a16:creationId xmlns:a16="http://schemas.microsoft.com/office/drawing/2014/main" id="{D480DED3-CBB8-4F33-8B7E-0EC9A1E6F5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65502241"/>
                  </p:ext>
                </p:extLst>
              </p:nvPr>
            </p:nvGraphicFramePr>
            <p:xfrm>
              <a:off x="1665631" y="5958066"/>
              <a:ext cx="984250" cy="414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482400" imgH="203040" progId="Equation.DSMT4">
                      <p:embed/>
                    </p:oleObj>
                  </mc:Choice>
                  <mc:Fallback>
                    <p:oleObj name="Equation" r:id="rId4" imgW="482400" imgH="203040" progId="Equation.DSMT4">
                      <p:embed/>
                      <p:pic>
                        <p:nvPicPr>
                          <p:cNvPr id="42" name="Object 41">
                            <a:extLst>
                              <a:ext uri="{FF2B5EF4-FFF2-40B4-BE49-F238E27FC236}">
                                <a16:creationId xmlns:a16="http://schemas.microsoft.com/office/drawing/2014/main" id="{D480DED3-CBB8-4F33-8B7E-0EC9A1E6F57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665631" y="5958066"/>
                            <a:ext cx="984250" cy="4143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Text Box 24">
              <a:extLst>
                <a:ext uri="{FF2B5EF4-FFF2-40B4-BE49-F238E27FC236}">
                  <a16:creationId xmlns:a16="http://schemas.microsoft.com/office/drawing/2014/main" id="{A96D492D-D9C6-4CB9-98CD-03AF9241B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626" y="4338859"/>
              <a:ext cx="49043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AHC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</a:p>
          </p:txBody>
        </p:sp>
        <p:sp>
          <p:nvSpPr>
            <p:cNvPr id="43" name="Text Box 24">
              <a:extLst>
                <a:ext uri="{FF2B5EF4-FFF2-40B4-BE49-F238E27FC236}">
                  <a16:creationId xmlns:a16="http://schemas.microsoft.com/office/drawing/2014/main" id="{48393624-B346-4F3B-AA39-C0FAC5779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531" y="5173158"/>
              <a:ext cx="30396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r>
                <a: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2</a:t>
              </a:r>
              <a:r>
                <a: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+ 4</a:t>
              </a:r>
              <a:r>
                <a: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20 </a:t>
              </a:r>
            </a:p>
          </p:txBody>
        </p:sp>
        <p:graphicFrame>
          <p:nvGraphicFramePr>
            <p:cNvPr id="67" name="Object 66">
              <a:extLst>
                <a:ext uri="{FF2B5EF4-FFF2-40B4-BE49-F238E27FC236}">
                  <a16:creationId xmlns:a16="http://schemas.microsoft.com/office/drawing/2014/main" id="{702ED0D7-D6C2-469D-9F5E-E9BAB1B2A0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8263396"/>
                </p:ext>
              </p:extLst>
            </p:nvPr>
          </p:nvGraphicFramePr>
          <p:xfrm>
            <a:off x="974410" y="5526088"/>
            <a:ext cx="2509837" cy="49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31560" imgH="241200" progId="Equation.DSMT4">
                    <p:embed/>
                  </p:oleObj>
                </mc:Choice>
                <mc:Fallback>
                  <p:oleObj name="Equation" r:id="rId6" imgW="1231560" imgH="241200" progId="Equation.DSMT4">
                    <p:embed/>
                    <p:pic>
                      <p:nvPicPr>
                        <p:cNvPr id="36" name="Object 35">
                          <a:extLst>
                            <a:ext uri="{FF2B5EF4-FFF2-40B4-BE49-F238E27FC236}">
                              <a16:creationId xmlns:a16="http://schemas.microsoft.com/office/drawing/2014/main" id="{FC0C6D5D-199F-4D74-87C2-E867C010180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74410" y="5526088"/>
                          <a:ext cx="2509837" cy="493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9D1B91D-D535-48BE-94BE-C1E2CBCBBB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2508182" y="300002"/>
            <a:ext cx="559563" cy="511164"/>
          </a:xfrm>
          <a:prstGeom prst="rect">
            <a:avLst/>
          </a:prstGeom>
        </p:spPr>
      </p:pic>
      <p:sp>
        <p:nvSpPr>
          <p:cNvPr id="41" name="Text Box 8">
            <a:extLst>
              <a:ext uri="{FF2B5EF4-FFF2-40B4-BE49-F238E27FC236}">
                <a16:creationId xmlns:a16="http://schemas.microsoft.com/office/drawing/2014/main" id="{1A36BA97-13C7-4F76-B9F5-4317C6CEB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839" y="2053431"/>
            <a:ext cx="9929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 err="1">
                <a:solidFill>
                  <a:srgbClr val="0000FF"/>
                </a:solidFill>
              </a:rPr>
              <a:t>Giải</a:t>
            </a:r>
            <a:r>
              <a:rPr lang="en-US" altLang="en-US" sz="2000" b="1" u="sng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901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ECF8FB0C-FF11-4B5D-B8B8-19930254C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427" y="7620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96CDF90-1AD5-4D4B-AFA8-46E85D07E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156" y="457201"/>
            <a:ext cx="6916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HỆ THỨC VỀ CẠNH VÀ ĐƯỜNG CAO TRONG TAM GIÁC VUÔNG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45C7008-F19A-4AD1-9EDC-32E20BED0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9" y="1219200"/>
            <a:ext cx="8777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1-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Hệ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thức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giữa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cạnh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vuông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và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hình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chiếu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của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nó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trên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cạnh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huyền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6669F62-8CCB-4A67-822A-A5E8F44A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029" y="1552962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2-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Một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số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hệ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thức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liên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quan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tới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đường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cao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D66B1B2-26F9-4E86-997F-A3A2909E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3-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Luyện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tập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7C6C2BC8-0571-48B7-A1E1-1CE22629C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472" y="2539892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4-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Hướng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dẫn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về</a:t>
            </a:r>
            <a:r>
              <a:rPr lang="en-US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</a:rPr>
              <a:t>nhà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68FF7338-68CB-4F6E-95BC-1131DF35D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967" y="3510959"/>
            <a:ext cx="44415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2. </a:t>
            </a:r>
            <a:r>
              <a:rPr lang="en-US" altLang="en-US" sz="2000" b="1" dirty="0" err="1"/>
              <a:t>Bài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tập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số</a:t>
            </a:r>
            <a:r>
              <a:rPr lang="en-US" altLang="en-US" sz="2000" b="1" dirty="0"/>
              <a:t>: 3; 4; 5 / 103 (SBT)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B858D666-624B-4822-8914-96B71DB54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037" y="3006526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1. </a:t>
            </a:r>
            <a:r>
              <a:rPr lang="en-US" altLang="en-US" sz="2000" b="1" dirty="0" err="1"/>
              <a:t>Học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thuộc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các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hệ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thức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lượng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trong</a:t>
            </a:r>
            <a:r>
              <a:rPr lang="en-US" altLang="en-US" sz="2000" b="1" dirty="0"/>
              <a:t> tam </a:t>
            </a:r>
            <a:r>
              <a:rPr lang="en-US" altLang="en-US" sz="2000" b="1" dirty="0" err="1"/>
              <a:t>giác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vuông</a:t>
            </a:r>
            <a:r>
              <a:rPr lang="en-US" altLang="en-US" sz="2000" b="1" dirty="0"/>
              <a:t>. </a:t>
            </a:r>
          </a:p>
        </p:txBody>
      </p:sp>
      <p:sp>
        <p:nvSpPr>
          <p:cNvPr id="18" name="Text Box 56">
            <a:extLst>
              <a:ext uri="{FF2B5EF4-FFF2-40B4-BE49-F238E27FC236}">
                <a16:creationId xmlns:a16="http://schemas.microsoft.com/office/drawing/2014/main" id="{F3749E16-BB31-405E-BFE6-0B2EB3EE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515" y="3963710"/>
            <a:ext cx="5626833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 err="1">
                <a:solidFill>
                  <a:srgbClr val="FF0000"/>
                </a:solidFill>
              </a:rPr>
              <a:t>Hướng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dẫn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sz="2000" b="1" u="sng" dirty="0">
                <a:solidFill>
                  <a:srgbClr val="FF0000"/>
                </a:solidFill>
              </a:rPr>
              <a:t> 5: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</a:rPr>
              <a:t>Cho ∆ABC </a:t>
            </a:r>
            <a:r>
              <a:rPr lang="en-US" altLang="en-US" sz="2000" b="1" dirty="0" err="1">
                <a:solidFill>
                  <a:srgbClr val="0000FF"/>
                </a:solidFill>
              </a:rPr>
              <a:t>vuông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tại</a:t>
            </a:r>
            <a:r>
              <a:rPr lang="en-US" altLang="en-US" sz="2000" b="1" dirty="0">
                <a:solidFill>
                  <a:srgbClr val="0000FF"/>
                </a:solidFill>
              </a:rPr>
              <a:t> A, </a:t>
            </a:r>
            <a:r>
              <a:rPr lang="en-US" altLang="en-US" sz="2000" b="1" dirty="0" err="1">
                <a:solidFill>
                  <a:srgbClr val="0000FF"/>
                </a:solidFill>
              </a:rPr>
              <a:t>đường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cao</a:t>
            </a:r>
            <a:r>
              <a:rPr lang="en-US" altLang="en-US" sz="2000" b="1" dirty="0">
                <a:solidFill>
                  <a:srgbClr val="0000FF"/>
                </a:solidFill>
              </a:rPr>
              <a:t> AH.    </a:t>
            </a:r>
            <a:r>
              <a:rPr lang="en-US" altLang="en-US" sz="2000" b="1" dirty="0" err="1">
                <a:solidFill>
                  <a:srgbClr val="0000FF"/>
                </a:solidFill>
              </a:rPr>
              <a:t>Giải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bài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toán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trường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hợp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sau</a:t>
            </a:r>
            <a:r>
              <a:rPr lang="en-US" altLang="en-US" sz="2000" b="1" dirty="0">
                <a:solidFill>
                  <a:srgbClr val="0000FF"/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</a:rPr>
              <a:t>a/ Cho AH=16, BH=25. </a:t>
            </a:r>
            <a:r>
              <a:rPr lang="en-US" altLang="en-US" sz="2000" b="1" dirty="0" err="1">
                <a:solidFill>
                  <a:srgbClr val="0000FF"/>
                </a:solidFill>
              </a:rPr>
              <a:t>Tính</a:t>
            </a:r>
            <a:r>
              <a:rPr lang="en-US" altLang="en-US" sz="2000" b="1" dirty="0">
                <a:solidFill>
                  <a:srgbClr val="0000FF"/>
                </a:solidFill>
              </a:rPr>
              <a:t> AB, AC, BC, CH.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</a:rPr>
              <a:t>b/ Cho AB=12, BH=6. </a:t>
            </a:r>
            <a:r>
              <a:rPr lang="en-US" altLang="en-US" sz="2000" b="1" dirty="0" err="1">
                <a:solidFill>
                  <a:srgbClr val="0000FF"/>
                </a:solidFill>
              </a:rPr>
              <a:t>Tính</a:t>
            </a:r>
            <a:r>
              <a:rPr lang="en-US" altLang="en-US" sz="2000" b="1" dirty="0">
                <a:solidFill>
                  <a:srgbClr val="0000FF"/>
                </a:solidFill>
              </a:rPr>
              <a:t> AH, AC, BC, CH.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C777438-0626-4789-922E-C64FB06FD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2517569" y="2401341"/>
            <a:ext cx="559563" cy="5111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FA5F05-6326-45DB-BC81-06A082311DA5}"/>
              </a:ext>
            </a:extLst>
          </p:cNvPr>
          <p:cNvGrpSpPr/>
          <p:nvPr/>
        </p:nvGrpSpPr>
        <p:grpSpPr>
          <a:xfrm>
            <a:off x="7239001" y="4446812"/>
            <a:ext cx="3423487" cy="2639789"/>
            <a:chOff x="5818212" y="3380124"/>
            <a:chExt cx="3423487" cy="263978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C9127E4-3BF7-4357-B756-8EA6121C1EDF}"/>
                </a:ext>
              </a:extLst>
            </p:cNvPr>
            <p:cNvGrpSpPr/>
            <p:nvPr/>
          </p:nvGrpSpPr>
          <p:grpSpPr>
            <a:xfrm>
              <a:off x="5818212" y="3380124"/>
              <a:ext cx="3423487" cy="2639789"/>
              <a:chOff x="5818212" y="3380124"/>
              <a:chExt cx="3423487" cy="2639789"/>
            </a:xfrm>
          </p:grpSpPr>
          <p:grpSp>
            <p:nvGrpSpPr>
              <p:cNvPr id="15" name="Group 37">
                <a:extLst>
                  <a:ext uri="{FF2B5EF4-FFF2-40B4-BE49-F238E27FC236}">
                    <a16:creationId xmlns:a16="http://schemas.microsoft.com/office/drawing/2014/main" id="{D0440E86-C7F7-4317-8133-4DFF9E3E84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873">
                <a:off x="5818212" y="3380124"/>
                <a:ext cx="3423487" cy="2407561"/>
                <a:chOff x="3168" y="2498"/>
                <a:chExt cx="2248" cy="1462"/>
              </a:xfrm>
            </p:grpSpPr>
            <p:sp>
              <p:nvSpPr>
                <p:cNvPr id="19" name="AutoShape 21">
                  <a:extLst>
                    <a:ext uri="{FF2B5EF4-FFF2-40B4-BE49-F238E27FC236}">
                      <a16:creationId xmlns:a16="http://schemas.microsoft.com/office/drawing/2014/main" id="{B7DFF800-A7DC-409E-BC60-556D99639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227272">
                  <a:off x="3784" y="2688"/>
                  <a:ext cx="960" cy="1584"/>
                </a:xfrm>
                <a:prstGeom prst="rt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21" name="Text Box 27">
                  <a:extLst>
                    <a:ext uri="{FF2B5EF4-FFF2-40B4-BE49-F238E27FC236}">
                      <a16:creationId xmlns:a16="http://schemas.microsoft.com/office/drawing/2014/main" id="{A1BD9E1C-3C8D-4672-8163-FD89AE1C6B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25" y="249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A</a:t>
                  </a:r>
                </a:p>
              </p:txBody>
            </p:sp>
            <p:sp>
              <p:nvSpPr>
                <p:cNvPr id="22" name="Text Box 28">
                  <a:extLst>
                    <a:ext uri="{FF2B5EF4-FFF2-40B4-BE49-F238E27FC236}">
                      <a16:creationId xmlns:a16="http://schemas.microsoft.com/office/drawing/2014/main" id="{D2671159-0CCD-4994-8EDC-121A2EFDF4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68" y="349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B</a:t>
                  </a:r>
                </a:p>
              </p:txBody>
            </p:sp>
            <p:sp>
              <p:nvSpPr>
                <p:cNvPr id="23" name="Text Box 29">
                  <a:extLst>
                    <a:ext uri="{FF2B5EF4-FFF2-40B4-BE49-F238E27FC236}">
                      <a16:creationId xmlns:a16="http://schemas.microsoft.com/office/drawing/2014/main" id="{48A91A8E-3D3A-4186-B879-041AE61607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8" y="340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C</a:t>
                  </a:r>
                </a:p>
              </p:txBody>
            </p:sp>
            <p:sp>
              <p:nvSpPr>
                <p:cNvPr id="24" name="Text Box 30">
                  <a:extLst>
                    <a:ext uri="{FF2B5EF4-FFF2-40B4-BE49-F238E27FC236}">
                      <a16:creationId xmlns:a16="http://schemas.microsoft.com/office/drawing/2014/main" id="{FC3A069F-4AE4-4C9B-A6F6-0055B683BE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12" y="3264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?</a:t>
                  </a:r>
                </a:p>
              </p:txBody>
            </p:sp>
            <p:sp>
              <p:nvSpPr>
                <p:cNvPr id="25" name="Text Box 31">
                  <a:extLst>
                    <a:ext uri="{FF2B5EF4-FFF2-40B4-BE49-F238E27FC236}">
                      <a16:creationId xmlns:a16="http://schemas.microsoft.com/office/drawing/2014/main" id="{75ECCF16-0700-4717-B11D-2834F455C8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1437127">
                  <a:off x="3497" y="3303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25</a:t>
                  </a:r>
                </a:p>
              </p:txBody>
            </p:sp>
            <p:sp>
              <p:nvSpPr>
                <p:cNvPr id="26" name="Text Box 32">
                  <a:extLst>
                    <a:ext uri="{FF2B5EF4-FFF2-40B4-BE49-F238E27FC236}">
                      <a16:creationId xmlns:a16="http://schemas.microsoft.com/office/drawing/2014/main" id="{F5FB830C-2FD3-4CCD-955E-64658CB162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0" y="2922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?</a:t>
                  </a:r>
                </a:p>
              </p:txBody>
            </p:sp>
            <p:sp>
              <p:nvSpPr>
                <p:cNvPr id="27" name="Text Box 33">
                  <a:extLst>
                    <a:ext uri="{FF2B5EF4-FFF2-40B4-BE49-F238E27FC236}">
                      <a16:creationId xmlns:a16="http://schemas.microsoft.com/office/drawing/2014/main" id="{A31D6818-2EA9-4F3F-B980-692EFAEFAA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35" y="2864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?</a:t>
                  </a:r>
                </a:p>
              </p:txBody>
            </p:sp>
            <p:sp>
              <p:nvSpPr>
                <p:cNvPr id="28" name="Text Box 34">
                  <a:extLst>
                    <a:ext uri="{FF2B5EF4-FFF2-40B4-BE49-F238E27FC236}">
                      <a16:creationId xmlns:a16="http://schemas.microsoft.com/office/drawing/2014/main" id="{0030A798-C38A-482E-AFA8-C3A2C3E37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1437127">
                  <a:off x="3866" y="3021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16</a:t>
                  </a:r>
                </a:p>
              </p:txBody>
            </p:sp>
            <p:sp>
              <p:nvSpPr>
                <p:cNvPr id="29" name="Text Box 35">
                  <a:extLst>
                    <a:ext uri="{FF2B5EF4-FFF2-40B4-BE49-F238E27FC236}">
                      <a16:creationId xmlns:a16="http://schemas.microsoft.com/office/drawing/2014/main" id="{DA725197-6532-4B09-A578-CF734BF5C9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3504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H</a:t>
                  </a:r>
                </a:p>
              </p:txBody>
            </p:sp>
            <p:sp>
              <p:nvSpPr>
                <p:cNvPr id="30" name="Rectangle 36">
                  <a:extLst>
                    <a:ext uri="{FF2B5EF4-FFF2-40B4-BE49-F238E27FC236}">
                      <a16:creationId xmlns:a16="http://schemas.microsoft.com/office/drawing/2014/main" id="{4F2EBC56-7D6E-47A3-B75B-4A237E9812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7127">
                  <a:off x="3885" y="3394"/>
                  <a:ext cx="96" cy="9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  <p:sp>
            <p:nvSpPr>
              <p:cNvPr id="16" name="Arc 38">
                <a:extLst>
                  <a:ext uri="{FF2B5EF4-FFF2-40B4-BE49-F238E27FC236}">
                    <a16:creationId xmlns:a16="http://schemas.microsoft.com/office/drawing/2014/main" id="{00E57A84-3B2E-44DC-A626-03540A7BBDE7}"/>
                  </a:ext>
                </a:extLst>
              </p:cNvPr>
              <p:cNvSpPr>
                <a:spLocks/>
              </p:cNvSpPr>
              <p:nvPr/>
            </p:nvSpPr>
            <p:spPr bwMode="auto">
              <a:xfrm rot="2443108" flipV="1">
                <a:off x="6413325" y="4022697"/>
                <a:ext cx="2130823" cy="1997216"/>
              </a:xfrm>
              <a:custGeom>
                <a:avLst/>
                <a:gdLst>
                  <a:gd name="T0" fmla="*/ 0 w 21491"/>
                  <a:gd name="T1" fmla="*/ 0 h 21600"/>
                  <a:gd name="T2" fmla="*/ 77 w 21491"/>
                  <a:gd name="T3" fmla="*/ 92 h 21600"/>
                  <a:gd name="T4" fmla="*/ 0 w 21491"/>
                  <a:gd name="T5" fmla="*/ 103 h 21600"/>
                  <a:gd name="T6" fmla="*/ 0 60000 65536"/>
                  <a:gd name="T7" fmla="*/ 0 60000 65536"/>
                  <a:gd name="T8" fmla="*/ 0 60000 65536"/>
                  <a:gd name="T9" fmla="*/ 0 w 21491"/>
                  <a:gd name="T10" fmla="*/ 0 h 21600"/>
                  <a:gd name="T11" fmla="*/ 21491 w 214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1" h="21600" fill="none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</a:path>
                  <a:path w="21491" h="21600" stroke="0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39">
                <a:extLst>
                  <a:ext uri="{FF2B5EF4-FFF2-40B4-BE49-F238E27FC236}">
                    <a16:creationId xmlns:a16="http://schemas.microsoft.com/office/drawing/2014/main" id="{2EB90942-46E1-4EB0-98F9-1D024AC5E5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8461" y="5313266"/>
                <a:ext cx="476626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?</a:t>
                </a:r>
              </a:p>
            </p:txBody>
          </p:sp>
        </p:grpSp>
        <p:sp>
          <p:nvSpPr>
            <p:cNvPr id="48" name="Rectangle 36">
              <a:extLst>
                <a:ext uri="{FF2B5EF4-FFF2-40B4-BE49-F238E27FC236}">
                  <a16:creationId xmlns:a16="http://schemas.microsoft.com/office/drawing/2014/main" id="{1CBFDA81-EA73-46F6-8C62-37B2282258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10251">
              <a:off x="6831353" y="3702226"/>
              <a:ext cx="146199" cy="1580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9" name="Line 23">
              <a:extLst>
                <a:ext uri="{FF2B5EF4-FFF2-40B4-BE49-F238E27FC236}">
                  <a16:creationId xmlns:a16="http://schemas.microsoft.com/office/drawing/2014/main" id="{5992C6FC-57D9-4D93-82E2-A86B114FA7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873">
              <a:off x="6863323" y="3685655"/>
              <a:ext cx="60916" cy="1299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170AC40-55FD-42C2-B175-EDA7CF87AF46}"/>
              </a:ext>
            </a:extLst>
          </p:cNvPr>
          <p:cNvGrpSpPr/>
          <p:nvPr/>
        </p:nvGrpSpPr>
        <p:grpSpPr>
          <a:xfrm>
            <a:off x="7239001" y="4429028"/>
            <a:ext cx="3423487" cy="2639789"/>
            <a:chOff x="6416103" y="1551201"/>
            <a:chExt cx="3423487" cy="263978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08DACB3-1C8D-47AE-ADE5-14789843503B}"/>
                </a:ext>
              </a:extLst>
            </p:cNvPr>
            <p:cNvGrpSpPr/>
            <p:nvPr/>
          </p:nvGrpSpPr>
          <p:grpSpPr>
            <a:xfrm>
              <a:off x="6416103" y="1551201"/>
              <a:ext cx="3423487" cy="2639789"/>
              <a:chOff x="5818212" y="3380124"/>
              <a:chExt cx="3423487" cy="2639789"/>
            </a:xfrm>
          </p:grpSpPr>
          <p:grpSp>
            <p:nvGrpSpPr>
              <p:cNvPr id="32" name="Group 37">
                <a:extLst>
                  <a:ext uri="{FF2B5EF4-FFF2-40B4-BE49-F238E27FC236}">
                    <a16:creationId xmlns:a16="http://schemas.microsoft.com/office/drawing/2014/main" id="{1F39ADED-6C73-47BF-B224-6014E0C8D6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873">
                <a:off x="5818212" y="3380124"/>
                <a:ext cx="3423487" cy="2407561"/>
                <a:chOff x="3168" y="2498"/>
                <a:chExt cx="2248" cy="1462"/>
              </a:xfrm>
            </p:grpSpPr>
            <p:sp>
              <p:nvSpPr>
                <p:cNvPr id="35" name="AutoShape 21">
                  <a:extLst>
                    <a:ext uri="{FF2B5EF4-FFF2-40B4-BE49-F238E27FC236}">
                      <a16:creationId xmlns:a16="http://schemas.microsoft.com/office/drawing/2014/main" id="{C52C28C6-925B-4712-BF1C-3CAC8F2D4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227272">
                  <a:off x="3784" y="2688"/>
                  <a:ext cx="960" cy="1584"/>
                </a:xfrm>
                <a:prstGeom prst="rt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37" name="Text Box 27">
                  <a:extLst>
                    <a:ext uri="{FF2B5EF4-FFF2-40B4-BE49-F238E27FC236}">
                      <a16:creationId xmlns:a16="http://schemas.microsoft.com/office/drawing/2014/main" id="{B7F18FE0-7F49-4B40-9CCC-995A8ED913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25" y="249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A</a:t>
                  </a:r>
                </a:p>
              </p:txBody>
            </p:sp>
            <p:sp>
              <p:nvSpPr>
                <p:cNvPr id="38" name="Text Box 28">
                  <a:extLst>
                    <a:ext uri="{FF2B5EF4-FFF2-40B4-BE49-F238E27FC236}">
                      <a16:creationId xmlns:a16="http://schemas.microsoft.com/office/drawing/2014/main" id="{B1392280-59C5-4886-BA49-9CE6229500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68" y="349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B</a:t>
                  </a:r>
                </a:p>
              </p:txBody>
            </p:sp>
            <p:sp>
              <p:nvSpPr>
                <p:cNvPr id="39" name="Text Box 29">
                  <a:extLst>
                    <a:ext uri="{FF2B5EF4-FFF2-40B4-BE49-F238E27FC236}">
                      <a16:creationId xmlns:a16="http://schemas.microsoft.com/office/drawing/2014/main" id="{F48F7E52-83DF-4909-9B8E-4E0C215D00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8" y="340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C</a:t>
                  </a:r>
                </a:p>
              </p:txBody>
            </p:sp>
            <p:sp>
              <p:nvSpPr>
                <p:cNvPr id="40" name="Text Box 30">
                  <a:extLst>
                    <a:ext uri="{FF2B5EF4-FFF2-40B4-BE49-F238E27FC236}">
                      <a16:creationId xmlns:a16="http://schemas.microsoft.com/office/drawing/2014/main" id="{845F0C67-3662-48F9-A65E-9572A76525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12" y="3264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?</a:t>
                  </a:r>
                </a:p>
              </p:txBody>
            </p:sp>
            <p:sp>
              <p:nvSpPr>
                <p:cNvPr id="41" name="Text Box 31">
                  <a:extLst>
                    <a:ext uri="{FF2B5EF4-FFF2-40B4-BE49-F238E27FC236}">
                      <a16:creationId xmlns:a16="http://schemas.microsoft.com/office/drawing/2014/main" id="{FBA8C5AB-88A9-4986-B381-8DAFE6C36E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1437127">
                  <a:off x="3497" y="3303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6</a:t>
                  </a:r>
                </a:p>
              </p:txBody>
            </p:sp>
            <p:sp>
              <p:nvSpPr>
                <p:cNvPr id="42" name="Text Box 32">
                  <a:extLst>
                    <a:ext uri="{FF2B5EF4-FFF2-40B4-BE49-F238E27FC236}">
                      <a16:creationId xmlns:a16="http://schemas.microsoft.com/office/drawing/2014/main" id="{47AEDF35-BD0C-4B7F-9713-CFEE7CD29E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1437127">
                  <a:off x="3314" y="292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12</a:t>
                  </a:r>
                </a:p>
              </p:txBody>
            </p:sp>
            <p:sp>
              <p:nvSpPr>
                <p:cNvPr id="43" name="Text Box 33">
                  <a:extLst>
                    <a:ext uri="{FF2B5EF4-FFF2-40B4-BE49-F238E27FC236}">
                      <a16:creationId xmlns:a16="http://schemas.microsoft.com/office/drawing/2014/main" id="{CCA752B5-F1EE-4108-82F7-C5A8DFDD26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35" y="2864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?</a:t>
                  </a:r>
                </a:p>
              </p:txBody>
            </p:sp>
            <p:sp>
              <p:nvSpPr>
                <p:cNvPr id="44" name="Text Box 34">
                  <a:extLst>
                    <a:ext uri="{FF2B5EF4-FFF2-40B4-BE49-F238E27FC236}">
                      <a16:creationId xmlns:a16="http://schemas.microsoft.com/office/drawing/2014/main" id="{DA3726CF-F263-4E2F-ABAE-73E88E0BE5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1437127">
                  <a:off x="3866" y="3021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dirty="0"/>
                    <a:t>?</a:t>
                  </a:r>
                </a:p>
              </p:txBody>
            </p:sp>
            <p:sp>
              <p:nvSpPr>
                <p:cNvPr id="45" name="Text Box 35">
                  <a:extLst>
                    <a:ext uri="{FF2B5EF4-FFF2-40B4-BE49-F238E27FC236}">
                      <a16:creationId xmlns:a16="http://schemas.microsoft.com/office/drawing/2014/main" id="{8AA4F859-42A6-42F0-AEDC-E5D6E03375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3504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H</a:t>
                  </a:r>
                </a:p>
              </p:txBody>
            </p:sp>
            <p:sp>
              <p:nvSpPr>
                <p:cNvPr id="46" name="Rectangle 36">
                  <a:extLst>
                    <a:ext uri="{FF2B5EF4-FFF2-40B4-BE49-F238E27FC236}">
                      <a16:creationId xmlns:a16="http://schemas.microsoft.com/office/drawing/2014/main" id="{6B43AAC8-FBC2-48EA-A5A3-7BBAA341B8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7127">
                  <a:off x="3885" y="3393"/>
                  <a:ext cx="96" cy="9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  <p:sp>
            <p:nvSpPr>
              <p:cNvPr id="33" name="Arc 38">
                <a:extLst>
                  <a:ext uri="{FF2B5EF4-FFF2-40B4-BE49-F238E27FC236}">
                    <a16:creationId xmlns:a16="http://schemas.microsoft.com/office/drawing/2014/main" id="{6CD7103A-21CF-41D0-8E68-B4D0CE50D4B6}"/>
                  </a:ext>
                </a:extLst>
              </p:cNvPr>
              <p:cNvSpPr>
                <a:spLocks/>
              </p:cNvSpPr>
              <p:nvPr/>
            </p:nvSpPr>
            <p:spPr bwMode="auto">
              <a:xfrm rot="2443108" flipV="1">
                <a:off x="6413325" y="4022697"/>
                <a:ext cx="2130823" cy="1997216"/>
              </a:xfrm>
              <a:custGeom>
                <a:avLst/>
                <a:gdLst>
                  <a:gd name="T0" fmla="*/ 0 w 21491"/>
                  <a:gd name="T1" fmla="*/ 0 h 21600"/>
                  <a:gd name="T2" fmla="*/ 77 w 21491"/>
                  <a:gd name="T3" fmla="*/ 92 h 21600"/>
                  <a:gd name="T4" fmla="*/ 0 w 21491"/>
                  <a:gd name="T5" fmla="*/ 103 h 21600"/>
                  <a:gd name="T6" fmla="*/ 0 60000 65536"/>
                  <a:gd name="T7" fmla="*/ 0 60000 65536"/>
                  <a:gd name="T8" fmla="*/ 0 60000 65536"/>
                  <a:gd name="T9" fmla="*/ 0 w 21491"/>
                  <a:gd name="T10" fmla="*/ 0 h 21600"/>
                  <a:gd name="T11" fmla="*/ 21491 w 214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1" h="21600" fill="none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</a:path>
                  <a:path w="21491" h="21600" stroke="0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Text Box 39">
                <a:extLst>
                  <a:ext uri="{FF2B5EF4-FFF2-40B4-BE49-F238E27FC236}">
                    <a16:creationId xmlns:a16="http://schemas.microsoft.com/office/drawing/2014/main" id="{C645C85E-0AEC-4426-AB40-2B5DD2258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8461" y="5313266"/>
                <a:ext cx="476626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?</a:t>
                </a:r>
              </a:p>
            </p:txBody>
          </p:sp>
        </p:grpSp>
        <p:sp>
          <p:nvSpPr>
            <p:cNvPr id="50" name="Rectangle 36">
              <a:extLst>
                <a:ext uri="{FF2B5EF4-FFF2-40B4-BE49-F238E27FC236}">
                  <a16:creationId xmlns:a16="http://schemas.microsoft.com/office/drawing/2014/main" id="{051B2267-8B6E-48F6-A18F-948B7D61DE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960">
              <a:off x="7433447" y="1873265"/>
              <a:ext cx="146199" cy="1580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1" name="Line 23">
              <a:extLst>
                <a:ext uri="{FF2B5EF4-FFF2-40B4-BE49-F238E27FC236}">
                  <a16:creationId xmlns:a16="http://schemas.microsoft.com/office/drawing/2014/main" id="{510F0B21-D61B-48D4-B55C-FA4069C22D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873">
              <a:off x="7461214" y="1856732"/>
              <a:ext cx="60916" cy="1299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12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9491"/>
            <a:ext cx="12192000" cy="7447597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795438"/>
            <a:ext cx="7391400" cy="241348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auto" hangingPunct="0">
              <a:spcBef>
                <a:spcPts val="0"/>
              </a:spcBef>
              <a:spcAft>
                <a:spcPts val="45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 eaLnBrk="0" fontAlgn="auto" hangingPunct="0">
              <a:spcBef>
                <a:spcPts val="0"/>
              </a:spcBef>
              <a:spcAft>
                <a:spcPts val="45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HỆ THỨC LƯỢNG TRONG TAM GIÁC VUÔNG</a:t>
            </a:r>
          </a:p>
          <a:p>
            <a:pPr algn="ctr" defTabSz="685800" eaLnBrk="0" fontAlgn="auto" hangingPunct="0">
              <a:spcBef>
                <a:spcPts val="0"/>
              </a:spcBef>
              <a:spcAft>
                <a:spcPts val="450"/>
              </a:spcAft>
            </a:pP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895600" y="3567206"/>
            <a:ext cx="6699168" cy="2452594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15000"/>
              </a:lnSpc>
              <a:spcBef>
                <a:spcPts val="0"/>
              </a:spcBef>
              <a:spcAft>
                <a:spcPts val="450"/>
              </a:spcAft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auto">
              <a:lnSpc>
                <a:spcPct val="115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1-Tiết 2: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auto">
              <a:lnSpc>
                <a:spcPct val="115000"/>
              </a:lnSpc>
              <a:spcBef>
                <a:spcPts val="0"/>
              </a:spcBef>
              <a:spcAft>
                <a:spcPts val="450"/>
              </a:spcAft>
            </a:pPr>
            <a:endParaRPr lang="en-US" sz="3200" b="1" dirty="0">
              <a:solidFill>
                <a:srgbClr val="0000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12722" y="584869"/>
            <a:ext cx="5007278" cy="3107615"/>
            <a:chOff x="5367518" y="451402"/>
            <a:chExt cx="6676369" cy="4143486"/>
          </a:xfrm>
        </p:grpSpPr>
        <p:pic>
          <p:nvPicPr>
            <p:cNvPr id="4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297">
              <a:off x="8001589" y="1655694"/>
              <a:ext cx="2033523" cy="293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67518" y="451402"/>
              <a:ext cx="6676369" cy="160043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just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huyền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28161" y="2277391"/>
            <a:ext cx="4178179" cy="2729225"/>
            <a:chOff x="7314369" y="1777887"/>
            <a:chExt cx="5430666" cy="3638967"/>
          </a:xfrm>
        </p:grpSpPr>
        <p:pic>
          <p:nvPicPr>
            <p:cNvPr id="7" name="Picture 9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580">
              <a:off x="7314369" y="2308914"/>
              <a:ext cx="3475544" cy="3107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504637" y="1777887"/>
              <a:ext cx="4240398" cy="16004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just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32909" y="4648201"/>
            <a:ext cx="5283447" cy="1582138"/>
            <a:chOff x="6754678" y="3333472"/>
            <a:chExt cx="7044593" cy="1263176"/>
          </a:xfrm>
        </p:grpSpPr>
        <p:pic>
          <p:nvPicPr>
            <p:cNvPr id="13" name="Picture 18" descr="Cov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678" y="3333472"/>
              <a:ext cx="2211056" cy="126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364470" y="3879347"/>
              <a:ext cx="5434801" cy="6634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just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09074" y="3129901"/>
            <a:ext cx="5715000" cy="2271133"/>
            <a:chOff x="5384800" y="2995614"/>
            <a:chExt cx="1779588" cy="1076325"/>
          </a:xfrm>
        </p:grpSpPr>
        <p:pic>
          <p:nvPicPr>
            <p:cNvPr id="22" name="Picture 4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800" y="2995614"/>
              <a:ext cx="1779588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730421" y="3262294"/>
              <a:ext cx="1119573" cy="48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HỆ THỨC VỀ CẠNH VÀ ĐƯỜNG CAO TRONG TAM GIÁC VUÔNG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2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3C53E954-4A59-4E26-BF9E-C60DF6D5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222" y="495898"/>
            <a:ext cx="3180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</a:rPr>
              <a:t>Kiểm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tra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bài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cũ</a:t>
            </a:r>
            <a:endParaRPr lang="en-US" altLang="en-US" sz="2800" b="1" kern="0" dirty="0">
              <a:solidFill>
                <a:srgbClr val="FF0000"/>
              </a:solidFill>
            </a:endParaRP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6D1F1E53-68E9-438A-9868-A016B93A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05620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kern="0" dirty="0" err="1">
                <a:solidFill>
                  <a:srgbClr val="000000"/>
                </a:solidFill>
              </a:rPr>
              <a:t>Điền</a:t>
            </a:r>
            <a:r>
              <a:rPr lang="en-US" altLang="en-US" sz="2800" b="1" kern="0" dirty="0">
                <a:solidFill>
                  <a:srgbClr val="0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</a:rPr>
              <a:t>vào</a:t>
            </a:r>
            <a:r>
              <a:rPr lang="en-US" altLang="en-US" sz="2800" b="1" kern="0" dirty="0">
                <a:solidFill>
                  <a:srgbClr val="0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</a:rPr>
              <a:t>chỗ</a:t>
            </a:r>
            <a:r>
              <a:rPr lang="en-US" altLang="en-US" sz="2800" b="1" kern="0" dirty="0">
                <a:solidFill>
                  <a:srgbClr val="0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</a:rPr>
              <a:t>trống</a:t>
            </a:r>
            <a:r>
              <a:rPr lang="en-US" altLang="en-US" sz="2800" b="1" kern="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4822A45F-7E0A-4C7A-9152-83AA7128D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139" y="1905001"/>
            <a:ext cx="2530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>
                <a:solidFill>
                  <a:srgbClr val="000000"/>
                </a:solidFill>
              </a:rPr>
              <a:t>AB</a:t>
            </a:r>
            <a:r>
              <a:rPr lang="en-US" altLang="en-US" sz="2400" b="1" kern="0" baseline="30000" dirty="0">
                <a:solidFill>
                  <a:srgbClr val="000000"/>
                </a:solidFill>
              </a:rPr>
              <a:t>2</a:t>
            </a:r>
            <a:r>
              <a:rPr lang="en-US" altLang="en-US" sz="2400" b="1" kern="0" dirty="0">
                <a:solidFill>
                  <a:srgbClr val="000000"/>
                </a:solidFill>
              </a:rPr>
              <a:t> = ..………..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D423A8-F4D3-42FA-9E85-B9766EB70410}"/>
              </a:ext>
            </a:extLst>
          </p:cNvPr>
          <p:cNvGrpSpPr/>
          <p:nvPr/>
        </p:nvGrpSpPr>
        <p:grpSpPr>
          <a:xfrm>
            <a:off x="1981201" y="1957090"/>
            <a:ext cx="3709459" cy="2464098"/>
            <a:chOff x="533400" y="1905000"/>
            <a:chExt cx="3568700" cy="2324100"/>
          </a:xfrm>
        </p:grpSpPr>
        <p:grpSp>
          <p:nvGrpSpPr>
            <p:cNvPr id="32" name="Group 20">
              <a:extLst>
                <a:ext uri="{FF2B5EF4-FFF2-40B4-BE49-F238E27FC236}">
                  <a16:creationId xmlns:a16="http://schemas.microsoft.com/office/drawing/2014/main" id="{C317B1E8-7B36-4532-95D7-C4D85CBE02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905000"/>
              <a:ext cx="3568700" cy="2324100"/>
              <a:chOff x="56" y="528"/>
              <a:chExt cx="2248" cy="1464"/>
            </a:xfrm>
          </p:grpSpPr>
          <p:sp>
            <p:nvSpPr>
              <p:cNvPr id="35" name="AutoShape 4">
                <a:extLst>
                  <a:ext uri="{FF2B5EF4-FFF2-40B4-BE49-F238E27FC236}">
                    <a16:creationId xmlns:a16="http://schemas.microsoft.com/office/drawing/2014/main" id="{4A8880F8-8340-4835-9E06-1E9734F43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672" y="720"/>
                <a:ext cx="960" cy="1584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6">
                <a:extLst>
                  <a:ext uri="{FF2B5EF4-FFF2-40B4-BE49-F238E27FC236}">
                    <a16:creationId xmlns:a16="http://schemas.microsoft.com/office/drawing/2014/main" id="{D9C1F731-9FA5-4CF1-A724-7364B49F1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672" y="730"/>
                <a:ext cx="132" cy="13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5">
                <a:extLst>
                  <a:ext uri="{FF2B5EF4-FFF2-40B4-BE49-F238E27FC236}">
                    <a16:creationId xmlns:a16="http://schemas.microsoft.com/office/drawing/2014/main" id="{ABF885F3-913F-4A36-A577-4DDE9DE8F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" y="712"/>
                <a:ext cx="0" cy="8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 Box 10">
                <a:extLst>
                  <a:ext uri="{FF2B5EF4-FFF2-40B4-BE49-F238E27FC236}">
                    <a16:creationId xmlns:a16="http://schemas.microsoft.com/office/drawing/2014/main" id="{C3F77918-30F3-4A4B-8B19-4E9DA9C2A8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528"/>
                <a:ext cx="28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42" name="Text Box 11">
                <a:extLst>
                  <a:ext uri="{FF2B5EF4-FFF2-40B4-BE49-F238E27FC236}">
                    <a16:creationId xmlns:a16="http://schemas.microsoft.com/office/drawing/2014/main" id="{BA2FE28F-CA27-43AC-8A24-D5A5C21674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" y="1408"/>
                <a:ext cx="28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43" name="Text Box 12">
                <a:extLst>
                  <a:ext uri="{FF2B5EF4-FFF2-40B4-BE49-F238E27FC236}">
                    <a16:creationId xmlns:a16="http://schemas.microsoft.com/office/drawing/2014/main" id="{5E1D6A3C-A306-4844-A81C-2E30F5567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1440"/>
                <a:ext cx="28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44" name="Text Box 13">
                <a:extLst>
                  <a:ext uri="{FF2B5EF4-FFF2-40B4-BE49-F238E27FC236}">
                    <a16:creationId xmlns:a16="http://schemas.microsoft.com/office/drawing/2014/main" id="{9C56AE38-1F77-4517-9CA7-26F7147FB6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1296"/>
                <a:ext cx="28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Text Box 14">
                <a:extLst>
                  <a:ext uri="{FF2B5EF4-FFF2-40B4-BE49-F238E27FC236}">
                    <a16:creationId xmlns:a16="http://schemas.microsoft.com/office/drawing/2014/main" id="{0D37E635-7BA7-4FD9-A7F1-294D2ECB0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1296"/>
                <a:ext cx="28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D154B36-D3AF-4640-8477-2183F2C3D5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816"/>
                <a:ext cx="28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3268E20E-C479-459D-A937-5328A21BB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816"/>
                <a:ext cx="28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88D4891D-D965-4201-A2C4-F7B0A1A73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1056"/>
                <a:ext cx="28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721888F8-959E-43BE-8363-6F1A63A8A3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1536"/>
                <a:ext cx="28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50" name="Rectangle 19">
                <a:extLst>
                  <a:ext uri="{FF2B5EF4-FFF2-40B4-BE49-F238E27FC236}">
                    <a16:creationId xmlns:a16="http://schemas.microsoft.com/office/drawing/2014/main" id="{353C27E8-0E29-475D-91FF-7602938E6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" y="1418"/>
                <a:ext cx="96" cy="96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" name="Text Box 81">
              <a:extLst>
                <a:ext uri="{FF2B5EF4-FFF2-40B4-BE49-F238E27FC236}">
                  <a16:creationId xmlns:a16="http://schemas.microsoft.com/office/drawing/2014/main" id="{ED93F497-D3E9-41E1-85AE-E7F460845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3748094"/>
              <a:ext cx="457200" cy="348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en-US" kern="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4C29D80-17D0-475D-BB99-0D1CBF83B4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1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94C29D80-17D0-475D-BB99-0D1CBF83B4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1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A8BE5B36-9592-4C0B-966D-BC9F9B4EB20C}"/>
              </a:ext>
            </a:extLst>
          </p:cNvPr>
          <p:cNvGrpSpPr/>
          <p:nvPr/>
        </p:nvGrpSpPr>
        <p:grpSpPr>
          <a:xfrm>
            <a:off x="3833046" y="4466374"/>
            <a:ext cx="4625154" cy="1743408"/>
            <a:chOff x="3505195" y="5058568"/>
            <a:chExt cx="3962403" cy="138627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3CBE718E-B40D-489D-B273-7770913F90F7}"/>
                </a:ext>
              </a:extLst>
            </p:cNvPr>
            <p:cNvSpPr/>
            <p:nvPr/>
          </p:nvSpPr>
          <p:spPr>
            <a:xfrm rot="10800000">
              <a:off x="3505195" y="5058568"/>
              <a:ext cx="3962403" cy="1386273"/>
            </a:xfrm>
            <a:prstGeom prst="cloudCallou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8C4597-8176-4A61-87B0-F8C20F74FCDE}"/>
                </a:ext>
              </a:extLst>
            </p:cNvPr>
            <p:cNvSpPr txBox="1"/>
            <p:nvPr/>
          </p:nvSpPr>
          <p:spPr>
            <a:xfrm>
              <a:off x="4223273" y="5361057"/>
              <a:ext cx="2983200" cy="758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</a:rPr>
                <a:t>Phát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biểu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bằng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lời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mỗi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hệ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thức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trên</a:t>
              </a:r>
              <a:r>
                <a:rPr lang="en-US" sz="2800" b="1" dirty="0">
                  <a:solidFill>
                    <a:srgbClr val="0000FF"/>
                  </a:solidFill>
                </a:rPr>
                <a:t>.</a:t>
              </a:r>
            </a:p>
          </p:txBody>
        </p:sp>
      </p:grpSp>
      <p:sp>
        <p:nvSpPr>
          <p:cNvPr id="38" name="Text Box 24">
            <a:extLst>
              <a:ext uri="{FF2B5EF4-FFF2-40B4-BE49-F238E27FC236}">
                <a16:creationId xmlns:a16="http://schemas.microsoft.com/office/drawing/2014/main" id="{8D111270-A3B8-4000-91FD-831E24EE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784" y="2569022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>
                <a:solidFill>
                  <a:srgbClr val="000000"/>
                </a:solidFill>
              </a:rPr>
              <a:t>…… = CH.BC</a:t>
            </a:r>
          </a:p>
        </p:txBody>
      </p:sp>
      <p:sp>
        <p:nvSpPr>
          <p:cNvPr id="39" name="Text Box 24">
            <a:extLst>
              <a:ext uri="{FF2B5EF4-FFF2-40B4-BE49-F238E27FC236}">
                <a16:creationId xmlns:a16="http://schemas.microsoft.com/office/drawing/2014/main" id="{ECA56CDA-C273-4493-9B99-8EE365FAD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210" y="3178768"/>
            <a:ext cx="2542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>
                <a:solidFill>
                  <a:srgbClr val="000000"/>
                </a:solidFill>
              </a:rPr>
              <a:t>AH</a:t>
            </a:r>
            <a:r>
              <a:rPr lang="en-US" altLang="en-US" sz="2400" b="1" kern="0" baseline="30000" dirty="0">
                <a:solidFill>
                  <a:srgbClr val="000000"/>
                </a:solidFill>
              </a:rPr>
              <a:t>2</a:t>
            </a:r>
            <a:r>
              <a:rPr lang="en-US" altLang="en-US" sz="2400" b="1" kern="0" dirty="0">
                <a:solidFill>
                  <a:srgbClr val="000000"/>
                </a:solidFill>
              </a:rPr>
              <a:t> = ..………..</a:t>
            </a:r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id="{4EBBE574-37BF-4C62-AB94-16BFB3218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790" y="1861464"/>
            <a:ext cx="1508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300" b="1" kern="0" dirty="0">
                <a:solidFill>
                  <a:srgbClr val="FF0000"/>
                </a:solidFill>
              </a:rPr>
              <a:t>BH . BC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77E08216-C86A-49F5-9A0E-54327F246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210" y="2530068"/>
            <a:ext cx="728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300" b="1" kern="0" dirty="0">
                <a:solidFill>
                  <a:srgbClr val="FF0000"/>
                </a:solidFill>
              </a:rPr>
              <a:t>AC</a:t>
            </a:r>
            <a:r>
              <a:rPr lang="en-US" altLang="en-US" sz="2300" b="1" kern="0" baseline="30000" dirty="0">
                <a:solidFill>
                  <a:srgbClr val="FF0000"/>
                </a:solidFill>
              </a:rPr>
              <a:t>2</a:t>
            </a:r>
            <a:endParaRPr lang="en-US" altLang="en-US" sz="2300" b="1" kern="0" dirty="0">
              <a:solidFill>
                <a:srgbClr val="FF0000"/>
              </a:solidFill>
            </a:endParaRPr>
          </a:p>
        </p:txBody>
      </p:sp>
      <p:sp>
        <p:nvSpPr>
          <p:cNvPr id="53" name="Text Box 24">
            <a:extLst>
              <a:ext uri="{FF2B5EF4-FFF2-40B4-BE49-F238E27FC236}">
                <a16:creationId xmlns:a16="http://schemas.microsoft.com/office/drawing/2014/main" id="{B2E7217F-BBAF-44E1-903F-DC7F823C4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462" y="3133628"/>
            <a:ext cx="1508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300" b="1" kern="0" dirty="0">
                <a:solidFill>
                  <a:srgbClr val="FF0000"/>
                </a:solidFill>
              </a:rPr>
              <a:t>HB . HC</a:t>
            </a:r>
          </a:p>
        </p:txBody>
      </p:sp>
    </p:spTree>
    <p:extLst>
      <p:ext uri="{BB962C8B-B14F-4D97-AF65-F5344CB8AC3E}">
        <p14:creationId xmlns:p14="http://schemas.microsoft.com/office/powerpoint/2010/main" val="189278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8" grpId="0"/>
      <p:bldP spid="39" grpId="0"/>
      <p:bldP spid="40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>
            <a:extLst>
              <a:ext uri="{FF2B5EF4-FFF2-40B4-BE49-F238E27FC236}">
                <a16:creationId xmlns:a16="http://schemas.microsoft.com/office/drawing/2014/main" id="{D06599EE-3D0C-4E37-BBF3-08BF8286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635" y="246490"/>
            <a:ext cx="7094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 : HỆ THỨC LƯỢNG TRONG TAM GIÁC VUÔNG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3C53E954-4A59-4E26-BF9E-C60DF6D5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45" y="1065845"/>
            <a:ext cx="73608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u="sng" kern="0" dirty="0" err="1">
                <a:solidFill>
                  <a:srgbClr val="FF0000"/>
                </a:solidFill>
              </a:rPr>
              <a:t>Bài</a:t>
            </a:r>
            <a:r>
              <a:rPr lang="en-US" altLang="en-US" sz="2000" b="1" u="sng" kern="0" dirty="0">
                <a:solidFill>
                  <a:srgbClr val="FF0000"/>
                </a:solidFill>
              </a:rPr>
              <a:t> 1-Tiết 2</a:t>
            </a:r>
            <a:r>
              <a:rPr lang="en-US" altLang="en-US" sz="2000" b="1" kern="0" dirty="0">
                <a:solidFill>
                  <a:srgbClr val="FF0000"/>
                </a:solidFill>
              </a:rPr>
              <a:t>: MỘT SỐ HỆ THỨC VỀ CẠNH VÀ ĐƯỜNG CAO TRONG TAM GIÁC VUÔNG</a:t>
            </a: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6D1F1E53-68E9-438A-9868-A016B93A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18022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00"/>
                </a:solidFill>
              </a:rPr>
              <a:t>Xét</a:t>
            </a:r>
            <a:r>
              <a:rPr lang="en-US" altLang="en-US" sz="2400" b="1" kern="0" dirty="0">
                <a:solidFill>
                  <a:srgbClr val="00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bài</a:t>
            </a:r>
            <a:r>
              <a:rPr lang="en-US" altLang="en-US" sz="2400" b="1" kern="0" dirty="0">
                <a:solidFill>
                  <a:srgbClr val="00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toán</a:t>
            </a:r>
            <a:r>
              <a:rPr lang="en-US" altLang="en-US" sz="2400" b="1" kern="0" dirty="0">
                <a:solidFill>
                  <a:srgbClr val="000000"/>
                </a:solidFill>
              </a:rPr>
              <a:t>: Cho tam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giác</a:t>
            </a:r>
            <a:r>
              <a:rPr lang="en-US" altLang="en-US" sz="2400" b="1" kern="0" dirty="0">
                <a:solidFill>
                  <a:srgbClr val="000000"/>
                </a:solidFill>
              </a:rPr>
              <a:t> ABC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như</a:t>
            </a:r>
            <a:r>
              <a:rPr lang="en-US" altLang="en-US" sz="2400" b="1" kern="0" dirty="0">
                <a:solidFill>
                  <a:srgbClr val="00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hình</a:t>
            </a:r>
            <a:r>
              <a:rPr lang="en-US" altLang="en-US" sz="2400" b="1" kern="0" dirty="0">
                <a:solidFill>
                  <a:srgbClr val="00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vẽ</a:t>
            </a:r>
            <a:endParaRPr lang="en-US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4822A45F-7E0A-4C7A-9152-83AA7128D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374" y="5320064"/>
            <a:ext cx="2209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00"/>
                </a:solidFill>
              </a:rPr>
              <a:t>Chứng</a:t>
            </a:r>
            <a:r>
              <a:rPr lang="en-US" altLang="en-US" sz="2400" b="1" kern="0" dirty="0">
                <a:solidFill>
                  <a:srgbClr val="00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minh</a:t>
            </a:r>
            <a:r>
              <a:rPr lang="en-US" altLang="en-US" sz="2400" b="1" kern="0" dirty="0">
                <a:solidFill>
                  <a:srgbClr val="000000"/>
                </a:solidFill>
              </a:rPr>
              <a:t> :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>
                <a:solidFill>
                  <a:srgbClr val="000000"/>
                </a:solidFill>
              </a:rPr>
              <a:t>a)    ah =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bc</a:t>
            </a:r>
            <a:endParaRPr lang="en-US" altLang="en-US" sz="2400" b="1" kern="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D423A8-F4D3-42FA-9E85-B9766EB70410}"/>
              </a:ext>
            </a:extLst>
          </p:cNvPr>
          <p:cNvGrpSpPr/>
          <p:nvPr/>
        </p:nvGrpSpPr>
        <p:grpSpPr>
          <a:xfrm>
            <a:off x="2057400" y="2982912"/>
            <a:ext cx="3568700" cy="2503488"/>
            <a:chOff x="533400" y="1905000"/>
            <a:chExt cx="3568700" cy="2503488"/>
          </a:xfrm>
        </p:grpSpPr>
        <p:grpSp>
          <p:nvGrpSpPr>
            <p:cNvPr id="32" name="Group 20">
              <a:extLst>
                <a:ext uri="{FF2B5EF4-FFF2-40B4-BE49-F238E27FC236}">
                  <a16:creationId xmlns:a16="http://schemas.microsoft.com/office/drawing/2014/main" id="{C317B1E8-7B36-4532-95D7-C4D85CBE02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905000"/>
              <a:ext cx="3568700" cy="2324100"/>
              <a:chOff x="56" y="528"/>
              <a:chExt cx="2248" cy="1464"/>
            </a:xfrm>
          </p:grpSpPr>
          <p:sp>
            <p:nvSpPr>
              <p:cNvPr id="35" name="AutoShape 4">
                <a:extLst>
                  <a:ext uri="{FF2B5EF4-FFF2-40B4-BE49-F238E27FC236}">
                    <a16:creationId xmlns:a16="http://schemas.microsoft.com/office/drawing/2014/main" id="{4A8880F8-8340-4835-9E06-1E9734F43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672" y="720"/>
                <a:ext cx="960" cy="1584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6">
                <a:extLst>
                  <a:ext uri="{FF2B5EF4-FFF2-40B4-BE49-F238E27FC236}">
                    <a16:creationId xmlns:a16="http://schemas.microsoft.com/office/drawing/2014/main" id="{D9C1F731-9FA5-4CF1-A724-7364B49F1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666" y="718"/>
                <a:ext cx="132" cy="13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5">
                <a:extLst>
                  <a:ext uri="{FF2B5EF4-FFF2-40B4-BE49-F238E27FC236}">
                    <a16:creationId xmlns:a16="http://schemas.microsoft.com/office/drawing/2014/main" id="{ABF885F3-913F-4A36-A577-4DDE9DE8F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" y="700"/>
                <a:ext cx="0" cy="8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 Box 10">
                <a:extLst>
                  <a:ext uri="{FF2B5EF4-FFF2-40B4-BE49-F238E27FC236}">
                    <a16:creationId xmlns:a16="http://schemas.microsoft.com/office/drawing/2014/main" id="{C3F77918-30F3-4A4B-8B19-4E9DA9C2A8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52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42" name="Text Box 11">
                <a:extLst>
                  <a:ext uri="{FF2B5EF4-FFF2-40B4-BE49-F238E27FC236}">
                    <a16:creationId xmlns:a16="http://schemas.microsoft.com/office/drawing/2014/main" id="{BA2FE28F-CA27-43AC-8A24-D5A5C21674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" y="140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43" name="Text Box 12">
                <a:extLst>
                  <a:ext uri="{FF2B5EF4-FFF2-40B4-BE49-F238E27FC236}">
                    <a16:creationId xmlns:a16="http://schemas.microsoft.com/office/drawing/2014/main" id="{5E1D6A3C-A306-4844-A81C-2E30F5567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144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44" name="Text Box 13">
                <a:extLst>
                  <a:ext uri="{FF2B5EF4-FFF2-40B4-BE49-F238E27FC236}">
                    <a16:creationId xmlns:a16="http://schemas.microsoft.com/office/drawing/2014/main" id="{9C56AE38-1F77-4517-9CA7-26F7147FB6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129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b’</a:t>
                </a:r>
              </a:p>
            </p:txBody>
          </p:sp>
          <p:sp>
            <p:nvSpPr>
              <p:cNvPr id="45" name="Text Box 14">
                <a:extLst>
                  <a:ext uri="{FF2B5EF4-FFF2-40B4-BE49-F238E27FC236}">
                    <a16:creationId xmlns:a16="http://schemas.microsoft.com/office/drawing/2014/main" id="{0D37E635-7BA7-4FD9-A7F1-294D2ECB0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129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c’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D154B36-D3AF-4640-8477-2183F2C3D5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81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3268E20E-C479-459D-A937-5328A21BB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81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88D4891D-D965-4201-A2C4-F7B0A1A73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105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721888F8-959E-43BE-8363-6F1A63A8A3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153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50" name="Rectangle 19">
                <a:extLst>
                  <a:ext uri="{FF2B5EF4-FFF2-40B4-BE49-F238E27FC236}">
                    <a16:creationId xmlns:a16="http://schemas.microsoft.com/office/drawing/2014/main" id="{353C27E8-0E29-475D-91FF-7602938E6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" y="1418"/>
                <a:ext cx="96" cy="96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" name="Group 79">
              <a:extLst>
                <a:ext uri="{FF2B5EF4-FFF2-40B4-BE49-F238E27FC236}">
                  <a16:creationId xmlns:a16="http://schemas.microsoft.com/office/drawing/2014/main" id="{617FCA95-18CB-474E-BF5C-7046C315B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2362200"/>
              <a:ext cx="2362200" cy="2046288"/>
              <a:chOff x="1344" y="2832"/>
              <a:chExt cx="1488" cy="1289"/>
            </a:xfrm>
          </p:grpSpPr>
          <p:sp>
            <p:nvSpPr>
              <p:cNvPr id="30" name="Arc 80">
                <a:extLst>
                  <a:ext uri="{FF2B5EF4-FFF2-40B4-BE49-F238E27FC236}">
                    <a16:creationId xmlns:a16="http://schemas.microsoft.com/office/drawing/2014/main" id="{A8A71CF3-933E-48E8-8CDD-9B819C9F602A}"/>
                  </a:ext>
                </a:extLst>
              </p:cNvPr>
              <p:cNvSpPr>
                <a:spLocks/>
              </p:cNvSpPr>
              <p:nvPr/>
            </p:nvSpPr>
            <p:spPr bwMode="auto">
              <a:xfrm rot="2752281" flipV="1">
                <a:off x="1443" y="2733"/>
                <a:ext cx="1289" cy="1488"/>
              </a:xfrm>
              <a:custGeom>
                <a:avLst/>
                <a:gdLst>
                  <a:gd name="T0" fmla="*/ 0 w 21491"/>
                  <a:gd name="T1" fmla="*/ 0 h 21600"/>
                  <a:gd name="T2" fmla="*/ 77 w 21491"/>
                  <a:gd name="T3" fmla="*/ 92 h 21600"/>
                  <a:gd name="T4" fmla="*/ 0 w 21491"/>
                  <a:gd name="T5" fmla="*/ 103 h 21600"/>
                  <a:gd name="T6" fmla="*/ 0 60000 65536"/>
                  <a:gd name="T7" fmla="*/ 0 60000 65536"/>
                  <a:gd name="T8" fmla="*/ 0 60000 65536"/>
                  <a:gd name="T9" fmla="*/ 0 w 21491"/>
                  <a:gd name="T10" fmla="*/ 0 h 21600"/>
                  <a:gd name="T11" fmla="*/ 21491 w 214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1" h="21600" fill="none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</a:path>
                  <a:path w="21491" h="21600" stroke="0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Text Box 81">
                <a:extLst>
                  <a:ext uri="{FF2B5EF4-FFF2-40B4-BE49-F238E27FC236}">
                    <a16:creationId xmlns:a16="http://schemas.microsoft.com/office/drawing/2014/main" id="{ED93F497-D3E9-41E1-85AE-E7F460845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3705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a</a:t>
                </a:r>
              </a:p>
            </p:txBody>
          </p:sp>
        </p:grpSp>
      </p:grp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4C29D80-17D0-475D-BB99-0D1CBF83B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177733"/>
              </p:ext>
            </p:extLst>
          </p:nvPr>
        </p:nvGraphicFramePr>
        <p:xfrm>
          <a:off x="6851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1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68BF3FCE-3866-4849-A5E4-F6C95CCA90FA}"/>
              </a:ext>
            </a:extLst>
          </p:cNvPr>
          <p:cNvSpPr txBox="1"/>
          <p:nvPr/>
        </p:nvSpPr>
        <p:spPr>
          <a:xfrm>
            <a:off x="7622611" y="1696787"/>
            <a:ext cx="118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Giải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BE5B36-9592-4C0B-966D-BC9F9B4EB20C}"/>
              </a:ext>
            </a:extLst>
          </p:cNvPr>
          <p:cNvGrpSpPr/>
          <p:nvPr/>
        </p:nvGrpSpPr>
        <p:grpSpPr>
          <a:xfrm>
            <a:off x="5129727" y="5519098"/>
            <a:ext cx="3962403" cy="1190686"/>
            <a:chOff x="3505195" y="5058568"/>
            <a:chExt cx="3962403" cy="138627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3CBE718E-B40D-489D-B273-7770913F90F7}"/>
                </a:ext>
              </a:extLst>
            </p:cNvPr>
            <p:cNvSpPr/>
            <p:nvPr/>
          </p:nvSpPr>
          <p:spPr>
            <a:xfrm rot="10800000">
              <a:off x="3505195" y="5058568"/>
              <a:ext cx="3962403" cy="1386273"/>
            </a:xfrm>
            <a:prstGeom prst="cloudCallou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8C4597-8176-4A61-87B0-F8C20F74FCDE}"/>
                </a:ext>
              </a:extLst>
            </p:cNvPr>
            <p:cNvSpPr txBox="1"/>
            <p:nvPr/>
          </p:nvSpPr>
          <p:spPr>
            <a:xfrm>
              <a:off x="4102100" y="5361057"/>
              <a:ext cx="2983200" cy="824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00FF"/>
                  </a:solidFill>
                </a:rPr>
                <a:t>Đây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là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một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hệ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thức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liên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quan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đến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đường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cao</a:t>
              </a:r>
              <a:r>
                <a:rPr lang="en-US" sz="2000" b="1" dirty="0">
                  <a:solidFill>
                    <a:srgbClr val="0000FF"/>
                  </a:solidFill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9D638-4FEA-486C-8C0A-EBD6D0CAEF68}"/>
              </a:ext>
            </a:extLst>
          </p:cNvPr>
          <p:cNvGrpSpPr/>
          <p:nvPr/>
        </p:nvGrpSpPr>
        <p:grpSpPr>
          <a:xfrm>
            <a:off x="5825773" y="1610246"/>
            <a:ext cx="4876800" cy="3862390"/>
            <a:chOff x="4301773" y="1610246"/>
            <a:chExt cx="4876800" cy="3862390"/>
          </a:xfrm>
        </p:grpSpPr>
        <p:grpSp>
          <p:nvGrpSpPr>
            <p:cNvPr id="6" name="Group 76">
              <a:extLst>
                <a:ext uri="{FF2B5EF4-FFF2-40B4-BE49-F238E27FC236}">
                  <a16:creationId xmlns:a16="http://schemas.microsoft.com/office/drawing/2014/main" id="{0509C353-B89E-4B6E-A3DC-41DB67C34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1773" y="1610246"/>
              <a:ext cx="4876800" cy="3862390"/>
              <a:chOff x="2788" y="173"/>
              <a:chExt cx="3072" cy="2433"/>
            </a:xfrm>
          </p:grpSpPr>
          <p:grpSp>
            <p:nvGrpSpPr>
              <p:cNvPr id="7" name="Group 43">
                <a:extLst>
                  <a:ext uri="{FF2B5EF4-FFF2-40B4-BE49-F238E27FC236}">
                    <a16:creationId xmlns:a16="http://schemas.microsoft.com/office/drawing/2014/main" id="{28B92691-A226-4D1C-8A1E-380E846101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8" y="173"/>
                <a:ext cx="3072" cy="2433"/>
                <a:chOff x="2884" y="1373"/>
                <a:chExt cx="3072" cy="2433"/>
              </a:xfrm>
            </p:grpSpPr>
            <p:sp>
              <p:nvSpPr>
                <p:cNvPr id="9" name="Text Box 25">
                  <a:extLst>
                    <a:ext uri="{FF2B5EF4-FFF2-40B4-BE49-F238E27FC236}">
                      <a16:creationId xmlns:a16="http://schemas.microsoft.com/office/drawing/2014/main" id="{E08C50D1-7BA3-48ED-83BD-F96CD844B0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4" y="1373"/>
                  <a:ext cx="3072" cy="2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altLang="en-US" sz="2000" b="1" kern="0" dirty="0">
                    <a:solidFill>
                      <a:srgbClr val="000000"/>
                    </a:solidFill>
                  </a:endParaRPr>
                </a:p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sz="2400" b="1" kern="0" dirty="0">
                      <a:solidFill>
                        <a:srgbClr val="000000"/>
                      </a:solidFill>
                    </a:rPr>
                    <a:t>a) ∆ABC </a:t>
                  </a:r>
                  <a:r>
                    <a:rPr lang="en-US" altLang="en-US" sz="2400" b="1" kern="0" dirty="0" err="1">
                      <a:solidFill>
                        <a:srgbClr val="000000"/>
                      </a:solidFill>
                    </a:rPr>
                    <a:t>và</a:t>
                  </a:r>
                  <a:r>
                    <a:rPr lang="en-US" altLang="en-US" sz="2400" b="1" kern="0" dirty="0">
                      <a:solidFill>
                        <a:srgbClr val="000000"/>
                      </a:solidFill>
                    </a:rPr>
                    <a:t> ∆HAC </a:t>
                  </a:r>
                  <a:r>
                    <a:rPr lang="en-US" altLang="en-US" sz="2400" b="1" kern="0" dirty="0" err="1">
                      <a:solidFill>
                        <a:srgbClr val="000000"/>
                      </a:solidFill>
                    </a:rPr>
                    <a:t>vuông</a:t>
                  </a:r>
                  <a:r>
                    <a:rPr lang="en-US" altLang="en-US" sz="2400" b="1" kern="0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altLang="en-US" sz="2400" b="1" kern="0" dirty="0" err="1">
                      <a:solidFill>
                        <a:srgbClr val="000000"/>
                      </a:solidFill>
                    </a:rPr>
                    <a:t>và</a:t>
                  </a:r>
                  <a:r>
                    <a:rPr lang="en-US" altLang="en-US" sz="2400" b="1" kern="0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altLang="en-US" sz="2400" b="1" kern="0" dirty="0" err="1">
                      <a:solidFill>
                        <a:srgbClr val="000000"/>
                      </a:solidFill>
                    </a:rPr>
                    <a:t>góc</a:t>
                  </a:r>
                  <a:r>
                    <a:rPr lang="en-US" altLang="en-US" sz="2400" b="1" kern="0" dirty="0">
                      <a:solidFill>
                        <a:srgbClr val="000000"/>
                      </a:solidFill>
                    </a:rPr>
                    <a:t> C </a:t>
                  </a:r>
                  <a:r>
                    <a:rPr lang="en-US" altLang="en-US" sz="2400" b="1" kern="0" dirty="0" err="1">
                      <a:solidFill>
                        <a:srgbClr val="000000"/>
                      </a:solidFill>
                    </a:rPr>
                    <a:t>chung</a:t>
                  </a:r>
                  <a:endParaRPr lang="en-US" altLang="en-US" sz="2400" b="1" kern="0" dirty="0">
                    <a:solidFill>
                      <a:srgbClr val="000000"/>
                    </a:solidFill>
                  </a:endParaRPr>
                </a:p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b="1" kern="0" dirty="0">
                      <a:solidFill>
                        <a:srgbClr val="000000"/>
                      </a:solidFill>
                    </a:rPr>
                    <a:t>         </a:t>
                  </a:r>
                  <a:r>
                    <a:rPr lang="en-US" altLang="en-US" sz="2400" b="1" kern="0" dirty="0">
                      <a:solidFill>
                        <a:srgbClr val="000000"/>
                      </a:solidFill>
                    </a:rPr>
                    <a:t>∆ABC      ∆HAC </a:t>
                  </a:r>
                </a:p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b="1" kern="0" dirty="0">
                      <a:solidFill>
                        <a:srgbClr val="000000"/>
                      </a:solidFill>
                    </a:rPr>
                    <a:t>                                   </a:t>
                  </a:r>
                </a:p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b="1" kern="0" dirty="0">
                      <a:solidFill>
                        <a:srgbClr val="000000"/>
                      </a:solidFill>
                    </a:rPr>
                    <a:t>          </a:t>
                  </a:r>
                </a:p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b="1" kern="0" dirty="0">
                      <a:solidFill>
                        <a:srgbClr val="000000"/>
                      </a:solidFill>
                    </a:rPr>
                    <a:t>         </a:t>
                  </a:r>
                  <a:r>
                    <a:rPr lang="en-US" altLang="en-US" sz="2400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AH . BC = AB . AC  </a:t>
                  </a:r>
                </a:p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sz="2600" b="1" kern="0" dirty="0">
                      <a:solidFill>
                        <a:srgbClr val="000000"/>
                      </a:solidFill>
                    </a:rPr>
                    <a:t>           </a:t>
                  </a:r>
                  <a:r>
                    <a:rPr lang="en-US" altLang="en-US" sz="2600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hay </a:t>
                  </a:r>
                  <a:r>
                    <a:rPr lang="en-US" altLang="en-US" sz="2600" b="1" kern="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ah = </a:t>
                  </a:r>
                  <a:r>
                    <a:rPr lang="en-US" altLang="en-US" sz="2600" b="1" kern="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bc</a:t>
                  </a:r>
                  <a:endParaRPr lang="en-US" altLang="en-US" sz="2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0" name="Object 31">
                  <a:extLst>
                    <a:ext uri="{FF2B5EF4-FFF2-40B4-BE49-F238E27FC236}">
                      <a16:creationId xmlns:a16="http://schemas.microsoft.com/office/drawing/2014/main" id="{D4022293-CAD7-4642-B8D8-13ECFE31429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164" y="1628"/>
                <a:ext cx="72" cy="1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114151" imgH="215619" progId="Equation.3">
                        <p:embed/>
                      </p:oleObj>
                    </mc:Choice>
                    <mc:Fallback>
                      <p:oleObj name="Equation" r:id="rId4" imgW="114151" imgH="215619" progId="Equation.3">
                        <p:embed/>
                        <p:pic>
                          <p:nvPicPr>
                            <p:cNvPr id="2057" name="Object 31">
                              <a:extLst>
                                <a:ext uri="{FF2B5EF4-FFF2-40B4-BE49-F238E27FC236}">
                                  <a16:creationId xmlns:a16="http://schemas.microsoft.com/office/drawing/2014/main" id="{9E334CEC-D291-4A28-A05B-BE6A7CA5100A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64" y="1628"/>
                              <a:ext cx="72" cy="1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" name="Object 35">
                  <a:extLst>
                    <a:ext uri="{FF2B5EF4-FFF2-40B4-BE49-F238E27FC236}">
                      <a16:creationId xmlns:a16="http://schemas.microsoft.com/office/drawing/2014/main" id="{BB2960FD-5BF5-4660-92F0-EF5959A942E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79094347"/>
                    </p:ext>
                  </p:extLst>
                </p:nvPr>
              </p:nvGraphicFramePr>
              <p:xfrm>
                <a:off x="3523" y="2567"/>
                <a:ext cx="1079" cy="5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711000" imgH="393480" progId="Equation.DSMT4">
                        <p:embed/>
                      </p:oleObj>
                    </mc:Choice>
                    <mc:Fallback>
                      <p:oleObj name="Equation" r:id="rId6" imgW="711000" imgH="393480" progId="Equation.DSMT4">
                        <p:embed/>
                        <p:pic>
                          <p:nvPicPr>
                            <p:cNvPr id="2058" name="Object 35">
                              <a:extLst>
                                <a:ext uri="{FF2B5EF4-FFF2-40B4-BE49-F238E27FC236}">
                                  <a16:creationId xmlns:a16="http://schemas.microsoft.com/office/drawing/2014/main" id="{8D22C293-2473-4FAB-ABCF-B1B018379628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2567"/>
                              <a:ext cx="1079" cy="5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" name="Object 40">
                  <a:extLst>
                    <a:ext uri="{FF2B5EF4-FFF2-40B4-BE49-F238E27FC236}">
                      <a16:creationId xmlns:a16="http://schemas.microsoft.com/office/drawing/2014/main" id="{958C2555-D0ED-4209-B2F7-8A4D988F964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73099268"/>
                    </p:ext>
                  </p:extLst>
                </p:nvPr>
              </p:nvGraphicFramePr>
              <p:xfrm>
                <a:off x="2999" y="2346"/>
                <a:ext cx="228" cy="1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8" imgW="190417" imgH="152334" progId="Equation.3">
                        <p:embed/>
                      </p:oleObj>
                    </mc:Choice>
                    <mc:Fallback>
                      <p:oleObj name="Equation" r:id="rId8" imgW="190417" imgH="152334" progId="Equation.3">
                        <p:embed/>
                        <p:pic>
                          <p:nvPicPr>
                            <p:cNvPr id="2059" name="Object 40">
                              <a:extLst>
                                <a:ext uri="{FF2B5EF4-FFF2-40B4-BE49-F238E27FC236}">
                                  <a16:creationId xmlns:a16="http://schemas.microsoft.com/office/drawing/2014/main" id="{E7B3D8EE-6477-4777-B69F-CEFB1808720A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99" y="2346"/>
                              <a:ext cx="228" cy="1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" name="Object 41">
                  <a:extLst>
                    <a:ext uri="{FF2B5EF4-FFF2-40B4-BE49-F238E27FC236}">
                      <a16:creationId xmlns:a16="http://schemas.microsoft.com/office/drawing/2014/main" id="{AEED591A-1DC6-4949-83EC-6ED0362B273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05669793"/>
                    </p:ext>
                  </p:extLst>
                </p:nvPr>
              </p:nvGraphicFramePr>
              <p:xfrm>
                <a:off x="3034" y="2776"/>
                <a:ext cx="228" cy="1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190417" imgH="152334" progId="Equation.3">
                        <p:embed/>
                      </p:oleObj>
                    </mc:Choice>
                    <mc:Fallback>
                      <p:oleObj name="Equation" r:id="rId10" imgW="190417" imgH="152334" progId="Equation.3">
                        <p:embed/>
                        <p:pic>
                          <p:nvPicPr>
                            <p:cNvPr id="2060" name="Object 41">
                              <a:extLst>
                                <a:ext uri="{FF2B5EF4-FFF2-40B4-BE49-F238E27FC236}">
                                  <a16:creationId xmlns:a16="http://schemas.microsoft.com/office/drawing/2014/main" id="{F4E75ABC-EBEC-4C49-8809-5B3D0F4F2CD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34" y="2776"/>
                              <a:ext cx="228" cy="1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8" name="Object 72">
                <a:extLst>
                  <a:ext uri="{FF2B5EF4-FFF2-40B4-BE49-F238E27FC236}">
                    <a16:creationId xmlns:a16="http://schemas.microsoft.com/office/drawing/2014/main" id="{44105139-C0D8-45B8-8866-3A7EC11EEC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8353061"/>
                  </p:ext>
                </p:extLst>
              </p:nvPr>
            </p:nvGraphicFramePr>
            <p:xfrm>
              <a:off x="2923" y="1984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90417" imgH="152334" progId="Equation.DSMT4">
                      <p:embed/>
                    </p:oleObj>
                  </mc:Choice>
                  <mc:Fallback>
                    <p:oleObj name="Equation" r:id="rId11" imgW="190417" imgH="152334" progId="Equation.DSMT4">
                      <p:embed/>
                      <p:pic>
                        <p:nvPicPr>
                          <p:cNvPr id="2056" name="Object 72">
                            <a:extLst>
                              <a:ext uri="{FF2B5EF4-FFF2-40B4-BE49-F238E27FC236}">
                                <a16:creationId xmlns:a16="http://schemas.microsoft.com/office/drawing/2014/main" id="{B9245837-0716-448C-BF31-417646F0C32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3" y="1984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82E260FA-9264-4773-8ED9-1F35838D53F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67658" y="3190777"/>
              <a:ext cx="243034" cy="95250"/>
            </a:xfrm>
            <a:custGeom>
              <a:avLst/>
              <a:gdLst>
                <a:gd name="T0" fmla="*/ 22 w 272"/>
                <a:gd name="T1" fmla="*/ 4 h 128"/>
                <a:gd name="T2" fmla="*/ 5 w 272"/>
                <a:gd name="T3" fmla="*/ 4 h 128"/>
                <a:gd name="T4" fmla="*/ 5 w 272"/>
                <a:gd name="T5" fmla="*/ 28 h 128"/>
                <a:gd name="T6" fmla="*/ 39 w 272"/>
                <a:gd name="T7" fmla="*/ 28 h 128"/>
                <a:gd name="T8" fmla="*/ 55 w 272"/>
                <a:gd name="T9" fmla="*/ 4 h 128"/>
                <a:gd name="T10" fmla="*/ 89 w 272"/>
                <a:gd name="T11" fmla="*/ 4 h 128"/>
                <a:gd name="T12" fmla="*/ 89 w 272"/>
                <a:gd name="T13" fmla="*/ 28 h 128"/>
                <a:gd name="T14" fmla="*/ 72 w 272"/>
                <a:gd name="T15" fmla="*/ 28 h 128"/>
                <a:gd name="T16" fmla="*/ 89 w 272"/>
                <a:gd name="T17" fmla="*/ 28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2"/>
                <a:gd name="T28" fmla="*/ 0 h 128"/>
                <a:gd name="T29" fmla="*/ 272 w 272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2" h="128">
                  <a:moveTo>
                    <a:pt x="64" y="16"/>
                  </a:moveTo>
                  <a:cubicBezTo>
                    <a:pt x="44" y="8"/>
                    <a:pt x="24" y="0"/>
                    <a:pt x="16" y="16"/>
                  </a:cubicBezTo>
                  <a:cubicBezTo>
                    <a:pt x="8" y="32"/>
                    <a:pt x="0" y="96"/>
                    <a:pt x="16" y="112"/>
                  </a:cubicBezTo>
                  <a:cubicBezTo>
                    <a:pt x="32" y="128"/>
                    <a:pt x="88" y="128"/>
                    <a:pt x="112" y="112"/>
                  </a:cubicBezTo>
                  <a:cubicBezTo>
                    <a:pt x="136" y="96"/>
                    <a:pt x="136" y="32"/>
                    <a:pt x="160" y="16"/>
                  </a:cubicBezTo>
                  <a:cubicBezTo>
                    <a:pt x="184" y="0"/>
                    <a:pt x="240" y="0"/>
                    <a:pt x="256" y="16"/>
                  </a:cubicBezTo>
                  <a:cubicBezTo>
                    <a:pt x="272" y="32"/>
                    <a:pt x="264" y="96"/>
                    <a:pt x="256" y="112"/>
                  </a:cubicBezTo>
                  <a:cubicBezTo>
                    <a:pt x="248" y="128"/>
                    <a:pt x="208" y="112"/>
                    <a:pt x="208" y="112"/>
                  </a:cubicBezTo>
                  <a:cubicBezTo>
                    <a:pt x="208" y="112"/>
                    <a:pt x="232" y="112"/>
                    <a:pt x="256" y="11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8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3" grpId="0"/>
      <p:bldP spid="34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7">
            <a:extLst>
              <a:ext uri="{FF2B5EF4-FFF2-40B4-BE49-F238E27FC236}">
                <a16:creationId xmlns:a16="http://schemas.microsoft.com/office/drawing/2014/main" id="{F69142CD-000A-46DE-94F5-67E3C4A9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327877"/>
            <a:ext cx="7517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5">
            <a:extLst>
              <a:ext uri="{FF2B5EF4-FFF2-40B4-BE49-F238E27FC236}">
                <a16:creationId xmlns:a16="http://schemas.microsoft.com/office/drawing/2014/main" id="{6C5715B2-083E-4730-A615-0FAE6DBA7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752" y="4186536"/>
            <a:ext cx="7510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6">
            <a:extLst>
              <a:ext uri="{FF2B5EF4-FFF2-40B4-BE49-F238E27FC236}">
                <a16:creationId xmlns:a16="http://schemas.microsoft.com/office/drawing/2014/main" id="{5B2B69F8-74AB-438F-A063-C390849D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25680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7" name="Text Box 67">
            <a:extLst>
              <a:ext uri="{FF2B5EF4-FFF2-40B4-BE49-F238E27FC236}">
                <a16:creationId xmlns:a16="http://schemas.microsoft.com/office/drawing/2014/main" id="{EA399B21-FFEB-404A-9CA4-B9AD8232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048" y="4738623"/>
            <a:ext cx="6554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68">
            <a:extLst>
              <a:ext uri="{FF2B5EF4-FFF2-40B4-BE49-F238E27FC236}">
                <a16:creationId xmlns:a16="http://schemas.microsoft.com/office/drawing/2014/main" id="{8CF2869A-8046-4076-A453-F9F749C3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72671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(SGK/65)</a:t>
            </a:r>
          </a:p>
        </p:txBody>
      </p:sp>
      <p:sp>
        <p:nvSpPr>
          <p:cNvPr id="9" name="Text Box 69">
            <a:extLst>
              <a:ext uri="{FF2B5EF4-FFF2-40B4-BE49-F238E27FC236}">
                <a16:creationId xmlns:a16="http://schemas.microsoft.com/office/drawing/2014/main" id="{AA8695E0-74D6-4CF5-9740-5644B48A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809" y="5634336"/>
            <a:ext cx="203517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2362296-48A5-4AA1-9B91-7FCEE43D5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B2A996DF-C254-4988-8B45-E6424356C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729" y="627732"/>
            <a:ext cx="6916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HỆ THỨC VỀ CẠNH VÀ ĐƯỜNG CAO TRONG TAM GIÁC VUÔNG</a:t>
            </a: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40042F12-ACA3-4560-B6A2-8022C1E2C31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219200"/>
            <a:ext cx="3124200" cy="2362200"/>
            <a:chOff x="192" y="720"/>
            <a:chExt cx="1968" cy="1488"/>
          </a:xfrm>
        </p:grpSpPr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id="{5EC9989B-9DD4-4562-9C41-F87AD87E02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20"/>
              <a:ext cx="1968" cy="1296"/>
              <a:chOff x="192" y="720"/>
              <a:chExt cx="1968" cy="1296"/>
            </a:xfrm>
          </p:grpSpPr>
          <p:sp>
            <p:nvSpPr>
              <p:cNvPr id="16" name="AutoShape 8">
                <a:extLst>
                  <a:ext uri="{FF2B5EF4-FFF2-40B4-BE49-F238E27FC236}">
                    <a16:creationId xmlns:a16="http://schemas.microsoft.com/office/drawing/2014/main" id="{727AFEF9-5205-46BB-821C-C13297BCE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749" y="913"/>
                <a:ext cx="818" cy="1387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id="{A180D29A-A6BB-42AB-A073-72512318D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726" y="924"/>
                <a:ext cx="116" cy="11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3152B7E9-DCC1-48CB-96E1-ECFEEBE65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" y="907"/>
                <a:ext cx="0" cy="6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 Box 14">
                <a:extLst>
                  <a:ext uri="{FF2B5EF4-FFF2-40B4-BE49-F238E27FC236}">
                    <a16:creationId xmlns:a16="http://schemas.microsoft.com/office/drawing/2014/main" id="{312594FE-0ABF-481A-9825-CD412BFEC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" y="720"/>
                <a:ext cx="2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20" name="Text Box 15">
                <a:extLst>
                  <a:ext uri="{FF2B5EF4-FFF2-40B4-BE49-F238E27FC236}">
                    <a16:creationId xmlns:a16="http://schemas.microsoft.com/office/drawing/2014/main" id="{CF6EF280-5890-4B7D-BA66-89EF57BF1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1" name="Text Box 16">
                <a:extLst>
                  <a:ext uri="{FF2B5EF4-FFF2-40B4-BE49-F238E27FC236}">
                    <a16:creationId xmlns:a16="http://schemas.microsoft.com/office/drawing/2014/main" id="{C284E638-862C-4A8E-9969-AF5A4BE4C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93A8B8C5-46E9-4132-BB32-9194BEFFA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b’</a:t>
                </a: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7E07B1E4-3EC9-45B4-8209-1FF0937F82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c’</a:t>
                </a:r>
              </a:p>
            </p:txBody>
          </p:sp>
          <p:sp>
            <p:nvSpPr>
              <p:cNvPr id="24" name="Text Box 19">
                <a:extLst>
                  <a:ext uri="{FF2B5EF4-FFF2-40B4-BE49-F238E27FC236}">
                    <a16:creationId xmlns:a16="http://schemas.microsoft.com/office/drawing/2014/main" id="{A9A4950E-6F5F-4928-BF0E-69596BFFC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5" name="Text Box 20">
                <a:extLst>
                  <a:ext uri="{FF2B5EF4-FFF2-40B4-BE49-F238E27FC236}">
                    <a16:creationId xmlns:a16="http://schemas.microsoft.com/office/drawing/2014/main" id="{C80835D5-0B20-4517-8821-76F54A498A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6" name="Text Box 21">
                <a:extLst>
                  <a:ext uri="{FF2B5EF4-FFF2-40B4-BE49-F238E27FC236}">
                    <a16:creationId xmlns:a16="http://schemas.microsoft.com/office/drawing/2014/main" id="{45206C56-D882-4298-AC6F-8F470ED0C9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7" name="Text Box 22">
                <a:extLst>
                  <a:ext uri="{FF2B5EF4-FFF2-40B4-BE49-F238E27FC236}">
                    <a16:creationId xmlns:a16="http://schemas.microsoft.com/office/drawing/2014/main" id="{EE6A62BB-AB18-43FE-8FEE-07CC542A9D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02D8647B-A939-4C95-A259-111C3C811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1520"/>
                <a:ext cx="84" cy="8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Arc 35">
              <a:extLst>
                <a:ext uri="{FF2B5EF4-FFF2-40B4-BE49-F238E27FC236}">
                  <a16:creationId xmlns:a16="http://schemas.microsoft.com/office/drawing/2014/main" id="{7BAA7B01-BA4B-4D12-94E6-AF9BA3411026}"/>
                </a:ext>
              </a:extLst>
            </p:cNvPr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74 w 20513"/>
                <a:gd name="T3" fmla="*/ 70 h 21600"/>
                <a:gd name="T4" fmla="*/ 0 w 20513"/>
                <a:gd name="T5" fmla="*/ 103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" name="Text Box 36">
              <a:extLst>
                <a:ext uri="{FF2B5EF4-FFF2-40B4-BE49-F238E27FC236}">
                  <a16:creationId xmlns:a16="http://schemas.microsoft.com/office/drawing/2014/main" id="{8596D431-60FF-4336-BB1C-1D3D056E7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a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E7621DE-D31D-4E28-A725-648D4BDBB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1875968" y="4069333"/>
            <a:ext cx="559563" cy="5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4">
            <a:extLst>
              <a:ext uri="{FF2B5EF4-FFF2-40B4-BE49-F238E27FC236}">
                <a16:creationId xmlns:a16="http://schemas.microsoft.com/office/drawing/2014/main" id="{D9F497AC-6055-4894-9E91-14AE3D873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39" y="4752911"/>
            <a:ext cx="579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FFB38224-A92B-4B44-8870-C8571C68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056" y="3713880"/>
            <a:ext cx="2035175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b</a:t>
            </a:r>
            <a:r>
              <a:rPr lang="en-US" alt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 err="1">
                <a:solidFill>
                  <a:srgbClr val="0000FF"/>
                </a:solidFill>
              </a:rPr>
              <a:t>a.b</a:t>
            </a:r>
            <a:r>
              <a:rPr lang="en-US" altLang="en-US" sz="2400" b="1" dirty="0">
                <a:solidFill>
                  <a:srgbClr val="0000FF"/>
                </a:solidFill>
              </a:rPr>
              <a:t>’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c</a:t>
            </a:r>
            <a:r>
              <a:rPr lang="en-US" alt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 err="1">
                <a:solidFill>
                  <a:srgbClr val="0000FF"/>
                </a:solidFill>
              </a:rPr>
              <a:t>a.c</a:t>
            </a:r>
            <a:r>
              <a:rPr lang="en-US" altLang="en-US" sz="2400" b="1" dirty="0">
                <a:solidFill>
                  <a:srgbClr val="0000FF"/>
                </a:solidFill>
              </a:rPr>
              <a:t>’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F72D52F9-5FA3-4230-A9BB-EAE2BFBB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6" y="5343373"/>
            <a:ext cx="203517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h</a:t>
            </a:r>
            <a:r>
              <a:rPr lang="en-US" alt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 err="1">
                <a:solidFill>
                  <a:srgbClr val="0000FF"/>
                </a:solidFill>
              </a:rPr>
              <a:t>b’.c</a:t>
            </a:r>
            <a:r>
              <a:rPr lang="en-US" altLang="en-US" sz="2400" b="1" dirty="0">
                <a:solidFill>
                  <a:srgbClr val="0000FF"/>
                </a:solidFill>
              </a:rPr>
              <a:t>’</a:t>
            </a:r>
          </a:p>
        </p:txBody>
      </p:sp>
      <p:grpSp>
        <p:nvGrpSpPr>
          <p:cNvPr id="10" name="Group 37">
            <a:extLst>
              <a:ext uri="{FF2B5EF4-FFF2-40B4-BE49-F238E27FC236}">
                <a16:creationId xmlns:a16="http://schemas.microsoft.com/office/drawing/2014/main" id="{A22C040D-9D97-4739-82FC-97854DBBC16B}"/>
              </a:ext>
            </a:extLst>
          </p:cNvPr>
          <p:cNvGrpSpPr>
            <a:grpSpLocks/>
          </p:cNvGrpSpPr>
          <p:nvPr/>
        </p:nvGrpSpPr>
        <p:grpSpPr bwMode="auto">
          <a:xfrm>
            <a:off x="1907357" y="1284668"/>
            <a:ext cx="3124200" cy="2362200"/>
            <a:chOff x="192" y="720"/>
            <a:chExt cx="1968" cy="1488"/>
          </a:xfrm>
        </p:grpSpPr>
        <p:grpSp>
          <p:nvGrpSpPr>
            <p:cNvPr id="11" name="Group 30">
              <a:extLst>
                <a:ext uri="{FF2B5EF4-FFF2-40B4-BE49-F238E27FC236}">
                  <a16:creationId xmlns:a16="http://schemas.microsoft.com/office/drawing/2014/main" id="{71F83D53-1555-4C38-B5B3-CD12D6E82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20"/>
              <a:ext cx="1968" cy="1296"/>
              <a:chOff x="192" y="720"/>
              <a:chExt cx="1968" cy="1296"/>
            </a:xfrm>
          </p:grpSpPr>
          <p:sp>
            <p:nvSpPr>
              <p:cNvPr id="14" name="AutoShape 8">
                <a:extLst>
                  <a:ext uri="{FF2B5EF4-FFF2-40B4-BE49-F238E27FC236}">
                    <a16:creationId xmlns:a16="http://schemas.microsoft.com/office/drawing/2014/main" id="{9D1DAF2A-4E9D-4233-9D9B-5617C1B8B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743" y="913"/>
                <a:ext cx="818" cy="1387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924FB44A-C4A1-430A-8C32-8305601D9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726" y="930"/>
                <a:ext cx="116" cy="11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Line 10">
                <a:extLst>
                  <a:ext uri="{FF2B5EF4-FFF2-40B4-BE49-F238E27FC236}">
                    <a16:creationId xmlns:a16="http://schemas.microsoft.com/office/drawing/2014/main" id="{D22565D1-DB38-4D52-9B9F-C766D6CE9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" y="925"/>
                <a:ext cx="0" cy="6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Text Box 14">
                <a:extLst>
                  <a:ext uri="{FF2B5EF4-FFF2-40B4-BE49-F238E27FC236}">
                    <a16:creationId xmlns:a16="http://schemas.microsoft.com/office/drawing/2014/main" id="{49A44D24-BB31-437D-9C31-1E338D387B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" y="720"/>
                <a:ext cx="2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8" name="Text Box 15">
                <a:extLst>
                  <a:ext uri="{FF2B5EF4-FFF2-40B4-BE49-F238E27FC236}">
                    <a16:creationId xmlns:a16="http://schemas.microsoft.com/office/drawing/2014/main" id="{8B2D9014-60BC-4794-B1B4-50FB7CBC2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19" name="Text Box 16">
                <a:extLst>
                  <a:ext uri="{FF2B5EF4-FFF2-40B4-BE49-F238E27FC236}">
                    <a16:creationId xmlns:a16="http://schemas.microsoft.com/office/drawing/2014/main" id="{2F31B9DF-1F5D-4725-B275-5485633480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AF86D6D6-57F6-4DD3-A58C-9856E5EB2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b’</a:t>
                </a:r>
              </a:p>
            </p:txBody>
          </p:sp>
          <p:sp>
            <p:nvSpPr>
              <p:cNvPr id="21" name="Text Box 18">
                <a:extLst>
                  <a:ext uri="{FF2B5EF4-FFF2-40B4-BE49-F238E27FC236}">
                    <a16:creationId xmlns:a16="http://schemas.microsoft.com/office/drawing/2014/main" id="{D5676BE2-E937-42DA-A2B1-F6FF08E243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c’</a:t>
                </a:r>
              </a:p>
            </p:txBody>
          </p:sp>
          <p:sp>
            <p:nvSpPr>
              <p:cNvPr id="22" name="Text Box 19">
                <a:extLst>
                  <a:ext uri="{FF2B5EF4-FFF2-40B4-BE49-F238E27FC236}">
                    <a16:creationId xmlns:a16="http://schemas.microsoft.com/office/drawing/2014/main" id="{3A3B1FDA-A59D-45B3-A9CE-0D423E9AF3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3" name="Text Box 20">
                <a:extLst>
                  <a:ext uri="{FF2B5EF4-FFF2-40B4-BE49-F238E27FC236}">
                    <a16:creationId xmlns:a16="http://schemas.microsoft.com/office/drawing/2014/main" id="{736793F6-7846-48C1-A21E-8C37EEB717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4" name="Text Box 21">
                <a:extLst>
                  <a:ext uri="{FF2B5EF4-FFF2-40B4-BE49-F238E27FC236}">
                    <a16:creationId xmlns:a16="http://schemas.microsoft.com/office/drawing/2014/main" id="{ACF1C7D0-9175-4951-9871-76EEC79E1B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5" name="Text Box 22">
                <a:extLst>
                  <a:ext uri="{FF2B5EF4-FFF2-40B4-BE49-F238E27FC236}">
                    <a16:creationId xmlns:a16="http://schemas.microsoft.com/office/drawing/2014/main" id="{B7F809DD-E751-490D-9693-D4AA172E3C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B05A789F-C88A-4897-90E1-1ED8A12EF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1520"/>
                <a:ext cx="84" cy="8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Arc 35">
              <a:extLst>
                <a:ext uri="{FF2B5EF4-FFF2-40B4-BE49-F238E27FC236}">
                  <a16:creationId xmlns:a16="http://schemas.microsoft.com/office/drawing/2014/main" id="{7953E658-F55C-4EEA-B3F8-00992B6A19AC}"/>
                </a:ext>
              </a:extLst>
            </p:cNvPr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74 w 20513"/>
                <a:gd name="T3" fmla="*/ 70 h 21600"/>
                <a:gd name="T4" fmla="*/ 0 w 20513"/>
                <a:gd name="T5" fmla="*/ 103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" name="Text Box 36">
              <a:extLst>
                <a:ext uri="{FF2B5EF4-FFF2-40B4-BE49-F238E27FC236}">
                  <a16:creationId xmlns:a16="http://schemas.microsoft.com/office/drawing/2014/main" id="{20D7167E-DFFA-4FAE-9297-89E40AE01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a</a:t>
              </a:r>
            </a:p>
          </p:txBody>
        </p:sp>
      </p:grpSp>
      <p:sp>
        <p:nvSpPr>
          <p:cNvPr id="27" name="Text Box 4">
            <a:extLst>
              <a:ext uri="{FF2B5EF4-FFF2-40B4-BE49-F238E27FC236}">
                <a16:creationId xmlns:a16="http://schemas.microsoft.com/office/drawing/2014/main" id="{6830BA83-DC60-429F-A6EF-8F0B4CED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4CEAE8B2-2891-49BB-A749-85B83F69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729" y="627732"/>
            <a:ext cx="6916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HỆ THỨC VỀ CẠNH VÀ ĐƯỜNG CAO TRONG TAM GIÁC VUÔNG</a:t>
            </a:r>
          </a:p>
        </p:txBody>
      </p:sp>
      <p:sp>
        <p:nvSpPr>
          <p:cNvPr id="29" name="Text Box 47">
            <a:extLst>
              <a:ext uri="{FF2B5EF4-FFF2-40B4-BE49-F238E27FC236}">
                <a16:creationId xmlns:a16="http://schemas.microsoft.com/office/drawing/2014/main" id="{74D99438-0F0B-42E6-A509-5857710EE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112" y="3225615"/>
            <a:ext cx="79549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01B67F77-4C93-40E7-912B-0C5E3D89E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6" y="5910875"/>
            <a:ext cx="203517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</a:rPr>
              <a:t>a.h</a:t>
            </a:r>
            <a:r>
              <a:rPr lang="en-US" altLang="en-US" sz="2400" b="1" dirty="0">
                <a:solidFill>
                  <a:srgbClr val="FF0000"/>
                </a:solidFill>
              </a:rPr>
              <a:t> = </a:t>
            </a:r>
            <a:r>
              <a:rPr lang="en-US" altLang="en-US" sz="2400" b="1" dirty="0" err="1">
                <a:solidFill>
                  <a:srgbClr val="FF0000"/>
                </a:solidFill>
              </a:rPr>
              <a:t>b.c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2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6">
            <a:extLst>
              <a:ext uri="{FF2B5EF4-FFF2-40B4-BE49-F238E27FC236}">
                <a16:creationId xmlns:a16="http://schemas.microsoft.com/office/drawing/2014/main" id="{0509C353-B89E-4B6E-A3DC-41DB67C34872}"/>
              </a:ext>
            </a:extLst>
          </p:cNvPr>
          <p:cNvGrpSpPr>
            <a:grpSpLocks/>
          </p:cNvGrpSpPr>
          <p:nvPr/>
        </p:nvGrpSpPr>
        <p:grpSpPr bwMode="auto">
          <a:xfrm>
            <a:off x="5562601" y="643494"/>
            <a:ext cx="5126505" cy="3262313"/>
            <a:chOff x="2688" y="192"/>
            <a:chExt cx="3072" cy="2055"/>
          </a:xfrm>
        </p:grpSpPr>
        <p:grpSp>
          <p:nvGrpSpPr>
            <p:cNvPr id="7" name="Group 43">
              <a:extLst>
                <a:ext uri="{FF2B5EF4-FFF2-40B4-BE49-F238E27FC236}">
                  <a16:creationId xmlns:a16="http://schemas.microsoft.com/office/drawing/2014/main" id="{28B92691-A226-4D1C-8A1E-380E84610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92"/>
              <a:ext cx="3072" cy="2055"/>
              <a:chOff x="2784" y="1392"/>
              <a:chExt cx="3072" cy="2055"/>
            </a:xfrm>
          </p:grpSpPr>
          <p:sp>
            <p:nvSpPr>
              <p:cNvPr id="9" name="Text Box 25">
                <a:extLst>
                  <a:ext uri="{FF2B5EF4-FFF2-40B4-BE49-F238E27FC236}">
                    <a16:creationId xmlns:a16="http://schemas.microsoft.com/office/drawing/2014/main" id="{E08C50D1-7BA3-48ED-83BD-F96CD844B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1392"/>
                <a:ext cx="3072" cy="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sz="2000" b="1" kern="0" dirty="0">
                  <a:solidFill>
                    <a:srgbClr val="000000"/>
                  </a:solidFill>
                </a:endParaRP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a)</a:t>
                </a:r>
                <a:r>
                  <a:rPr lang="en-US" altLang="en-US" sz="2400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∆ABC </a:t>
                </a:r>
                <a:r>
                  <a:rPr lang="en-US" altLang="en-US" sz="2000" b="1" kern="0" dirty="0" err="1">
                    <a:solidFill>
                      <a:srgbClr val="000000"/>
                    </a:solidFill>
                  </a:rPr>
                  <a:t>và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∆HAC </a:t>
                </a:r>
                <a:r>
                  <a:rPr lang="en-US" altLang="en-US" sz="2000" b="1" kern="0" dirty="0" err="1">
                    <a:solidFill>
                      <a:srgbClr val="000000"/>
                    </a:solidFill>
                  </a:rPr>
                  <a:t>vuông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b="1" kern="0" dirty="0" err="1">
                    <a:solidFill>
                      <a:srgbClr val="000000"/>
                    </a:solidFill>
                  </a:rPr>
                  <a:t>và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b="1" kern="0" dirty="0" err="1">
                    <a:solidFill>
                      <a:srgbClr val="000000"/>
                    </a:solidFill>
                  </a:rPr>
                  <a:t>góc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C </a:t>
                </a:r>
                <a:r>
                  <a:rPr lang="en-US" altLang="en-US" sz="2000" b="1" kern="0" dirty="0" err="1">
                    <a:solidFill>
                      <a:srgbClr val="000000"/>
                    </a:solidFill>
                  </a:rPr>
                  <a:t>chung</a:t>
                </a:r>
                <a:endParaRPr lang="en-US" altLang="en-US" sz="2000" b="1" kern="0" dirty="0">
                  <a:solidFill>
                    <a:srgbClr val="000000"/>
                  </a:solidFill>
                </a:endParaRP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         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∆ABC      ∆HAC 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                                   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altLang="en-US" b="1" kern="0" dirty="0">
                  <a:solidFill>
                    <a:srgbClr val="000000"/>
                  </a:solidFill>
                </a:endParaRP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          </a:t>
                </a: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AH . BC = AB . AC  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000" b="1" kern="0" dirty="0">
                    <a:solidFill>
                      <a:srgbClr val="000000"/>
                    </a:solidFill>
                  </a:rPr>
                  <a:t>           hay</a:t>
                </a:r>
                <a:r>
                  <a:rPr lang="en-US" altLang="en-US" sz="2400" b="1" kern="0" dirty="0">
                    <a:solidFill>
                      <a:srgbClr val="000000"/>
                    </a:solidFill>
                  </a:rPr>
                  <a:t> ah =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</a:rPr>
                  <a:t>bc</a:t>
                </a:r>
                <a:endParaRPr lang="en-US" altLang="en-US" sz="2400" b="1" kern="0" dirty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0" name="Object 31">
                <a:extLst>
                  <a:ext uri="{FF2B5EF4-FFF2-40B4-BE49-F238E27FC236}">
                    <a16:creationId xmlns:a16="http://schemas.microsoft.com/office/drawing/2014/main" id="{D4022293-CAD7-4642-B8D8-13ECFE3142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64" y="1628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14151" imgH="215619" progId="Equation.3">
                      <p:embed/>
                    </p:oleObj>
                  </mc:Choice>
                  <mc:Fallback>
                    <p:oleObj name="Equation" r:id="rId2" imgW="114151" imgH="215619" progId="Equation.3">
                      <p:embed/>
                      <p:pic>
                        <p:nvPicPr>
                          <p:cNvPr id="10" name="Object 31">
                            <a:extLst>
                              <a:ext uri="{FF2B5EF4-FFF2-40B4-BE49-F238E27FC236}">
                                <a16:creationId xmlns:a16="http://schemas.microsoft.com/office/drawing/2014/main" id="{D4022293-CAD7-4642-B8D8-13ECFE31429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64" y="1628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35">
                <a:extLst>
                  <a:ext uri="{FF2B5EF4-FFF2-40B4-BE49-F238E27FC236}">
                    <a16:creationId xmlns:a16="http://schemas.microsoft.com/office/drawing/2014/main" id="{BB2960FD-5BF5-4660-92F0-EF5959A942E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20" y="2306"/>
              <a:ext cx="918" cy="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711000" imgH="393480" progId="Equation.DSMT4">
                      <p:embed/>
                    </p:oleObj>
                  </mc:Choice>
                  <mc:Fallback>
                    <p:oleObj name="Equation" r:id="rId4" imgW="711000" imgH="393480" progId="Equation.DSMT4">
                      <p:embed/>
                      <p:pic>
                        <p:nvPicPr>
                          <p:cNvPr id="11" name="Object 35">
                            <a:extLst>
                              <a:ext uri="{FF2B5EF4-FFF2-40B4-BE49-F238E27FC236}">
                                <a16:creationId xmlns:a16="http://schemas.microsoft.com/office/drawing/2014/main" id="{BB2960FD-5BF5-4660-92F0-EF5959A942E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0" y="2306"/>
                            <a:ext cx="918" cy="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Freeform 39">
                <a:extLst>
                  <a:ext uri="{FF2B5EF4-FFF2-40B4-BE49-F238E27FC236}">
                    <a16:creationId xmlns:a16="http://schemas.microsoft.com/office/drawing/2014/main" id="{728D3D74-F782-4A3F-9E5B-7EBD1183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090"/>
                <a:ext cx="160" cy="64"/>
              </a:xfrm>
              <a:custGeom>
                <a:avLst/>
                <a:gdLst>
                  <a:gd name="T0" fmla="*/ 22 w 272"/>
                  <a:gd name="T1" fmla="*/ 4 h 128"/>
                  <a:gd name="T2" fmla="*/ 5 w 272"/>
                  <a:gd name="T3" fmla="*/ 4 h 128"/>
                  <a:gd name="T4" fmla="*/ 5 w 272"/>
                  <a:gd name="T5" fmla="*/ 28 h 128"/>
                  <a:gd name="T6" fmla="*/ 39 w 272"/>
                  <a:gd name="T7" fmla="*/ 28 h 128"/>
                  <a:gd name="T8" fmla="*/ 55 w 272"/>
                  <a:gd name="T9" fmla="*/ 4 h 128"/>
                  <a:gd name="T10" fmla="*/ 89 w 272"/>
                  <a:gd name="T11" fmla="*/ 4 h 128"/>
                  <a:gd name="T12" fmla="*/ 89 w 272"/>
                  <a:gd name="T13" fmla="*/ 28 h 128"/>
                  <a:gd name="T14" fmla="*/ 72 w 272"/>
                  <a:gd name="T15" fmla="*/ 28 h 128"/>
                  <a:gd name="T16" fmla="*/ 89 w 272"/>
                  <a:gd name="T17" fmla="*/ 28 h 1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"/>
                  <a:gd name="T28" fmla="*/ 0 h 128"/>
                  <a:gd name="T29" fmla="*/ 272 w 272"/>
                  <a:gd name="T30" fmla="*/ 128 h 1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" h="128">
                    <a:moveTo>
                      <a:pt x="64" y="16"/>
                    </a:moveTo>
                    <a:cubicBezTo>
                      <a:pt x="44" y="8"/>
                      <a:pt x="24" y="0"/>
                      <a:pt x="16" y="16"/>
                    </a:cubicBezTo>
                    <a:cubicBezTo>
                      <a:pt x="8" y="32"/>
                      <a:pt x="0" y="96"/>
                      <a:pt x="16" y="112"/>
                    </a:cubicBezTo>
                    <a:cubicBezTo>
                      <a:pt x="32" y="128"/>
                      <a:pt x="88" y="128"/>
                      <a:pt x="112" y="112"/>
                    </a:cubicBezTo>
                    <a:cubicBezTo>
                      <a:pt x="136" y="96"/>
                      <a:pt x="136" y="32"/>
                      <a:pt x="160" y="16"/>
                    </a:cubicBezTo>
                    <a:cubicBezTo>
                      <a:pt x="184" y="0"/>
                      <a:pt x="240" y="0"/>
                      <a:pt x="256" y="16"/>
                    </a:cubicBezTo>
                    <a:cubicBezTo>
                      <a:pt x="272" y="32"/>
                      <a:pt x="264" y="96"/>
                      <a:pt x="256" y="112"/>
                    </a:cubicBezTo>
                    <a:cubicBezTo>
                      <a:pt x="248" y="128"/>
                      <a:pt x="208" y="112"/>
                      <a:pt x="208" y="112"/>
                    </a:cubicBezTo>
                    <a:cubicBezTo>
                      <a:pt x="208" y="112"/>
                      <a:pt x="232" y="112"/>
                      <a:pt x="256" y="11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4" name="Object 40">
                <a:extLst>
                  <a:ext uri="{FF2B5EF4-FFF2-40B4-BE49-F238E27FC236}">
                    <a16:creationId xmlns:a16="http://schemas.microsoft.com/office/drawing/2014/main" id="{958C2555-D0ED-4209-B2F7-8A4D988F964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8148275"/>
                  </p:ext>
                </p:extLst>
              </p:nvPr>
            </p:nvGraphicFramePr>
            <p:xfrm>
              <a:off x="2928" y="2101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90417" imgH="152334" progId="Equation.3">
                      <p:embed/>
                    </p:oleObj>
                  </mc:Choice>
                  <mc:Fallback>
                    <p:oleObj name="Equation" r:id="rId6" imgW="190417" imgH="152334" progId="Equation.3">
                      <p:embed/>
                      <p:pic>
                        <p:nvPicPr>
                          <p:cNvPr id="14" name="Object 40">
                            <a:extLst>
                              <a:ext uri="{FF2B5EF4-FFF2-40B4-BE49-F238E27FC236}">
                                <a16:creationId xmlns:a16="http://schemas.microsoft.com/office/drawing/2014/main" id="{958C2555-D0ED-4209-B2F7-8A4D988F964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2101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41">
                <a:extLst>
                  <a:ext uri="{FF2B5EF4-FFF2-40B4-BE49-F238E27FC236}">
                    <a16:creationId xmlns:a16="http://schemas.microsoft.com/office/drawing/2014/main" id="{AEED591A-1DC6-4949-83EC-6ED0362B27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6027338"/>
                  </p:ext>
                </p:extLst>
              </p:nvPr>
            </p:nvGraphicFramePr>
            <p:xfrm>
              <a:off x="2928" y="2437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90417" imgH="152334" progId="Equation.3">
                      <p:embed/>
                    </p:oleObj>
                  </mc:Choice>
                  <mc:Fallback>
                    <p:oleObj name="Equation" r:id="rId8" imgW="190417" imgH="152334" progId="Equation.3">
                      <p:embed/>
                      <p:pic>
                        <p:nvPicPr>
                          <p:cNvPr id="15" name="Object 41">
                            <a:extLst>
                              <a:ext uri="{FF2B5EF4-FFF2-40B4-BE49-F238E27FC236}">
                                <a16:creationId xmlns:a16="http://schemas.microsoft.com/office/drawing/2014/main" id="{AEED591A-1DC6-4949-83EC-6ED0362B273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2437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" name="Object 72">
              <a:extLst>
                <a:ext uri="{FF2B5EF4-FFF2-40B4-BE49-F238E27FC236}">
                  <a16:creationId xmlns:a16="http://schemas.microsoft.com/office/drawing/2014/main" id="{44105139-C0D8-45B8-8866-3A7EC11EEC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5881859"/>
                </p:ext>
              </p:extLst>
            </p:nvPr>
          </p:nvGraphicFramePr>
          <p:xfrm>
            <a:off x="2832" y="1669"/>
            <a:ext cx="22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0417" imgH="152334" progId="Equation.DSMT4">
                    <p:embed/>
                  </p:oleObj>
                </mc:Choice>
                <mc:Fallback>
                  <p:oleObj name="Equation" r:id="rId9" imgW="190417" imgH="152334" progId="Equation.DSMT4">
                    <p:embed/>
                    <p:pic>
                      <p:nvPicPr>
                        <p:cNvPr id="8" name="Object 72">
                          <a:extLst>
                            <a:ext uri="{FF2B5EF4-FFF2-40B4-BE49-F238E27FC236}">
                              <a16:creationId xmlns:a16="http://schemas.microsoft.com/office/drawing/2014/main" id="{44105139-C0D8-45B8-8866-3A7EC11EEC2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669"/>
                          <a:ext cx="22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82">
            <a:extLst>
              <a:ext uri="{FF2B5EF4-FFF2-40B4-BE49-F238E27FC236}">
                <a16:creationId xmlns:a16="http://schemas.microsoft.com/office/drawing/2014/main" id="{40AD97F6-F0D1-493B-A36C-B38448C9920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057401"/>
            <a:ext cx="3810000" cy="3743325"/>
            <a:chOff x="240" y="768"/>
            <a:chExt cx="2400" cy="2358"/>
          </a:xfrm>
        </p:grpSpPr>
        <p:grpSp>
          <p:nvGrpSpPr>
            <p:cNvPr id="28" name="Group 77">
              <a:extLst>
                <a:ext uri="{FF2B5EF4-FFF2-40B4-BE49-F238E27FC236}">
                  <a16:creationId xmlns:a16="http://schemas.microsoft.com/office/drawing/2014/main" id="{C58BDCA8-FC3C-4454-A1EB-338B4054FD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768"/>
              <a:ext cx="2400" cy="2358"/>
              <a:chOff x="240" y="768"/>
              <a:chExt cx="2400" cy="2358"/>
            </a:xfrm>
          </p:grpSpPr>
          <p:grpSp>
            <p:nvGrpSpPr>
              <p:cNvPr id="32" name="Group 20">
                <a:extLst>
                  <a:ext uri="{FF2B5EF4-FFF2-40B4-BE49-F238E27FC236}">
                    <a16:creationId xmlns:a16="http://schemas.microsoft.com/office/drawing/2014/main" id="{C317B1E8-7B36-4532-95D7-C4D85CBE02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1200"/>
                <a:ext cx="2248" cy="1464"/>
                <a:chOff x="56" y="528"/>
                <a:chExt cx="2248" cy="1464"/>
              </a:xfrm>
            </p:grpSpPr>
            <p:sp>
              <p:nvSpPr>
                <p:cNvPr id="35" name="AutoShape 4">
                  <a:extLst>
                    <a:ext uri="{FF2B5EF4-FFF2-40B4-BE49-F238E27FC236}">
                      <a16:creationId xmlns:a16="http://schemas.microsoft.com/office/drawing/2014/main" id="{4A8880F8-8340-4835-9E06-1E9734F43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227272">
                  <a:off x="672" y="720"/>
                  <a:ext cx="960" cy="1584"/>
                </a:xfrm>
                <a:prstGeom prst="rtTriangle">
                  <a:avLst/>
                </a:prstGeom>
                <a:solidFill>
                  <a:srgbClr val="BBE0E3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Rectangle 6">
                  <a:extLst>
                    <a:ext uri="{FF2B5EF4-FFF2-40B4-BE49-F238E27FC236}">
                      <a16:creationId xmlns:a16="http://schemas.microsoft.com/office/drawing/2014/main" id="{D9C1F731-9FA5-4CF1-A724-7364B49F14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47443">
                  <a:off x="666" y="718"/>
                  <a:ext cx="132" cy="132"/>
                </a:xfrm>
                <a:prstGeom prst="rect">
                  <a:avLst/>
                </a:prstGeom>
                <a:solidFill>
                  <a:srgbClr val="BBE0E3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5">
                  <a:extLst>
                    <a:ext uri="{FF2B5EF4-FFF2-40B4-BE49-F238E27FC236}">
                      <a16:creationId xmlns:a16="http://schemas.microsoft.com/office/drawing/2014/main" id="{ABF885F3-913F-4A36-A577-4DDE9DE8FC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2" y="712"/>
                  <a:ext cx="0" cy="81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Text Box 10">
                  <a:extLst>
                    <a:ext uri="{FF2B5EF4-FFF2-40B4-BE49-F238E27FC236}">
                      <a16:creationId xmlns:a16="http://schemas.microsoft.com/office/drawing/2014/main" id="{C3F77918-30F3-4A4B-8B19-4E9DA9C2A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52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42" name="Text Box 11">
                  <a:extLst>
                    <a:ext uri="{FF2B5EF4-FFF2-40B4-BE49-F238E27FC236}">
                      <a16:creationId xmlns:a16="http://schemas.microsoft.com/office/drawing/2014/main" id="{BA2FE28F-CA27-43AC-8A24-D5A5C21674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" y="140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  <p:sp>
              <p:nvSpPr>
                <p:cNvPr id="43" name="Text Box 12">
                  <a:extLst>
                    <a:ext uri="{FF2B5EF4-FFF2-40B4-BE49-F238E27FC236}">
                      <a16:creationId xmlns:a16="http://schemas.microsoft.com/office/drawing/2014/main" id="{5E1D6A3C-A306-4844-A81C-2E30F55672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6" y="1440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  <p:sp>
              <p:nvSpPr>
                <p:cNvPr id="44" name="Text Box 13">
                  <a:extLst>
                    <a:ext uri="{FF2B5EF4-FFF2-40B4-BE49-F238E27FC236}">
                      <a16:creationId xmlns:a16="http://schemas.microsoft.com/office/drawing/2014/main" id="{9C56AE38-1F77-4517-9CA7-26F7147FB6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00" y="129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b’</a:t>
                  </a:r>
                </a:p>
              </p:txBody>
            </p:sp>
            <p:sp>
              <p:nvSpPr>
                <p:cNvPr id="45" name="Text Box 14">
                  <a:extLst>
                    <a:ext uri="{FF2B5EF4-FFF2-40B4-BE49-F238E27FC236}">
                      <a16:creationId xmlns:a16="http://schemas.microsoft.com/office/drawing/2014/main" id="{0D37E635-7BA7-4FD9-A7F1-294D2ECB05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" y="129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c’</a:t>
                  </a:r>
                </a:p>
              </p:txBody>
            </p:sp>
            <p:sp>
              <p:nvSpPr>
                <p:cNvPr id="46" name="Text Box 15">
                  <a:extLst>
                    <a:ext uri="{FF2B5EF4-FFF2-40B4-BE49-F238E27FC236}">
                      <a16:creationId xmlns:a16="http://schemas.microsoft.com/office/drawing/2014/main" id="{0D154B36-D3AF-4640-8477-2183F2C3D5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" y="81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  <p:sp>
              <p:nvSpPr>
                <p:cNvPr id="47" name="Text Box 16">
                  <a:extLst>
                    <a:ext uri="{FF2B5EF4-FFF2-40B4-BE49-F238E27FC236}">
                      <a16:creationId xmlns:a16="http://schemas.microsoft.com/office/drawing/2014/main" id="{3268E20E-C479-459D-A937-5328A21BB7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81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 dirty="0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  <p:sp>
              <p:nvSpPr>
                <p:cNvPr id="48" name="Text Box 17">
                  <a:extLst>
                    <a:ext uri="{FF2B5EF4-FFF2-40B4-BE49-F238E27FC236}">
                      <a16:creationId xmlns:a16="http://schemas.microsoft.com/office/drawing/2014/main" id="{88D4891D-D965-4201-A2C4-F7B0A1A73A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105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h</a:t>
                  </a:r>
                </a:p>
              </p:txBody>
            </p:sp>
            <p:sp>
              <p:nvSpPr>
                <p:cNvPr id="49" name="Text Box 18">
                  <a:extLst>
                    <a:ext uri="{FF2B5EF4-FFF2-40B4-BE49-F238E27FC236}">
                      <a16:creationId xmlns:a16="http://schemas.microsoft.com/office/drawing/2014/main" id="{721888F8-959E-43BE-8363-6F1A63A8A3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" y="153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altLang="en-US" kern="0">
                      <a:solidFill>
                        <a:srgbClr val="000000"/>
                      </a:solidFill>
                    </a:rPr>
                    <a:t>H</a:t>
                  </a:r>
                </a:p>
              </p:txBody>
            </p:sp>
            <p:sp>
              <p:nvSpPr>
                <p:cNvPr id="50" name="Rectangle 19">
                  <a:extLst>
                    <a:ext uri="{FF2B5EF4-FFF2-40B4-BE49-F238E27FC236}">
                      <a16:creationId xmlns:a16="http://schemas.microsoft.com/office/drawing/2014/main" id="{353C27E8-0E29-475D-91FF-7602938E6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2" y="1418"/>
                  <a:ext cx="96" cy="96"/>
                </a:xfrm>
                <a:prstGeom prst="rect">
                  <a:avLst/>
                </a:prstGeom>
                <a:solidFill>
                  <a:srgbClr val="BBE0E3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3" name="Text Box 23">
                <a:extLst>
                  <a:ext uri="{FF2B5EF4-FFF2-40B4-BE49-F238E27FC236}">
                    <a16:creationId xmlns:a16="http://schemas.microsoft.com/office/drawing/2014/main" id="{6D1F1E53-68E9-438A-9868-A016B93A42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768"/>
                <a:ext cx="2400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Xét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bài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toán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: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>
                    <a:solidFill>
                      <a:srgbClr val="000000"/>
                    </a:solidFill>
                  </a:rPr>
                  <a:t> Cho tam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giác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ABC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như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hình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vẽ</a:t>
                </a:r>
                <a:endParaRPr lang="en-US" altLang="en-US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Text Box 24">
                <a:extLst>
                  <a:ext uri="{FF2B5EF4-FFF2-40B4-BE49-F238E27FC236}">
                    <a16:creationId xmlns:a16="http://schemas.microsoft.com/office/drawing/2014/main" id="{4822A45F-7E0A-4C7A-9152-83AA7128D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2544"/>
                <a:ext cx="1680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Chứng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="1" kern="0" dirty="0" err="1">
                    <a:solidFill>
                      <a:srgbClr val="000000"/>
                    </a:solidFill>
                  </a:rPr>
                  <a:t>minh</a:t>
                </a:r>
                <a:r>
                  <a:rPr lang="en-US" altLang="en-US" b="1" kern="0" dirty="0">
                    <a:solidFill>
                      <a:srgbClr val="000000"/>
                    </a:solidFill>
                  </a:rPr>
                  <a:t> : 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sz="2400" b="1" kern="0" dirty="0">
                    <a:solidFill>
                      <a:srgbClr val="000000"/>
                    </a:solidFill>
                  </a:rPr>
                  <a:t>a)    ah = </a:t>
                </a:r>
                <a:r>
                  <a:rPr lang="en-US" altLang="en-US" sz="2400" b="1" kern="0" dirty="0" err="1">
                    <a:solidFill>
                      <a:srgbClr val="000000"/>
                    </a:solidFill>
                  </a:rPr>
                  <a:t>bc</a:t>
                </a:r>
                <a:endParaRPr lang="en-US" altLang="en-US" sz="2400" b="1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" name="Group 79">
              <a:extLst>
                <a:ext uri="{FF2B5EF4-FFF2-40B4-BE49-F238E27FC236}">
                  <a16:creationId xmlns:a16="http://schemas.microsoft.com/office/drawing/2014/main" id="{617FCA95-18CB-474E-BF5C-7046C315B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488"/>
              <a:ext cx="1488" cy="1289"/>
              <a:chOff x="1344" y="2832"/>
              <a:chExt cx="1488" cy="1289"/>
            </a:xfrm>
          </p:grpSpPr>
          <p:sp>
            <p:nvSpPr>
              <p:cNvPr id="30" name="Arc 80">
                <a:extLst>
                  <a:ext uri="{FF2B5EF4-FFF2-40B4-BE49-F238E27FC236}">
                    <a16:creationId xmlns:a16="http://schemas.microsoft.com/office/drawing/2014/main" id="{A8A71CF3-933E-48E8-8CDD-9B819C9F602A}"/>
                  </a:ext>
                </a:extLst>
              </p:cNvPr>
              <p:cNvSpPr>
                <a:spLocks/>
              </p:cNvSpPr>
              <p:nvPr/>
            </p:nvSpPr>
            <p:spPr bwMode="auto">
              <a:xfrm rot="2752281" flipV="1">
                <a:off x="1443" y="2733"/>
                <a:ext cx="1289" cy="1488"/>
              </a:xfrm>
              <a:custGeom>
                <a:avLst/>
                <a:gdLst>
                  <a:gd name="T0" fmla="*/ 0 w 21491"/>
                  <a:gd name="T1" fmla="*/ 0 h 21600"/>
                  <a:gd name="T2" fmla="*/ 77 w 21491"/>
                  <a:gd name="T3" fmla="*/ 92 h 21600"/>
                  <a:gd name="T4" fmla="*/ 0 w 21491"/>
                  <a:gd name="T5" fmla="*/ 103 h 21600"/>
                  <a:gd name="T6" fmla="*/ 0 60000 65536"/>
                  <a:gd name="T7" fmla="*/ 0 60000 65536"/>
                  <a:gd name="T8" fmla="*/ 0 60000 65536"/>
                  <a:gd name="T9" fmla="*/ 0 w 21491"/>
                  <a:gd name="T10" fmla="*/ 0 h 21600"/>
                  <a:gd name="T11" fmla="*/ 21491 w 214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1" h="21600" fill="none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</a:path>
                  <a:path w="21491" h="21600" stroke="0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Text Box 81">
                <a:extLst>
                  <a:ext uri="{FF2B5EF4-FFF2-40B4-BE49-F238E27FC236}">
                    <a16:creationId xmlns:a16="http://schemas.microsoft.com/office/drawing/2014/main" id="{ED93F497-D3E9-41E1-85AE-E7F460845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3705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a</a:t>
                </a:r>
              </a:p>
            </p:txBody>
          </p:sp>
        </p:grpSp>
      </p:grp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4C29D80-17D0-475D-BB99-0D1CBF83B4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1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94C29D80-17D0-475D-BB99-0D1CBF83B4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51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CFC662F-4462-455D-ACB0-256CA8C954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2626" y="5773738"/>
          <a:ext cx="1920875" cy="76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360" imgH="393480" progId="Equation.DSMT4">
                  <p:embed/>
                </p:oleObj>
              </mc:Choice>
              <mc:Fallback>
                <p:oleObj name="Equation" r:id="rId12" imgW="99036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CFC662F-4462-455D-ACB0-256CA8C95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52626" y="5773738"/>
                        <a:ext cx="1920875" cy="76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23">
            <a:extLst>
              <a:ext uri="{FF2B5EF4-FFF2-40B4-BE49-F238E27FC236}">
                <a16:creationId xmlns:a16="http://schemas.microsoft.com/office/drawing/2014/main" id="{0F3FCD26-F70C-4D0B-816D-4B3C40A26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4003676"/>
            <a:ext cx="42623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kern="0" dirty="0">
                <a:solidFill>
                  <a:srgbClr val="000000"/>
                </a:solidFill>
              </a:rPr>
              <a:t>b) 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Từ</a:t>
            </a:r>
            <a:r>
              <a:rPr lang="en-US" altLang="en-US" sz="2000" b="1" kern="0" dirty="0">
                <a:solidFill>
                  <a:srgbClr val="00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câu</a:t>
            </a:r>
            <a:r>
              <a:rPr lang="en-US" altLang="en-US" sz="2000" b="1" kern="0" dirty="0">
                <a:solidFill>
                  <a:srgbClr val="000000"/>
                </a:solidFill>
              </a:rPr>
              <a:t> a ta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có</a:t>
            </a:r>
            <a:r>
              <a:rPr lang="en-US" altLang="en-US" sz="2000" b="1" kern="0" dirty="0">
                <a:solidFill>
                  <a:srgbClr val="000000"/>
                </a:solidFill>
              </a:rPr>
              <a:t>:  ah = </a:t>
            </a:r>
            <a:r>
              <a:rPr lang="en-US" altLang="en-US" sz="2000" b="1" kern="0" dirty="0" err="1">
                <a:solidFill>
                  <a:srgbClr val="000000"/>
                </a:solidFill>
              </a:rPr>
              <a:t>bc</a:t>
            </a:r>
            <a:endParaRPr lang="en-US" altLang="en-US" sz="20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6726964-9D59-4F07-A018-1FF3743D9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66043"/>
              </p:ext>
            </p:extLst>
          </p:nvPr>
        </p:nvGraphicFramePr>
        <p:xfrm>
          <a:off x="6737818" y="4365898"/>
          <a:ext cx="1751985" cy="38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203040" progId="Equation.DSMT4">
                  <p:embed/>
                </p:oleObj>
              </mc:Choice>
              <mc:Fallback>
                <p:oleObj name="Equation" r:id="rId14" imgW="91440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6726964-9D59-4F07-A018-1FF3743D9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37818" y="4365898"/>
                        <a:ext cx="1751985" cy="389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DAB44BE0-A645-409C-A549-677DD2F02B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4542" y="4800935"/>
          <a:ext cx="2511858" cy="437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880" imgH="228600" progId="Equation.DSMT4">
                  <p:embed/>
                </p:oleObj>
              </mc:Choice>
              <mc:Fallback>
                <p:oleObj name="Equation" r:id="rId16" imgW="1307880" imgH="2286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DAB44BE0-A645-409C-A549-677DD2F02B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84542" y="4800935"/>
                        <a:ext cx="2511858" cy="437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0838B75E-8C7B-424D-B94A-F0E8057FA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4542" y="5218125"/>
          <a:ext cx="1856219" cy="78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90360" imgH="419040" progId="Equation.DSMT4">
                  <p:embed/>
                </p:oleObj>
              </mc:Choice>
              <mc:Fallback>
                <p:oleObj name="Equation" r:id="rId18" imgW="990360" imgH="4190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0838B75E-8C7B-424D-B94A-F0E8057FA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84542" y="5218125"/>
                        <a:ext cx="1856219" cy="783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215EC315-D162-452F-B24A-A85CC4AEE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248174"/>
              </p:ext>
            </p:extLst>
          </p:nvPr>
        </p:nvGraphicFramePr>
        <p:xfrm>
          <a:off x="6803910" y="5987666"/>
          <a:ext cx="1856220" cy="717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15920" imgH="393480" progId="Equation.DSMT4">
                  <p:embed/>
                </p:oleObj>
              </mc:Choice>
              <mc:Fallback>
                <p:oleObj name="Equation" r:id="rId20" imgW="1015920" imgH="39348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215EC315-D162-452F-B24A-A85CC4AEE3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803910" y="5987666"/>
                        <a:ext cx="1856220" cy="717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68BF3FCE-3866-4849-A5E4-F6C95CCA90FA}"/>
              </a:ext>
            </a:extLst>
          </p:cNvPr>
          <p:cNvSpPr txBox="1"/>
          <p:nvPr/>
        </p:nvSpPr>
        <p:spPr>
          <a:xfrm>
            <a:off x="7712243" y="762000"/>
            <a:ext cx="947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Giải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538C1C-4A57-41AC-90B9-2E3A5781F38F}"/>
              </a:ext>
            </a:extLst>
          </p:cNvPr>
          <p:cNvGrpSpPr/>
          <p:nvPr/>
        </p:nvGrpSpPr>
        <p:grpSpPr>
          <a:xfrm>
            <a:off x="1702227" y="209550"/>
            <a:ext cx="3705234" cy="1885950"/>
            <a:chOff x="228600" y="228600"/>
            <a:chExt cx="4191000" cy="1885950"/>
          </a:xfrm>
        </p:grpSpPr>
        <p:sp>
          <p:nvSpPr>
            <p:cNvPr id="58" name="Cloud 57">
              <a:extLst>
                <a:ext uri="{FF2B5EF4-FFF2-40B4-BE49-F238E27FC236}">
                  <a16:creationId xmlns:a16="http://schemas.microsoft.com/office/drawing/2014/main" id="{4C8E77AA-12A2-440A-8C1E-44BF2A3864E7}"/>
                </a:ext>
              </a:extLst>
            </p:cNvPr>
            <p:cNvSpPr/>
            <p:nvPr/>
          </p:nvSpPr>
          <p:spPr>
            <a:xfrm>
              <a:off x="228600" y="228600"/>
              <a:ext cx="4191000" cy="1885950"/>
            </a:xfrm>
            <a:prstGeom prst="cloud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8235147-A6D0-4B1E-AB8D-E797245CE44B}"/>
                </a:ext>
              </a:extLst>
            </p:cNvPr>
            <p:cNvSpPr txBox="1"/>
            <p:nvPr/>
          </p:nvSpPr>
          <p:spPr>
            <a:xfrm>
              <a:off x="818040" y="604850"/>
              <a:ext cx="3235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</a:rPr>
                <a:t>Quay </a:t>
              </a:r>
              <a:r>
                <a:rPr lang="en-US" sz="2000" b="1" dirty="0" err="1">
                  <a:solidFill>
                    <a:srgbClr val="0000FF"/>
                  </a:solidFill>
                </a:rPr>
                <a:t>trở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lại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bài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toán</a:t>
              </a:r>
              <a:r>
                <a:rPr lang="en-US" sz="2000" b="1" dirty="0">
                  <a:solidFill>
                    <a:srgbClr val="0000FF"/>
                  </a:solidFill>
                </a:rPr>
                <a:t> ban </a:t>
              </a:r>
              <a:r>
                <a:rPr lang="en-US" sz="2000" b="1" dirty="0" err="1">
                  <a:solidFill>
                    <a:srgbClr val="0000FF"/>
                  </a:solidFill>
                </a:rPr>
                <a:t>đầu</a:t>
              </a:r>
              <a:r>
                <a:rPr lang="en-US" sz="2000" b="1" dirty="0">
                  <a:solidFill>
                    <a:srgbClr val="0000FF"/>
                  </a:solidFill>
                </a:rPr>
                <a:t>, ta </a:t>
              </a:r>
              <a:r>
                <a:rPr lang="en-US" sz="2000" b="1" dirty="0" err="1">
                  <a:solidFill>
                    <a:srgbClr val="0000FF"/>
                  </a:solidFill>
                </a:rPr>
                <a:t>tiếp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tục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chứng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minh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câu</a:t>
              </a:r>
              <a:r>
                <a:rPr lang="en-US" sz="2000" b="1" dirty="0">
                  <a:solidFill>
                    <a:srgbClr val="0000FF"/>
                  </a:solidFill>
                </a:rPr>
                <a:t> 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5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7">
            <a:extLst>
              <a:ext uri="{FF2B5EF4-FFF2-40B4-BE49-F238E27FC236}">
                <a16:creationId xmlns:a16="http://schemas.microsoft.com/office/drawing/2014/main" id="{F69142CD-000A-46DE-94F5-67E3C4A9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87153"/>
            <a:ext cx="78204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5">
            <a:extLst>
              <a:ext uri="{FF2B5EF4-FFF2-40B4-BE49-F238E27FC236}">
                <a16:creationId xmlns:a16="http://schemas.microsoft.com/office/drawing/2014/main" id="{6C5715B2-083E-4730-A615-0FAE6DBA7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906" y="3721665"/>
            <a:ext cx="7510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6">
            <a:extLst>
              <a:ext uri="{FF2B5EF4-FFF2-40B4-BE49-F238E27FC236}">
                <a16:creationId xmlns:a16="http://schemas.microsoft.com/office/drawing/2014/main" id="{5B2B69F8-74AB-438F-A063-C390849D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22245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</p:txBody>
      </p:sp>
      <p:sp>
        <p:nvSpPr>
          <p:cNvPr id="7" name="Text Box 67">
            <a:extLst>
              <a:ext uri="{FF2B5EF4-FFF2-40B4-BE49-F238E27FC236}">
                <a16:creationId xmlns:a16="http://schemas.microsoft.com/office/drawing/2014/main" id="{EA399B21-FFEB-404A-9CA4-B9AD8232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984" y="4097879"/>
            <a:ext cx="6554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68">
            <a:extLst>
              <a:ext uri="{FF2B5EF4-FFF2-40B4-BE49-F238E27FC236}">
                <a16:creationId xmlns:a16="http://schemas.microsoft.com/office/drawing/2014/main" id="{8CF2869A-8046-4076-A453-F9F749C3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675" y="4522284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(SGK/67)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2362296-48A5-4AA1-9B91-7FCEE43D5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kern="0" dirty="0" err="1">
                <a:solidFill>
                  <a:srgbClr val="0000FF"/>
                </a:solidFill>
              </a:rPr>
              <a:t>Chương</a:t>
            </a:r>
            <a:r>
              <a:rPr lang="en-US" altLang="en-US" sz="2400" b="1" kern="0" dirty="0">
                <a:solidFill>
                  <a:srgbClr val="0000FF"/>
                </a:solidFill>
              </a:rPr>
              <a:t> I: HỆ THỨC LƯỢNG TRONG TAM GIÁC VUÔNG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B2A996DF-C254-4988-8B45-E6424356C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729" y="486541"/>
            <a:ext cx="6916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HỆ THỨC VỀ CẠNH VÀ ĐƯỜNG CAO TRONG TAM GIÁC VUÔNG</a:t>
            </a: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40042F12-ACA3-4560-B6A2-8022C1E2C31B}"/>
              </a:ext>
            </a:extLst>
          </p:cNvPr>
          <p:cNvGrpSpPr>
            <a:grpSpLocks/>
          </p:cNvGrpSpPr>
          <p:nvPr/>
        </p:nvGrpSpPr>
        <p:grpSpPr bwMode="auto">
          <a:xfrm>
            <a:off x="1810608" y="858876"/>
            <a:ext cx="3124200" cy="2362200"/>
            <a:chOff x="192" y="720"/>
            <a:chExt cx="1968" cy="1488"/>
          </a:xfrm>
        </p:grpSpPr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id="{5EC9989B-9DD4-4562-9C41-F87AD87E02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20"/>
              <a:ext cx="1968" cy="1296"/>
              <a:chOff x="192" y="720"/>
              <a:chExt cx="1968" cy="1296"/>
            </a:xfrm>
          </p:grpSpPr>
          <p:sp>
            <p:nvSpPr>
              <p:cNvPr id="16" name="AutoShape 8">
                <a:extLst>
                  <a:ext uri="{FF2B5EF4-FFF2-40B4-BE49-F238E27FC236}">
                    <a16:creationId xmlns:a16="http://schemas.microsoft.com/office/drawing/2014/main" id="{727AFEF9-5205-46BB-821C-C13297BCE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743" y="913"/>
                <a:ext cx="818" cy="1387"/>
              </a:xfrm>
              <a:prstGeom prst="rtTriangle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id="{A180D29A-A6BB-42AB-A073-72512318D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720" y="924"/>
                <a:ext cx="116" cy="11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3152B7E9-DCC1-48CB-96E1-ECFEEBE65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" y="913"/>
                <a:ext cx="0" cy="6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 Box 14">
                <a:extLst>
                  <a:ext uri="{FF2B5EF4-FFF2-40B4-BE49-F238E27FC236}">
                    <a16:creationId xmlns:a16="http://schemas.microsoft.com/office/drawing/2014/main" id="{312594FE-0ABF-481A-9825-CD412BFEC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" y="720"/>
                <a:ext cx="2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20" name="Text Box 15">
                <a:extLst>
                  <a:ext uri="{FF2B5EF4-FFF2-40B4-BE49-F238E27FC236}">
                    <a16:creationId xmlns:a16="http://schemas.microsoft.com/office/drawing/2014/main" id="{CF6EF280-5890-4B7D-BA66-89EF57BF1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1" name="Text Box 16">
                <a:extLst>
                  <a:ext uri="{FF2B5EF4-FFF2-40B4-BE49-F238E27FC236}">
                    <a16:creationId xmlns:a16="http://schemas.microsoft.com/office/drawing/2014/main" id="{C284E638-862C-4A8E-9969-AF5A4BE4C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93A8B8C5-46E9-4132-BB32-9194BEFFA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b’</a:t>
                </a: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7E07B1E4-3EC9-45B4-8209-1FF0937F82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c’</a:t>
                </a:r>
              </a:p>
            </p:txBody>
          </p:sp>
          <p:sp>
            <p:nvSpPr>
              <p:cNvPr id="24" name="Text Box 19">
                <a:extLst>
                  <a:ext uri="{FF2B5EF4-FFF2-40B4-BE49-F238E27FC236}">
                    <a16:creationId xmlns:a16="http://schemas.microsoft.com/office/drawing/2014/main" id="{A9A4950E-6F5F-4928-BF0E-69596BFFC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5" name="Text Box 20">
                <a:extLst>
                  <a:ext uri="{FF2B5EF4-FFF2-40B4-BE49-F238E27FC236}">
                    <a16:creationId xmlns:a16="http://schemas.microsoft.com/office/drawing/2014/main" id="{C80835D5-0B20-4517-8821-76F54A498A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6" name="Text Box 21">
                <a:extLst>
                  <a:ext uri="{FF2B5EF4-FFF2-40B4-BE49-F238E27FC236}">
                    <a16:creationId xmlns:a16="http://schemas.microsoft.com/office/drawing/2014/main" id="{45206C56-D882-4298-AC6F-8F470ED0C9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7" name="Text Box 22">
                <a:extLst>
                  <a:ext uri="{FF2B5EF4-FFF2-40B4-BE49-F238E27FC236}">
                    <a16:creationId xmlns:a16="http://schemas.microsoft.com/office/drawing/2014/main" id="{EE6A62BB-AB18-43FE-8FEE-07CC542A9D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en-US" ker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02D8647B-A939-4C95-A259-111C3C811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1520"/>
                <a:ext cx="84" cy="82"/>
              </a:xfrm>
              <a:prstGeom prst="rect">
                <a:avLst/>
              </a:prstGeom>
              <a:solidFill>
                <a:srgbClr val="BBE0E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Arc 35">
              <a:extLst>
                <a:ext uri="{FF2B5EF4-FFF2-40B4-BE49-F238E27FC236}">
                  <a16:creationId xmlns:a16="http://schemas.microsoft.com/office/drawing/2014/main" id="{7BAA7B01-BA4B-4D12-94E6-AF9BA3411026}"/>
                </a:ext>
              </a:extLst>
            </p:cNvPr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74 w 20513"/>
                <a:gd name="T3" fmla="*/ 70 h 21600"/>
                <a:gd name="T4" fmla="*/ 0 w 20513"/>
                <a:gd name="T5" fmla="*/ 103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" name="Text Box 36">
              <a:extLst>
                <a:ext uri="{FF2B5EF4-FFF2-40B4-BE49-F238E27FC236}">
                  <a16:creationId xmlns:a16="http://schemas.microsoft.com/office/drawing/2014/main" id="{8596D431-60FF-4336-BB1C-1D3D056E7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a</a:t>
              </a:r>
            </a:p>
          </p:txBody>
        </p:sp>
      </p:grp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48A2DC7-493E-41B8-89F3-3BC41F28E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365551"/>
              </p:ext>
            </p:extLst>
          </p:nvPr>
        </p:nvGraphicFramePr>
        <p:xfrm>
          <a:off x="5482431" y="5683250"/>
          <a:ext cx="15319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393480" progId="Equation.DSMT4">
                  <p:embed/>
                </p:oleObj>
              </mc:Choice>
              <mc:Fallback>
                <p:oleObj name="Equation" r:id="rId2" imgW="8380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48A2DC7-493E-41B8-89F3-3BC41F28E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82431" y="5683250"/>
                        <a:ext cx="1531938" cy="71755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F1417AB2-0B88-41F1-B9EC-7C980E93BF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1828565" y="3743631"/>
            <a:ext cx="559563" cy="5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1624</TotalTime>
  <Words>1310</Words>
  <Application>Microsoft Office PowerPoint</Application>
  <PresentationFormat>Widescreen</PresentationFormat>
  <Paragraphs>266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 Light</vt:lpstr>
      <vt:lpstr>Times New Roman</vt:lpstr>
      <vt:lpstr>Calibri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Cuong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Aspire3620</dc:creator>
  <cp:lastModifiedBy>H2</cp:lastModifiedBy>
  <cp:revision>46</cp:revision>
  <dcterms:created xsi:type="dcterms:W3CDTF">2006-08-19T05:04:42Z</dcterms:created>
  <dcterms:modified xsi:type="dcterms:W3CDTF">2021-09-04T05:38:09Z</dcterms:modified>
</cp:coreProperties>
</file>