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wav" ContentType="audio/x-wav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8" r:id="rId3"/>
    <p:sldId id="284" r:id="rId4"/>
    <p:sldId id="288" r:id="rId5"/>
    <p:sldId id="289" r:id="rId6"/>
    <p:sldId id="290" r:id="rId7"/>
    <p:sldId id="281" r:id="rId8"/>
    <p:sldId id="283" r:id="rId9"/>
  </p:sldIdLst>
  <p:sldSz cx="12192000" cy="6858000"/>
  <p:notesSz cx="6858000" cy="9144000"/>
  <p:defaultTextStyle>
    <a:defPPr>
      <a:defRPr lang="en-US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VNI-Times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VNI-Times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VNI-Times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VNI-Times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VNI-Times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VNI-Times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VNI-Times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VNI-Times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VNI-Times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clrMru>
    <a:srgbClr val="FF33CC"/>
    <a:srgbClr val="3333FF"/>
    <a:srgbClr val="66FFFF"/>
    <a:srgbClr val="9900FF"/>
    <a:srgbClr val="FF6600"/>
    <a:srgbClr val="99CCFF"/>
    <a:srgbClr val="FFFF99"/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617"/>
    <p:restoredTop sz="94647"/>
  </p:normalViewPr>
  <p:slideViewPr>
    <p:cSldViewPr showGuides="1">
      <p:cViewPr varScale="1">
        <p:scale>
          <a:sx n="88" d="100"/>
          <a:sy n="88" d="100"/>
        </p:scale>
        <p:origin x="1306" y="53"/>
      </p:cViewPr>
      <p:guideLst>
        <p:guide orient="horz" pos="2125"/>
        <p:guide pos="378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21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/>
          <p:nvPr/>
        </p:nvGrpSpPr>
        <p:grpSpPr>
          <a:xfrm>
            <a:off x="425451" y="1752600"/>
            <a:ext cx="11766549" cy="5129213"/>
            <a:chOff x="201" y="1104"/>
            <a:chExt cx="5559" cy="3231"/>
          </a:xfrm>
        </p:grpSpPr>
        <p:sp>
          <p:nvSpPr>
            <p:cNvPr id="2056" name="Freeform 3"/>
            <p:cNvSpPr/>
            <p:nvPr/>
          </p:nvSpPr>
          <p:spPr>
            <a:xfrm>
              <a:off x="210" y="1104"/>
              <a:ext cx="5550" cy="3216"/>
            </a:xfrm>
            <a:custGeom>
              <a:avLst/>
              <a:gdLst/>
              <a:ahLst/>
              <a:cxnLst>
                <a:cxn ang="0">
                  <a:pos x="335" y="0"/>
                </a:cxn>
                <a:cxn ang="0">
                  <a:pos x="333" y="1290"/>
                </a:cxn>
                <a:cxn ang="0">
                  <a:pos x="0" y="1290"/>
                </a:cxn>
                <a:cxn ang="0">
                  <a:pos x="6" y="3210"/>
                </a:cxn>
                <a:cxn ang="0">
                  <a:pos x="5550" y="3216"/>
                </a:cxn>
                <a:cxn ang="0">
                  <a:pos x="5550" y="0"/>
                </a:cxn>
                <a:cxn ang="0">
                  <a:pos x="335" y="0"/>
                </a:cxn>
                <a:cxn ang="0">
                  <a:pos x="335" y="0"/>
                </a:cxn>
              </a:cxnLst>
              <a:pathLst>
                <a:path w="5550" h="3216">
                  <a:moveTo>
                    <a:pt x="335" y="0"/>
                  </a:moveTo>
                  <a:lnTo>
                    <a:pt x="333" y="1290"/>
                  </a:lnTo>
                  <a:lnTo>
                    <a:pt x="0" y="1290"/>
                  </a:lnTo>
                  <a:lnTo>
                    <a:pt x="6" y="3210"/>
                  </a:lnTo>
                  <a:lnTo>
                    <a:pt x="5550" y="3216"/>
                  </a:lnTo>
                  <a:lnTo>
                    <a:pt x="5550" y="0"/>
                  </a:lnTo>
                  <a:lnTo>
                    <a:pt x="335" y="0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</a:ln>
          </p:spPr>
          <p:txBody>
            <a:bodyPr/>
            <a:p>
              <a:endParaRPr lang="en-US" sz="100"/>
            </a:p>
          </p:txBody>
        </p:sp>
        <p:sp>
          <p:nvSpPr>
            <p:cNvPr id="2057" name="Freeform 4"/>
            <p:cNvSpPr/>
            <p:nvPr/>
          </p:nvSpPr>
          <p:spPr>
            <a:xfrm>
              <a:off x="528" y="2400"/>
              <a:ext cx="5232" cy="19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151"/>
                </a:cxn>
                <a:cxn ang="0">
                  <a:pos x="6818" y="1151"/>
                </a:cxn>
                <a:cxn ang="0">
                  <a:pos x="6818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196"/>
              </a:schemeClr>
            </a:solidFill>
            <a:ln w="9525">
              <a:noFill/>
            </a:ln>
          </p:spPr>
          <p:txBody>
            <a:bodyPr/>
            <a:p>
              <a:endParaRPr lang="en-US" sz="100"/>
            </a:p>
          </p:txBody>
        </p:sp>
        <p:sp>
          <p:nvSpPr>
            <p:cNvPr id="19" name="Freeform 5"/>
            <p:cNvSpPr/>
            <p:nvPr/>
          </p:nvSpPr>
          <p:spPr bwMode="ltGray">
            <a:xfrm>
              <a:off x="201" y="2377"/>
              <a:ext cx="3455" cy="29"/>
            </a:xfrm>
            <a:custGeom>
              <a:avLst/>
              <a:gdLst>
                <a:gd name="T0" fmla="*/ 0 w 5387"/>
                <a:gd name="T1" fmla="*/ 0 h 149"/>
                <a:gd name="T2" fmla="*/ 0 w 5387"/>
                <a:gd name="T3" fmla="*/ 149 h 149"/>
                <a:gd name="T4" fmla="*/ 5387 w 5387"/>
                <a:gd name="T5" fmla="*/ 149 h 149"/>
                <a:gd name="T6" fmla="*/ 5387 w 5387"/>
                <a:gd name="T7" fmla="*/ 0 h 149"/>
                <a:gd name="T8" fmla="*/ 0 w 5387"/>
                <a:gd name="T9" fmla="*/ 0 h 149"/>
                <a:gd name="T10" fmla="*/ 0 w 5387"/>
                <a:gd name="T11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NI-Times" charset="0"/>
                <a:ea typeface="+mn-ea"/>
                <a:cs typeface="+mn-cs"/>
              </a:endParaRPr>
            </a:p>
          </p:txBody>
        </p:sp>
        <p:sp>
          <p:nvSpPr>
            <p:cNvPr id="20" name="Freeform 6"/>
            <p:cNvSpPr/>
            <p:nvPr/>
          </p:nvSpPr>
          <p:spPr bwMode="ltGray">
            <a:xfrm>
              <a:off x="528" y="1104"/>
              <a:ext cx="4894" cy="29"/>
            </a:xfrm>
            <a:custGeom>
              <a:avLst/>
              <a:gdLst>
                <a:gd name="T0" fmla="*/ 0 w 5387"/>
                <a:gd name="T1" fmla="*/ 0 h 149"/>
                <a:gd name="T2" fmla="*/ 0 w 5387"/>
                <a:gd name="T3" fmla="*/ 149 h 149"/>
                <a:gd name="T4" fmla="*/ 5387 w 5387"/>
                <a:gd name="T5" fmla="*/ 149 h 149"/>
                <a:gd name="T6" fmla="*/ 5387 w 5387"/>
                <a:gd name="T7" fmla="*/ 0 h 149"/>
                <a:gd name="T8" fmla="*/ 0 w 5387"/>
                <a:gd name="T9" fmla="*/ 0 h 149"/>
                <a:gd name="T10" fmla="*/ 0 w 5387"/>
                <a:gd name="T11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NI-Times" charset="0"/>
                <a:ea typeface="+mn-ea"/>
                <a:cs typeface="+mn-cs"/>
              </a:endParaRPr>
            </a:p>
          </p:txBody>
        </p:sp>
        <p:sp>
          <p:nvSpPr>
            <p:cNvPr id="21" name="Freeform 7"/>
            <p:cNvSpPr/>
            <p:nvPr/>
          </p:nvSpPr>
          <p:spPr bwMode="ltGray">
            <a:xfrm>
              <a:off x="201" y="2377"/>
              <a:ext cx="30" cy="1958"/>
            </a:xfrm>
            <a:custGeom>
              <a:avLst/>
              <a:gdLst>
                <a:gd name="T0" fmla="*/ 0 w 30"/>
                <a:gd name="T1" fmla="*/ 0 h 1416"/>
                <a:gd name="T2" fmla="*/ 0 w 30"/>
                <a:gd name="T3" fmla="*/ 1416 h 1416"/>
                <a:gd name="T4" fmla="*/ 29 w 30"/>
                <a:gd name="T5" fmla="*/ 1416 h 1416"/>
                <a:gd name="T6" fmla="*/ 30 w 30"/>
                <a:gd name="T7" fmla="*/ 27 h 1416"/>
                <a:gd name="T8" fmla="*/ 0 w 30"/>
                <a:gd name="T9" fmla="*/ 0 h 1416"/>
                <a:gd name="T10" fmla="*/ 0 w 30"/>
                <a:gd name="T11" fmla="*/ 0 h 1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NI-Times" charset="0"/>
                <a:ea typeface="+mn-ea"/>
                <a:cs typeface="+mn-cs"/>
              </a:endParaRPr>
            </a:p>
          </p:txBody>
        </p:sp>
        <p:sp>
          <p:nvSpPr>
            <p:cNvPr id="22" name="Freeform 8"/>
            <p:cNvSpPr/>
            <p:nvPr/>
          </p:nvSpPr>
          <p:spPr bwMode="ltGray">
            <a:xfrm>
              <a:off x="528" y="1104"/>
              <a:ext cx="29" cy="3225"/>
            </a:xfrm>
            <a:custGeom>
              <a:avLst/>
              <a:gdLst>
                <a:gd name="T0" fmla="*/ 0 w 29"/>
                <a:gd name="T1" fmla="*/ 0 h 2161"/>
                <a:gd name="T2" fmla="*/ 0 w 29"/>
                <a:gd name="T3" fmla="*/ 2161 h 2161"/>
                <a:gd name="T4" fmla="*/ 29 w 29"/>
                <a:gd name="T5" fmla="*/ 2161 h 2161"/>
                <a:gd name="T6" fmla="*/ 27 w 29"/>
                <a:gd name="T7" fmla="*/ 27 h 2161"/>
                <a:gd name="T8" fmla="*/ 0 w 29"/>
                <a:gd name="T9" fmla="*/ 0 h 2161"/>
                <a:gd name="T10" fmla="*/ 0 w 29"/>
                <a:gd name="T11" fmla="*/ 0 h 2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NI-Times" charset="0"/>
                <a:ea typeface="+mn-ea"/>
                <a:cs typeface="+mn-cs"/>
              </a:endParaRPr>
            </a:p>
          </p:txBody>
        </p:sp>
      </p:grpSp>
      <p:sp>
        <p:nvSpPr>
          <p:cNvPr id="5129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1320800" y="1905000"/>
            <a:ext cx="10363200" cy="1736725"/>
          </a:xfrm>
        </p:spPr>
        <p:txBody>
          <a:bodyPr anchor="t"/>
          <a:lstStyle>
            <a:lvl1pPr>
              <a:defRPr sz="5400"/>
            </a:lvl1pPr>
          </a:lstStyle>
          <a:p>
            <a:pPr lvl="0"/>
            <a:r>
              <a:rPr lang="en-US" altLang="en-US" noProof="0" smtClean="0"/>
              <a:t>Click to edit Master title style</a:t>
            </a:r>
            <a:endParaRPr lang="en-US" altLang="en-US" noProof="0" smtClean="0"/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20800" y="3962400"/>
            <a:ext cx="9042400" cy="17526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  <a:endParaRPr lang="en-US" altLang="en-US" noProof="0" smtClean="0"/>
          </a:p>
        </p:txBody>
      </p:sp>
      <p:sp>
        <p:nvSpPr>
          <p:cNvPr id="23" name="Rectangle 11"/>
          <p:cNvSpPr>
            <a:spLocks noGrp="1" noChangeArrowheads="1"/>
          </p:cNvSpPr>
          <p:nvPr>
            <p:ph type="dt" sz="quarter" idx="2"/>
          </p:nvPr>
        </p:nvSpPr>
        <p:spPr bwMode="auto">
          <a:xfrm>
            <a:off x="1320800" y="6245225"/>
            <a:ext cx="2535767" cy="47625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624917" y="6245225"/>
            <a:ext cx="3860800" cy="47625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249833" y="6245225"/>
            <a:ext cx="2535767" cy="47625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712C88AD-DA0E-41E5-94EF-2F739BE0A6F7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5A7C1AA-344D-4C75-A3DC-89BA07AB2131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7951" y="244475"/>
            <a:ext cx="2796116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44475"/>
            <a:ext cx="8185151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5A7C1AA-344D-4C75-A3DC-89BA07AB2131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44475"/>
            <a:ext cx="11184467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5A7C1AA-344D-4C75-A3DC-89BA07AB2131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5A7C1AA-344D-4C75-A3DC-89BA07AB2131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0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5A7C1AA-344D-4C75-A3DC-89BA07AB2131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7600" y="1905000"/>
            <a:ext cx="5236633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57433" y="1905000"/>
            <a:ext cx="5236633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5A7C1AA-344D-4C75-A3DC-89BA07AB2131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7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5A7C1AA-344D-4C75-A3DC-89BA07AB2131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5A7C1AA-344D-4C75-A3DC-89BA07AB2131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5A7C1AA-344D-4C75-A3DC-89BA07AB2131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0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5A7C1AA-344D-4C75-A3DC-89BA07AB2131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anose="05000000000000000000" pitchFamily="2" charset="2"/>
              <a:buNone/>
              <a:defRPr/>
            </a:pPr>
            <a:endParaRPr kumimoji="0" 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5A7C1AA-344D-4C75-A3DC-89BA07AB2131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/>
      <p:grpSp>
        <p:nvGrpSpPr>
          <p:cNvPr id="1026" name="Group 2"/>
          <p:cNvGrpSpPr/>
          <p:nvPr/>
        </p:nvGrpSpPr>
        <p:grpSpPr>
          <a:xfrm>
            <a:off x="425451" y="1828800"/>
            <a:ext cx="11766549" cy="5029200"/>
            <a:chOff x="201" y="1152"/>
            <a:chExt cx="5559" cy="3168"/>
          </a:xfrm>
        </p:grpSpPr>
        <p:sp>
          <p:nvSpPr>
            <p:cNvPr id="1032" name="Freeform 3"/>
            <p:cNvSpPr/>
            <p:nvPr/>
          </p:nvSpPr>
          <p:spPr>
            <a:xfrm>
              <a:off x="528" y="2909"/>
              <a:ext cx="5232" cy="141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47"/>
                </a:cxn>
                <a:cxn ang="0">
                  <a:pos x="6818" y="247"/>
                </a:cxn>
                <a:cxn ang="0">
                  <a:pos x="6818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196"/>
              </a:schemeClr>
            </a:solidFill>
            <a:ln w="9525">
              <a:noFill/>
            </a:ln>
          </p:spPr>
          <p:txBody>
            <a:bodyPr/>
            <a:p>
              <a:endParaRPr lang="en-US" sz="100"/>
            </a:p>
          </p:txBody>
        </p:sp>
        <p:sp>
          <p:nvSpPr>
            <p:cNvPr id="1033" name="Freeform 4"/>
            <p:cNvSpPr/>
            <p:nvPr/>
          </p:nvSpPr>
          <p:spPr>
            <a:xfrm>
              <a:off x="210" y="1152"/>
              <a:ext cx="5550" cy="3168"/>
            </a:xfrm>
            <a:custGeom>
              <a:avLst/>
              <a:gdLst/>
              <a:ahLst/>
              <a:cxnLst>
                <a:cxn ang="0">
                  <a:pos x="330" y="1764"/>
                </a:cxn>
                <a:cxn ang="0">
                  <a:pos x="0" y="1764"/>
                </a:cxn>
                <a:cxn ang="0">
                  <a:pos x="0" y="3168"/>
                </a:cxn>
                <a:cxn ang="0">
                  <a:pos x="5550" y="3168"/>
                </a:cxn>
                <a:cxn ang="0">
                  <a:pos x="5550" y="0"/>
                </a:cxn>
                <a:cxn ang="0">
                  <a:pos x="330" y="0"/>
                </a:cxn>
                <a:cxn ang="0">
                  <a:pos x="330" y="1764"/>
                </a:cxn>
              </a:cxnLst>
              <a:pathLst>
                <a:path w="5550" h="3168">
                  <a:moveTo>
                    <a:pt x="330" y="1764"/>
                  </a:moveTo>
                  <a:lnTo>
                    <a:pt x="0" y="1764"/>
                  </a:lnTo>
                  <a:lnTo>
                    <a:pt x="0" y="3168"/>
                  </a:lnTo>
                  <a:lnTo>
                    <a:pt x="5550" y="3168"/>
                  </a:lnTo>
                  <a:lnTo>
                    <a:pt x="5550" y="0"/>
                  </a:lnTo>
                  <a:lnTo>
                    <a:pt x="330" y="0"/>
                  </a:lnTo>
                  <a:lnTo>
                    <a:pt x="330" y="1764"/>
                  </a:lnTo>
                  <a:close/>
                </a:path>
              </a:pathLst>
            </a:custGeom>
            <a:solidFill>
              <a:schemeClr val="bg2">
                <a:alpha val="30196"/>
              </a:schemeClr>
            </a:solidFill>
            <a:ln w="9525">
              <a:noFill/>
            </a:ln>
          </p:spPr>
          <p:txBody>
            <a:bodyPr/>
            <a:p>
              <a:endParaRPr lang="en-US" sz="100"/>
            </a:p>
          </p:txBody>
        </p:sp>
        <p:sp>
          <p:nvSpPr>
            <p:cNvPr id="1034" name="Freeform 5"/>
            <p:cNvSpPr/>
            <p:nvPr/>
          </p:nvSpPr>
          <p:spPr>
            <a:xfrm>
              <a:off x="528" y="2932"/>
              <a:ext cx="5232" cy="13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27"/>
                </a:cxn>
                <a:cxn ang="0">
                  <a:pos x="6818" y="227"/>
                </a:cxn>
                <a:cxn ang="0">
                  <a:pos x="6818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alpha val="0"/>
              </a:schemeClr>
            </a:solidFill>
            <a:ln w="9525">
              <a:noFill/>
            </a:ln>
          </p:spPr>
          <p:txBody>
            <a:bodyPr/>
            <a:p>
              <a:endParaRPr lang="en-US" sz="100"/>
            </a:p>
          </p:txBody>
        </p:sp>
        <p:sp>
          <p:nvSpPr>
            <p:cNvPr id="4102" name="Freeform 6"/>
            <p:cNvSpPr/>
            <p:nvPr/>
          </p:nvSpPr>
          <p:spPr bwMode="ltGray">
            <a:xfrm>
              <a:off x="528" y="1152"/>
              <a:ext cx="4607" cy="29"/>
            </a:xfrm>
            <a:custGeom>
              <a:avLst/>
              <a:gdLst>
                <a:gd name="T0" fmla="*/ 0 w 5387"/>
                <a:gd name="T1" fmla="*/ 0 h 149"/>
                <a:gd name="T2" fmla="*/ 0 w 5387"/>
                <a:gd name="T3" fmla="*/ 149 h 149"/>
                <a:gd name="T4" fmla="*/ 5387 w 5387"/>
                <a:gd name="T5" fmla="*/ 149 h 149"/>
                <a:gd name="T6" fmla="*/ 5387 w 5387"/>
                <a:gd name="T7" fmla="*/ 0 h 149"/>
                <a:gd name="T8" fmla="*/ 0 w 5387"/>
                <a:gd name="T9" fmla="*/ 0 h 149"/>
                <a:gd name="T10" fmla="*/ 0 w 5387"/>
                <a:gd name="T11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NI-Times" charset="0"/>
                <a:ea typeface="+mn-ea"/>
                <a:cs typeface="+mn-cs"/>
              </a:endParaRPr>
            </a:p>
          </p:txBody>
        </p:sp>
        <p:sp>
          <p:nvSpPr>
            <p:cNvPr id="4103" name="Freeform 7"/>
            <p:cNvSpPr/>
            <p:nvPr/>
          </p:nvSpPr>
          <p:spPr bwMode="ltGray">
            <a:xfrm>
              <a:off x="528" y="1152"/>
              <a:ext cx="29" cy="1785"/>
            </a:xfrm>
            <a:custGeom>
              <a:avLst/>
              <a:gdLst>
                <a:gd name="T0" fmla="*/ 0 w 29"/>
                <a:gd name="T1" fmla="*/ 0 h 2161"/>
                <a:gd name="T2" fmla="*/ 0 w 29"/>
                <a:gd name="T3" fmla="*/ 2161 h 2161"/>
                <a:gd name="T4" fmla="*/ 29 w 29"/>
                <a:gd name="T5" fmla="*/ 2161 h 2161"/>
                <a:gd name="T6" fmla="*/ 27 w 29"/>
                <a:gd name="T7" fmla="*/ 27 h 2161"/>
                <a:gd name="T8" fmla="*/ 0 w 29"/>
                <a:gd name="T9" fmla="*/ 0 h 2161"/>
                <a:gd name="T10" fmla="*/ 0 w 29"/>
                <a:gd name="T11" fmla="*/ 0 h 2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NI-Times" charset="0"/>
                <a:ea typeface="+mn-ea"/>
                <a:cs typeface="+mn-cs"/>
              </a:endParaRPr>
            </a:p>
          </p:txBody>
        </p:sp>
        <p:sp>
          <p:nvSpPr>
            <p:cNvPr id="4104" name="Freeform 8"/>
            <p:cNvSpPr/>
            <p:nvPr/>
          </p:nvSpPr>
          <p:spPr bwMode="ltGray">
            <a:xfrm>
              <a:off x="527" y="2904"/>
              <a:ext cx="29" cy="1416"/>
            </a:xfrm>
            <a:custGeom>
              <a:avLst/>
              <a:gdLst>
                <a:gd name="T0" fmla="*/ 0 w 29"/>
                <a:gd name="T1" fmla="*/ 1416 h 1416"/>
                <a:gd name="T2" fmla="*/ 29 w 29"/>
                <a:gd name="T3" fmla="*/ 1416 h 1416"/>
                <a:gd name="T4" fmla="*/ 28 w 29"/>
                <a:gd name="T5" fmla="*/ 24 h 1416"/>
                <a:gd name="T6" fmla="*/ 0 w 29"/>
                <a:gd name="T7" fmla="*/ 0 h 1416"/>
                <a:gd name="T8" fmla="*/ 0 w 29"/>
                <a:gd name="T9" fmla="*/ 1416 h 1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1416">
                  <a:moveTo>
                    <a:pt x="0" y="1416"/>
                  </a:moveTo>
                  <a:lnTo>
                    <a:pt x="29" y="1416"/>
                  </a:lnTo>
                  <a:lnTo>
                    <a:pt x="28" y="24"/>
                  </a:lnTo>
                  <a:lnTo>
                    <a:pt x="0" y="0"/>
                  </a:lnTo>
                  <a:lnTo>
                    <a:pt x="0" y="1416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NI-Times" charset="0"/>
                <a:ea typeface="+mn-ea"/>
                <a:cs typeface="+mn-cs"/>
              </a:endParaRPr>
            </a:p>
          </p:txBody>
        </p:sp>
        <p:sp>
          <p:nvSpPr>
            <p:cNvPr id="4105" name="Freeform 9"/>
            <p:cNvSpPr/>
            <p:nvPr/>
          </p:nvSpPr>
          <p:spPr bwMode="ltGray">
            <a:xfrm>
              <a:off x="201" y="2904"/>
              <a:ext cx="2879" cy="29"/>
            </a:xfrm>
            <a:custGeom>
              <a:avLst/>
              <a:gdLst>
                <a:gd name="T0" fmla="*/ 0 w 5387"/>
                <a:gd name="T1" fmla="*/ 0 h 149"/>
                <a:gd name="T2" fmla="*/ 0 w 5387"/>
                <a:gd name="T3" fmla="*/ 149 h 149"/>
                <a:gd name="T4" fmla="*/ 5387 w 5387"/>
                <a:gd name="T5" fmla="*/ 149 h 149"/>
                <a:gd name="T6" fmla="*/ 5387 w 5387"/>
                <a:gd name="T7" fmla="*/ 0 h 149"/>
                <a:gd name="T8" fmla="*/ 0 w 5387"/>
                <a:gd name="T9" fmla="*/ 0 h 149"/>
                <a:gd name="T10" fmla="*/ 0 w 5387"/>
                <a:gd name="T11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NI-Times" charset="0"/>
                <a:ea typeface="+mn-ea"/>
                <a:cs typeface="+mn-cs"/>
              </a:endParaRPr>
            </a:p>
          </p:txBody>
        </p:sp>
        <p:sp>
          <p:nvSpPr>
            <p:cNvPr id="4106" name="Freeform 10"/>
            <p:cNvSpPr/>
            <p:nvPr/>
          </p:nvSpPr>
          <p:spPr bwMode="ltGray">
            <a:xfrm>
              <a:off x="201" y="2904"/>
              <a:ext cx="30" cy="1416"/>
            </a:xfrm>
            <a:custGeom>
              <a:avLst/>
              <a:gdLst>
                <a:gd name="T0" fmla="*/ 0 w 30"/>
                <a:gd name="T1" fmla="*/ 0 h 1416"/>
                <a:gd name="T2" fmla="*/ 0 w 30"/>
                <a:gd name="T3" fmla="*/ 1416 h 1416"/>
                <a:gd name="T4" fmla="*/ 29 w 30"/>
                <a:gd name="T5" fmla="*/ 1416 h 1416"/>
                <a:gd name="T6" fmla="*/ 30 w 30"/>
                <a:gd name="T7" fmla="*/ 27 h 1416"/>
                <a:gd name="T8" fmla="*/ 0 w 30"/>
                <a:gd name="T9" fmla="*/ 0 h 1416"/>
                <a:gd name="T10" fmla="*/ 0 w 30"/>
                <a:gd name="T11" fmla="*/ 0 h 1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10001"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NI-Times" charset="0"/>
                <a:ea typeface="+mn-ea"/>
                <a:cs typeface="+mn-cs"/>
              </a:endParaRPr>
            </a:p>
          </p:txBody>
        </p:sp>
      </p:grpSp>
      <p:sp>
        <p:nvSpPr>
          <p:cNvPr id="410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17600" y="6245225"/>
            <a:ext cx="2535767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10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5720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10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249833" y="6245225"/>
            <a:ext cx="2535767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5A7C1AA-344D-4C75-A3DC-89BA07AB2131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110" name="Rectangle 14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609600" y="244475"/>
            <a:ext cx="11180233" cy="143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 smtClean="0"/>
              <a:t>Click to edit Master title style</a:t>
            </a:r>
            <a:endParaRPr lang="en-US" altLang="en-US" smtClean="0"/>
          </a:p>
        </p:txBody>
      </p:sp>
      <p:sp>
        <p:nvSpPr>
          <p:cNvPr id="4111" name="Rectangle 15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1117600" y="1905000"/>
            <a:ext cx="10676467" cy="419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smtClean="0"/>
              <a:t>Click to edit Master text styles</a:t>
            </a:r>
            <a:endParaRPr lang="en-US" altLang="en-US" smtClean="0"/>
          </a:p>
          <a:p>
            <a:pPr lvl="1"/>
            <a:r>
              <a:rPr lang="en-US" altLang="en-US" smtClean="0"/>
              <a:t>Second level</a:t>
            </a:r>
            <a:endParaRPr lang="en-US" altLang="en-US" smtClean="0"/>
          </a:p>
          <a:p>
            <a:pPr lvl="2"/>
            <a:r>
              <a:rPr lang="en-US" altLang="en-US" smtClean="0"/>
              <a:t>Third level</a:t>
            </a:r>
            <a:endParaRPr lang="en-US" altLang="en-US" smtClean="0"/>
          </a:p>
          <a:p>
            <a:pPr lvl="3"/>
            <a:r>
              <a:rPr lang="en-US" altLang="en-US" smtClean="0"/>
              <a:t>Fourth level</a:t>
            </a:r>
            <a:endParaRPr lang="en-US" altLang="en-US" smtClean="0"/>
          </a:p>
          <a:p>
            <a:pPr lvl="4"/>
            <a:r>
              <a:rPr lang="en-US" altLang="en-US" smtClean="0"/>
              <a:t>Fifth level</a:t>
            </a:r>
            <a:endParaRPr lang="en-US" altLang="en-US" smtClean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anose="020B0A040201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anose="020B0A040201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anose="020B0A040201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anose="020B0A040201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anose="020B0A040201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anose="020B0A040201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anose="020B0A040201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anose="020B0A040201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audio1.wav"/><Relationship Id="rId1" Type="http://schemas.openxmlformats.org/officeDocument/2006/relationships/image" Target="../media/image1.wmf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.vml"/><Relationship Id="rId3" Type="http://schemas.openxmlformats.org/officeDocument/2006/relationships/slideLayout" Target="../slideLayouts/slideLayout4.xml"/><Relationship Id="rId2" Type="http://schemas.openxmlformats.org/officeDocument/2006/relationships/image" Target="../media/image2.wmf"/><Relationship Id="rId1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2.vml"/><Relationship Id="rId3" Type="http://schemas.openxmlformats.org/officeDocument/2006/relationships/slideLayout" Target="../slideLayouts/slideLayout4.xml"/><Relationship Id="rId2" Type="http://schemas.openxmlformats.org/officeDocument/2006/relationships/image" Target="../media/image3.wmf"/><Relationship Id="rId1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3.vml"/><Relationship Id="rId3" Type="http://schemas.openxmlformats.org/officeDocument/2006/relationships/slideLayout" Target="../slideLayouts/slideLayout4.xml"/><Relationship Id="rId2" Type="http://schemas.openxmlformats.org/officeDocument/2006/relationships/image" Target="../media/image4.wmf"/><Relationship Id="rId1" Type="http://schemas.openxmlformats.org/officeDocument/2006/relationships/oleObject" Target="../embeddings/oleObject3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8" name="WordArt 2"/>
          <p:cNvSpPr>
            <a:spLocks noTextEdit="1"/>
          </p:cNvSpPr>
          <p:nvPr/>
        </p:nvSpPr>
        <p:spPr>
          <a:xfrm>
            <a:off x="1198245" y="3406140"/>
            <a:ext cx="9855200" cy="1845310"/>
          </a:xfrm>
          <a:prstGeom prst="rect">
            <a:avLst/>
          </a:prstGeom>
        </p:spPr>
        <p:txBody>
          <a:bodyPr wrap="none" fromWordArt="1">
            <a:prstTxWarp prst="textDeflateInflate">
              <a:avLst>
                <a:gd name="adj" fmla="val 28028"/>
              </a:avLst>
            </a:prstTxWarp>
            <a:normAutofit/>
          </a:bodyPr>
          <a:p>
            <a:pPr algn="ctr"/>
            <a:r>
              <a:rPr lang="en-US" sz="4800">
                <a:solidFill>
                  <a:srgbClr val="FFFF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VNI-Helve" pitchFamily="2" charset="0"/>
                <a:ea typeface="VNI-Helve" pitchFamily="2" charset="0"/>
              </a:rPr>
              <a:t>TỈ SỐ LƯỢNG GIÁC</a:t>
            </a:r>
            <a:endParaRPr lang="en-US" sz="4800">
              <a:solidFill>
                <a:srgbClr val="FFFFFF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VNI-Helve" pitchFamily="2" charset="0"/>
              <a:ea typeface="VNI-Helve" pitchFamily="2" charset="0"/>
            </a:endParaRPr>
          </a:p>
          <a:p>
            <a:pPr algn="ctr"/>
            <a:r>
              <a:rPr lang="en-US" sz="4800">
                <a:solidFill>
                  <a:srgbClr val="FFFF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VNI-Helve" pitchFamily="2" charset="0"/>
                <a:ea typeface="VNI-Helve" pitchFamily="2" charset="0"/>
              </a:rPr>
              <a:t>CỦA GÓC NHỌN</a:t>
            </a:r>
            <a:endParaRPr lang="en-US" sz="4800">
              <a:solidFill>
                <a:srgbClr val="FFFFFF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VNI-Helve" pitchFamily="2" charset="0"/>
              <a:ea typeface="VNI-Helve" pitchFamily="2" charset="0"/>
            </a:endParaRPr>
          </a:p>
        </p:txBody>
      </p:sp>
      <p:sp>
        <p:nvSpPr>
          <p:cNvPr id="9219" name="Text Box 3"/>
          <p:cNvSpPr txBox="1"/>
          <p:nvPr/>
        </p:nvSpPr>
        <p:spPr>
          <a:xfrm>
            <a:off x="2844800" y="-228600"/>
            <a:ext cx="6096000" cy="70675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effectLst/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effectLst/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effectLst/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/>
                <a:latin typeface="+mn-lt"/>
              </a:defRPr>
            </a:lvl5pPr>
          </a:lstStyle>
          <a:p>
            <a:pPr marL="0" lvl="0" indent="0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4000" dirty="0">
              <a:solidFill>
                <a:schemeClr val="tx2"/>
              </a:solidFill>
              <a:latin typeface="VNI-Times" charset="0"/>
            </a:endParaRPr>
          </a:p>
        </p:txBody>
      </p:sp>
      <p:sp>
        <p:nvSpPr>
          <p:cNvPr id="9220" name="Text Box 4"/>
          <p:cNvSpPr txBox="1"/>
          <p:nvPr/>
        </p:nvSpPr>
        <p:spPr>
          <a:xfrm>
            <a:off x="3948007" y="-480060"/>
            <a:ext cx="8266007" cy="2061210"/>
          </a:xfrm>
          <a:prstGeom prst="rect">
            <a:avLst/>
          </a:prstGeom>
          <a:noFill/>
          <a:ln w="9525">
            <a:noFill/>
          </a:ln>
          <a:effectLst>
            <a:outerShdw dist="107763" dir="2699999" algn="ctr" rotWithShape="0">
              <a:schemeClr val="bg2">
                <a:alpha val="50000"/>
              </a:schemeClr>
            </a:outerShdw>
          </a:effectLst>
        </p:spPr>
        <p:txBody>
          <a:bodyPr wrap="square">
            <a:spAutoFit/>
          </a:bodyPr>
          <a:p>
            <a:pPr>
              <a:spcBef>
                <a:spcPct val="50000"/>
              </a:spcBef>
              <a:buNone/>
            </a:pPr>
            <a:r>
              <a:rPr lang="en-US" altLang="en-US" sz="8000" dirty="0">
                <a:solidFill>
                  <a:srgbClr val="FFFF00"/>
                </a:solidFill>
                <a:latin typeface="VNI-Times" charset="0"/>
              </a:rPr>
              <a:t>HÌNH HỌC</a:t>
            </a:r>
            <a:r>
              <a:rPr lang="en-US" altLang="en-US" sz="4000" dirty="0">
                <a:solidFill>
                  <a:srgbClr val="FFFF00"/>
                </a:solidFill>
                <a:latin typeface="VNI-Times" charset="0"/>
              </a:rPr>
              <a:t>  </a:t>
            </a:r>
            <a:r>
              <a:rPr lang="en-US" altLang="en-US" sz="12800" dirty="0">
                <a:solidFill>
                  <a:srgbClr val="FFFF00"/>
                </a:solidFill>
                <a:latin typeface="VNI-Times" charset="0"/>
              </a:rPr>
              <a:t>9</a:t>
            </a:r>
            <a:endParaRPr lang="en-US" altLang="en-US" sz="12800" dirty="0">
              <a:solidFill>
                <a:srgbClr val="FFFF00"/>
              </a:solidFill>
              <a:latin typeface="VNI-Times" charset="0"/>
            </a:endParaRPr>
          </a:p>
        </p:txBody>
      </p:sp>
      <p:sp>
        <p:nvSpPr>
          <p:cNvPr id="9221" name="Text Box 5"/>
          <p:cNvSpPr txBox="1"/>
          <p:nvPr/>
        </p:nvSpPr>
        <p:spPr>
          <a:xfrm>
            <a:off x="4554220" y="2489200"/>
            <a:ext cx="2841413" cy="9937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effectLst/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effectLst/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effectLst/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/>
                <a:latin typeface="+mn-lt"/>
              </a:defRPr>
            </a:lvl5pPr>
          </a:lstStyle>
          <a:p>
            <a:pPr marL="0" lvl="0" indent="0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5865" b="1" u="sng" dirty="0">
                <a:solidFill>
                  <a:srgbClr val="CCFFCC"/>
                </a:solidFill>
                <a:latin typeface="VNI-Univer" pitchFamily="2" charset="0"/>
              </a:rPr>
              <a:t>Bài 2 </a:t>
            </a:r>
            <a:r>
              <a:rPr lang="en-US" altLang="en-US" sz="5865" b="1" dirty="0">
                <a:solidFill>
                  <a:srgbClr val="CCFFCC"/>
                </a:solidFill>
                <a:latin typeface="VNI-Univer" pitchFamily="2" charset="0"/>
              </a:rPr>
              <a:t>:</a:t>
            </a:r>
            <a:endParaRPr lang="en-US" altLang="en-US" sz="5865" b="1" dirty="0">
              <a:solidFill>
                <a:srgbClr val="CCFFCC"/>
              </a:solidFill>
              <a:latin typeface="VNI-Univer" pitchFamily="2" charset="0"/>
            </a:endParaRPr>
          </a:p>
        </p:txBody>
      </p:sp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493607" y="1981200"/>
            <a:ext cx="10750127" cy="624840"/>
          </a:xfrm>
          <a:prstGeom prst="rect">
            <a:avLst/>
          </a:prstGeom>
          <a:noFill/>
          <a:ln>
            <a:noFill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square">
            <a:spAutoFit/>
          </a:bodyPr>
          <a:lstStyle/>
          <a:p>
            <a:pPr marR="0" defTabSz="914400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kumimoji="0" lang="en-US" altLang="en-US" sz="3465" b="1" kern="1200" cap="none" spc="0" normalizeH="0" baseline="0" noProof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NI-Bodon-Poster" pitchFamily="2" charset="0"/>
                <a:ea typeface="+mn-ea"/>
                <a:cs typeface="+mn-cs"/>
              </a:rPr>
              <a:t>HỆ THỨC LƯỢNG TRONG TAM GÍAC VUÔNG</a:t>
            </a:r>
            <a:endParaRPr kumimoji="0" lang="en-US" altLang="en-US" sz="3465" b="1" kern="1200" cap="none" spc="0" normalizeH="0" baseline="0" noProof="0"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NI-Bodon-Poster" pitchFamily="2" charset="0"/>
              <a:ea typeface="+mn-ea"/>
              <a:cs typeface="+mn-cs"/>
            </a:endParaRPr>
          </a:p>
        </p:txBody>
      </p:sp>
      <p:sp>
        <p:nvSpPr>
          <p:cNvPr id="9223" name="Text Box 7"/>
          <p:cNvSpPr txBox="1"/>
          <p:nvPr/>
        </p:nvSpPr>
        <p:spPr>
          <a:xfrm>
            <a:off x="508000" y="1306407"/>
            <a:ext cx="3600873" cy="74803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effectLst/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effectLst/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effectLst/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/>
                <a:latin typeface="+mn-lt"/>
              </a:defRPr>
            </a:lvl5pPr>
          </a:lstStyle>
          <a:p>
            <a:pPr marL="0" lvl="0" indent="0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4265" b="1" u="sng" dirty="0">
                <a:solidFill>
                  <a:srgbClr val="FFFF99"/>
                </a:solidFill>
                <a:latin typeface="VNI-Univer" pitchFamily="2" charset="0"/>
              </a:rPr>
              <a:t>CHƯƠNG I :</a:t>
            </a:r>
            <a:endParaRPr lang="en-US" altLang="en-US" sz="4265" b="1" u="sng" dirty="0">
              <a:solidFill>
                <a:srgbClr val="FFFF99"/>
              </a:solidFill>
              <a:latin typeface="VNI-Univer" pitchFamily="2" charset="0"/>
            </a:endParaRPr>
          </a:p>
        </p:txBody>
      </p:sp>
      <p:pic>
        <p:nvPicPr>
          <p:cNvPr id="9224" name="Picture 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49300" y="112184"/>
            <a:ext cx="1928284" cy="129116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Text Box 6"/>
          <p:cNvSpPr txBox="1">
            <a:spLocks noChangeArrowheads="1"/>
          </p:cNvSpPr>
          <p:nvPr/>
        </p:nvSpPr>
        <p:spPr bwMode="auto">
          <a:xfrm>
            <a:off x="1983740" y="5350933"/>
            <a:ext cx="8981440" cy="1424940"/>
          </a:xfrm>
          <a:prstGeom prst="rect">
            <a:avLst/>
          </a:prstGeom>
          <a:noFill/>
          <a:ln>
            <a:noFill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square">
            <a:spAutoFit/>
          </a:bodyPr>
          <a:p>
            <a:pPr marR="0" defTabSz="914400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kumimoji="0" lang="en-US" altLang="en-US" sz="3465" b="1" kern="1200" cap="none" spc="0" normalizeH="0" baseline="0" noProof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NI-Bodon-Poster" pitchFamily="2" charset="0"/>
                <a:ea typeface="+mn-ea"/>
                <a:cs typeface="+mn-cs"/>
              </a:rPr>
              <a:t>Trường THCS QUANG TRUNG</a:t>
            </a:r>
            <a:endParaRPr kumimoji="0" lang="en-US" altLang="en-US" sz="3465" b="1" kern="1200" cap="none" spc="0" normalizeH="0" baseline="0" noProof="0">
              <a:solidFill>
                <a:srgbClr val="3333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NI-Bodon-Poster" pitchFamily="2" charset="0"/>
              <a:ea typeface="+mn-ea"/>
              <a:cs typeface="+mn-cs"/>
            </a:endParaRPr>
          </a:p>
          <a:p>
            <a:pPr marR="0" defTabSz="914400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kumimoji="0" lang="en-US" altLang="en-US" sz="3465" b="1" kern="1200" cap="none" spc="0" normalizeH="0" baseline="0" noProof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NI-Bodon-Poster" pitchFamily="2" charset="0"/>
                <a:ea typeface="+mn-ea"/>
                <a:cs typeface="+mn-cs"/>
              </a:rPr>
              <a:t>giáo viên thực hiện : CHU VĂN HUY</a:t>
            </a:r>
            <a:endParaRPr kumimoji="0" lang="en-US" altLang="en-US" sz="3465" b="1" kern="1200" cap="none" spc="0" normalizeH="0" baseline="0" noProof="0">
              <a:solidFill>
                <a:srgbClr val="66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NI-Bodon-Poster" pitchFamily="2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5603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609600" y="13970"/>
            <a:ext cx="10035540" cy="4481830"/>
          </a:xfrm>
          <a:ln cap="rnd">
            <a:solidFill>
              <a:schemeClr val="tx1"/>
            </a:solidFill>
            <a:prstDash val="sysDot"/>
            <a:miter lim="800000"/>
          </a:ln>
        </p:spPr>
        <p:txBody>
          <a:bodyPr vert="horz" wrap="square" lIns="121920" tIns="60960" rIns="121920" bIns="60960" numCol="1" anchor="t" anchorCtr="0" compatLnSpc="1"/>
          <a:lstStyle/>
          <a:p>
            <a:pPr marL="0" indent="0" eaLnBrk="1" hangingPunct="1">
              <a:buNone/>
            </a:pPr>
            <a:r>
              <a:rPr lang="en-US" altLang="en-US" sz="2400" b="1" i="1" u="sng" dirty="0">
                <a:solidFill>
                  <a:srgbClr val="FFFF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-HS cần xem lại các kiến thức cũ v</a:t>
            </a:r>
            <a:r>
              <a:rPr lang="en-US" altLang="en-US" sz="2400" b="1" i="1" u="sng" dirty="0">
                <a:solidFill>
                  <a:srgbClr val="FFFF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sym typeface="+mn-ea"/>
              </a:rPr>
              <a:t>à</a:t>
            </a:r>
            <a:r>
              <a:rPr lang="en-US" altLang="en-US" sz="2400" b="1" i="1" u="sng" dirty="0">
                <a:solidFill>
                  <a:srgbClr val="FFFF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nghiên cứu trước các phần ? Trong SGK</a:t>
            </a:r>
            <a:endParaRPr lang="en-US" altLang="en-US" sz="2400" b="1" i="1" u="sng" dirty="0">
              <a:solidFill>
                <a:srgbClr val="FFFF00"/>
              </a:solidFill>
              <a:effectLst>
                <a:outerShdw blurRad="38100" dist="38100" dir="2700000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hangingPunct="1">
              <a:buNone/>
            </a:pPr>
            <a:r>
              <a:rPr lang="en-US" altLang="en-US" sz="2400" b="1" i="1" u="sng" dirty="0">
                <a:solidFill>
                  <a:srgbClr val="FFFF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1, Khái niệm về tỉ số lượng giác của góc nhọn: </a:t>
            </a:r>
            <a:endParaRPr lang="en-US" altLang="en-US" sz="2400" b="1" i="1" u="sng" dirty="0">
              <a:solidFill>
                <a:srgbClr val="FFFF00"/>
              </a:solidFill>
              <a:effectLst>
                <a:outerShdw blurRad="38100" dist="38100" dir="2700000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hangingPunct="1">
              <a:buNone/>
            </a:pPr>
            <a:r>
              <a:rPr lang="en-US" altLang="en-US" sz="2400" b="1" i="1" u="sng" dirty="0">
                <a:solidFill>
                  <a:srgbClr val="FFFF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a) Mở đầu </a:t>
            </a:r>
            <a:r>
              <a:rPr lang="en-US" altLang="en-US" sz="2400" b="1" i="1" dirty="0">
                <a:solidFill>
                  <a:srgbClr val="FFFF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:Ôn lại kiến thức về tam giác đồng dạng ở lớp 8,tính chất tam giác vuông cân và tam giác đều ở lóp7.</a:t>
            </a:r>
            <a:endParaRPr lang="en-US" altLang="en-US" sz="2400" b="1" i="1" u="sng" dirty="0">
              <a:solidFill>
                <a:srgbClr val="FFFF00"/>
              </a:solidFill>
              <a:effectLst>
                <a:outerShdw blurRad="38100" dist="38100" dir="2700000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US" altLang="en-US" b="1" i="1" u="sng" dirty="0">
              <a:solidFill>
                <a:srgbClr val="FFFF00"/>
              </a:solidFill>
              <a:effectLst>
                <a:outerShdw blurRad="38100" dist="38100" dir="2700000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US" altLang="en-US" b="1" i="1" u="sng" dirty="0">
              <a:solidFill>
                <a:srgbClr val="FFFF00"/>
              </a:solidFill>
              <a:effectLst>
                <a:outerShdw blurRad="38100" dist="38100" dir="2700000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US" altLang="en-US" b="1" i="1" u="sng" dirty="0">
              <a:solidFill>
                <a:srgbClr val="FFFF00"/>
              </a:solidFill>
              <a:effectLst>
                <a:outerShdw blurRad="38100" dist="38100" dir="2700000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US" altLang="en-US" b="1" i="1" u="sng" dirty="0">
              <a:solidFill>
                <a:srgbClr val="FFFF00"/>
              </a:solidFill>
              <a:effectLst>
                <a:outerShdw blurRad="38100" dist="38100" dir="2700000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US" altLang="en-US" b="1" i="1" u="sng" dirty="0">
              <a:solidFill>
                <a:srgbClr val="FFFF00"/>
              </a:solidFill>
              <a:effectLst>
                <a:outerShdw blurRad="38100" dist="38100" dir="2700000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b="1" i="1" u="sng" dirty="0">
                <a:solidFill>
                  <a:srgbClr val="FFFF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en-US" altLang="en-US" b="1" i="1" u="sng" dirty="0">
              <a:solidFill>
                <a:srgbClr val="FFFF00"/>
              </a:solidFill>
              <a:effectLst>
                <a:outerShdw blurRad="38100" dist="38100" dir="2700000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935" dirty="0">
              <a:effectLst>
                <a:outerShdw blurRad="38100" dist="38100" dir="2700000">
                  <a:srgbClr val="C0C0C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10" name="Object 9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8064183" y="2170748"/>
          <a:ext cx="4026535" cy="19227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" r:id="rId1" imgW="1676400" imgH="1397000" progId="Equation.KSEE3">
                  <p:embed/>
                </p:oleObj>
              </mc:Choice>
              <mc:Fallback>
                <p:oleObj name="" r:id="rId1" imgW="1676400" imgH="1397000" progId="Equation.KSEE3">
                  <p:embed/>
                  <p:pic>
                    <p:nvPicPr>
                      <p:cNvPr id="0" name="Picture 1027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8064183" y="2170748"/>
                        <a:ext cx="4026535" cy="19227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2" name="Text Box 4"/>
          <p:cNvSpPr txBox="1"/>
          <p:nvPr/>
        </p:nvSpPr>
        <p:spPr>
          <a:xfrm rot="-3901553">
            <a:off x="-285749" y="2882900"/>
            <a:ext cx="1930400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>
              <a:spcBef>
                <a:spcPct val="50000"/>
              </a:spcBef>
              <a:buNone/>
            </a:pPr>
            <a:r>
              <a:rPr lang="en-US" altLang="en-US" b="1" i="1" dirty="0">
                <a:solidFill>
                  <a:srgbClr val="FF33CC"/>
                </a:solidFill>
                <a:latin typeface="VNI-Times" charset="0"/>
              </a:rPr>
              <a:t>cạnh kề</a:t>
            </a:r>
            <a:endParaRPr lang="en-US" altLang="en-US" b="1" i="1" dirty="0">
              <a:solidFill>
                <a:srgbClr val="FF33CC"/>
              </a:solidFill>
              <a:latin typeface="VNI-Times" charset="0"/>
            </a:endParaRPr>
          </a:p>
        </p:txBody>
      </p:sp>
      <p:sp>
        <p:nvSpPr>
          <p:cNvPr id="22533" name="Text Box 5"/>
          <p:cNvSpPr txBox="1"/>
          <p:nvPr/>
        </p:nvSpPr>
        <p:spPr>
          <a:xfrm rot="1841180">
            <a:off x="2129367" y="2840567"/>
            <a:ext cx="2336800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>
              <a:spcBef>
                <a:spcPct val="50000"/>
              </a:spcBef>
              <a:buNone/>
            </a:pPr>
            <a:r>
              <a:rPr lang="en-US" altLang="en-US" b="1" i="1" dirty="0">
                <a:solidFill>
                  <a:srgbClr val="0000FF"/>
                </a:solidFill>
                <a:latin typeface="VNI-Times" charset="0"/>
              </a:rPr>
              <a:t>cạnh đối</a:t>
            </a:r>
            <a:endParaRPr lang="en-US" altLang="en-US" b="1" i="1" dirty="0">
              <a:solidFill>
                <a:srgbClr val="0000FF"/>
              </a:solidFill>
              <a:latin typeface="VNI-Times" charset="0"/>
            </a:endParaRPr>
          </a:p>
        </p:txBody>
      </p:sp>
      <p:grpSp>
        <p:nvGrpSpPr>
          <p:cNvPr id="2" name="Group 10"/>
          <p:cNvGrpSpPr/>
          <p:nvPr/>
        </p:nvGrpSpPr>
        <p:grpSpPr>
          <a:xfrm>
            <a:off x="660400" y="3625851"/>
            <a:ext cx="740833" cy="753533"/>
            <a:chOff x="1896" y="3240"/>
            <a:chExt cx="350" cy="356"/>
          </a:xfrm>
        </p:grpSpPr>
        <p:sp>
          <p:nvSpPr>
            <p:cNvPr id="10264" name="Arc 11"/>
            <p:cNvSpPr/>
            <p:nvPr/>
          </p:nvSpPr>
          <p:spPr>
            <a:xfrm rot="1023935">
              <a:off x="1896" y="3404"/>
              <a:ext cx="136" cy="192"/>
            </a:xfrm>
            <a:custGeom>
              <a:avLst/>
              <a:gdLst>
                <a:gd name="txL" fmla="*/ 0 w 20413"/>
                <a:gd name="txT" fmla="*/ 0 h 21600"/>
                <a:gd name="txR" fmla="*/ 20413 w 20413"/>
                <a:gd name="txB" fmla="*/ 21600 h 21600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20413" h="21600" fill="none">
                  <a:moveTo>
                    <a:pt x="-1" y="0"/>
                  </a:moveTo>
                  <a:cubicBezTo>
                    <a:pt x="9207" y="0"/>
                    <a:pt x="17402" y="5836"/>
                    <a:pt x="20412" y="14538"/>
                  </a:cubicBezTo>
                </a:path>
                <a:path w="20413" h="21600" stroke="0">
                  <a:moveTo>
                    <a:pt x="-1" y="0"/>
                  </a:moveTo>
                  <a:cubicBezTo>
                    <a:pt x="9207" y="0"/>
                    <a:pt x="17402" y="5836"/>
                    <a:pt x="20412" y="14538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9050" cap="flat" cmpd="sng">
              <a:solidFill>
                <a:srgbClr val="FF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en-US" sz="100"/>
            </a:p>
          </p:txBody>
        </p:sp>
        <p:sp>
          <p:nvSpPr>
            <p:cNvPr id="10265" name="Text Box 12"/>
            <p:cNvSpPr txBox="1"/>
            <p:nvPr/>
          </p:nvSpPr>
          <p:spPr>
            <a:xfrm>
              <a:off x="1964" y="3240"/>
              <a:ext cx="282" cy="276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>
                <a:spcBef>
                  <a:spcPct val="50000"/>
                </a:spcBef>
                <a:buNone/>
              </a:pPr>
              <a:r>
                <a:rPr lang="en-US" altLang="en-US" b="1" i="1" dirty="0">
                  <a:solidFill>
                    <a:srgbClr val="FF0000"/>
                  </a:solidFill>
                  <a:latin typeface="VNI-Times" charset="0"/>
                  <a:sym typeface="Symbol" panose="05050102010706020507" pitchFamily="18" charset="2"/>
                </a:rPr>
                <a:t></a:t>
              </a:r>
              <a:endParaRPr lang="en-US" altLang="en-US" b="1" i="1" dirty="0">
                <a:solidFill>
                  <a:srgbClr val="FF0000"/>
                </a:solidFill>
                <a:latin typeface="VNI-Times" charset="0"/>
                <a:sym typeface="Symbol" panose="05050102010706020507" pitchFamily="18" charset="2"/>
              </a:endParaRPr>
            </a:p>
          </p:txBody>
        </p:sp>
      </p:grpSp>
      <p:sp>
        <p:nvSpPr>
          <p:cNvPr id="22541" name="Line 13"/>
          <p:cNvSpPr/>
          <p:nvPr/>
        </p:nvSpPr>
        <p:spPr>
          <a:xfrm>
            <a:off x="1286933" y="2683933"/>
            <a:ext cx="211667" cy="118533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2542" name="Line 14"/>
          <p:cNvSpPr/>
          <p:nvPr/>
        </p:nvSpPr>
        <p:spPr>
          <a:xfrm flipV="1">
            <a:off x="1498600" y="2616200"/>
            <a:ext cx="84667" cy="194733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2543" name="Line 15"/>
          <p:cNvSpPr/>
          <p:nvPr/>
        </p:nvSpPr>
        <p:spPr>
          <a:xfrm flipH="1">
            <a:off x="541867" y="2489200"/>
            <a:ext cx="812800" cy="1828800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2544" name="Line 16"/>
          <p:cNvSpPr/>
          <p:nvPr/>
        </p:nvSpPr>
        <p:spPr>
          <a:xfrm>
            <a:off x="1354667" y="2489200"/>
            <a:ext cx="3263900" cy="1803400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2545" name="Line 17"/>
          <p:cNvSpPr/>
          <p:nvPr/>
        </p:nvSpPr>
        <p:spPr>
          <a:xfrm>
            <a:off x="558800" y="4292600"/>
            <a:ext cx="4064000" cy="0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2546" name="Text Box 18"/>
          <p:cNvSpPr txBox="1"/>
          <p:nvPr/>
        </p:nvSpPr>
        <p:spPr>
          <a:xfrm>
            <a:off x="1094317" y="1905000"/>
            <a:ext cx="406400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>
              <a:spcBef>
                <a:spcPct val="50000"/>
              </a:spcBef>
              <a:buNone/>
            </a:pPr>
            <a:r>
              <a:rPr lang="en-US" altLang="en-US" dirty="0">
                <a:solidFill>
                  <a:schemeClr val="tx2"/>
                </a:solidFill>
                <a:latin typeface="VNI-Times" charset="0"/>
              </a:rPr>
              <a:t>A</a:t>
            </a:r>
            <a:endParaRPr lang="en-US" altLang="en-US" dirty="0">
              <a:solidFill>
                <a:schemeClr val="tx2"/>
              </a:solidFill>
              <a:latin typeface="VNI-Times" charset="0"/>
            </a:endParaRPr>
          </a:p>
        </p:txBody>
      </p:sp>
      <p:sp>
        <p:nvSpPr>
          <p:cNvPr id="22547" name="Text Box 19"/>
          <p:cNvSpPr txBox="1"/>
          <p:nvPr/>
        </p:nvSpPr>
        <p:spPr>
          <a:xfrm>
            <a:off x="82551" y="4066117"/>
            <a:ext cx="406400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>
              <a:spcBef>
                <a:spcPct val="50000"/>
              </a:spcBef>
              <a:buNone/>
            </a:pPr>
            <a:r>
              <a:rPr lang="en-US" altLang="en-US" dirty="0">
                <a:solidFill>
                  <a:schemeClr val="tx2"/>
                </a:solidFill>
                <a:latin typeface="VNI-Times" charset="0"/>
              </a:rPr>
              <a:t>B</a:t>
            </a:r>
            <a:endParaRPr lang="en-US" altLang="en-US" dirty="0">
              <a:solidFill>
                <a:schemeClr val="tx2"/>
              </a:solidFill>
              <a:latin typeface="VNI-Times" charset="0"/>
            </a:endParaRPr>
          </a:p>
        </p:txBody>
      </p:sp>
      <p:sp>
        <p:nvSpPr>
          <p:cNvPr id="22548" name="Text Box 20"/>
          <p:cNvSpPr txBox="1"/>
          <p:nvPr/>
        </p:nvSpPr>
        <p:spPr>
          <a:xfrm>
            <a:off x="4445000" y="4083051"/>
            <a:ext cx="406400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>
              <a:spcBef>
                <a:spcPct val="50000"/>
              </a:spcBef>
              <a:buNone/>
            </a:pPr>
            <a:r>
              <a:rPr lang="en-US" altLang="en-US" dirty="0">
                <a:solidFill>
                  <a:schemeClr val="tx2"/>
                </a:solidFill>
                <a:latin typeface="VNI-Times" charset="0"/>
              </a:rPr>
              <a:t>C</a:t>
            </a:r>
            <a:endParaRPr lang="en-US" altLang="en-US" dirty="0">
              <a:solidFill>
                <a:schemeClr val="tx2"/>
              </a:solidFill>
              <a:latin typeface="VNI-Times" charset="0"/>
            </a:endParaRPr>
          </a:p>
        </p:txBody>
      </p:sp>
      <p:sp>
        <p:nvSpPr>
          <p:cNvPr id="3" name="Text Box 4"/>
          <p:cNvSpPr txBox="1"/>
          <p:nvPr/>
        </p:nvSpPr>
        <p:spPr>
          <a:xfrm rot="-3901553">
            <a:off x="4527127" y="3019213"/>
            <a:ext cx="2134447" cy="5016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>
              <a:spcBef>
                <a:spcPct val="50000"/>
              </a:spcBef>
              <a:buNone/>
            </a:pPr>
            <a:r>
              <a:rPr lang="en-US" altLang="en-US" sz="2665" b="1" i="1" dirty="0">
                <a:solidFill>
                  <a:srgbClr val="FF33CC"/>
                </a:solidFill>
                <a:latin typeface="VNI-Times" charset="0"/>
              </a:rPr>
              <a:t>cạnh kề</a:t>
            </a:r>
            <a:endParaRPr lang="en-US" altLang="en-US" sz="2665" b="1" i="1" dirty="0">
              <a:solidFill>
                <a:srgbClr val="FF33CC"/>
              </a:solidFill>
              <a:latin typeface="VNI-Times" charset="0"/>
            </a:endParaRPr>
          </a:p>
        </p:txBody>
      </p:sp>
      <p:sp>
        <p:nvSpPr>
          <p:cNvPr id="4" name="Text Box 5"/>
          <p:cNvSpPr txBox="1"/>
          <p:nvPr/>
        </p:nvSpPr>
        <p:spPr>
          <a:xfrm rot="1841180">
            <a:off x="6442287" y="3297767"/>
            <a:ext cx="2336800" cy="5016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>
              <a:spcBef>
                <a:spcPct val="50000"/>
              </a:spcBef>
              <a:buNone/>
            </a:pPr>
            <a:r>
              <a:rPr lang="en-US" altLang="en-US" sz="2665" b="1" i="1" dirty="0">
                <a:solidFill>
                  <a:srgbClr val="0000FF"/>
                </a:solidFill>
                <a:latin typeface="VNI-Times" charset="0"/>
              </a:rPr>
              <a:t>cạnh đối</a:t>
            </a:r>
            <a:endParaRPr lang="en-US" altLang="en-US" sz="2665" b="1" i="1" dirty="0">
              <a:solidFill>
                <a:srgbClr val="0000FF"/>
              </a:solidFill>
              <a:latin typeface="VNI-Times" charset="0"/>
            </a:endParaRPr>
          </a:p>
        </p:txBody>
      </p:sp>
      <p:grpSp>
        <p:nvGrpSpPr>
          <p:cNvPr id="5" name="Group 10"/>
          <p:cNvGrpSpPr/>
          <p:nvPr/>
        </p:nvGrpSpPr>
        <p:grpSpPr>
          <a:xfrm>
            <a:off x="5582920" y="3575051"/>
            <a:ext cx="740833" cy="753533"/>
            <a:chOff x="1896" y="3240"/>
            <a:chExt cx="350" cy="356"/>
          </a:xfrm>
        </p:grpSpPr>
        <p:sp>
          <p:nvSpPr>
            <p:cNvPr id="6" name="Arc 11"/>
            <p:cNvSpPr/>
            <p:nvPr/>
          </p:nvSpPr>
          <p:spPr>
            <a:xfrm rot="1023935">
              <a:off x="1896" y="3404"/>
              <a:ext cx="136" cy="192"/>
            </a:xfrm>
            <a:custGeom>
              <a:avLst/>
              <a:gdLst>
                <a:gd name="txL" fmla="*/ 0 w 20413"/>
                <a:gd name="txT" fmla="*/ 0 h 21600"/>
                <a:gd name="txR" fmla="*/ 20413 w 20413"/>
                <a:gd name="txB" fmla="*/ 21600 h 21600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20413" h="21600" fill="none">
                  <a:moveTo>
                    <a:pt x="-1" y="0"/>
                  </a:moveTo>
                  <a:cubicBezTo>
                    <a:pt x="9207" y="0"/>
                    <a:pt x="17402" y="5836"/>
                    <a:pt x="20412" y="14538"/>
                  </a:cubicBezTo>
                </a:path>
                <a:path w="20413" h="21600" stroke="0">
                  <a:moveTo>
                    <a:pt x="-1" y="0"/>
                  </a:moveTo>
                  <a:cubicBezTo>
                    <a:pt x="9207" y="0"/>
                    <a:pt x="17402" y="5836"/>
                    <a:pt x="20412" y="14538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9050" cap="flat" cmpd="sng">
              <a:solidFill>
                <a:srgbClr val="FF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en-US" sz="100"/>
            </a:p>
          </p:txBody>
        </p:sp>
        <p:sp>
          <p:nvSpPr>
            <p:cNvPr id="7" name="Text Box 12"/>
            <p:cNvSpPr txBox="1"/>
            <p:nvPr/>
          </p:nvSpPr>
          <p:spPr>
            <a:xfrm>
              <a:off x="1964" y="3240"/>
              <a:ext cx="282" cy="276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>
                <a:spcBef>
                  <a:spcPct val="50000"/>
                </a:spcBef>
                <a:buNone/>
              </a:pPr>
              <a:r>
                <a:rPr lang="en-US" altLang="en-US" b="1" i="1" dirty="0">
                  <a:solidFill>
                    <a:srgbClr val="FF0000"/>
                  </a:solidFill>
                  <a:latin typeface="VNI-Times" charset="0"/>
                  <a:sym typeface="Symbol" panose="05050102010706020507" pitchFamily="18" charset="2"/>
                </a:rPr>
                <a:t></a:t>
              </a:r>
              <a:endParaRPr lang="en-US" altLang="en-US" b="1" i="1" dirty="0">
                <a:solidFill>
                  <a:srgbClr val="FF0000"/>
                </a:solidFill>
                <a:latin typeface="VNI-Times" charset="0"/>
                <a:sym typeface="Symbol" panose="05050102010706020507" pitchFamily="18" charset="2"/>
              </a:endParaRPr>
            </a:p>
          </p:txBody>
        </p:sp>
      </p:grpSp>
      <p:sp>
        <p:nvSpPr>
          <p:cNvPr id="8" name="Line 13"/>
          <p:cNvSpPr/>
          <p:nvPr/>
        </p:nvSpPr>
        <p:spPr>
          <a:xfrm>
            <a:off x="5904653" y="3232573"/>
            <a:ext cx="211667" cy="118533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9" name="Line 14"/>
          <p:cNvSpPr/>
          <p:nvPr/>
        </p:nvSpPr>
        <p:spPr>
          <a:xfrm flipV="1">
            <a:off x="6116320" y="3144520"/>
            <a:ext cx="84667" cy="194733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1" name="Line 15"/>
          <p:cNvSpPr/>
          <p:nvPr/>
        </p:nvSpPr>
        <p:spPr>
          <a:xfrm flipH="1">
            <a:off x="5464387" y="3020907"/>
            <a:ext cx="552873" cy="1246293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" name="Line 16"/>
          <p:cNvSpPr/>
          <p:nvPr/>
        </p:nvSpPr>
        <p:spPr>
          <a:xfrm>
            <a:off x="6033347" y="3037840"/>
            <a:ext cx="2175087" cy="1198033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3" name="Line 17"/>
          <p:cNvSpPr/>
          <p:nvPr/>
        </p:nvSpPr>
        <p:spPr>
          <a:xfrm flipV="1">
            <a:off x="5481320" y="4222327"/>
            <a:ext cx="2704253" cy="29633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4" name="Text Box 18"/>
          <p:cNvSpPr txBox="1"/>
          <p:nvPr/>
        </p:nvSpPr>
        <p:spPr>
          <a:xfrm>
            <a:off x="5814060" y="2362200"/>
            <a:ext cx="742527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>
              <a:spcBef>
                <a:spcPct val="50000"/>
              </a:spcBef>
              <a:buNone/>
            </a:pPr>
            <a:r>
              <a:rPr lang="en-US" altLang="en-US" dirty="0">
                <a:solidFill>
                  <a:schemeClr val="tx2"/>
                </a:solidFill>
                <a:latin typeface="VNI-Times" charset="0"/>
              </a:rPr>
              <a:t>A’</a:t>
            </a:r>
            <a:endParaRPr lang="en-US" altLang="en-US" dirty="0">
              <a:solidFill>
                <a:schemeClr val="tx2"/>
              </a:solidFill>
              <a:latin typeface="VNI-Times" charset="0"/>
            </a:endParaRPr>
          </a:p>
        </p:txBody>
      </p:sp>
      <p:sp>
        <p:nvSpPr>
          <p:cNvPr id="15" name="Text Box 19"/>
          <p:cNvSpPr txBox="1"/>
          <p:nvPr/>
        </p:nvSpPr>
        <p:spPr>
          <a:xfrm>
            <a:off x="4932680" y="4091940"/>
            <a:ext cx="682413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>
              <a:spcBef>
                <a:spcPct val="50000"/>
              </a:spcBef>
              <a:buNone/>
            </a:pPr>
            <a:r>
              <a:rPr lang="en-US" altLang="en-US" dirty="0">
                <a:solidFill>
                  <a:schemeClr val="tx2"/>
                </a:solidFill>
                <a:latin typeface="VNI-Times" charset="0"/>
              </a:rPr>
              <a:t>B’</a:t>
            </a:r>
            <a:endParaRPr lang="en-US" altLang="en-US" dirty="0">
              <a:solidFill>
                <a:schemeClr val="tx2"/>
              </a:solidFill>
              <a:latin typeface="VNI-Times" charset="0"/>
            </a:endParaRPr>
          </a:p>
        </p:txBody>
      </p:sp>
      <p:sp>
        <p:nvSpPr>
          <p:cNvPr id="16" name="Text Box 20"/>
          <p:cNvSpPr txBox="1"/>
          <p:nvPr/>
        </p:nvSpPr>
        <p:spPr>
          <a:xfrm>
            <a:off x="7945120" y="4108873"/>
            <a:ext cx="801793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>
              <a:spcBef>
                <a:spcPct val="50000"/>
              </a:spcBef>
              <a:buNone/>
            </a:pPr>
            <a:r>
              <a:rPr lang="en-US" altLang="en-US" dirty="0">
                <a:solidFill>
                  <a:schemeClr val="tx2"/>
                </a:solidFill>
                <a:latin typeface="VNI-Times" charset="0"/>
              </a:rPr>
              <a:t>C’</a:t>
            </a:r>
            <a:endParaRPr lang="en-US" altLang="en-US" dirty="0">
              <a:solidFill>
                <a:schemeClr val="tx2"/>
              </a:solidFill>
              <a:latin typeface="VNI-Times" charset="0"/>
            </a:endParaRPr>
          </a:p>
        </p:txBody>
      </p:sp>
      <p:sp>
        <p:nvSpPr>
          <p:cNvPr id="17" name="Rectangle 1"/>
          <p:cNvSpPr/>
          <p:nvPr/>
        </p:nvSpPr>
        <p:spPr>
          <a:xfrm>
            <a:off x="228600" y="4851400"/>
            <a:ext cx="10769600" cy="17329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effectLst/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effectLst/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effectLst/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effectLst/>
                <a:latin typeface="+mn-lt"/>
              </a:defRPr>
            </a:lvl5pPr>
          </a:lstStyle>
          <a:p>
            <a:pPr marL="0" lvl="0" indent="0" algn="just">
              <a:spcBef>
                <a:spcPct val="0"/>
              </a:spcBef>
              <a:buClrTx/>
              <a:buFontTx/>
              <a:buNone/>
            </a:pPr>
            <a:r>
              <a:rPr lang="en-US" altLang="vi-VN" sz="2665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-Từ a), ta nhận xét: Dù thay đổi độ lớn các cạnh của 1 tam giác và số đo góc nhọn không thay đổi thì</a:t>
            </a:r>
            <a:r>
              <a:rPr lang="en-US" altLang="vi-VN" sz="266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tỉ số cạnh đối và cạnh kề cũng không thay đổi</a:t>
            </a:r>
            <a:r>
              <a:rPr lang="en-US" altLang="vi-VN" sz="2665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Vậy tỉ số giữa cạnh đối và cạnh kề của 1 góc nhọn trong tam giác vuông đặc trưng cho độ lớn của góc nhọn đó.</a:t>
            </a:r>
            <a:endParaRPr lang="en-US" altLang="vi-VN" sz="4265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1000"/>
                                        <p:tgtEl>
                                          <p:spTgt spid="22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1000"/>
                                        <p:tgtEl>
                                          <p:spTgt spid="22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1000"/>
                                        <p:tgtEl>
                                          <p:spTgt spid="22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1000"/>
                                        <p:tgtEl>
                                          <p:spTgt spid="22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1" dur="1000"/>
                                        <p:tgtEl>
                                          <p:spTgt spid="22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0"/>
                            </p:stCondLst>
                            <p:childTnLst>
                              <p:par>
                                <p:cTn id="3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22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500"/>
                            </p:stCondLst>
                            <p:childTnLst>
                              <p:par>
                                <p:cTn id="37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22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500"/>
                                        <p:tgtEl>
                                          <p:spTgt spid="22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500"/>
                            </p:stCondLst>
                            <p:childTnLst>
                              <p:par>
                                <p:cTn id="45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10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10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000"/>
                            </p:stCondLst>
                            <p:childTnLst>
                              <p:par>
                                <p:cTn id="68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3000"/>
                            </p:stCondLst>
                            <p:childTnLst>
                              <p:par>
                                <p:cTn id="72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4000"/>
                            </p:stCondLst>
                            <p:childTnLst>
                              <p:par>
                                <p:cTn id="76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0"/>
                            </p:stCondLst>
                            <p:childTnLst>
                              <p:par>
                                <p:cTn id="8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500"/>
                            </p:stCondLst>
                            <p:childTnLst>
                              <p:par>
                                <p:cTn id="84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6000"/>
                            </p:stCondLst>
                            <p:childTnLst>
                              <p:par>
                                <p:cTn id="8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6500"/>
                            </p:stCondLst>
                            <p:childTnLst>
                              <p:par>
                                <p:cTn id="92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2" grpId="0"/>
      <p:bldP spid="22533" grpId="0"/>
      <p:bldP spid="22546" grpId="0"/>
      <p:bldP spid="22547" grpId="0"/>
      <p:bldP spid="22548" grpId="0"/>
      <p:bldP spid="3" grpId="0"/>
      <p:bldP spid="4" grpId="0"/>
      <p:bldP spid="14" grpId="0"/>
      <p:bldP spid="15" grpId="0"/>
      <p:bldP spid="16" grpId="0"/>
      <p:bldP spid="17" grpId="0"/>
      <p:bldP spid="17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4" name="Content Placeholder 3">
            <a:hlinkClick r:id="" action="ppaction://ole?verb="/>
          </p:cNvPr>
          <p:cNvGraphicFramePr>
            <a:graphicFrameLocks noChangeAspect="1"/>
          </p:cNvGraphicFramePr>
          <p:nvPr>
            <p:ph sz="half" idx="1"/>
          </p:nvPr>
        </p:nvGraphicFramePr>
        <p:xfrm>
          <a:off x="593937" y="1712384"/>
          <a:ext cx="4863253" cy="49860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" name="" r:id="rId1" imgW="2133600" imgH="2197100" progId="Equation.KSEE3">
                  <p:embed/>
                </p:oleObj>
              </mc:Choice>
              <mc:Fallback>
                <p:oleObj name="" r:id="rId1" imgW="2133600" imgH="2197100" progId="Equation.KSEE3">
                  <p:embed/>
                  <p:pic>
                    <p:nvPicPr>
                      <p:cNvPr id="0" name="Picture 2048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593937" y="1712384"/>
                        <a:ext cx="4863253" cy="49860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70" name="Text Box 18"/>
          <p:cNvSpPr txBox="1"/>
          <p:nvPr/>
        </p:nvSpPr>
        <p:spPr>
          <a:xfrm>
            <a:off x="5808133" y="5899151"/>
            <a:ext cx="656167" cy="66611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3735" dirty="0">
                <a:solidFill>
                  <a:srgbClr val="0000FF"/>
                </a:solidFill>
                <a:latin typeface="VNI-Times" charset="0"/>
              </a:rPr>
              <a:t>A</a:t>
            </a:r>
            <a:endParaRPr lang="en-US" altLang="en-US" sz="3735" dirty="0">
              <a:solidFill>
                <a:srgbClr val="0000FF"/>
              </a:solidFill>
              <a:latin typeface="VNI-Times" charset="0"/>
            </a:endParaRPr>
          </a:p>
        </p:txBody>
      </p:sp>
      <p:sp>
        <p:nvSpPr>
          <p:cNvPr id="23571" name="Text Box 19"/>
          <p:cNvSpPr txBox="1"/>
          <p:nvPr/>
        </p:nvSpPr>
        <p:spPr>
          <a:xfrm>
            <a:off x="9309100" y="5899151"/>
            <a:ext cx="656167" cy="66611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3735" dirty="0">
                <a:solidFill>
                  <a:srgbClr val="0000FF"/>
                </a:solidFill>
                <a:latin typeface="VNI-Times" charset="0"/>
              </a:rPr>
              <a:t>B</a:t>
            </a:r>
            <a:endParaRPr lang="en-US" altLang="en-US" sz="3735" dirty="0">
              <a:solidFill>
                <a:srgbClr val="0000FF"/>
              </a:solidFill>
              <a:latin typeface="VNI-Times" charset="0"/>
            </a:endParaRPr>
          </a:p>
        </p:txBody>
      </p:sp>
      <p:sp>
        <p:nvSpPr>
          <p:cNvPr id="16" name="Text Box 3"/>
          <p:cNvSpPr txBox="1"/>
          <p:nvPr/>
        </p:nvSpPr>
        <p:spPr>
          <a:xfrm>
            <a:off x="7996767" y="5298017"/>
            <a:ext cx="1320800" cy="66611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3735" dirty="0">
                <a:solidFill>
                  <a:srgbClr val="FF0000"/>
                </a:solidFill>
                <a:latin typeface="VNI-Times" charset="0"/>
              </a:rPr>
              <a:t>45</a:t>
            </a:r>
            <a:r>
              <a:rPr lang="en-US" altLang="en-US" sz="3735" dirty="0">
                <a:solidFill>
                  <a:srgbClr val="FF0000"/>
                </a:solidFill>
                <a:latin typeface="VNI-Times" charset="0"/>
                <a:sym typeface="Symbol" panose="05050102010706020507" pitchFamily="18" charset="2"/>
              </a:rPr>
              <a:t></a:t>
            </a:r>
            <a:endParaRPr lang="en-US" altLang="en-US" sz="3735" dirty="0">
              <a:solidFill>
                <a:srgbClr val="FF0000"/>
              </a:solidFill>
              <a:latin typeface="VNI-Times" charset="0"/>
              <a:sym typeface="Symbol" panose="05050102010706020507" pitchFamily="18" charset="2"/>
            </a:endParaRPr>
          </a:p>
        </p:txBody>
      </p:sp>
      <p:sp>
        <p:nvSpPr>
          <p:cNvPr id="17" name="Arc 12"/>
          <p:cNvSpPr/>
          <p:nvPr/>
        </p:nvSpPr>
        <p:spPr bwMode="auto">
          <a:xfrm rot="13885724">
            <a:off x="8725959" y="5502275"/>
            <a:ext cx="304800" cy="425451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2656"/>
              <a:gd name="T2" fmla="*/ 21574 w 21600"/>
              <a:gd name="T3" fmla="*/ 22656 h 22656"/>
              <a:gd name="T4" fmla="*/ 0 w 21600"/>
              <a:gd name="T5" fmla="*/ 21600 h 226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2656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1952"/>
                  <a:pt x="21591" y="22304"/>
                  <a:pt x="21574" y="22656"/>
                </a:cubicBezTo>
              </a:path>
              <a:path w="21600" h="22656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1952"/>
                  <a:pt x="21591" y="22304"/>
                  <a:pt x="21574" y="22656"/>
                </a:cubicBezTo>
                <a:lnTo>
                  <a:pt x="0" y="21600"/>
                </a:lnTo>
                <a:close/>
              </a:path>
            </a:pathLst>
          </a:custGeom>
          <a:noFill/>
          <a:ln w="19050">
            <a:solidFill>
              <a:srgbClr val="0000FF"/>
            </a:solidFill>
            <a:round/>
          </a:ln>
          <a:effectLst/>
        </p:spPr>
        <p:txBody>
          <a:bodyPr vert="eaVert"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3200" b="0" i="0" u="none" strike="noStrike" kern="1200" cap="none" spc="0" normalizeH="0" baseline="0" noProof="0">
              <a:ln>
                <a:noFill/>
              </a:ln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VNI-Times" charset="0"/>
              <a:ea typeface="+mn-ea"/>
              <a:cs typeface="+mn-cs"/>
            </a:endParaRPr>
          </a:p>
        </p:txBody>
      </p:sp>
      <p:sp>
        <p:nvSpPr>
          <p:cNvPr id="18" name="Line 13"/>
          <p:cNvSpPr/>
          <p:nvPr/>
        </p:nvSpPr>
        <p:spPr>
          <a:xfrm>
            <a:off x="6299200" y="5969000"/>
            <a:ext cx="3251200" cy="0"/>
          </a:xfrm>
          <a:prstGeom prst="line">
            <a:avLst/>
          </a:prstGeom>
          <a:ln w="1905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9" name="Line 14"/>
          <p:cNvSpPr/>
          <p:nvPr/>
        </p:nvSpPr>
        <p:spPr>
          <a:xfrm flipV="1">
            <a:off x="6303433" y="3124200"/>
            <a:ext cx="0" cy="2844800"/>
          </a:xfrm>
          <a:prstGeom prst="line">
            <a:avLst/>
          </a:prstGeom>
          <a:ln w="1905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0" name="Line 15"/>
          <p:cNvSpPr/>
          <p:nvPr/>
        </p:nvSpPr>
        <p:spPr>
          <a:xfrm>
            <a:off x="6303433" y="3124200"/>
            <a:ext cx="3251200" cy="2844800"/>
          </a:xfrm>
          <a:prstGeom prst="line">
            <a:avLst/>
          </a:prstGeom>
          <a:ln w="1905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1" name="Line 16"/>
          <p:cNvSpPr/>
          <p:nvPr/>
        </p:nvSpPr>
        <p:spPr>
          <a:xfrm>
            <a:off x="6316133" y="5664200"/>
            <a:ext cx="406400" cy="0"/>
          </a:xfrm>
          <a:prstGeom prst="line">
            <a:avLst/>
          </a:prstGeom>
          <a:ln w="1905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2" name="Line 17"/>
          <p:cNvSpPr/>
          <p:nvPr/>
        </p:nvSpPr>
        <p:spPr>
          <a:xfrm>
            <a:off x="6722533" y="5664200"/>
            <a:ext cx="0" cy="304800"/>
          </a:xfrm>
          <a:prstGeom prst="line">
            <a:avLst/>
          </a:prstGeom>
          <a:ln w="1905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3" name="Text Box 20"/>
          <p:cNvSpPr txBox="1"/>
          <p:nvPr/>
        </p:nvSpPr>
        <p:spPr>
          <a:xfrm>
            <a:off x="5949951" y="2438400"/>
            <a:ext cx="656167" cy="66611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3735" dirty="0">
                <a:solidFill>
                  <a:srgbClr val="0000FF"/>
                </a:solidFill>
                <a:latin typeface="VNI-Times" charset="0"/>
              </a:rPr>
              <a:t>C</a:t>
            </a:r>
            <a:endParaRPr lang="en-US" altLang="en-US" sz="3735" dirty="0">
              <a:solidFill>
                <a:srgbClr val="0000FF"/>
              </a:solidFill>
              <a:latin typeface="VNI-Times" charset="0"/>
            </a:endParaRPr>
          </a:p>
        </p:txBody>
      </p:sp>
      <p:grpSp>
        <p:nvGrpSpPr>
          <p:cNvPr id="24" name="Group 57"/>
          <p:cNvGrpSpPr/>
          <p:nvPr/>
        </p:nvGrpSpPr>
        <p:grpSpPr>
          <a:xfrm>
            <a:off x="6136217" y="4404784"/>
            <a:ext cx="1852083" cy="1727200"/>
            <a:chOff x="3643" y="1613"/>
            <a:chExt cx="875" cy="816"/>
          </a:xfrm>
        </p:grpSpPr>
        <p:grpSp>
          <p:nvGrpSpPr>
            <p:cNvPr id="25" name="Group 58"/>
            <p:cNvGrpSpPr/>
            <p:nvPr/>
          </p:nvGrpSpPr>
          <p:grpSpPr>
            <a:xfrm>
              <a:off x="3643" y="1613"/>
              <a:ext cx="167" cy="156"/>
              <a:chOff x="5017" y="899"/>
              <a:chExt cx="203" cy="192"/>
            </a:xfrm>
          </p:grpSpPr>
          <p:sp>
            <p:nvSpPr>
              <p:cNvPr id="26" name="Line 59"/>
              <p:cNvSpPr/>
              <p:nvPr/>
            </p:nvSpPr>
            <p:spPr>
              <a:xfrm flipH="1">
                <a:off x="5037" y="899"/>
                <a:ext cx="144" cy="192"/>
              </a:xfrm>
              <a:prstGeom prst="line">
                <a:avLst/>
              </a:prstGeom>
              <a:ln w="19050" cap="flat" cmpd="sng">
                <a:solidFill>
                  <a:srgbClr val="FF00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27" name="Line 60"/>
              <p:cNvSpPr/>
              <p:nvPr/>
            </p:nvSpPr>
            <p:spPr>
              <a:xfrm>
                <a:off x="5017" y="909"/>
                <a:ext cx="203" cy="179"/>
              </a:xfrm>
              <a:prstGeom prst="line">
                <a:avLst/>
              </a:prstGeom>
              <a:ln w="19050" cap="flat" cmpd="sng">
                <a:solidFill>
                  <a:srgbClr val="FF0000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  <p:grpSp>
          <p:nvGrpSpPr>
            <p:cNvPr id="28" name="Group 61"/>
            <p:cNvGrpSpPr/>
            <p:nvPr/>
          </p:nvGrpSpPr>
          <p:grpSpPr>
            <a:xfrm>
              <a:off x="4351" y="2273"/>
              <a:ext cx="167" cy="156"/>
              <a:chOff x="5017" y="899"/>
              <a:chExt cx="203" cy="192"/>
            </a:xfrm>
          </p:grpSpPr>
          <p:sp>
            <p:nvSpPr>
              <p:cNvPr id="29" name="Line 62"/>
              <p:cNvSpPr/>
              <p:nvPr/>
            </p:nvSpPr>
            <p:spPr>
              <a:xfrm flipH="1">
                <a:off x="5037" y="899"/>
                <a:ext cx="144" cy="192"/>
              </a:xfrm>
              <a:prstGeom prst="line">
                <a:avLst/>
              </a:prstGeom>
              <a:ln w="19050" cap="flat" cmpd="sng">
                <a:solidFill>
                  <a:srgbClr val="FF00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0" name="Line 63"/>
              <p:cNvSpPr/>
              <p:nvPr/>
            </p:nvSpPr>
            <p:spPr>
              <a:xfrm>
                <a:off x="5017" y="909"/>
                <a:ext cx="203" cy="179"/>
              </a:xfrm>
              <a:prstGeom prst="line">
                <a:avLst/>
              </a:prstGeom>
              <a:ln w="19050" cap="flat" cmpd="sng">
                <a:solidFill>
                  <a:srgbClr val="FF0000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</p:grpSp>
      <p:sp>
        <p:nvSpPr>
          <p:cNvPr id="25668" name="Rectangle 68"/>
          <p:cNvSpPr/>
          <p:nvPr/>
        </p:nvSpPr>
        <p:spPr>
          <a:xfrm>
            <a:off x="284480" y="558800"/>
            <a:ext cx="10136293" cy="1240155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rgbClr val="3333CC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effectLst/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effectLst/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effectLst/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effectLst/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4265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charset="0"/>
              </a:rPr>
              <a:t> 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b)Vận dụng tính chất, dấu hiệu nhận biết tam giác vuông cân, tam giác đều để thực hiện ? 1.</a:t>
            </a:r>
            <a:endParaRPr lang="en-US" altLang="en-US" b="1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23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23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000"/>
                            </p:stCondLst>
                            <p:childTnLst>
                              <p:par>
                                <p:cTn id="34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0"/>
                            </p:stCondLst>
                            <p:childTnLst>
                              <p:par>
                                <p:cTn id="3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500"/>
                            </p:stCondLst>
                            <p:childTnLst>
                              <p:par>
                                <p:cTn id="42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6500"/>
                            </p:stCondLst>
                            <p:childTnLst>
                              <p:par>
                                <p:cTn id="46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7000"/>
                            </p:stCondLst>
                            <p:childTnLst>
                              <p:par>
                                <p:cTn id="50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7500"/>
                            </p:stCondLst>
                            <p:childTnLst>
                              <p:par>
                                <p:cTn id="54" presetID="1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8500"/>
                            </p:stCondLst>
                            <p:childTnLst>
                              <p:par>
                                <p:cTn id="61" presetID="35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2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720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500"/>
                            </p:stCondLst>
                            <p:childTnLst>
                              <p:par>
                                <p:cTn id="68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1000"/>
                            </p:stCondLst>
                            <p:childTnLst>
                              <p:par>
                                <p:cTn id="72" presetID="14" presetClass="entr" presetSubtype="1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5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70" grpId="0"/>
      <p:bldP spid="23571" grpId="0"/>
      <p:bldP spid="16" grpId="0"/>
      <p:bldP spid="16" grpId="1"/>
      <p:bldP spid="16" grpId="2"/>
      <p:bldP spid="23" grpId="0"/>
      <p:bldP spid="25668" grpId="0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12" name="Object 11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6294967" y="630767"/>
          <a:ext cx="4076700" cy="50952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" name="" r:id="rId1" imgW="2654300" imgH="3124200" progId="Equation.KSEE3">
                  <p:embed/>
                </p:oleObj>
              </mc:Choice>
              <mc:Fallback>
                <p:oleObj name="" r:id="rId1" imgW="2654300" imgH="3124200" progId="Equation.KSEE3">
                  <p:embed/>
                  <p:pic>
                    <p:nvPicPr>
                      <p:cNvPr id="0" name="Picture 2048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6294967" y="630767"/>
                        <a:ext cx="4076700" cy="50952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6" name="Text Box 10"/>
          <p:cNvSpPr txBox="1"/>
          <p:nvPr/>
        </p:nvSpPr>
        <p:spPr>
          <a:xfrm>
            <a:off x="1058333" y="3407833"/>
            <a:ext cx="1071033" cy="5429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935" b="1" i="1" dirty="0">
                <a:solidFill>
                  <a:srgbClr val="FF9900"/>
                </a:solidFill>
                <a:latin typeface="VNI-Times" charset="0"/>
              </a:rPr>
              <a:t>60</a:t>
            </a:r>
            <a:r>
              <a:rPr lang="en-US" altLang="en-US" sz="2935" b="1" i="1" dirty="0">
                <a:solidFill>
                  <a:srgbClr val="FF9900"/>
                </a:solidFill>
                <a:latin typeface="VNI-Times" charset="0"/>
                <a:sym typeface="Symbol" panose="05050102010706020507" pitchFamily="18" charset="2"/>
              </a:rPr>
              <a:t></a:t>
            </a:r>
            <a:endParaRPr lang="en-US" altLang="en-US" sz="2935" b="1" i="1" dirty="0">
              <a:solidFill>
                <a:srgbClr val="FF9900"/>
              </a:solidFill>
              <a:latin typeface="VNI-Times" charset="0"/>
              <a:sym typeface="Symbol" panose="05050102010706020507" pitchFamily="18" charset="2"/>
            </a:endParaRPr>
          </a:p>
        </p:txBody>
      </p:sp>
      <p:sp>
        <p:nvSpPr>
          <p:cNvPr id="24588" name="Line 12"/>
          <p:cNvSpPr/>
          <p:nvPr/>
        </p:nvSpPr>
        <p:spPr>
          <a:xfrm flipV="1">
            <a:off x="766233" y="4182533"/>
            <a:ext cx="1557867" cy="10584"/>
          </a:xfrm>
          <a:prstGeom prst="line">
            <a:avLst/>
          </a:prstGeom>
          <a:ln w="1905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</p:sp>
      <p:grpSp>
        <p:nvGrpSpPr>
          <p:cNvPr id="3" name="Group 13"/>
          <p:cNvGrpSpPr/>
          <p:nvPr/>
        </p:nvGrpSpPr>
        <p:grpSpPr>
          <a:xfrm>
            <a:off x="1452033" y="3989917"/>
            <a:ext cx="1837267" cy="355600"/>
            <a:chOff x="4286" y="1993"/>
            <a:chExt cx="868" cy="168"/>
          </a:xfrm>
        </p:grpSpPr>
        <p:grpSp>
          <p:nvGrpSpPr>
            <p:cNvPr id="12391" name="Group 14"/>
            <p:cNvGrpSpPr/>
            <p:nvPr/>
          </p:nvGrpSpPr>
          <p:grpSpPr>
            <a:xfrm>
              <a:off x="4286" y="2013"/>
              <a:ext cx="72" cy="148"/>
              <a:chOff x="3884" y="2668"/>
              <a:chExt cx="72" cy="148"/>
            </a:xfrm>
          </p:grpSpPr>
          <p:sp>
            <p:nvSpPr>
              <p:cNvPr id="12395" name="Line 15"/>
              <p:cNvSpPr/>
              <p:nvPr/>
            </p:nvSpPr>
            <p:spPr>
              <a:xfrm flipH="1">
                <a:off x="3884" y="2668"/>
                <a:ext cx="48" cy="144"/>
              </a:xfrm>
              <a:prstGeom prst="line">
                <a:avLst/>
              </a:prstGeom>
              <a:ln w="9525" cap="flat" cmpd="sng">
                <a:solidFill>
                  <a:srgbClr val="0099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2396" name="Line 16"/>
              <p:cNvSpPr/>
              <p:nvPr/>
            </p:nvSpPr>
            <p:spPr>
              <a:xfrm flipH="1">
                <a:off x="3908" y="2672"/>
                <a:ext cx="48" cy="144"/>
              </a:xfrm>
              <a:prstGeom prst="line">
                <a:avLst/>
              </a:prstGeom>
              <a:ln w="9525" cap="flat" cmpd="sng">
                <a:solidFill>
                  <a:srgbClr val="009900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  <p:grpSp>
          <p:nvGrpSpPr>
            <p:cNvPr id="12392" name="Group 17"/>
            <p:cNvGrpSpPr/>
            <p:nvPr/>
          </p:nvGrpSpPr>
          <p:grpSpPr>
            <a:xfrm>
              <a:off x="5082" y="1993"/>
              <a:ext cx="72" cy="148"/>
              <a:chOff x="3884" y="2668"/>
              <a:chExt cx="72" cy="148"/>
            </a:xfrm>
          </p:grpSpPr>
          <p:sp>
            <p:nvSpPr>
              <p:cNvPr id="12393" name="Line 18"/>
              <p:cNvSpPr/>
              <p:nvPr/>
            </p:nvSpPr>
            <p:spPr>
              <a:xfrm flipH="1">
                <a:off x="3884" y="2668"/>
                <a:ext cx="48" cy="144"/>
              </a:xfrm>
              <a:prstGeom prst="line">
                <a:avLst/>
              </a:prstGeom>
              <a:ln w="9525" cap="flat" cmpd="sng">
                <a:solidFill>
                  <a:srgbClr val="0099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2394" name="Line 19"/>
              <p:cNvSpPr/>
              <p:nvPr/>
            </p:nvSpPr>
            <p:spPr>
              <a:xfrm flipH="1">
                <a:off x="3908" y="2672"/>
                <a:ext cx="48" cy="144"/>
              </a:xfrm>
              <a:prstGeom prst="line">
                <a:avLst/>
              </a:prstGeom>
              <a:ln w="9525" cap="flat" cmpd="sng">
                <a:solidFill>
                  <a:srgbClr val="009900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</p:grpSp>
      <p:sp>
        <p:nvSpPr>
          <p:cNvPr id="24596" name="Arc 20"/>
          <p:cNvSpPr/>
          <p:nvPr/>
        </p:nvSpPr>
        <p:spPr bwMode="auto">
          <a:xfrm rot="252797">
            <a:off x="950384" y="3839633"/>
            <a:ext cx="300567" cy="4064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237"/>
              <a:gd name="T1" fmla="*/ 0 h 21600"/>
              <a:gd name="T2" fmla="*/ 21237 w 21237"/>
              <a:gd name="T3" fmla="*/ 17657 h 21600"/>
              <a:gd name="T4" fmla="*/ 0 w 21237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237" h="21600" fill="none" extrusionOk="0">
                <a:moveTo>
                  <a:pt x="-1" y="0"/>
                </a:moveTo>
                <a:cubicBezTo>
                  <a:pt x="10408" y="0"/>
                  <a:pt x="19336" y="7423"/>
                  <a:pt x="21237" y="17656"/>
                </a:cubicBezTo>
              </a:path>
              <a:path w="21237" h="21600" stroke="0" extrusionOk="0">
                <a:moveTo>
                  <a:pt x="-1" y="0"/>
                </a:moveTo>
                <a:cubicBezTo>
                  <a:pt x="10408" y="0"/>
                  <a:pt x="19336" y="7423"/>
                  <a:pt x="21237" y="17656"/>
                </a:cubicBezTo>
                <a:lnTo>
                  <a:pt x="0" y="21600"/>
                </a:lnTo>
                <a:close/>
              </a:path>
            </a:pathLst>
          </a:custGeom>
          <a:noFill/>
          <a:ln w="19050">
            <a:solidFill>
              <a:srgbClr val="0000FF"/>
            </a:solidFill>
            <a:round/>
          </a:ln>
          <a:effectLst/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3200" b="0" i="0" u="none" strike="noStrike" kern="1200" cap="none" spc="0" normalizeH="0" baseline="0" noProof="0">
              <a:ln>
                <a:noFill/>
              </a:ln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VNI-Times" charset="0"/>
              <a:ea typeface="+mn-ea"/>
              <a:cs typeface="+mn-cs"/>
            </a:endParaRPr>
          </a:p>
        </p:txBody>
      </p:sp>
      <p:sp>
        <p:nvSpPr>
          <p:cNvPr id="24597" name="Line 21"/>
          <p:cNvSpPr/>
          <p:nvPr/>
        </p:nvSpPr>
        <p:spPr>
          <a:xfrm flipH="1" flipV="1">
            <a:off x="2296584" y="1314451"/>
            <a:ext cx="10583" cy="2878667"/>
          </a:xfrm>
          <a:prstGeom prst="line">
            <a:avLst/>
          </a:prstGeom>
          <a:ln w="1905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4598" name="Line 22"/>
          <p:cNvSpPr/>
          <p:nvPr/>
        </p:nvSpPr>
        <p:spPr>
          <a:xfrm flipV="1">
            <a:off x="2029884" y="3943351"/>
            <a:ext cx="266700" cy="0"/>
          </a:xfrm>
          <a:prstGeom prst="line">
            <a:avLst/>
          </a:prstGeom>
          <a:ln w="1905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4599" name="Line 23"/>
          <p:cNvSpPr/>
          <p:nvPr/>
        </p:nvSpPr>
        <p:spPr>
          <a:xfrm flipH="1">
            <a:off x="2036233" y="3953933"/>
            <a:ext cx="0" cy="241300"/>
          </a:xfrm>
          <a:prstGeom prst="line">
            <a:avLst/>
          </a:prstGeom>
          <a:ln w="1905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4601" name="Text Box 25"/>
          <p:cNvSpPr txBox="1"/>
          <p:nvPr/>
        </p:nvSpPr>
        <p:spPr>
          <a:xfrm>
            <a:off x="285751" y="4102100"/>
            <a:ext cx="804333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dirty="0">
                <a:solidFill>
                  <a:srgbClr val="0000FF"/>
                </a:solidFill>
                <a:latin typeface="VNI-Times" charset="0"/>
              </a:rPr>
              <a:t>B</a:t>
            </a:r>
            <a:endParaRPr lang="en-US" altLang="en-US" dirty="0">
              <a:solidFill>
                <a:srgbClr val="0000FF"/>
              </a:solidFill>
              <a:latin typeface="VNI-Times" charset="0"/>
            </a:endParaRPr>
          </a:p>
        </p:txBody>
      </p:sp>
      <p:sp>
        <p:nvSpPr>
          <p:cNvPr id="24602" name="Text Box 26"/>
          <p:cNvSpPr txBox="1"/>
          <p:nvPr/>
        </p:nvSpPr>
        <p:spPr>
          <a:xfrm>
            <a:off x="2059517" y="740833"/>
            <a:ext cx="656167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dirty="0">
                <a:solidFill>
                  <a:srgbClr val="0000FF"/>
                </a:solidFill>
                <a:latin typeface="VNI-Times" charset="0"/>
              </a:rPr>
              <a:t>C</a:t>
            </a:r>
            <a:endParaRPr lang="en-US" altLang="en-US" dirty="0">
              <a:solidFill>
                <a:srgbClr val="0000FF"/>
              </a:solidFill>
              <a:latin typeface="VNI-Times" charset="0"/>
            </a:endParaRPr>
          </a:p>
        </p:txBody>
      </p:sp>
      <p:sp>
        <p:nvSpPr>
          <p:cNvPr id="24603" name="Line 27"/>
          <p:cNvSpPr/>
          <p:nvPr/>
        </p:nvSpPr>
        <p:spPr>
          <a:xfrm flipV="1">
            <a:off x="766233" y="1297517"/>
            <a:ext cx="1532467" cy="2895600"/>
          </a:xfrm>
          <a:prstGeom prst="line">
            <a:avLst/>
          </a:prstGeom>
          <a:ln w="1905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4604" name="Line 28"/>
          <p:cNvSpPr/>
          <p:nvPr/>
        </p:nvSpPr>
        <p:spPr>
          <a:xfrm flipV="1">
            <a:off x="2324100" y="4148667"/>
            <a:ext cx="1608667" cy="33867"/>
          </a:xfrm>
          <a:prstGeom prst="line">
            <a:avLst/>
          </a:prstGeom>
          <a:ln w="19050" cap="flat" cmpd="sng">
            <a:solidFill>
              <a:srgbClr val="0000FF"/>
            </a:solidFill>
            <a:prstDash val="dash"/>
            <a:headEnd type="none" w="med" len="med"/>
            <a:tailEnd type="none" w="med" len="med"/>
          </a:ln>
        </p:spPr>
      </p:sp>
      <p:sp>
        <p:nvSpPr>
          <p:cNvPr id="24605" name="Line 29"/>
          <p:cNvSpPr/>
          <p:nvPr/>
        </p:nvSpPr>
        <p:spPr>
          <a:xfrm>
            <a:off x="2298700" y="1308100"/>
            <a:ext cx="1634067" cy="2834217"/>
          </a:xfrm>
          <a:prstGeom prst="line">
            <a:avLst/>
          </a:prstGeom>
          <a:ln w="19050" cap="flat" cmpd="sng">
            <a:solidFill>
              <a:srgbClr val="0000FF"/>
            </a:solidFill>
            <a:prstDash val="dash"/>
            <a:headEnd type="none" w="med" len="med"/>
            <a:tailEnd type="none" w="med" len="med"/>
          </a:ln>
        </p:spPr>
      </p:sp>
      <p:sp>
        <p:nvSpPr>
          <p:cNvPr id="24606" name="Text Box 30"/>
          <p:cNvSpPr txBox="1"/>
          <p:nvPr/>
        </p:nvSpPr>
        <p:spPr>
          <a:xfrm>
            <a:off x="3879851" y="4040717"/>
            <a:ext cx="914400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dirty="0">
                <a:solidFill>
                  <a:srgbClr val="0000FF"/>
                </a:solidFill>
                <a:latin typeface="VNI-Times" charset="0"/>
              </a:rPr>
              <a:t>B’</a:t>
            </a:r>
            <a:endParaRPr lang="en-US" altLang="en-US" dirty="0">
              <a:solidFill>
                <a:srgbClr val="0000FF"/>
              </a:solidFill>
              <a:latin typeface="VNI-Times" charset="0"/>
            </a:endParaRPr>
          </a:p>
        </p:txBody>
      </p:sp>
      <p:sp>
        <p:nvSpPr>
          <p:cNvPr id="24607" name="Text Box 31"/>
          <p:cNvSpPr txBox="1"/>
          <p:nvPr/>
        </p:nvSpPr>
        <p:spPr>
          <a:xfrm>
            <a:off x="895351" y="2163233"/>
            <a:ext cx="914400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b="1" i="1" dirty="0">
                <a:solidFill>
                  <a:srgbClr val="FF33CC"/>
                </a:solidFill>
                <a:latin typeface="VNI-Times" charset="0"/>
              </a:rPr>
              <a:t>2a</a:t>
            </a:r>
            <a:endParaRPr lang="en-US" altLang="en-US" b="1" i="1" dirty="0">
              <a:solidFill>
                <a:srgbClr val="FF33CC"/>
              </a:solidFill>
              <a:latin typeface="VNI-Times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1849967" y="2745740"/>
            <a:ext cx="1337733" cy="583353"/>
            <a:chOff x="2305" y="3513"/>
            <a:chExt cx="1580" cy="689"/>
          </a:xfrm>
        </p:grpSpPr>
        <p:sp>
          <p:nvSpPr>
            <p:cNvPr id="12353" name="Text Box 71"/>
            <p:cNvSpPr txBox="1"/>
            <p:nvPr/>
          </p:nvSpPr>
          <p:spPr>
            <a:xfrm>
              <a:off x="2305" y="3513"/>
              <a:ext cx="1580" cy="689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b="1" i="1" dirty="0">
                  <a:solidFill>
                    <a:srgbClr val="FF0000"/>
                  </a:solidFill>
                  <a:latin typeface="VNI-Times" charset="0"/>
                </a:rPr>
                <a:t>  a 3</a:t>
              </a:r>
              <a:endParaRPr lang="en-US" altLang="en-US" b="1" i="1" dirty="0">
                <a:solidFill>
                  <a:srgbClr val="FF0000"/>
                </a:solidFill>
                <a:latin typeface="VNI-Times" charset="0"/>
              </a:endParaRPr>
            </a:p>
          </p:txBody>
        </p:sp>
        <p:grpSp>
          <p:nvGrpSpPr>
            <p:cNvPr id="12354" name="Group 72"/>
            <p:cNvGrpSpPr/>
            <p:nvPr/>
          </p:nvGrpSpPr>
          <p:grpSpPr>
            <a:xfrm rot="0">
              <a:off x="3118" y="3648"/>
              <a:ext cx="550" cy="440"/>
              <a:chOff x="4999" y="3753"/>
              <a:chExt cx="220" cy="176"/>
            </a:xfrm>
          </p:grpSpPr>
          <p:sp>
            <p:nvSpPr>
              <p:cNvPr id="12355" name="Line 73"/>
              <p:cNvSpPr/>
              <p:nvPr/>
            </p:nvSpPr>
            <p:spPr>
              <a:xfrm flipV="1">
                <a:off x="5017" y="3758"/>
                <a:ext cx="59" cy="171"/>
              </a:xfrm>
              <a:prstGeom prst="line">
                <a:avLst/>
              </a:prstGeom>
              <a:ln w="19050" cap="flat" cmpd="sng">
                <a:solidFill>
                  <a:srgbClr val="FF00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2356" name="Line 74"/>
              <p:cNvSpPr/>
              <p:nvPr/>
            </p:nvSpPr>
            <p:spPr>
              <a:xfrm flipH="1" flipV="1">
                <a:off x="4999" y="3783"/>
                <a:ext cx="26" cy="141"/>
              </a:xfrm>
              <a:prstGeom prst="line">
                <a:avLst/>
              </a:prstGeom>
              <a:ln w="12700" cap="flat" cmpd="sng">
                <a:solidFill>
                  <a:srgbClr val="FF00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2357" name="Line 75"/>
              <p:cNvSpPr/>
              <p:nvPr/>
            </p:nvSpPr>
            <p:spPr>
              <a:xfrm>
                <a:off x="5065" y="3753"/>
                <a:ext cx="154" cy="1"/>
              </a:xfrm>
              <a:prstGeom prst="line">
                <a:avLst/>
              </a:prstGeom>
              <a:ln w="19050" cap="flat" cmpd="sng">
                <a:solidFill>
                  <a:srgbClr val="FF0000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</p:grpSp>
      <p:sp>
        <p:nvSpPr>
          <p:cNvPr id="24600" name="Text Box 24"/>
          <p:cNvSpPr txBox="1"/>
          <p:nvPr/>
        </p:nvSpPr>
        <p:spPr>
          <a:xfrm>
            <a:off x="2029884" y="4171951"/>
            <a:ext cx="745067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dirty="0">
                <a:solidFill>
                  <a:srgbClr val="0000FF"/>
                </a:solidFill>
                <a:latin typeface="VNI-Times" charset="0"/>
              </a:rPr>
              <a:t>A</a:t>
            </a:r>
            <a:endParaRPr lang="en-US" altLang="en-US" dirty="0">
              <a:solidFill>
                <a:srgbClr val="0000FF"/>
              </a:solidFill>
              <a:latin typeface="VNI-Times" charset="0"/>
            </a:endParaRPr>
          </a:p>
        </p:txBody>
      </p:sp>
      <p:sp>
        <p:nvSpPr>
          <p:cNvPr id="4" name="Text Box 31"/>
          <p:cNvSpPr txBox="1"/>
          <p:nvPr/>
        </p:nvSpPr>
        <p:spPr>
          <a:xfrm>
            <a:off x="1166284" y="4059767"/>
            <a:ext cx="914400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b="1" i="1" dirty="0">
                <a:solidFill>
                  <a:srgbClr val="FF33CC"/>
                </a:solidFill>
                <a:latin typeface="VNI-Times" charset="0"/>
              </a:rPr>
              <a:t>a</a:t>
            </a:r>
            <a:endParaRPr lang="en-US" altLang="en-US" b="1" i="1" dirty="0">
              <a:solidFill>
                <a:srgbClr val="FF33CC"/>
              </a:solidFill>
              <a:latin typeface="VNI-Times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1000"/>
                                        <p:tgtEl>
                                          <p:spTgt spid="24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1000"/>
                                        <p:tgtEl>
                                          <p:spTgt spid="24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1000"/>
                                        <p:tgtEl>
                                          <p:spTgt spid="24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1000"/>
                                        <p:tgtEl>
                                          <p:spTgt spid="24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1000"/>
                                        <p:tgtEl>
                                          <p:spTgt spid="24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24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24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24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500"/>
                            </p:stCondLst>
                            <p:childTnLst>
                              <p:par>
                                <p:cTn id="38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0" dur="1000"/>
                                        <p:tgtEl>
                                          <p:spTgt spid="24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6500"/>
                            </p:stCondLst>
                            <p:childTnLst>
                              <p:par>
                                <p:cTn id="4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500"/>
                                        <p:tgtEl>
                                          <p:spTgt spid="24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7000"/>
                            </p:stCondLst>
                            <p:childTnLst>
                              <p:par>
                                <p:cTn id="46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8" dur="2000"/>
                                        <p:tgtEl>
                                          <p:spTgt spid="24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9000"/>
                            </p:stCondLst>
                            <p:childTnLst>
                              <p:par>
                                <p:cTn id="50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1000"/>
                            </p:stCondLst>
                            <p:childTnLst>
                              <p:par>
                                <p:cTn id="57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9" dur="500"/>
                                        <p:tgtEl>
                                          <p:spTgt spid="24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1500"/>
                            </p:stCondLst>
                            <p:childTnLst>
                              <p:par>
                                <p:cTn id="61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3" dur="2000"/>
                                        <p:tgtEl>
                                          <p:spTgt spid="24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0" fill="hold"/>
                                        <p:tgtEl>
                                          <p:spTgt spid="246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0" fill="hold"/>
                                        <p:tgtEl>
                                          <p:spTgt spid="246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6" grpId="0"/>
      <p:bldP spid="24601" grpId="0"/>
      <p:bldP spid="24602" grpId="0"/>
      <p:bldP spid="24606" grpId="0"/>
      <p:bldP spid="24607" grpId="0"/>
      <p:bldP spid="24600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203200" y="3632200"/>
            <a:ext cx="11176000" cy="1091353"/>
          </a:xfrm>
        </p:spPr>
        <p:txBody>
          <a:bodyPr vert="horz" wrap="square" lIns="121920" tIns="60960" rIns="121920" bIns="60960" numCol="1" anchor="ctr" anchorCtr="0" compatLnSpc="1"/>
          <a:p>
            <a:pPr eaLnBrk="1" hangingPunct="1">
              <a:buNone/>
            </a:pPr>
            <a:br>
              <a:rPr lang="en-US" altLang="en-US" sz="2400" u="sng" dirty="0">
                <a:solidFill>
                  <a:srgbClr val="FFFF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altLang="en-US" sz="2400" u="sng" dirty="0">
                <a:solidFill>
                  <a:srgbClr val="FFFF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altLang="en-US" sz="2400" u="sng" dirty="0">
                <a:solidFill>
                  <a:srgbClr val="FFFF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altLang="en-US" sz="2400" u="sng" dirty="0">
                <a:solidFill>
                  <a:srgbClr val="FFFF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400" u="sng" dirty="0">
                <a:solidFill>
                  <a:srgbClr val="FFFF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b) Định nghĩa: </a:t>
            </a:r>
            <a:br>
              <a:rPr lang="en-US" altLang="en-US" sz="4265" dirty="0">
                <a:solidFill>
                  <a:srgbClr val="00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altLang="en-US" sz="4265" dirty="0">
                <a:solidFill>
                  <a:srgbClr val="00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altLang="en-US" sz="4265" dirty="0">
                <a:solidFill>
                  <a:srgbClr val="00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altLang="en-US" sz="4265" dirty="0">
                <a:solidFill>
                  <a:srgbClr val="00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altLang="en-US" sz="4265" dirty="0">
                <a:solidFill>
                  <a:srgbClr val="00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altLang="en-US" sz="2665" dirty="0">
                <a:solidFill>
                  <a:schemeClr val="tx1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altLang="en-US" sz="2665" dirty="0">
              <a:solidFill>
                <a:schemeClr val="tx1"/>
              </a:solidFill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 vert="horz" wrap="square" lIns="121920" tIns="60960" rIns="121920" bIns="60960" numCol="1" anchor="t" anchorCtr="0" compatLnSpc="1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Tx/>
              <a:buNone/>
              <a:defRPr/>
            </a:pPr>
            <a:endParaRPr kumimoji="0" lang="en-US" altLang="en-US" sz="4265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Tx/>
              <a:buNone/>
              <a:defRPr/>
            </a:pPr>
            <a:endParaRPr kumimoji="0" lang="en-US" altLang="en-US" sz="4265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04800" y="50800"/>
            <a:ext cx="10769600" cy="26765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effectLst/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effectLst/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effectLst/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effectLst/>
                <a:latin typeface="+mn-lt"/>
              </a:defRPr>
            </a:lvl5pPr>
          </a:lstStyle>
          <a:p>
            <a:pPr marL="0" lvl="0" indent="0">
              <a:spcBef>
                <a:spcPct val="0"/>
              </a:spcBef>
              <a:buClrTx/>
              <a:buFontTx/>
              <a:buNone/>
            </a:pPr>
            <a:r>
              <a:rPr lang="en-US" altLang="vi-VN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-Từ a), ta nhận xét: Dù thay đổi độ lớn các cạnh của 1 tam giác và số đo góc nhọn </a:t>
            </a:r>
            <a:r>
              <a:rPr lang="en-US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vi-VN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 thay đổi thì</a:t>
            </a:r>
            <a:r>
              <a:rPr lang="en-US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tỉ số cạnh đối và cạnh kề </a:t>
            </a:r>
            <a:r>
              <a:rPr lang="en-US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cũng </a:t>
            </a:r>
            <a:r>
              <a:rPr lang="en-US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không thay đổi</a:t>
            </a:r>
            <a:r>
              <a:rPr lang="en-US" altLang="vi-VN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Vậy tỉ số giữa cạnh đối và cạnh kề của 1 góc nhọn trong tam giác vuông đặc trưng cho độ lớn của góc nhọn đó.</a:t>
            </a:r>
            <a:endParaRPr lang="en-US" altLang="vi-VN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spcBef>
                <a:spcPct val="0"/>
              </a:spcBef>
              <a:buClrTx/>
              <a:buFontTx/>
              <a:buNone/>
            </a:pPr>
            <a:r>
              <a:rPr lang="en-US" altLang="vi-VN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-Từ b), ta nhận xét: Ứng với mỗi tỉ số nhất định ta có 1 số đo góc duy nhất.</a:t>
            </a:r>
            <a:endParaRPr lang="en-US" altLang="vi-VN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spcBef>
                <a:spcPct val="0"/>
              </a:spcBef>
              <a:buClrTx/>
              <a:buFontTx/>
              <a:buNone/>
            </a:pPr>
            <a:r>
              <a:rPr lang="en-US" altLang="vi-VN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Cùng với tỉ số: </a:t>
            </a:r>
            <a:r>
              <a:rPr lang="en-US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đối/kề</a:t>
            </a:r>
            <a:r>
              <a:rPr lang="en-US" altLang="vi-VN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, ta còn có các tỉ số khác: đối/huyền, kề/huyền và </a:t>
            </a:r>
            <a:r>
              <a:rPr lang="en-US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kề/đối</a:t>
            </a:r>
            <a:r>
              <a:rPr lang="en-US" altLang="vi-VN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Các tỉ số này được gọi là tỉ số lượng giác của góc nhọn.</a:t>
            </a:r>
            <a:endParaRPr lang="en-US" altLang="vi-V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650" name="Line 26"/>
          <p:cNvSpPr/>
          <p:nvPr/>
        </p:nvSpPr>
        <p:spPr>
          <a:xfrm flipH="1">
            <a:off x="7412567" y="3255433"/>
            <a:ext cx="3433233" cy="2000251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6651" name="Line 27"/>
          <p:cNvSpPr/>
          <p:nvPr/>
        </p:nvSpPr>
        <p:spPr>
          <a:xfrm>
            <a:off x="7425267" y="5255684"/>
            <a:ext cx="3575051" cy="0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6652" name="Text Box 28"/>
          <p:cNvSpPr txBox="1"/>
          <p:nvPr/>
        </p:nvSpPr>
        <p:spPr>
          <a:xfrm>
            <a:off x="6936317" y="4948767"/>
            <a:ext cx="357716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>
              <a:spcBef>
                <a:spcPct val="50000"/>
              </a:spcBef>
              <a:buNone/>
            </a:pPr>
            <a:r>
              <a:rPr lang="en-US" altLang="en-US" dirty="0">
                <a:solidFill>
                  <a:schemeClr val="tx2"/>
                </a:solidFill>
                <a:latin typeface="VNI-Times" charset="0"/>
              </a:rPr>
              <a:t>A</a:t>
            </a:r>
            <a:endParaRPr lang="en-US" altLang="en-US" dirty="0">
              <a:solidFill>
                <a:schemeClr val="tx2"/>
              </a:solidFill>
              <a:latin typeface="VNI-Times" charset="0"/>
            </a:endParaRPr>
          </a:p>
        </p:txBody>
      </p:sp>
      <p:sp>
        <p:nvSpPr>
          <p:cNvPr id="26653" name="Text Box 29"/>
          <p:cNvSpPr txBox="1"/>
          <p:nvPr/>
        </p:nvSpPr>
        <p:spPr>
          <a:xfrm>
            <a:off x="10033000" y="5147733"/>
            <a:ext cx="524933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>
              <a:spcBef>
                <a:spcPct val="50000"/>
              </a:spcBef>
              <a:buNone/>
            </a:pPr>
            <a:r>
              <a:rPr lang="en-US" altLang="en-US" dirty="0">
                <a:solidFill>
                  <a:schemeClr val="tx2"/>
                </a:solidFill>
                <a:latin typeface="VNI-Times" charset="0"/>
              </a:rPr>
              <a:t>P</a:t>
            </a:r>
            <a:endParaRPr lang="en-US" altLang="en-US" dirty="0">
              <a:solidFill>
                <a:schemeClr val="tx2"/>
              </a:solidFill>
              <a:latin typeface="VNI-Times" charset="0"/>
            </a:endParaRPr>
          </a:p>
        </p:txBody>
      </p:sp>
      <p:sp>
        <p:nvSpPr>
          <p:cNvPr id="26654" name="Text Box 30"/>
          <p:cNvSpPr txBox="1"/>
          <p:nvPr/>
        </p:nvSpPr>
        <p:spPr>
          <a:xfrm rot="-1849660">
            <a:off x="7857067" y="3649133"/>
            <a:ext cx="2235200" cy="5016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>
              <a:spcBef>
                <a:spcPct val="50000"/>
              </a:spcBef>
              <a:buNone/>
            </a:pPr>
            <a:r>
              <a:rPr lang="en-US" altLang="en-US" sz="2665" dirty="0">
                <a:solidFill>
                  <a:srgbClr val="0000FF"/>
                </a:solidFill>
                <a:latin typeface="VNI-Times" charset="0"/>
              </a:rPr>
              <a:t>cạnh huyền</a:t>
            </a:r>
            <a:endParaRPr lang="en-US" altLang="en-US" sz="2665" dirty="0">
              <a:solidFill>
                <a:srgbClr val="0000FF"/>
              </a:solidFill>
              <a:latin typeface="VNI-Times" charset="0"/>
            </a:endParaRPr>
          </a:p>
        </p:txBody>
      </p:sp>
      <p:sp>
        <p:nvSpPr>
          <p:cNvPr id="26655" name="Text Box 31"/>
          <p:cNvSpPr txBox="1"/>
          <p:nvPr/>
        </p:nvSpPr>
        <p:spPr>
          <a:xfrm>
            <a:off x="8176684" y="5223933"/>
            <a:ext cx="1699683" cy="5016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>
              <a:spcBef>
                <a:spcPct val="50000"/>
              </a:spcBef>
              <a:buNone/>
            </a:pPr>
            <a:r>
              <a:rPr lang="en-US" altLang="en-US" sz="2665" dirty="0">
                <a:solidFill>
                  <a:srgbClr val="FF33CC"/>
                </a:solidFill>
                <a:latin typeface="VNI-Times" charset="0"/>
              </a:rPr>
              <a:t>cạnh kề</a:t>
            </a:r>
            <a:endParaRPr lang="en-US" altLang="en-US" sz="2665" dirty="0">
              <a:solidFill>
                <a:srgbClr val="FF33CC"/>
              </a:solidFill>
              <a:latin typeface="VNI-Times" charset="0"/>
            </a:endParaRPr>
          </a:p>
        </p:txBody>
      </p:sp>
      <p:sp>
        <p:nvSpPr>
          <p:cNvPr id="26656" name="Text Box 32"/>
          <p:cNvSpPr txBox="1"/>
          <p:nvPr/>
        </p:nvSpPr>
        <p:spPr>
          <a:xfrm rot="5400000">
            <a:off x="9525000" y="4366684"/>
            <a:ext cx="2000251" cy="5016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>
              <a:spcBef>
                <a:spcPct val="50000"/>
              </a:spcBef>
              <a:buNone/>
            </a:pPr>
            <a:r>
              <a:rPr lang="en-US" altLang="en-US" sz="2665" dirty="0">
                <a:solidFill>
                  <a:srgbClr val="FFFF00"/>
                </a:solidFill>
                <a:latin typeface="VNI-Times" charset="0"/>
              </a:rPr>
              <a:t>cạnh đối</a:t>
            </a:r>
            <a:endParaRPr lang="en-US" altLang="en-US" sz="2665" dirty="0">
              <a:solidFill>
                <a:srgbClr val="FFFF00"/>
              </a:solidFill>
              <a:latin typeface="VNI-Times" charset="0"/>
            </a:endParaRPr>
          </a:p>
        </p:txBody>
      </p:sp>
      <p:sp>
        <p:nvSpPr>
          <p:cNvPr id="26657" name="Line 33"/>
          <p:cNvSpPr/>
          <p:nvPr/>
        </p:nvSpPr>
        <p:spPr>
          <a:xfrm>
            <a:off x="10261600" y="3606800"/>
            <a:ext cx="0" cy="1651000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6658" name="Text Box 34"/>
          <p:cNvSpPr txBox="1"/>
          <p:nvPr/>
        </p:nvSpPr>
        <p:spPr>
          <a:xfrm>
            <a:off x="10646833" y="2681817"/>
            <a:ext cx="491067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>
              <a:spcBef>
                <a:spcPct val="50000"/>
              </a:spcBef>
              <a:buNone/>
            </a:pPr>
            <a:r>
              <a:rPr lang="en-US" altLang="en-US" dirty="0">
                <a:solidFill>
                  <a:schemeClr val="tx2"/>
                </a:solidFill>
                <a:latin typeface="VNI-Times" charset="0"/>
              </a:rPr>
              <a:t>x</a:t>
            </a:r>
            <a:endParaRPr lang="en-US" altLang="en-US" dirty="0">
              <a:solidFill>
                <a:schemeClr val="tx2"/>
              </a:solidFill>
              <a:latin typeface="VNI-Times" charset="0"/>
            </a:endParaRPr>
          </a:p>
        </p:txBody>
      </p:sp>
      <p:sp>
        <p:nvSpPr>
          <p:cNvPr id="26659" name="Text Box 35"/>
          <p:cNvSpPr txBox="1"/>
          <p:nvPr/>
        </p:nvSpPr>
        <p:spPr>
          <a:xfrm>
            <a:off x="10820400" y="5060951"/>
            <a:ext cx="491067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>
              <a:spcBef>
                <a:spcPct val="50000"/>
              </a:spcBef>
              <a:buNone/>
            </a:pPr>
            <a:r>
              <a:rPr lang="en-US" altLang="en-US" dirty="0">
                <a:solidFill>
                  <a:schemeClr val="tx2"/>
                </a:solidFill>
                <a:latin typeface="VNI-Times" charset="0"/>
              </a:rPr>
              <a:t>y</a:t>
            </a:r>
            <a:endParaRPr lang="en-US" altLang="en-US" dirty="0">
              <a:solidFill>
                <a:schemeClr val="tx2"/>
              </a:solidFill>
              <a:latin typeface="VNI-Times" charset="0"/>
            </a:endParaRPr>
          </a:p>
        </p:txBody>
      </p:sp>
      <p:sp>
        <p:nvSpPr>
          <p:cNvPr id="26660" name="Line 36"/>
          <p:cNvSpPr/>
          <p:nvPr/>
        </p:nvSpPr>
        <p:spPr>
          <a:xfrm flipH="1">
            <a:off x="10077451" y="5080000"/>
            <a:ext cx="177800" cy="0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6661" name="Line 37"/>
          <p:cNvSpPr/>
          <p:nvPr/>
        </p:nvSpPr>
        <p:spPr>
          <a:xfrm>
            <a:off x="10077451" y="5080000"/>
            <a:ext cx="0" cy="173567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grpSp>
        <p:nvGrpSpPr>
          <p:cNvPr id="3" name="Group 38"/>
          <p:cNvGrpSpPr/>
          <p:nvPr/>
        </p:nvGrpSpPr>
        <p:grpSpPr>
          <a:xfrm>
            <a:off x="9939867" y="2980267"/>
            <a:ext cx="594784" cy="766234"/>
            <a:chOff x="4623" y="87"/>
            <a:chExt cx="281" cy="362"/>
          </a:xfrm>
        </p:grpSpPr>
        <p:sp>
          <p:nvSpPr>
            <p:cNvPr id="14373" name="Text Box 39"/>
            <p:cNvSpPr txBox="1"/>
            <p:nvPr/>
          </p:nvSpPr>
          <p:spPr>
            <a:xfrm>
              <a:off x="4623" y="87"/>
              <a:ext cx="258" cy="276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>
                <a:spcBef>
                  <a:spcPct val="50000"/>
                </a:spcBef>
                <a:buNone/>
              </a:pPr>
              <a:r>
                <a:rPr lang="en-US" altLang="en-US" dirty="0">
                  <a:solidFill>
                    <a:schemeClr val="tx2"/>
                  </a:solidFill>
                  <a:latin typeface="VNI-Times" charset="0"/>
                </a:rPr>
                <a:t>M</a:t>
              </a:r>
              <a:endParaRPr lang="en-US" altLang="en-US" dirty="0">
                <a:solidFill>
                  <a:schemeClr val="tx2"/>
                </a:solidFill>
                <a:latin typeface="VNI-Times" charset="0"/>
              </a:endParaRPr>
            </a:p>
          </p:txBody>
        </p:sp>
        <p:sp>
          <p:nvSpPr>
            <p:cNvPr id="14374" name="Text Box 40"/>
            <p:cNvSpPr txBox="1"/>
            <p:nvPr/>
          </p:nvSpPr>
          <p:spPr>
            <a:xfrm>
              <a:off x="4693" y="270"/>
              <a:ext cx="211" cy="179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>
                <a:spcBef>
                  <a:spcPct val="50000"/>
                </a:spcBef>
                <a:buNone/>
              </a:pPr>
              <a:r>
                <a:rPr lang="en-US" altLang="en-US" sz="1865" dirty="0">
                  <a:solidFill>
                    <a:schemeClr val="tx2"/>
                  </a:solidFill>
                  <a:latin typeface="VNI-Times" charset="0"/>
                  <a:sym typeface="Symbol" panose="05050102010706020507" pitchFamily="18" charset="2"/>
                </a:rPr>
                <a:t></a:t>
              </a:r>
              <a:endParaRPr lang="en-US" altLang="en-US" sz="1865" dirty="0">
                <a:solidFill>
                  <a:schemeClr val="tx2"/>
                </a:solidFill>
                <a:latin typeface="VNI-Times" charset="0"/>
                <a:sym typeface="Symbol" panose="05050102010706020507" pitchFamily="18" charset="2"/>
              </a:endParaRPr>
            </a:p>
          </p:txBody>
        </p:sp>
      </p:grpSp>
      <p:grpSp>
        <p:nvGrpSpPr>
          <p:cNvPr id="5" name="Group 41"/>
          <p:cNvGrpSpPr/>
          <p:nvPr/>
        </p:nvGrpSpPr>
        <p:grpSpPr>
          <a:xfrm>
            <a:off x="7874000" y="4673600"/>
            <a:ext cx="738717" cy="698500"/>
            <a:chOff x="3630" y="888"/>
            <a:chExt cx="349" cy="330"/>
          </a:xfrm>
        </p:grpSpPr>
        <p:sp>
          <p:nvSpPr>
            <p:cNvPr id="14371" name="Text Box 42"/>
            <p:cNvSpPr txBox="1"/>
            <p:nvPr/>
          </p:nvSpPr>
          <p:spPr>
            <a:xfrm>
              <a:off x="3731" y="888"/>
              <a:ext cx="248" cy="276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>
                <a:spcBef>
                  <a:spcPct val="50000"/>
                </a:spcBef>
                <a:buNone/>
              </a:pPr>
              <a:r>
                <a:rPr lang="en-US" altLang="en-US" dirty="0">
                  <a:solidFill>
                    <a:schemeClr val="tx2"/>
                  </a:solidFill>
                  <a:latin typeface="VNI-Times" charset="0"/>
                  <a:sym typeface="Symbol" panose="05050102010706020507" pitchFamily="18" charset="2"/>
                </a:rPr>
                <a:t></a:t>
              </a:r>
              <a:endParaRPr lang="en-US" altLang="en-US" dirty="0">
                <a:solidFill>
                  <a:schemeClr val="tx2"/>
                </a:solidFill>
                <a:latin typeface="VNI-Times" charset="0"/>
                <a:sym typeface="Symbol" panose="05050102010706020507" pitchFamily="18" charset="2"/>
              </a:endParaRPr>
            </a:p>
          </p:txBody>
        </p:sp>
        <p:sp>
          <p:nvSpPr>
            <p:cNvPr id="14372" name="Arc 43"/>
            <p:cNvSpPr/>
            <p:nvPr/>
          </p:nvSpPr>
          <p:spPr>
            <a:xfrm rot="1702531">
              <a:off x="3630" y="1026"/>
              <a:ext cx="123" cy="192"/>
            </a:xfrm>
            <a:custGeom>
              <a:avLst/>
              <a:gdLst>
                <a:gd name="txL" fmla="*/ 0 w 18425"/>
                <a:gd name="txT" fmla="*/ 0 h 21600"/>
                <a:gd name="txR" fmla="*/ 18425 w 18425"/>
                <a:gd name="txB" fmla="*/ 21600 h 21600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18425" h="21600" fill="none">
                  <a:moveTo>
                    <a:pt x="-1" y="0"/>
                  </a:moveTo>
                  <a:cubicBezTo>
                    <a:pt x="7520" y="0"/>
                    <a:pt x="14500" y="3912"/>
                    <a:pt x="18425" y="10327"/>
                  </a:cubicBezTo>
                </a:path>
                <a:path w="18425" h="21600" stroke="0">
                  <a:moveTo>
                    <a:pt x="-1" y="0"/>
                  </a:moveTo>
                  <a:cubicBezTo>
                    <a:pt x="7520" y="0"/>
                    <a:pt x="14500" y="3912"/>
                    <a:pt x="18425" y="10327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9525" cap="flat" cmpd="sng">
              <a:solidFill>
                <a:schemeClr val="tx1">
                  <a:alpha val="10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en-US" sz="100"/>
            </a:p>
          </p:txBody>
        </p:sp>
      </p:grpSp>
      <p:grpSp>
        <p:nvGrpSpPr>
          <p:cNvPr id="15368" name="Group 8"/>
          <p:cNvGrpSpPr/>
          <p:nvPr/>
        </p:nvGrpSpPr>
        <p:grpSpPr>
          <a:xfrm>
            <a:off x="264160" y="3098800"/>
            <a:ext cx="5107940" cy="952752"/>
            <a:chOff x="864" y="2832"/>
            <a:chExt cx="1938" cy="450"/>
          </a:xfrm>
        </p:grpSpPr>
        <p:sp>
          <p:nvSpPr>
            <p:cNvPr id="15391" name="Text Box 9"/>
            <p:cNvSpPr txBox="1"/>
            <p:nvPr/>
          </p:nvSpPr>
          <p:spPr>
            <a:xfrm>
              <a:off x="864" y="3000"/>
              <a:ext cx="870" cy="217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2400" dirty="0">
                  <a:solidFill>
                    <a:schemeClr val="tx2"/>
                  </a:solidFill>
                  <a:latin typeface="VNI-Times" charset="0"/>
                  <a:sym typeface="Symbol" panose="05050102010706020507" pitchFamily="18" charset="2"/>
                </a:rPr>
                <a:t> </a:t>
              </a:r>
              <a:r>
                <a:rPr lang="en-US" altLang="en-US" sz="2400" b="1" i="1" dirty="0">
                  <a:solidFill>
                    <a:srgbClr val="FF0000"/>
                  </a:solidFill>
                  <a:latin typeface="VNI-Times" charset="0"/>
                </a:rPr>
                <a:t>s</a:t>
              </a:r>
              <a:r>
                <a:rPr lang="en-US" altLang="en-US" sz="2400" b="1" i="1" dirty="0">
                  <a:solidFill>
                    <a:schemeClr val="tx2"/>
                  </a:solidFill>
                  <a:latin typeface="VNI-Times" charset="0"/>
                </a:rPr>
                <a:t>in</a:t>
              </a:r>
              <a:r>
                <a:rPr lang="en-US" altLang="en-US" sz="2400" b="1" i="1" dirty="0">
                  <a:solidFill>
                    <a:schemeClr val="tx2"/>
                  </a:solidFill>
                  <a:latin typeface="VNI-Times" charset="0"/>
                  <a:sym typeface="Symbol" panose="05050102010706020507" pitchFamily="18" charset="2"/>
                </a:rPr>
                <a:t>  =</a:t>
              </a:r>
              <a:endParaRPr lang="en-US" altLang="en-US" sz="2400" b="1" i="1" dirty="0">
                <a:solidFill>
                  <a:schemeClr val="tx2"/>
                </a:solidFill>
                <a:latin typeface="VNI-Times" charset="0"/>
                <a:sym typeface="Symbol" panose="05050102010706020507" pitchFamily="18" charset="2"/>
              </a:endParaRPr>
            </a:p>
          </p:txBody>
        </p:sp>
        <p:grpSp>
          <p:nvGrpSpPr>
            <p:cNvPr id="15392" name="Group 10"/>
            <p:cNvGrpSpPr/>
            <p:nvPr/>
          </p:nvGrpSpPr>
          <p:grpSpPr>
            <a:xfrm>
              <a:off x="1650" y="2832"/>
              <a:ext cx="1152" cy="450"/>
              <a:chOff x="1824" y="2736"/>
              <a:chExt cx="1152" cy="450"/>
            </a:xfrm>
          </p:grpSpPr>
          <p:sp>
            <p:nvSpPr>
              <p:cNvPr id="15393" name="Text Box 11"/>
              <p:cNvSpPr txBox="1"/>
              <p:nvPr/>
            </p:nvSpPr>
            <p:spPr>
              <a:xfrm>
                <a:off x="1824" y="2736"/>
                <a:ext cx="1152" cy="45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+mn-lt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+mn-lt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+mn-lt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+mn-lt"/>
                  </a:defRPr>
                </a:lvl5pPr>
              </a:lstStyle>
              <a:p>
                <a:pPr marL="0" lvl="0" indent="0"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altLang="en-US" sz="3200" dirty="0">
                    <a:solidFill>
                      <a:schemeClr val="tx2"/>
                    </a:solidFill>
                    <a:latin typeface="VNI-Times" charset="0"/>
                  </a:rPr>
                  <a:t> </a:t>
                </a:r>
                <a:r>
                  <a:rPr lang="en-US" altLang="en-US" sz="2400" dirty="0">
                    <a:solidFill>
                      <a:schemeClr val="tx2"/>
                    </a:solidFill>
                    <a:latin typeface="VNI-Times" charset="0"/>
                  </a:rPr>
                  <a:t>   </a:t>
                </a:r>
                <a:r>
                  <a:rPr lang="en-US" altLang="en-US" sz="2400" b="1" i="1" dirty="0">
                    <a:solidFill>
                      <a:schemeClr val="tx2"/>
                    </a:solidFill>
                    <a:latin typeface="VNI-Times" charset="0"/>
                  </a:rPr>
                  <a:t>cạnh đối</a:t>
                </a:r>
                <a:br>
                  <a:rPr lang="en-US" altLang="en-US" sz="2400" dirty="0">
                    <a:solidFill>
                      <a:schemeClr val="tx2"/>
                    </a:solidFill>
                    <a:latin typeface="VNI-Times" charset="0"/>
                  </a:rPr>
                </a:br>
                <a:r>
                  <a:rPr lang="en-US" altLang="en-US" sz="2400" dirty="0">
                    <a:solidFill>
                      <a:schemeClr val="tx2"/>
                    </a:solidFill>
                    <a:latin typeface="VNI-Times" charset="0"/>
                  </a:rPr>
                  <a:t>    </a:t>
                </a:r>
                <a:r>
                  <a:rPr lang="en-US" altLang="en-US" sz="2400" b="1" i="1" dirty="0">
                    <a:solidFill>
                      <a:srgbClr val="3333FF"/>
                    </a:solidFill>
                    <a:latin typeface="VNI-Times" charset="0"/>
                  </a:rPr>
                  <a:t>cạnh huyền</a:t>
                </a:r>
                <a:endParaRPr lang="en-US" altLang="en-US" sz="2400" b="1" i="1" dirty="0">
                  <a:solidFill>
                    <a:srgbClr val="3333FF"/>
                  </a:solidFill>
                  <a:latin typeface="VNI-Times" charset="0"/>
                </a:endParaRPr>
              </a:p>
            </p:txBody>
          </p:sp>
          <p:sp>
            <p:nvSpPr>
              <p:cNvPr id="15394" name="Line 12"/>
              <p:cNvSpPr/>
              <p:nvPr/>
            </p:nvSpPr>
            <p:spPr>
              <a:xfrm>
                <a:off x="1943" y="2998"/>
                <a:ext cx="847" cy="8"/>
              </a:xfrm>
              <a:prstGeom prst="line">
                <a:avLst/>
              </a:prstGeom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</p:grpSp>
      <p:grpSp>
        <p:nvGrpSpPr>
          <p:cNvPr id="15369" name="Group 13"/>
          <p:cNvGrpSpPr/>
          <p:nvPr/>
        </p:nvGrpSpPr>
        <p:grpSpPr>
          <a:xfrm>
            <a:off x="266700" y="5588000"/>
            <a:ext cx="5549900" cy="830051"/>
            <a:chOff x="2928" y="3504"/>
            <a:chExt cx="2064" cy="392"/>
          </a:xfrm>
        </p:grpSpPr>
        <p:sp>
          <p:nvSpPr>
            <p:cNvPr id="15387" name="Text Box 14"/>
            <p:cNvSpPr txBox="1"/>
            <p:nvPr/>
          </p:nvSpPr>
          <p:spPr>
            <a:xfrm>
              <a:off x="2928" y="3636"/>
              <a:ext cx="1104" cy="217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2400" dirty="0">
                  <a:solidFill>
                    <a:schemeClr val="tx2"/>
                  </a:solidFill>
                  <a:latin typeface="VNI-Times" charset="0"/>
                  <a:sym typeface="Symbol" panose="05050102010706020507" pitchFamily="18" charset="2"/>
                </a:rPr>
                <a:t> </a:t>
              </a:r>
              <a:r>
                <a:rPr lang="en-US" altLang="en-US" sz="2400" b="1" i="1" dirty="0">
                  <a:solidFill>
                    <a:srgbClr val="FF0000"/>
                  </a:solidFill>
                  <a:latin typeface="VNI-Times" charset="0"/>
                  <a:sym typeface="Symbol" panose="05050102010706020507" pitchFamily="18" charset="2"/>
                </a:rPr>
                <a:t>c</a:t>
              </a:r>
              <a:r>
                <a:rPr lang="en-US" altLang="en-US" sz="2400" b="1" i="1" dirty="0">
                  <a:solidFill>
                    <a:schemeClr val="tx2"/>
                  </a:solidFill>
                  <a:latin typeface="VNI-Times" charset="0"/>
                  <a:sym typeface="Symbol" panose="05050102010706020507" pitchFamily="18" charset="2"/>
                </a:rPr>
                <a:t>otg  =</a:t>
              </a:r>
              <a:endParaRPr lang="en-US" altLang="en-US" sz="2400" b="1" i="1" dirty="0">
                <a:solidFill>
                  <a:schemeClr val="tx2"/>
                </a:solidFill>
                <a:latin typeface="VNI-Times" charset="0"/>
                <a:sym typeface="Symbol" panose="05050102010706020507" pitchFamily="18" charset="2"/>
              </a:endParaRPr>
            </a:p>
          </p:txBody>
        </p:sp>
        <p:grpSp>
          <p:nvGrpSpPr>
            <p:cNvPr id="15388" name="Group 15"/>
            <p:cNvGrpSpPr/>
            <p:nvPr/>
          </p:nvGrpSpPr>
          <p:grpSpPr>
            <a:xfrm>
              <a:off x="3810" y="3504"/>
              <a:ext cx="1182" cy="392"/>
              <a:chOff x="1794" y="2736"/>
              <a:chExt cx="1182" cy="392"/>
            </a:xfrm>
          </p:grpSpPr>
          <p:sp>
            <p:nvSpPr>
              <p:cNvPr id="15389" name="Text Box 16"/>
              <p:cNvSpPr txBox="1"/>
              <p:nvPr/>
            </p:nvSpPr>
            <p:spPr>
              <a:xfrm>
                <a:off x="1824" y="2736"/>
                <a:ext cx="1152" cy="39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+mn-lt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+mn-lt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+mn-lt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+mn-lt"/>
                  </a:defRPr>
                </a:lvl5pPr>
              </a:lstStyle>
              <a:p>
                <a:pPr marL="0" lvl="0" indent="0"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altLang="en-US" sz="2400" b="1" i="1" dirty="0">
                    <a:solidFill>
                      <a:srgbClr val="FF33CC"/>
                    </a:solidFill>
                    <a:latin typeface="VNI-Times" charset="0"/>
                  </a:rPr>
                  <a:t>cạnh kề</a:t>
                </a:r>
                <a:br>
                  <a:rPr lang="en-US" altLang="en-US" sz="2400" dirty="0">
                    <a:solidFill>
                      <a:schemeClr val="tx2"/>
                    </a:solidFill>
                    <a:latin typeface="VNI-Times" charset="0"/>
                  </a:rPr>
                </a:br>
                <a:r>
                  <a:rPr lang="en-US" altLang="en-US" sz="2400" b="1" i="1" dirty="0">
                    <a:solidFill>
                      <a:schemeClr val="tx2"/>
                    </a:solidFill>
                    <a:latin typeface="VNI-Times" charset="0"/>
                  </a:rPr>
                  <a:t>cạnh đối</a:t>
                </a:r>
                <a:endParaRPr lang="en-US" altLang="en-US" sz="2400" b="1" i="1" dirty="0">
                  <a:solidFill>
                    <a:schemeClr val="tx2"/>
                  </a:solidFill>
                  <a:latin typeface="VNI-Times" charset="0"/>
                </a:endParaRPr>
              </a:p>
            </p:txBody>
          </p:sp>
          <p:sp>
            <p:nvSpPr>
              <p:cNvPr id="15390" name="Line 17"/>
              <p:cNvSpPr/>
              <p:nvPr/>
            </p:nvSpPr>
            <p:spPr>
              <a:xfrm>
                <a:off x="1794" y="2947"/>
                <a:ext cx="814" cy="1"/>
              </a:xfrm>
              <a:prstGeom prst="line">
                <a:avLst/>
              </a:prstGeom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</p:grpSp>
      <p:grpSp>
        <p:nvGrpSpPr>
          <p:cNvPr id="15370" name="Group 18"/>
          <p:cNvGrpSpPr/>
          <p:nvPr/>
        </p:nvGrpSpPr>
        <p:grpSpPr>
          <a:xfrm>
            <a:off x="266700" y="4597400"/>
            <a:ext cx="5283200" cy="952864"/>
            <a:chOff x="864" y="2832"/>
            <a:chExt cx="1938" cy="450"/>
          </a:xfrm>
        </p:grpSpPr>
        <p:sp>
          <p:nvSpPr>
            <p:cNvPr id="15383" name="Text Box 19"/>
            <p:cNvSpPr txBox="1"/>
            <p:nvPr/>
          </p:nvSpPr>
          <p:spPr>
            <a:xfrm>
              <a:off x="864" y="3000"/>
              <a:ext cx="870" cy="217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2400" dirty="0">
                  <a:solidFill>
                    <a:schemeClr val="tx2"/>
                  </a:solidFill>
                  <a:latin typeface="VNI-Times" charset="0"/>
                  <a:sym typeface="Symbol" panose="05050102010706020507" pitchFamily="18" charset="2"/>
                </a:rPr>
                <a:t> </a:t>
              </a:r>
              <a:r>
                <a:rPr lang="en-US" altLang="en-US" sz="2400" b="1" i="1" dirty="0">
                  <a:solidFill>
                    <a:srgbClr val="FF0000"/>
                  </a:solidFill>
                  <a:latin typeface="VNI-Times" charset="0"/>
                </a:rPr>
                <a:t>t</a:t>
              </a:r>
              <a:r>
                <a:rPr lang="en-US" altLang="en-US" sz="2400" b="1" i="1" dirty="0">
                  <a:solidFill>
                    <a:schemeClr val="tx2"/>
                  </a:solidFill>
                  <a:latin typeface="VNI-Times" charset="0"/>
                </a:rPr>
                <a:t>g</a:t>
              </a:r>
              <a:r>
                <a:rPr lang="en-US" altLang="en-US" sz="2400" b="1" i="1" dirty="0">
                  <a:solidFill>
                    <a:schemeClr val="tx2"/>
                  </a:solidFill>
                  <a:latin typeface="VNI-Times" charset="0"/>
                  <a:sym typeface="Symbol" panose="05050102010706020507" pitchFamily="18" charset="2"/>
                </a:rPr>
                <a:t>  =</a:t>
              </a:r>
              <a:endParaRPr lang="en-US" altLang="en-US" sz="2400" b="1" i="1" dirty="0">
                <a:solidFill>
                  <a:schemeClr val="tx2"/>
                </a:solidFill>
                <a:latin typeface="VNI-Times" charset="0"/>
                <a:sym typeface="Symbol" panose="05050102010706020507" pitchFamily="18" charset="2"/>
              </a:endParaRPr>
            </a:p>
          </p:txBody>
        </p:sp>
        <p:grpSp>
          <p:nvGrpSpPr>
            <p:cNvPr id="15384" name="Group 20"/>
            <p:cNvGrpSpPr/>
            <p:nvPr/>
          </p:nvGrpSpPr>
          <p:grpSpPr>
            <a:xfrm>
              <a:off x="1650" y="2832"/>
              <a:ext cx="1152" cy="450"/>
              <a:chOff x="1824" y="2736"/>
              <a:chExt cx="1152" cy="450"/>
            </a:xfrm>
          </p:grpSpPr>
          <p:sp>
            <p:nvSpPr>
              <p:cNvPr id="15385" name="Text Box 21"/>
              <p:cNvSpPr txBox="1"/>
              <p:nvPr/>
            </p:nvSpPr>
            <p:spPr>
              <a:xfrm>
                <a:off x="1824" y="2736"/>
                <a:ext cx="1152" cy="45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+mn-lt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+mn-lt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+mn-lt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+mn-lt"/>
                  </a:defRPr>
                </a:lvl5pPr>
              </a:lstStyle>
              <a:p>
                <a:pPr marL="0" lvl="0" indent="0"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altLang="en-US" sz="3200" dirty="0">
                    <a:solidFill>
                      <a:schemeClr val="tx2"/>
                    </a:solidFill>
                    <a:latin typeface="VNI-Times" charset="0"/>
                  </a:rPr>
                  <a:t>  </a:t>
                </a:r>
                <a:r>
                  <a:rPr lang="en-US" altLang="en-US" sz="2400" b="1" i="1" dirty="0">
                    <a:solidFill>
                      <a:schemeClr val="tx2"/>
                    </a:solidFill>
                    <a:latin typeface="VNI-Times" charset="0"/>
                  </a:rPr>
                  <a:t>cạnh đối</a:t>
                </a:r>
                <a:br>
                  <a:rPr lang="en-US" altLang="en-US" sz="2400" dirty="0">
                    <a:solidFill>
                      <a:schemeClr val="tx2"/>
                    </a:solidFill>
                    <a:latin typeface="VNI-Times" charset="0"/>
                  </a:rPr>
                </a:br>
                <a:r>
                  <a:rPr lang="en-US" altLang="en-US" sz="2400" dirty="0">
                    <a:solidFill>
                      <a:schemeClr val="tx2"/>
                    </a:solidFill>
                    <a:latin typeface="VNI-Times" charset="0"/>
                  </a:rPr>
                  <a:t>   </a:t>
                </a:r>
                <a:r>
                  <a:rPr lang="en-US" altLang="en-US" sz="2400" b="1" i="1" dirty="0">
                    <a:solidFill>
                      <a:srgbClr val="FF33CC"/>
                    </a:solidFill>
                    <a:latin typeface="VNI-Times" charset="0"/>
                  </a:rPr>
                  <a:t>cạnh kề</a:t>
                </a:r>
                <a:endParaRPr lang="en-US" altLang="en-US" sz="2400" b="1" i="1" dirty="0">
                  <a:solidFill>
                    <a:srgbClr val="FF33CC"/>
                  </a:solidFill>
                  <a:latin typeface="VNI-Times" charset="0"/>
                </a:endParaRPr>
              </a:p>
            </p:txBody>
          </p:sp>
          <p:sp>
            <p:nvSpPr>
              <p:cNvPr id="15386" name="Line 22"/>
              <p:cNvSpPr/>
              <p:nvPr/>
            </p:nvSpPr>
            <p:spPr>
              <a:xfrm>
                <a:off x="1926" y="3006"/>
                <a:ext cx="804" cy="8"/>
              </a:xfrm>
              <a:prstGeom prst="line">
                <a:avLst/>
              </a:prstGeom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</p:grpSp>
      <p:grpSp>
        <p:nvGrpSpPr>
          <p:cNvPr id="15371" name="Group 23"/>
          <p:cNvGrpSpPr/>
          <p:nvPr/>
        </p:nvGrpSpPr>
        <p:grpSpPr>
          <a:xfrm>
            <a:off x="248285" y="3924300"/>
            <a:ext cx="5257800" cy="829734"/>
            <a:chOff x="864" y="2832"/>
            <a:chExt cx="1938" cy="392"/>
          </a:xfrm>
        </p:grpSpPr>
        <p:sp>
          <p:nvSpPr>
            <p:cNvPr id="15379" name="Text Box 24"/>
            <p:cNvSpPr txBox="1"/>
            <p:nvPr/>
          </p:nvSpPr>
          <p:spPr>
            <a:xfrm>
              <a:off x="864" y="2928"/>
              <a:ext cx="870" cy="217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2400" dirty="0">
                  <a:solidFill>
                    <a:schemeClr val="tx2"/>
                  </a:solidFill>
                  <a:latin typeface="VNI-Times" charset="0"/>
                  <a:sym typeface="Symbol" panose="05050102010706020507" pitchFamily="18" charset="2"/>
                </a:rPr>
                <a:t> </a:t>
              </a:r>
              <a:r>
                <a:rPr lang="en-US" altLang="en-US" sz="2400" b="1" i="1" dirty="0">
                  <a:solidFill>
                    <a:srgbClr val="FF0000"/>
                  </a:solidFill>
                  <a:latin typeface="VNI-Times" charset="0"/>
                  <a:sym typeface="Symbol" panose="05050102010706020507" pitchFamily="18" charset="2"/>
                </a:rPr>
                <a:t>c</a:t>
              </a:r>
              <a:r>
                <a:rPr lang="en-US" altLang="en-US" sz="2400" b="1" i="1" dirty="0">
                  <a:solidFill>
                    <a:schemeClr val="tx2"/>
                  </a:solidFill>
                  <a:latin typeface="VNI-Times" charset="0"/>
                  <a:sym typeface="Symbol" panose="05050102010706020507" pitchFamily="18" charset="2"/>
                </a:rPr>
                <a:t>os  =</a:t>
              </a:r>
              <a:endParaRPr lang="en-US" altLang="en-US" sz="2400" b="1" i="1" dirty="0">
                <a:solidFill>
                  <a:schemeClr val="tx2"/>
                </a:solidFill>
                <a:latin typeface="VNI-Times" charset="0"/>
                <a:sym typeface="Symbol" panose="05050102010706020507" pitchFamily="18" charset="2"/>
              </a:endParaRPr>
            </a:p>
          </p:txBody>
        </p:sp>
        <p:grpSp>
          <p:nvGrpSpPr>
            <p:cNvPr id="15380" name="Group 25"/>
            <p:cNvGrpSpPr/>
            <p:nvPr/>
          </p:nvGrpSpPr>
          <p:grpSpPr>
            <a:xfrm>
              <a:off x="1650" y="2832"/>
              <a:ext cx="1152" cy="392"/>
              <a:chOff x="1824" y="2736"/>
              <a:chExt cx="1152" cy="392"/>
            </a:xfrm>
          </p:grpSpPr>
          <p:sp>
            <p:nvSpPr>
              <p:cNvPr id="15381" name="Text Box 26"/>
              <p:cNvSpPr txBox="1"/>
              <p:nvPr/>
            </p:nvSpPr>
            <p:spPr>
              <a:xfrm>
                <a:off x="1824" y="2736"/>
                <a:ext cx="1152" cy="39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+mn-lt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+mn-lt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+mn-lt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+mn-lt"/>
                  </a:defRPr>
                </a:lvl5pPr>
              </a:lstStyle>
              <a:p>
                <a:pPr marL="0" lvl="0" indent="0"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altLang="en-US" sz="2400" dirty="0">
                    <a:solidFill>
                      <a:schemeClr val="tx2"/>
                    </a:solidFill>
                    <a:latin typeface="VNI-Times" charset="0"/>
                  </a:rPr>
                  <a:t>   </a:t>
                </a:r>
                <a:r>
                  <a:rPr lang="en-US" altLang="en-US" sz="2400" b="1" i="1" dirty="0">
                    <a:solidFill>
                      <a:srgbClr val="FF33CC"/>
                    </a:solidFill>
                    <a:latin typeface="VNI-Times" charset="0"/>
                  </a:rPr>
                  <a:t>cạnh kề</a:t>
                </a:r>
                <a:br>
                  <a:rPr lang="en-US" altLang="en-US" sz="2400" dirty="0">
                    <a:solidFill>
                      <a:srgbClr val="FF33CC"/>
                    </a:solidFill>
                    <a:latin typeface="VNI-Times" charset="0"/>
                  </a:rPr>
                </a:br>
                <a:r>
                  <a:rPr lang="en-US" altLang="en-US" sz="2400" dirty="0">
                    <a:solidFill>
                      <a:schemeClr val="tx2"/>
                    </a:solidFill>
                    <a:latin typeface="VNI-Times" charset="0"/>
                  </a:rPr>
                  <a:t>   </a:t>
                </a:r>
                <a:r>
                  <a:rPr lang="en-US" altLang="en-US" sz="2400" b="1" i="1" dirty="0">
                    <a:solidFill>
                      <a:srgbClr val="3333FF"/>
                    </a:solidFill>
                    <a:latin typeface="VNI-Times" charset="0"/>
                  </a:rPr>
                  <a:t>cạnh huyền</a:t>
                </a:r>
                <a:endParaRPr lang="en-US" altLang="en-US" sz="2400" b="1" i="1" dirty="0">
                  <a:solidFill>
                    <a:srgbClr val="3333FF"/>
                  </a:solidFill>
                  <a:latin typeface="VNI-Times" charset="0"/>
                </a:endParaRPr>
              </a:p>
            </p:txBody>
          </p:sp>
          <p:sp>
            <p:nvSpPr>
              <p:cNvPr id="15382" name="Line 27"/>
              <p:cNvSpPr/>
              <p:nvPr/>
            </p:nvSpPr>
            <p:spPr>
              <a:xfrm>
                <a:off x="1919" y="2932"/>
                <a:ext cx="826" cy="2"/>
              </a:xfrm>
              <a:prstGeom prst="line">
                <a:avLst/>
              </a:prstGeom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</p:grpSp>
      <p:sp>
        <p:nvSpPr>
          <p:cNvPr id="6" name="Rectangle 2"/>
          <p:cNvSpPr>
            <a:spLocks noGrp="1" noChangeArrowheads="1"/>
          </p:cNvSpPr>
          <p:nvPr/>
        </p:nvSpPr>
        <p:spPr>
          <a:xfrm>
            <a:off x="6326293" y="5601547"/>
            <a:ext cx="4886113" cy="1701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121920" tIns="60960" rIns="121920" bIns="60960" numCol="1" anchor="ctr" anchorCtr="0" compatLnSpc="1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A04020102020204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A04020102020204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A04020102020204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A04020102020204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A04020102020204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A04020102020204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A04020102020204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A04020102020204" pitchFamily="34" charset="0"/>
              </a:defRPr>
            </a:lvl9pPr>
          </a:lstStyle>
          <a:p>
            <a:pPr eaLnBrk="1" hangingPunct="1">
              <a:buNone/>
            </a:pPr>
            <a:r>
              <a:rPr lang="en-US" altLang="en-US" sz="2665" dirty="0">
                <a:solidFill>
                  <a:schemeClr val="tx1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-Nhận xét: các tỉ số lượng giác của góc nhọn luôn dương và sinα, cosα&lt;1</a:t>
            </a:r>
            <a:br>
              <a:rPr lang="en-US" altLang="en-US" sz="2665" dirty="0">
                <a:solidFill>
                  <a:schemeClr val="tx1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altLang="en-US" sz="2665" dirty="0">
              <a:solidFill>
                <a:schemeClr val="tx1"/>
              </a:solidFill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2000"/>
                                        <p:tgtEl>
                                          <p:spTgt spid="26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1" dur="2000"/>
                                        <p:tgtEl>
                                          <p:spTgt spid="26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000"/>
                            </p:stCondLst>
                            <p:childTnLst>
                              <p:par>
                                <p:cTn id="2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26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500"/>
                            </p:stCondLst>
                            <p:childTnLst>
                              <p:par>
                                <p:cTn id="27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26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0"/>
                            </p:stCondLst>
                            <p:childTnLst>
                              <p:par>
                                <p:cTn id="31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26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500"/>
                            </p:stCondLst>
                            <p:childTnLst>
                              <p:par>
                                <p:cTn id="3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7" dur="2000"/>
                                        <p:tgtEl>
                                          <p:spTgt spid="26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000"/>
                            </p:stCondLst>
                            <p:childTnLst>
                              <p:par>
                                <p:cTn id="49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1" dur="1000"/>
                                        <p:tgtEl>
                                          <p:spTgt spid="26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000"/>
                            </p:stCondLst>
                            <p:childTnLst>
                              <p:par>
                                <p:cTn id="53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5" dur="1000"/>
                                        <p:tgtEl>
                                          <p:spTgt spid="26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000"/>
                            </p:stCondLst>
                            <p:childTnLst>
                              <p:par>
                                <p:cTn id="57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9" dur="500"/>
                                        <p:tgtEl>
                                          <p:spTgt spid="26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4" dur="500"/>
                                        <p:tgtEl>
                                          <p:spTgt spid="26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9" dur="500"/>
                                        <p:tgtEl>
                                          <p:spTgt spid="26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4" dur="500"/>
                                        <p:tgtEl>
                                          <p:spTgt spid="26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9" dur="20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2" dur="2000"/>
                                        <p:tgtEl>
                                          <p:spTgt spid="15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5" dur="2000"/>
                                        <p:tgtEl>
                                          <p:spTgt spid="15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8" dur="2000"/>
                                        <p:tgtEl>
                                          <p:spTgt spid="15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 bldLvl="0" animBg="1"/>
      <p:bldP spid="2" grpId="0"/>
      <p:bldP spid="2" grpId="1"/>
      <p:bldP spid="26652" grpId="0"/>
      <p:bldP spid="26653" grpId="0"/>
      <p:bldP spid="26654" grpId="0"/>
      <p:bldP spid="26655" grpId="0"/>
      <p:bldP spid="26656" grpId="0"/>
      <p:bldP spid="26658" grpId="0"/>
      <p:bldP spid="26659" grpId="0"/>
      <p:bldP spid="6" grpId="0" bldLvl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Rectangle 1"/>
          <p:cNvSpPr/>
          <p:nvPr/>
        </p:nvSpPr>
        <p:spPr>
          <a:xfrm>
            <a:off x="304800" y="101600"/>
            <a:ext cx="10769600" cy="48507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effectLst/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effectLst/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effectLst/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effectLst/>
                <a:latin typeface="+mn-lt"/>
              </a:defRPr>
            </a:lvl5pPr>
          </a:lstStyle>
          <a:p>
            <a:pPr marL="0" lvl="0" indent="0">
              <a:spcBef>
                <a:spcPct val="0"/>
              </a:spcBef>
              <a:buClrTx/>
              <a:buFontTx/>
              <a:buNone/>
            </a:pPr>
            <a:r>
              <a:rPr lang="en-US" alt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?2. Vận dụng định nghĩa tỉ số lượng giác.</a:t>
            </a:r>
            <a:r>
              <a:rPr lang="vi-VN" alt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 giá trị </a:t>
            </a:r>
            <a:r>
              <a:rPr lang="en-US" altLang="vi-VN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tỉ số lượng giác </a:t>
            </a:r>
            <a:r>
              <a:rPr lang="vi-VN" alt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tương ứng của </a:t>
            </a:r>
            <a:r>
              <a:rPr lang="en-US" altLang="vi-VN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tam giác ở ví dụ 1 và 2.</a:t>
            </a:r>
            <a:endParaRPr lang="en-US" altLang="vi-VN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hangingPunct="1">
              <a:buNone/>
            </a:pPr>
            <a:r>
              <a:rPr lang="en-US" altLang="en-US" b="1" i="1" dirty="0">
                <a:solidFill>
                  <a:srgbClr val="FFC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- Xem b</a:t>
            </a:r>
            <a:r>
              <a:rPr lang="en-US" altLang="en-US" b="1" i="1" dirty="0">
                <a:solidFill>
                  <a:srgbClr val="FFC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sym typeface="+mn-ea"/>
              </a:rPr>
              <a:t>à</a:t>
            </a:r>
            <a:r>
              <a:rPr lang="en-US" altLang="en-US" b="1" i="1" dirty="0">
                <a:solidFill>
                  <a:srgbClr val="FFC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i toán 10 v</a:t>
            </a:r>
            <a:r>
              <a:rPr lang="en-US" altLang="en-US" b="1" i="1" dirty="0">
                <a:solidFill>
                  <a:srgbClr val="FFC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sym typeface="+mn-ea"/>
              </a:rPr>
              <a:t>à</a:t>
            </a:r>
            <a:r>
              <a:rPr lang="en-US" altLang="en-US" b="1" i="1" dirty="0">
                <a:solidFill>
                  <a:srgbClr val="FFC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l</a:t>
            </a:r>
            <a:r>
              <a:rPr lang="en-US" altLang="en-US" b="1" i="1" dirty="0">
                <a:solidFill>
                  <a:srgbClr val="FFC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sym typeface="+mn-ea"/>
              </a:rPr>
              <a:t>à</a:t>
            </a:r>
            <a:r>
              <a:rPr lang="en-US" altLang="en-US" b="1" i="1" dirty="0">
                <a:solidFill>
                  <a:srgbClr val="FFC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m ?1,?2 SGK trang 73, 74.</a:t>
            </a:r>
            <a:endParaRPr lang="en-US" altLang="en-US" dirty="0">
              <a:solidFill>
                <a:srgbClr val="FFC000"/>
              </a:solidFill>
              <a:effectLst>
                <a:outerShdw blurRad="38100" dist="38100" dir="2700000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4265" dirty="0">
              <a:effectLst>
                <a:outerShdw blurRad="38100" dist="38100" dir="2700000">
                  <a:srgbClr val="C0C0C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lvl="0" indent="0">
              <a:spcBef>
                <a:spcPct val="0"/>
              </a:spcBef>
              <a:buClrTx/>
              <a:buFontTx/>
              <a:buNone/>
            </a:pPr>
            <a:r>
              <a:rPr lang="en-US">
                <a:solidFill>
                  <a:srgbClr val="FF0000"/>
                </a:solidFill>
                <a:sym typeface="+mn-ea"/>
              </a:rPr>
              <a:t>Như vậy, cho góc nhọn </a:t>
            </a:r>
            <a:r>
              <a:rPr lang="en-US" altLang="en-US" dirty="0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α, ta tính được tỉ số lượng giác của nó. Ngược lại cho 1 trong các tỉ số lượng giác của góc nhọn α, ta có thể dựng được góc nhọn đó. Các em sẽ tìm hiểu thêm ở ví dụ 3 trong sách giáo khoa.</a:t>
            </a:r>
            <a:endParaRPr lang="en-US" altLang="en-US" dirty="0">
              <a:solidFill>
                <a:srgbClr val="FF0000"/>
              </a:solidFill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 marL="0" lvl="0" indent="0">
              <a:spcBef>
                <a:spcPct val="0"/>
              </a:spcBef>
              <a:buClrTx/>
              <a:buFontTx/>
              <a:buNone/>
            </a:pPr>
            <a:endParaRPr lang="en-US" altLang="vi-V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1"/>
          <p:cNvSpPr/>
          <p:nvPr/>
        </p:nvSpPr>
        <p:spPr>
          <a:xfrm>
            <a:off x="270933" y="4665133"/>
            <a:ext cx="11524827" cy="206121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effectLst/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effectLst/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effectLst/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effectLst/>
                <a:latin typeface="+mn-lt"/>
              </a:defRPr>
            </a:lvl5pPr>
          </a:lstStyle>
          <a:p>
            <a:pPr marL="0" lvl="0" indent="0" algn="just">
              <a:spcBef>
                <a:spcPct val="0"/>
              </a:spcBef>
              <a:buClrTx/>
              <a:buFontTx/>
              <a:buNone/>
            </a:pPr>
            <a:r>
              <a:rPr lang="en-US">
                <a:solidFill>
                  <a:srgbClr val="0000FF"/>
                </a:solidFill>
                <a:sym typeface="+mn-ea"/>
              </a:rPr>
              <a:t>*Chú ý: Nếu 2 góc nhọn </a:t>
            </a:r>
            <a:r>
              <a:rPr lang="en-US" altLang="en-US" dirty="0">
                <a:solidFill>
                  <a:srgbClr val="0000FF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α và β,có sinα = sinβ( hoặc cosα = cosβ, hoặc tanα = tanβ, hoặc cotα = cotβ) thì α = β vì chúng là 2 góc tương ứng của 2 tam giác đồng dạng.</a:t>
            </a:r>
            <a:endParaRPr lang="en-US" altLang="en-US" dirty="0">
              <a:solidFill>
                <a:srgbClr val="0000FF"/>
              </a:solidFill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 marL="0" lvl="0" indent="0" algn="just">
              <a:spcBef>
                <a:spcPct val="0"/>
              </a:spcBef>
              <a:buClrTx/>
              <a:buFontTx/>
              <a:buNone/>
            </a:pPr>
            <a:endParaRPr lang="en-US" altLang="en-US" dirty="0">
              <a:solidFill>
                <a:srgbClr val="0000FF"/>
              </a:solidFill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5" grpId="0"/>
      <p:bldP spid="5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11953"/>
            <a:ext cx="11180233" cy="4940300"/>
          </a:xfrm>
        </p:spPr>
        <p:txBody>
          <a:bodyPr/>
          <a:p>
            <a:r>
              <a:rPr lang="en-US" sz="12800">
                <a:solidFill>
                  <a:srgbClr val="FF33CC"/>
                </a:solidFill>
              </a:rPr>
              <a:t>CHÚC CÁC EM HỌC BÀI TỐT NHÉ.</a:t>
            </a:r>
            <a:r>
              <a:rPr lang="en-US">
                <a:solidFill>
                  <a:srgbClr val="FF33CC"/>
                </a:solidFill>
              </a:rPr>
              <a:t> </a:t>
            </a:r>
            <a:endParaRPr lang="en-US">
              <a:solidFill>
                <a:srgbClr val="FF33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/>
      <p:bldP spid="2" grpId="1" animBg="1"/>
    </p:bldLst>
  </p:timing>
</p:sld>
</file>

<file path=ppt/theme/theme1.xml><?xml version="1.0" encoding="utf-8"?>
<a:theme xmlns:a="http://schemas.openxmlformats.org/drawingml/2006/main" name="Glass Layers">
  <a:themeElements>
    <a:clrScheme name="Glass Layers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Glass Layers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NI-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NI-Times" charset="0"/>
          </a:defRPr>
        </a:defPPr>
      </a:lstStyle>
    </a:lnDef>
  </a:objectDefaults>
  <a:extraClrSchemeLst>
    <a:extraClrScheme>
      <a:clrScheme name="Glass Layers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Layers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Glass Layers</Template>
  <TotalTime>0</TotalTime>
  <Words>2086</Words>
  <Application>WPS Presentation</Application>
  <PresentationFormat/>
  <Paragraphs>134</Paragraphs>
  <Slides>7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15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3</vt:i4>
      </vt:variant>
      <vt:variant>
        <vt:lpstr>幻灯片标题</vt:lpstr>
      </vt:variant>
      <vt:variant>
        <vt:i4>7</vt:i4>
      </vt:variant>
    </vt:vector>
  </HeadingPairs>
  <TitlesOfParts>
    <vt:vector size="26" baseType="lpstr">
      <vt:lpstr>Arial</vt:lpstr>
      <vt:lpstr>SimSun</vt:lpstr>
      <vt:lpstr>Wingdings</vt:lpstr>
      <vt:lpstr>VNI-Times</vt:lpstr>
      <vt:lpstr>Segoe Print</vt:lpstr>
      <vt:lpstr>Arial Black</vt:lpstr>
      <vt:lpstr>VNI-Helve</vt:lpstr>
      <vt:lpstr>VNI-Univer</vt:lpstr>
      <vt:lpstr>VNI-Bodon-Poster</vt:lpstr>
      <vt:lpstr>Times New Roman</vt:lpstr>
      <vt:lpstr>Symbol</vt:lpstr>
      <vt:lpstr>Symbol</vt:lpstr>
      <vt:lpstr>Microsoft YaHei</vt:lpstr>
      <vt:lpstr>Arial Unicode MS</vt:lpstr>
      <vt:lpstr>Calibri</vt:lpstr>
      <vt:lpstr>Glass Layers</vt:lpstr>
      <vt:lpstr>Equation.KSEE3</vt:lpstr>
      <vt:lpstr>Equation.KSEE3</vt:lpstr>
      <vt:lpstr>Equation.KSEE3</vt:lpstr>
      <vt:lpstr>PowerPoint 演示文稿</vt:lpstr>
      <vt:lpstr>PowerPoint 演示文稿</vt:lpstr>
      <vt:lpstr>PowerPoint 演示文稿</vt:lpstr>
      <vt:lpstr>PowerPoint 演示文稿</vt:lpstr>
      <vt:lpstr>b) Định nghĩa:       </vt:lpstr>
      <vt:lpstr>PowerPoint 演示文稿</vt:lpstr>
      <vt:lpstr>CHÚC CÁC EM HỌC BÀI TỐT NHÉ.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TIEÁT 22. ÑÖÔØNG KÍNH VAØ DAÂY  CUÛA ÑÖÔØNG TROØN</dc:title>
  <dc:creator>TRINHLILAC</dc:creator>
  <cp:lastModifiedBy>Dell</cp:lastModifiedBy>
  <cp:revision>317</cp:revision>
  <dcterms:created xsi:type="dcterms:W3CDTF">2007-06-18T13:37:00Z</dcterms:created>
  <dcterms:modified xsi:type="dcterms:W3CDTF">2021-09-04T16:28:18Z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7E20224F53334B09A2697B837DFCB4F0</vt:lpwstr>
  </property>
  <property fmtid="{D5CDD505-2E9C-101B-9397-08002B2CF9AE}" pid="3" name="KSOProductBuildVer">
    <vt:lpwstr>1033-11.2.0.10265</vt:lpwstr>
  </property>
</Properties>
</file>