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256" r:id="rId3"/>
    <p:sldId id="260" r:id="rId4"/>
    <p:sldId id="298" r:id="rId5"/>
    <p:sldId id="301" r:id="rId6"/>
    <p:sldId id="293" r:id="rId7"/>
    <p:sldId id="294" r:id="rId8"/>
    <p:sldId id="306" r:id="rId9"/>
    <p:sldId id="279" r:id="rId10"/>
    <p:sldId id="275" r:id="rId11"/>
    <p:sldId id="278" r:id="rId12"/>
    <p:sldId id="304" r:id="rId13"/>
    <p:sldId id="303" r:id="rId14"/>
    <p:sldId id="297" r:id="rId15"/>
    <p:sldId id="302" r:id="rId16"/>
    <p:sldId id="283" r:id="rId17"/>
    <p:sldId id="305" r:id="rId18"/>
    <p:sldId id="289" r:id="rId19"/>
    <p:sldId id="292" r:id="rId20"/>
    <p:sldId id="284" r:id="rId21"/>
    <p:sldId id="285" r:id="rId22"/>
    <p:sldId id="286" r:id="rId23"/>
    <p:sldId id="287" r:id="rId24"/>
    <p:sldId id="291" r:id="rId25"/>
    <p:sldId id="273" r:id="rId26"/>
    <p:sldId id="290" r:id="rId27"/>
    <p:sldId id="300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000" autoAdjust="0"/>
  </p:normalViewPr>
  <p:slideViewPr>
    <p:cSldViewPr snapToGrid="0" snapToObjects="1">
      <p:cViewPr varScale="1">
        <p:scale>
          <a:sx n="74" d="100"/>
          <a:sy n="74" d="100"/>
        </p:scale>
        <p:origin x="3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44F22-D2F5-4024-B3DE-B213484FCEDE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62174-979F-4580-82D9-A5BDE674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62174-979F-4580-82D9-A5BDE674B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62174-979F-4580-82D9-A5BDE674B2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82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064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156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348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730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552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655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84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050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81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468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618A4-8DCD-974D-9249-AFA2ADA152F0}" type="datetimeFigureOut">
              <a:rPr lang="x-none" smtClean="0"/>
              <a:pPr/>
              <a:t>9/17/2021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05DD-A681-D54C-914E-48F94CEAF4D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99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hông phát hiện cụ rùa ở Hồ Gươm">
            <a:extLst>
              <a:ext uri="{FF2B5EF4-FFF2-40B4-BE49-F238E27FC236}">
                <a16:creationId xmlns:a16="http://schemas.microsoft.com/office/drawing/2014/main" id="{90366189-9035-DA42-937A-CB56A4EE5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-1" b="-1"/>
          <a:stretch/>
        </p:blipFill>
        <p:spPr bwMode="auto">
          <a:xfrm>
            <a:off x="2663550" y="3821376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inh nghiệm du lịch Hồ Hoàn Kiếm - Biểu tượng của Hà Nội - BestPrice">
            <a:extLst>
              <a:ext uri="{FF2B5EF4-FFF2-40B4-BE49-F238E27FC236}">
                <a16:creationId xmlns:a16="http://schemas.microsoft.com/office/drawing/2014/main" id="{13FB183B-89CF-F14A-98E6-872F648D3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r="1" b="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ì sao lại gọi là Hồ Gươm? - Công thức món ngon">
            <a:extLst>
              <a:ext uri="{FF2B5EF4-FFF2-40B4-BE49-F238E27FC236}">
                <a16:creationId xmlns:a16="http://schemas.microsoft.com/office/drawing/2014/main" id="{60296196-EC12-C74A-BB12-005A558E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r="11818" b="-1"/>
          <a:stretch/>
        </p:blipFill>
        <p:spPr bwMode="auto">
          <a:xfrm>
            <a:off x="7458302" y="-22547"/>
            <a:ext cx="3809132" cy="384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184D3F-3C0F-B84A-AFBC-FBEF221DDD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380" y="643467"/>
            <a:ext cx="10713239" cy="557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5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259" y="1135633"/>
            <a:ext cx="554965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278" y="1791661"/>
            <a:ext cx="513637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840" y="2518851"/>
            <a:ext cx="608458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695" y="3128258"/>
            <a:ext cx="1041009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279" y="3766098"/>
            <a:ext cx="3485971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841" y="4360845"/>
            <a:ext cx="867815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756" y="5034696"/>
            <a:ext cx="532265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279" y="5743658"/>
            <a:ext cx="603414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2931" y="76630"/>
            <a:ext cx="646008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SỰ KIỆN CHÍNH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726" y="1496294"/>
            <a:ext cx="11454938" cy="2877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</a:pP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nl-NL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/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0"/>
          <p:cNvGrpSpPr>
            <a:grpSpLocks/>
          </p:cNvGrpSpPr>
          <p:nvPr/>
        </p:nvGrpSpPr>
        <p:grpSpPr bwMode="auto">
          <a:xfrm>
            <a:off x="3431401" y="177257"/>
            <a:ext cx="1422400" cy="1116013"/>
            <a:chOff x="5496297" y="2450192"/>
            <a:chExt cx="1422707" cy="1397292"/>
          </a:xfrm>
        </p:grpSpPr>
        <p:pic>
          <p:nvPicPr>
            <p:cNvPr id="7" name="图片 19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15000" contrast="30000"/>
            </a:blip>
            <a:stretch>
              <a:fillRect/>
            </a:stretch>
          </p:blipFill>
          <p:spPr>
            <a:xfrm>
              <a:off x="5496297" y="2450192"/>
              <a:ext cx="1422707" cy="1397292"/>
            </a:xfrm>
            <a:prstGeom prst="rect">
              <a:avLst/>
            </a:prstGeom>
          </p:spPr>
        </p:pic>
        <p:sp>
          <p:nvSpPr>
            <p:cNvPr id="8" name="文本框 25"/>
            <p:cNvSpPr txBox="1">
              <a:spLocks noChangeArrowheads="1"/>
            </p:cNvSpPr>
            <p:nvPr/>
          </p:nvSpPr>
          <p:spPr bwMode="auto">
            <a:xfrm>
              <a:off x="5526158" y="2702120"/>
              <a:ext cx="1313180" cy="807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 dirty="0" err="1">
                  <a:latin typeface="Times New Roman" panose="02020603050405020304" pitchFamily="18" charset="0"/>
                  <a:ea typeface="SimHei" charset="-122"/>
                </a:rPr>
                <a:t>Phiếu</a:t>
              </a:r>
              <a:endParaRPr lang="en-US" altLang="zh-CN" sz="1100" b="1" dirty="0">
                <a:latin typeface="Times New Roman" panose="02020603050405020304" pitchFamily="18" charset="0"/>
                <a:ea typeface="SimHei" charset="-122"/>
              </a:endParaRPr>
            </a:p>
          </p:txBody>
        </p:sp>
      </p:grpSp>
      <p:pic>
        <p:nvPicPr>
          <p:cNvPr id="9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41" y="277096"/>
            <a:ext cx="13160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2"/>
          <p:cNvGrpSpPr>
            <a:grpSpLocks/>
          </p:cNvGrpSpPr>
          <p:nvPr/>
        </p:nvGrpSpPr>
        <p:grpSpPr bwMode="auto">
          <a:xfrm>
            <a:off x="6749984" y="235510"/>
            <a:ext cx="1422400" cy="1092200"/>
            <a:chOff x="8848076" y="2475397"/>
            <a:chExt cx="1422707" cy="1397292"/>
          </a:xfrm>
        </p:grpSpPr>
        <p:pic>
          <p:nvPicPr>
            <p:cNvPr id="11" name="图片 23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-15000" contrast="30000"/>
            </a:blip>
            <a:stretch>
              <a:fillRect/>
            </a:stretch>
          </p:blipFill>
          <p:spPr>
            <a:xfrm>
              <a:off x="8848076" y="2475397"/>
              <a:ext cx="1422707" cy="1397292"/>
            </a:xfrm>
            <a:prstGeom prst="rect">
              <a:avLst/>
            </a:prstGeom>
          </p:spPr>
        </p:pic>
        <p:sp>
          <p:nvSpPr>
            <p:cNvPr id="12" name="文本框 27"/>
            <p:cNvSpPr txBox="1">
              <a:spLocks noChangeArrowheads="1"/>
            </p:cNvSpPr>
            <p:nvPr/>
          </p:nvSpPr>
          <p:spPr bwMode="auto">
            <a:xfrm>
              <a:off x="9178281" y="2702120"/>
              <a:ext cx="825867" cy="825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b="1">
                  <a:latin typeface="Times New Roman" panose="02020603050405020304" pitchFamily="18" charset="0"/>
                  <a:ea typeface="SimHei" charset="-122"/>
                </a:rPr>
                <a:t>tập</a:t>
              </a:r>
              <a:endParaRPr lang="en-US" altLang="zh-CN" sz="1100" b="1">
                <a:latin typeface="Times New Roman" panose="02020603050405020304" pitchFamily="18" charset="0"/>
                <a:ea typeface="SimHei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flipH="1">
            <a:off x="5317085" y="393537"/>
            <a:ext cx="116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90" y="311400"/>
            <a:ext cx="13160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894619" y="412730"/>
            <a:ext cx="44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972800" cy="685800"/>
          </a:xfrm>
        </p:spPr>
        <p:txBody>
          <a:bodyPr>
            <a:normAutofit/>
          </a:bodyPr>
          <a:lstStyle/>
          <a:p>
            <a:pPr algn="l"/>
            <a:r>
              <a:rPr lang="vi-VN" sz="2800" b="1" u="sng" dirty="0">
                <a:solidFill>
                  <a:srgbClr val="FF0000"/>
                </a:solidFill>
              </a:rPr>
              <a:t>II. TÌM HIỂU CHI TIẾT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10972800" cy="32327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Long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gươm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XV,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>
              <a:spcBef>
                <a:spcPts val="0"/>
              </a:spcBef>
              <a:buNone/>
            </a:pP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239;p26" descr="Picture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428604">
            <a:off x="9363761" y="1039934"/>
            <a:ext cx="1509206" cy="1889367"/>
          </a:xfrm>
          <a:prstGeom prst="rect">
            <a:avLst/>
          </a:prstGeom>
          <a:noFill/>
          <a:ln>
            <a:noFill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04800" y="3318570"/>
            <a:ext cx="1150850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b/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gươm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Lợi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rừng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hận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gươm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dàng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thách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miền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xuôi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Gươm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Thuận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”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=&gt;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thần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ủng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533401"/>
            <a:ext cx="6019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09800" y="1447800"/>
            <a:ext cx="7467600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1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/>
        </p:nvSpPr>
        <p:spPr>
          <a:xfrm>
            <a:off x="1318106" y="2111040"/>
            <a:ext cx="8153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CHI TiẾT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1530931" y="360923"/>
            <a:ext cx="9130138" cy="613245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LẮNG NGHE LỊCH SỬ NƯỚC MÌNH</a:t>
            </a:r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2110811" y="1109712"/>
            <a:ext cx="7836494" cy="875763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4B081"/>
          </a:solidFill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Times New Roman"/>
              <a:buNone/>
            </a:pPr>
            <a:r>
              <a:rPr lang="en-US" sz="3600" b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6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6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6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3600" b="1" i="0" u="none" strike="noStrike" cap="none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TÍCH HỒ GƯƠM</a:t>
            </a: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239;p26" descr="Picture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428604">
            <a:off x="9551770" y="2259133"/>
            <a:ext cx="1509206" cy="1889367"/>
          </a:xfrm>
          <a:prstGeom prst="rect">
            <a:avLst/>
          </a:prstGeom>
          <a:noFill/>
          <a:ln>
            <a:noFill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318106" y="2632124"/>
            <a:ext cx="9579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2. Long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Quân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đòi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gươm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0931" y="4350234"/>
            <a:ext cx="1040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trình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gươm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gươm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thần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đắn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sẵn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sẵn</a:t>
            </a:r>
            <a:r>
              <a:rPr kumimoji="0" lang="vi-V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sàng trao trả gươm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42648" y="5748958"/>
            <a:ext cx="110963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vọng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tộc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=&gt;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nhắc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đang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lăm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xâm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0931" y="30921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a/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cảnh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gươm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Chiến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thúc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hoà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Lê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vua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dời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đô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Thăng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Long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48129" grpId="0"/>
      <p:bldP spid="48130" grpId="0"/>
      <p:bldP spid="4813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95300" y="2128323"/>
            <a:ext cx="1111390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XV. </a:t>
            </a: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khát vọng hòa bình của dân tộc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ình ảnh Các Vector Biểu Tượng Cây Bút Chì, Cây Bút Chì., Viết Biểu Tượng,  Các Vector.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261" y="-5324"/>
            <a:ext cx="2124739" cy="17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6087" y="926157"/>
            <a:ext cx="69437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95299" y="1497381"/>
            <a:ext cx="267652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/>
          <p:nvPr/>
        </p:nvSpPr>
        <p:spPr>
          <a:xfrm>
            <a:off x="1537863" y="1"/>
            <a:ext cx="9130138" cy="613245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LẮNG NGHE LỊCH SỬ NƯỚC MÌNH</a:t>
            </a:r>
            <a:endParaRPr/>
          </a:p>
        </p:txBody>
      </p:sp>
      <p:pic>
        <p:nvPicPr>
          <p:cNvPr id="402" name="Google Shape;402;p44" descr="Picture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428604">
            <a:off x="10030578" y="1627054"/>
            <a:ext cx="1509206" cy="188936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4"/>
          <p:cNvSpPr/>
          <p:nvPr/>
        </p:nvSpPr>
        <p:spPr>
          <a:xfrm>
            <a:off x="2294965" y="658169"/>
            <a:ext cx="7646893" cy="875763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4B081"/>
          </a:solidFill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Times New Roman"/>
              <a:buNone/>
            </a:pPr>
            <a:r>
              <a:rPr lang="en-US" sz="3600" b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6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6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6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3600" b="1" i="0" u="none" strike="noStrike" cap="none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TÍCH HỒ GƯƠM</a:t>
            </a: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752601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6892" y="23622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vi-VN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 thuật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199" y="3562529"/>
            <a:ext cx="11291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vi-VN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Nội dung:</a:t>
            </a:r>
            <a:endParaRPr kumimoji="0" lang="en-US" sz="24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- Truyện giải thích nguồn gốc tên gọi Hồ Hoàn Kiếm.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- Ca ngợi cuộc kháng chiến chính nghĩa chống giặc Minh do Lê Lợi lãnh đạo đã chiến thắng vẻ vang.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199" y="5284239"/>
            <a:ext cx="10598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Ý nghĩa:</a:t>
            </a:r>
            <a:endParaRPr kumimoji="0" lang="en-US" sz="24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Truyện khẳng định ý nguyện đoàn kết, khát vọng hòa bình của dân tộc ta.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5111" l="6667" r="97778">
                        <a14:foregroundMark x1="20444" y1="84000" x2="27111" y2="58667"/>
                        <a14:foregroundMark x1="30667" y1="18667" x2="71556" y2="74667"/>
                        <a14:foregroundMark x1="41778" y1="17333" x2="41778" y2="1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6469"/>
          <a:stretch/>
        </p:blipFill>
        <p:spPr>
          <a:xfrm>
            <a:off x="0" y="1471062"/>
            <a:ext cx="11887200" cy="538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2325"/>
          <a:stretch/>
        </p:blipFill>
        <p:spPr>
          <a:xfrm>
            <a:off x="7060407" y="0"/>
            <a:ext cx="1607344" cy="85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2325"/>
          <a:stretch/>
        </p:blipFill>
        <p:spPr>
          <a:xfrm rot="10800000">
            <a:off x="2171392" y="-22228"/>
            <a:ext cx="1607344" cy="85261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01233" y="-9270"/>
            <a:ext cx="3345592" cy="528251"/>
          </a:xfrm>
          <a:prstGeom prst="ellipse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HỒ GƯƠM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250" y="784819"/>
            <a:ext cx="3299100" cy="7136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3574112" y="898954"/>
            <a:ext cx="4963892" cy="509717"/>
          </a:xfrm>
          <a:prstGeom prst="snip2DiagRect">
            <a:avLst>
              <a:gd name="adj1" fmla="val 45455"/>
              <a:gd name="adj2" fmla="val 16667"/>
            </a:avLst>
          </a:prstGeom>
          <a:solidFill>
            <a:srgbClr val="00B0F0"/>
          </a:solidFill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hoàn thành sơ đồ 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4425702" y="3525954"/>
            <a:ext cx="1917437" cy="1240912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HỒ GƯƠM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2543748" y="4479422"/>
            <a:ext cx="2643958" cy="2187455"/>
          </a:xfrm>
          <a:prstGeom prst="flowChartConnector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vi-VN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5581135" y="4592075"/>
            <a:ext cx="2538459" cy="2142490"/>
          </a:xfrm>
          <a:prstGeom prst="flowChartConnector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ca ngợi…………………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6636524" y="2345909"/>
            <a:ext cx="2382785" cy="2167357"/>
          </a:xfrm>
          <a:prstGeom prst="flowChartConnector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4222636" y="1560837"/>
            <a:ext cx="2383381" cy="1829740"/>
          </a:xfrm>
          <a:prstGeom prst="flowChartConnector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giải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828800" y="2345909"/>
            <a:ext cx="2292528" cy="1876544"/>
          </a:xfrm>
          <a:prstGeom prst="flowChartConnector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kể chuyện………….</a:t>
            </a:r>
          </a:p>
        </p:txBody>
      </p:sp>
    </p:spTree>
    <p:extLst>
      <p:ext uri="{BB962C8B-B14F-4D97-AF65-F5344CB8AC3E}">
        <p14:creationId xmlns:p14="http://schemas.microsoft.com/office/powerpoint/2010/main" val="40064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013" y="1376341"/>
            <a:ext cx="103597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</a:p>
        </p:txBody>
      </p:sp>
    </p:spTree>
    <p:extLst>
      <p:ext uri="{BB962C8B-B14F-4D97-AF65-F5344CB8AC3E}">
        <p14:creationId xmlns:p14="http://schemas.microsoft.com/office/powerpoint/2010/main" val="2716718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661659-E79E-8742-98C3-FC4DF4EE3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32125"/>
              </p:ext>
            </p:extLst>
          </p:nvPr>
        </p:nvGraphicFramePr>
        <p:xfrm>
          <a:off x="2725336" y="729714"/>
          <a:ext cx="8128003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15897247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5100404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078192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2362391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8978134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4502291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0511216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717369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3198428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296741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62729828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95649552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22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07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38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19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78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543641"/>
                  </a:ext>
                </a:extLst>
              </a:tr>
            </a:tbl>
          </a:graphicData>
        </a:graphic>
      </p:graphicFrame>
      <p:sp>
        <p:nvSpPr>
          <p:cNvPr id="5" name="ô 1">
            <a:extLst>
              <a:ext uri="{FF2B5EF4-FFF2-40B4-BE49-F238E27FC236}">
                <a16:creationId xmlns:a16="http://schemas.microsoft.com/office/drawing/2014/main" id="{A14175B5-ADE7-5F42-9170-A11C3B29352C}"/>
              </a:ext>
            </a:extLst>
          </p:cNvPr>
          <p:cNvSpPr/>
          <p:nvPr/>
        </p:nvSpPr>
        <p:spPr>
          <a:xfrm>
            <a:off x="1698171" y="729714"/>
            <a:ext cx="572756" cy="512466"/>
          </a:xfrm>
          <a:prstGeom prst="hexagon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ô 2">
            <a:extLst>
              <a:ext uri="{FF2B5EF4-FFF2-40B4-BE49-F238E27FC236}">
                <a16:creationId xmlns:a16="http://schemas.microsoft.com/office/drawing/2014/main" id="{8EF8B008-17D6-5B4A-972B-F3A6197EAAD6}"/>
              </a:ext>
            </a:extLst>
          </p:cNvPr>
          <p:cNvSpPr/>
          <p:nvPr/>
        </p:nvSpPr>
        <p:spPr>
          <a:xfrm>
            <a:off x="1698171" y="1293629"/>
            <a:ext cx="572756" cy="512466"/>
          </a:xfrm>
          <a:prstGeom prst="hexagon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ô 3">
            <a:extLst>
              <a:ext uri="{FF2B5EF4-FFF2-40B4-BE49-F238E27FC236}">
                <a16:creationId xmlns:a16="http://schemas.microsoft.com/office/drawing/2014/main" id="{6DCC9A8E-CA4B-C34E-B68B-7CE4F0549643}"/>
              </a:ext>
            </a:extLst>
          </p:cNvPr>
          <p:cNvSpPr/>
          <p:nvPr/>
        </p:nvSpPr>
        <p:spPr>
          <a:xfrm>
            <a:off x="1698171" y="1847496"/>
            <a:ext cx="572756" cy="512466"/>
          </a:xfrm>
          <a:prstGeom prst="hexagon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ô 4">
            <a:extLst>
              <a:ext uri="{FF2B5EF4-FFF2-40B4-BE49-F238E27FC236}">
                <a16:creationId xmlns:a16="http://schemas.microsoft.com/office/drawing/2014/main" id="{6B75C959-602E-C94A-9313-A9B42DB12244}"/>
              </a:ext>
            </a:extLst>
          </p:cNvPr>
          <p:cNvSpPr/>
          <p:nvPr/>
        </p:nvSpPr>
        <p:spPr>
          <a:xfrm>
            <a:off x="1698171" y="2411411"/>
            <a:ext cx="572756" cy="512466"/>
          </a:xfrm>
          <a:prstGeom prst="hexagon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ô 5">
            <a:extLst>
              <a:ext uri="{FF2B5EF4-FFF2-40B4-BE49-F238E27FC236}">
                <a16:creationId xmlns:a16="http://schemas.microsoft.com/office/drawing/2014/main" id="{2456C81B-4B4F-A844-BE88-FFD279E5898A}"/>
              </a:ext>
            </a:extLst>
          </p:cNvPr>
          <p:cNvSpPr/>
          <p:nvPr/>
        </p:nvSpPr>
        <p:spPr>
          <a:xfrm>
            <a:off x="1698171" y="2972805"/>
            <a:ext cx="572756" cy="512466"/>
          </a:xfrm>
          <a:prstGeom prst="hexagon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ô 6">
            <a:extLst>
              <a:ext uri="{FF2B5EF4-FFF2-40B4-BE49-F238E27FC236}">
                <a16:creationId xmlns:a16="http://schemas.microsoft.com/office/drawing/2014/main" id="{A43BF4EE-FD55-EE40-9B4E-A782C0E666B2}"/>
              </a:ext>
            </a:extLst>
          </p:cNvPr>
          <p:cNvSpPr/>
          <p:nvPr/>
        </p:nvSpPr>
        <p:spPr>
          <a:xfrm>
            <a:off x="1698171" y="3529184"/>
            <a:ext cx="572756" cy="512466"/>
          </a:xfrm>
          <a:prstGeom prst="hexagon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DCEBD4-7EF9-5845-84AC-DEC3842820E3}"/>
              </a:ext>
            </a:extLst>
          </p:cNvPr>
          <p:cNvSpPr/>
          <p:nvPr/>
        </p:nvSpPr>
        <p:spPr>
          <a:xfrm>
            <a:off x="2575727" y="4639059"/>
            <a:ext cx="7719237" cy="139602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 đô của nước ta là thành phố nào?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E9D712-8F4F-684B-98A6-0027B3C2029C}"/>
              </a:ext>
            </a:extLst>
          </p:cNvPr>
          <p:cNvSpPr/>
          <p:nvPr/>
        </p:nvSpPr>
        <p:spPr>
          <a:xfrm>
            <a:off x="2575727" y="4631022"/>
            <a:ext cx="7719237" cy="139602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quận trung tâm của Hà Nội, gắn liền với một truyền thuyết lịch sử?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1123F8-779E-8B4C-BB37-3CCE9DAA0DCF}"/>
              </a:ext>
            </a:extLst>
          </p:cNvPr>
          <p:cNvSpPr/>
          <p:nvPr/>
        </p:nvSpPr>
        <p:spPr>
          <a:xfrm>
            <a:off x="2575726" y="4625649"/>
            <a:ext cx="7719237" cy="139602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là người đã cho Lê Lợi </a:t>
            </a:r>
          </a:p>
          <a:p>
            <a:pPr algn="ctr"/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mượn gươm báu?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661332C-579A-B947-9D74-5B4435E7455E}"/>
              </a:ext>
            </a:extLst>
          </p:cNvPr>
          <p:cNvSpPr/>
          <p:nvPr/>
        </p:nvSpPr>
        <p:spPr>
          <a:xfrm>
            <a:off x="2575725" y="4616486"/>
            <a:ext cx="7719237" cy="139602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cây cầu được sơn màu đỏ đặc trưng, nối liền đền Ngọc Sơn?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36C207A-DB92-4B40-8F5C-3DA92F572102}"/>
              </a:ext>
            </a:extLst>
          </p:cNvPr>
          <p:cNvSpPr/>
          <p:nvPr/>
        </p:nvSpPr>
        <p:spPr>
          <a:xfrm>
            <a:off x="2575723" y="4622985"/>
            <a:ext cx="7719237" cy="139602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“Ba lần ở ẩn Chí Linh / Mười năm khởi nghĩa, tan tành giặc Minh” là ai?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A78AD2E-F21F-AF43-9960-2FA89E808D3B}"/>
              </a:ext>
            </a:extLst>
          </p:cNvPr>
          <p:cNvSpPr/>
          <p:nvPr/>
        </p:nvSpPr>
        <p:spPr>
          <a:xfrm>
            <a:off x="2575720" y="4629484"/>
            <a:ext cx="7719237" cy="1396021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“Núi gì vạn cổ còn xanh / Khi xưa Lê Lợi dấy quân diệt thù” ?</a:t>
            </a:r>
          </a:p>
        </p:txBody>
      </p:sp>
      <p:graphicFrame>
        <p:nvGraphicFramePr>
          <p:cNvPr id="19" name="hàng 1">
            <a:extLst>
              <a:ext uri="{FF2B5EF4-FFF2-40B4-BE49-F238E27FC236}">
                <a16:creationId xmlns:a16="http://schemas.microsoft.com/office/drawing/2014/main" id="{AC8D0056-5773-504A-A225-C87B3D191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89457"/>
              </p:ext>
            </p:extLst>
          </p:nvPr>
        </p:nvGraphicFramePr>
        <p:xfrm>
          <a:off x="2725335" y="729714"/>
          <a:ext cx="8128003" cy="54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15897247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5100404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078192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2362391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8978134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4502291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0511216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717369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3198428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296741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62729828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95649552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22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007589"/>
                  </a:ext>
                </a:extLst>
              </a:tr>
            </a:tbl>
          </a:graphicData>
        </a:graphic>
      </p:graphicFrame>
      <p:graphicFrame>
        <p:nvGraphicFramePr>
          <p:cNvPr id="20" name="hàng 4">
            <a:extLst>
              <a:ext uri="{FF2B5EF4-FFF2-40B4-BE49-F238E27FC236}">
                <a16:creationId xmlns:a16="http://schemas.microsoft.com/office/drawing/2014/main" id="{35CB7F21-1EAF-744D-8D2C-4246FA723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73193"/>
              </p:ext>
            </p:extLst>
          </p:nvPr>
        </p:nvGraphicFramePr>
        <p:xfrm>
          <a:off x="2725332" y="2370004"/>
          <a:ext cx="8128003" cy="54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15897247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5100404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078192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2362391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8978134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4502291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0511216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717369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3198428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296741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62729828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95649552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22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198561"/>
                  </a:ext>
                </a:extLst>
              </a:tr>
            </a:tbl>
          </a:graphicData>
        </a:graphic>
      </p:graphicFrame>
      <p:graphicFrame>
        <p:nvGraphicFramePr>
          <p:cNvPr id="21" name="hàng 2">
            <a:extLst>
              <a:ext uri="{FF2B5EF4-FFF2-40B4-BE49-F238E27FC236}">
                <a16:creationId xmlns:a16="http://schemas.microsoft.com/office/drawing/2014/main" id="{03279B50-1C43-804E-B6EC-D51817CF9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8720"/>
              </p:ext>
            </p:extLst>
          </p:nvPr>
        </p:nvGraphicFramePr>
        <p:xfrm>
          <a:off x="2725334" y="1275542"/>
          <a:ext cx="8128003" cy="54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15897247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5100404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078192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2362391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8978134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4502291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0511216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717369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3198428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296741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62729828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95649552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22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6069"/>
                  </a:ext>
                </a:extLst>
              </a:tr>
            </a:tbl>
          </a:graphicData>
        </a:graphic>
      </p:graphicFrame>
      <p:graphicFrame>
        <p:nvGraphicFramePr>
          <p:cNvPr id="22" name="hàng 3">
            <a:extLst>
              <a:ext uri="{FF2B5EF4-FFF2-40B4-BE49-F238E27FC236}">
                <a16:creationId xmlns:a16="http://schemas.microsoft.com/office/drawing/2014/main" id="{67EA1340-0572-9B4E-803A-87A6BB0B1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231927"/>
              </p:ext>
            </p:extLst>
          </p:nvPr>
        </p:nvGraphicFramePr>
        <p:xfrm>
          <a:off x="2725334" y="1824182"/>
          <a:ext cx="8128003" cy="54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15897247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5100404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078192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2362391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8978134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4502291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0511216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717369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3198428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296741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62729828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95649552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22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384176"/>
                  </a:ext>
                </a:extLst>
              </a:tr>
            </a:tbl>
          </a:graphicData>
        </a:graphic>
      </p:graphicFrame>
      <p:graphicFrame>
        <p:nvGraphicFramePr>
          <p:cNvPr id="23" name="hàng 5">
            <a:extLst>
              <a:ext uri="{FF2B5EF4-FFF2-40B4-BE49-F238E27FC236}">
                <a16:creationId xmlns:a16="http://schemas.microsoft.com/office/drawing/2014/main" id="{DF27A821-4411-2F4F-A634-DBE7DD741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35236"/>
              </p:ext>
            </p:extLst>
          </p:nvPr>
        </p:nvGraphicFramePr>
        <p:xfrm>
          <a:off x="2725328" y="2921459"/>
          <a:ext cx="8128003" cy="54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15897247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5100404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078192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2362391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8978134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4502291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0511216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717369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3198428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296741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62729828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95649552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22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784552"/>
                  </a:ext>
                </a:extLst>
              </a:tr>
            </a:tbl>
          </a:graphicData>
        </a:graphic>
      </p:graphicFrame>
      <p:graphicFrame>
        <p:nvGraphicFramePr>
          <p:cNvPr id="24" name="hàng 6">
            <a:extLst>
              <a:ext uri="{FF2B5EF4-FFF2-40B4-BE49-F238E27FC236}">
                <a16:creationId xmlns:a16="http://schemas.microsoft.com/office/drawing/2014/main" id="{CAEEB25E-58E4-4D48-98D8-1721ED3C8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57243"/>
              </p:ext>
            </p:extLst>
          </p:nvPr>
        </p:nvGraphicFramePr>
        <p:xfrm>
          <a:off x="2725328" y="3464877"/>
          <a:ext cx="8128003" cy="54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15897247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55100404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078192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2362391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8978134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44502291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05112161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7173695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13198428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21296741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62729828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95649552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10522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543641"/>
                  </a:ext>
                </a:extLst>
              </a:tr>
            </a:tbl>
          </a:graphicData>
        </a:graphic>
      </p:graphicFrame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F49021AD-C449-024C-9A44-62268962B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866957"/>
              </p:ext>
            </p:extLst>
          </p:nvPr>
        </p:nvGraphicFramePr>
        <p:xfrm>
          <a:off x="5228678" y="5048390"/>
          <a:ext cx="6319518" cy="970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253">
                  <a:extLst>
                    <a:ext uri="{9D8B030D-6E8A-4147-A177-3AD203B41FA5}">
                      <a16:colId xmlns:a16="http://schemas.microsoft.com/office/drawing/2014/main" val="3265031928"/>
                    </a:ext>
                  </a:extLst>
                </a:gridCol>
                <a:gridCol w="1053253">
                  <a:extLst>
                    <a:ext uri="{9D8B030D-6E8A-4147-A177-3AD203B41FA5}">
                      <a16:colId xmlns:a16="http://schemas.microsoft.com/office/drawing/2014/main" val="3435880097"/>
                    </a:ext>
                  </a:extLst>
                </a:gridCol>
                <a:gridCol w="1053253">
                  <a:extLst>
                    <a:ext uri="{9D8B030D-6E8A-4147-A177-3AD203B41FA5}">
                      <a16:colId xmlns:a16="http://schemas.microsoft.com/office/drawing/2014/main" val="55490275"/>
                    </a:ext>
                  </a:extLst>
                </a:gridCol>
                <a:gridCol w="1053253">
                  <a:extLst>
                    <a:ext uri="{9D8B030D-6E8A-4147-A177-3AD203B41FA5}">
                      <a16:colId xmlns:a16="http://schemas.microsoft.com/office/drawing/2014/main" val="1542490026"/>
                    </a:ext>
                  </a:extLst>
                </a:gridCol>
                <a:gridCol w="1053253">
                  <a:extLst>
                    <a:ext uri="{9D8B030D-6E8A-4147-A177-3AD203B41FA5}">
                      <a16:colId xmlns:a16="http://schemas.microsoft.com/office/drawing/2014/main" val="2987260784"/>
                    </a:ext>
                  </a:extLst>
                </a:gridCol>
                <a:gridCol w="1053253">
                  <a:extLst>
                    <a:ext uri="{9D8B030D-6E8A-4147-A177-3AD203B41FA5}">
                      <a16:colId xmlns:a16="http://schemas.microsoft.com/office/drawing/2014/main" val="2969125290"/>
                    </a:ext>
                  </a:extLst>
                </a:gridCol>
              </a:tblGrid>
              <a:tr h="970616">
                <a:tc>
                  <a:txBody>
                    <a:bodyPr/>
                    <a:lstStyle/>
                    <a:p>
                      <a:pPr algn="ctr"/>
                      <a:r>
                        <a:rPr lang="x-none" sz="4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442372"/>
                  </a:ext>
                </a:extLst>
              </a:tr>
            </a:tbl>
          </a:graphicData>
        </a:graphic>
      </p:graphicFrame>
      <p:pic>
        <p:nvPicPr>
          <p:cNvPr id="1026" name="Picture 2" descr="Hồ Gươm ở Quận Hoàn Kiếm, Hà Nội | Foody.vn">
            <a:extLst>
              <a:ext uri="{FF2B5EF4-FFF2-40B4-BE49-F238E27FC236}">
                <a16:creationId xmlns:a16="http://schemas.microsoft.com/office/drawing/2014/main" id="{7B4CBDC1-1B4A-1543-81C1-B7644AD9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4" y="4213407"/>
            <a:ext cx="4163048" cy="2385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06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246" y="1172308"/>
            <a:ext cx="106445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46" y="3015366"/>
            <a:ext cx="3916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023" y="1273843"/>
            <a:ext cx="1154829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2. 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  <a:endParaRPr lang="en-US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endParaRPr lang="en-US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Lam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Thọ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nay).</a:t>
            </a:r>
            <a:endParaRPr lang="en-US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Tháp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 (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276023" y="3923951"/>
            <a:ext cx="115563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nay).</a:t>
            </a:r>
          </a:p>
        </p:txBody>
      </p:sp>
    </p:spTree>
    <p:extLst>
      <p:ext uri="{BB962C8B-B14F-4D97-AF65-F5344CB8AC3E}">
        <p14:creationId xmlns:p14="http://schemas.microsoft.com/office/powerpoint/2010/main" val="2994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0628"/>
            <a:ext cx="121920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Chi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715875"/>
            <a:ext cx="124690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346" y="518968"/>
            <a:ext cx="10855036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Gươm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Minh.</a:t>
            </a:r>
            <a:b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491" y="2342613"/>
            <a:ext cx="10868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anh sứ tháp rùa Hà nội - Gốm sứ lợi an | 0974813341">
            <a:extLst>
              <a:ext uri="{FF2B5EF4-FFF2-40B4-BE49-F238E27FC236}">
                <a16:creationId xmlns:a16="http://schemas.microsoft.com/office/drawing/2014/main" id="{1FFA800A-277A-B94E-BBE5-84689F8C6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Tranh Phong Cảnh Hồ Gươm Hà Nội">
            <a:extLst>
              <a:ext uri="{FF2B5EF4-FFF2-40B4-BE49-F238E27FC236}">
                <a16:creationId xmlns:a16="http://schemas.microsoft.com/office/drawing/2014/main" id="{10DEF3FF-D3B0-324C-8B7B-0697F5023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r="22274" b="-1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66F31-E8E6-684E-8222-77F6E3A04C71}"/>
              </a:ext>
            </a:extLst>
          </p:cNvPr>
          <p:cNvSpPr txBox="1"/>
          <p:nvPr/>
        </p:nvSpPr>
        <p:spPr>
          <a:xfrm>
            <a:off x="20" y="410985"/>
            <a:ext cx="4667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ý nghĩa câu chuyện đã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hiểu cách đặt tên Hồ Hoàn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 (hoặc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 Gươm) có ý nghĩa gì?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D0E8AE38-BD1B-A346-A1A6-73A83614A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/>
        </p:blipFill>
        <p:spPr>
          <a:xfrm>
            <a:off x="3181634" y="243629"/>
            <a:ext cx="9350864" cy="6842971"/>
          </a:xfrm>
          <a:prstGeom prst="rect">
            <a:avLst/>
          </a:prstGeom>
        </p:spPr>
      </p:pic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165CDB45-84AC-B44A-A4C2-5B62E91E24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04800" y="2743200"/>
            <a:ext cx="5385463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218D95-7257-8041-9BBD-BC61302C90DF}"/>
              </a:ext>
            </a:extLst>
          </p:cNvPr>
          <p:cNvSpPr txBox="1"/>
          <p:nvPr/>
        </p:nvSpPr>
        <p:spPr>
          <a:xfrm>
            <a:off x="5085732" y="1613879"/>
            <a:ext cx="55426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ãy kể tên một số văn bản thuộc thể loại truyện truyền thuyết thể hiện tinh thần yêu nước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627608" y="644236"/>
            <a:ext cx="5066609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9182" y="1816384"/>
            <a:ext cx="11625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/>
            <a:r>
              <a:rPr lang="en-US" dirty="0" smtClean="0"/>
              <a:t> 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Tuyên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Phê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Điểm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10 </a:t>
            </a:r>
            <a:br>
              <a:rPr lang="en-US" dirty="0" smtClean="0"/>
            </a:br>
            <a:r>
              <a:rPr lang="en-US" dirty="0" err="1" smtClean="0"/>
              <a:t>Điểm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TB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hạng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A+:       B: </a:t>
            </a:r>
            <a:br>
              <a:rPr lang="en-US" dirty="0" smtClean="0"/>
            </a:br>
            <a:r>
              <a:rPr lang="en-US" dirty="0" smtClean="0"/>
              <a:t>A:         C: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A+:       B: </a:t>
            </a:r>
            <a:br>
              <a:rPr lang="en-US" dirty="0" smtClean="0"/>
            </a:br>
            <a:r>
              <a:rPr lang="en-US" dirty="0" smtClean="0"/>
              <a:t>A:         C: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A+:       B: </a:t>
            </a:r>
            <a:br>
              <a:rPr lang="en-US" dirty="0" smtClean="0"/>
            </a:br>
            <a:r>
              <a:rPr lang="en-US" dirty="0" smtClean="0"/>
              <a:t>A:         C: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A+:       B: </a:t>
            </a:r>
            <a:br>
              <a:rPr lang="en-US" dirty="0" smtClean="0"/>
            </a:br>
            <a:r>
              <a:rPr lang="en-US" dirty="0" smtClean="0"/>
              <a:t>A:         C: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3" descr="Khu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530225"/>
            <a:ext cx="12011891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0" y="18288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1812" y="1828801"/>
            <a:ext cx="710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0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Tranh chuyện: Sự tích Hồ Gươm - Thư viện mầm non">
            <a:extLst>
              <a:ext uri="{FF2B5EF4-FFF2-40B4-BE49-F238E27FC236}">
                <a16:creationId xmlns:a16="http://schemas.microsoft.com/office/drawing/2014/main" id="{39152878-3DDA-5649-A619-A54EDB21A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r="1469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ự tích Hồ Gươm - Truyền thuyết Hồ Hoàn Kiếm Hà Nội">
            <a:extLst>
              <a:ext uri="{FF2B5EF4-FFF2-40B4-BE49-F238E27FC236}">
                <a16:creationId xmlns:a16="http://schemas.microsoft.com/office/drawing/2014/main" id="{543CC673-FA79-854E-86EA-0BC3E1355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19967" b="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EC2E0D-CABB-924A-BDF1-F17C9DFAEBB7}"/>
              </a:ext>
            </a:extLst>
          </p:cNvPr>
          <p:cNvSpPr txBox="1"/>
          <p:nvPr/>
        </p:nvSpPr>
        <p:spPr>
          <a:xfrm>
            <a:off x="2535391" y="4807517"/>
            <a:ext cx="7426017" cy="20504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SỰ TÍCH HỒ GƯƠM</a:t>
            </a:r>
            <a:endParaRPr lang="en-US" sz="5500" b="1" kern="12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AutoShape 4" descr="Sự tích hồ Gươm">
            <a:extLst>
              <a:ext uri="{FF2B5EF4-FFF2-40B4-BE49-F238E27FC236}">
                <a16:creationId xmlns:a16="http://schemas.microsoft.com/office/drawing/2014/main" id="{35143AA7-4573-424F-96CB-A5D32FC00E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5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7460" y="1569720"/>
            <a:ext cx="74447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</a:p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/>
          <p:nvPr/>
        </p:nvSpPr>
        <p:spPr>
          <a:xfrm>
            <a:off x="1530931" y="360923"/>
            <a:ext cx="9130138" cy="613245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LẮNG NGHE LỊCH SỬ NƯỚC MÌNH</a:t>
            </a:r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2110811" y="1109712"/>
            <a:ext cx="7836494" cy="875763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4B081"/>
          </a:solidFill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Times New Roman"/>
              <a:buNone/>
            </a:pPr>
            <a:r>
              <a:rPr lang="en-US" sz="3600" b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6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36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600" b="1" i="0" u="none" strike="noStrike" cap="none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3600" b="1" i="0" u="none" strike="noStrike" cap="none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TÍCH HỒ GƯƠM</a:t>
            </a: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239;p26" descr="Picture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428604">
            <a:off x="9787298" y="1644974"/>
            <a:ext cx="1509206" cy="1889367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71600" y="4045247"/>
            <a:ext cx="102683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tắt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Ngôi kể: ngôi thứ ba (Người kể giấu mình, gọi tên nhân vật).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PTBĐ: Tự sự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599" y="5502759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Bố cục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2 phần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599" y="2589658"/>
            <a:ext cx="8465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102434"/>
            <a:ext cx="3726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 </a:t>
            </a:r>
            <a:r>
              <a:rPr lang="vi-VN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Truyền thuyết Lạc Long Quân và Âu Cơ - Truyền thuyết Việt Nam">
            <a:extLst>
              <a:ext uri="{FF2B5EF4-FFF2-40B4-BE49-F238E27FC236}">
                <a16:creationId xmlns:a16="http://schemas.microsoft.com/office/drawing/2014/main" id="{398256E7-D9EA-8142-A8DE-DA6699BC4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r="14939" b="2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ài số 11: Lê Thận kể chuyện cùng Lê Lợi đánh quân Minh và sự tích Hồ Gươm -">
            <a:extLst>
              <a:ext uri="{FF2B5EF4-FFF2-40B4-BE49-F238E27FC236}">
                <a16:creationId xmlns:a16="http://schemas.microsoft.com/office/drawing/2014/main" id="{13CF85DD-7875-A549-B09E-DBC0F24FB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r="27662" b="-2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ài số 13: Trong vai Lê Lợi kể lại truyện Sự tích Hồ Gươm -">
            <a:extLst>
              <a:ext uri="{FF2B5EF4-FFF2-40B4-BE49-F238E27FC236}">
                <a16:creationId xmlns:a16="http://schemas.microsoft.com/office/drawing/2014/main" id="{4126D0A4-C0BC-CA42-9292-3D9A752D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r="1167" b="-2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2C8D91-1317-E544-A8A6-034EE91560D1}"/>
              </a:ext>
            </a:extLst>
          </p:cNvPr>
          <p:cNvSpPr txBox="1"/>
          <p:nvPr/>
        </p:nvSpPr>
        <p:spPr>
          <a:xfrm>
            <a:off x="4203192" y="4234357"/>
            <a:ext cx="7104188" cy="2086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3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72E61-E497-5744-B6E5-4463A8E7289C}"/>
              </a:ext>
            </a:extLst>
          </p:cNvPr>
          <p:cNvSpPr/>
          <p:nvPr/>
        </p:nvSpPr>
        <p:spPr>
          <a:xfrm>
            <a:off x="3790950" y="304800"/>
            <a:ext cx="523875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TỐ KÌ ẢO</a:t>
            </a:r>
          </a:p>
        </p:txBody>
      </p:sp>
      <p:pic>
        <p:nvPicPr>
          <p:cNvPr id="5122" name="Picture 2" descr="Sự tích hồ Gươm [Truyện truyền thuyết Việt Nam] - Thế giới cổ tích">
            <a:extLst>
              <a:ext uri="{FF2B5EF4-FFF2-40B4-BE49-F238E27FC236}">
                <a16:creationId xmlns:a16="http://schemas.microsoft.com/office/drawing/2014/main" id="{D38FE7DE-C34E-2648-96D1-218AFBE7B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7" y="1905000"/>
            <a:ext cx="7748398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DA810-B8AD-8B47-8B89-16035805DCCF}"/>
              </a:ext>
            </a:extLst>
          </p:cNvPr>
          <p:cNvSpPr txBox="1"/>
          <p:nvPr/>
        </p:nvSpPr>
        <p:spPr>
          <a:xfrm>
            <a:off x="7772401" y="2424231"/>
            <a:ext cx="441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Gươm thần:</a:t>
            </a:r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gươm của thần “Đức Long Quân” cho mượn và có nhiều biểu hiện thần kì qua các chi tiết khác thường, kì ảo.</a:t>
            </a:r>
          </a:p>
        </p:txBody>
      </p:sp>
    </p:spTree>
    <p:extLst>
      <p:ext uri="{BB962C8B-B14F-4D97-AF65-F5344CB8AC3E}">
        <p14:creationId xmlns:p14="http://schemas.microsoft.com/office/powerpoint/2010/main" val="2078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F2BE7D-1702-2645-891B-CE41780909D9}"/>
              </a:ext>
            </a:extLst>
          </p:cNvPr>
          <p:cNvSpPr/>
          <p:nvPr/>
        </p:nvSpPr>
        <p:spPr>
          <a:xfrm>
            <a:off x="2447925" y="247650"/>
            <a:ext cx="7296150" cy="99060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x-none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x-none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CỐT TRUYỆN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657CE-0762-544B-82AB-C54DB38BC545}"/>
              </a:ext>
            </a:extLst>
          </p:cNvPr>
          <p:cNvSpPr txBox="1"/>
          <p:nvPr/>
        </p:nvSpPr>
        <p:spPr>
          <a:xfrm>
            <a:off x="0" y="2128857"/>
            <a:ext cx="199385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Long Quân trao gươm cho Lê Lợi</a:t>
            </a:r>
          </a:p>
        </p:txBody>
      </p:sp>
      <p:sp>
        <p:nvSpPr>
          <p:cNvPr id="10" name="五角星 4">
            <a:extLst>
              <a:ext uri="{FF2B5EF4-FFF2-40B4-BE49-F238E27FC236}">
                <a16:creationId xmlns:a16="http://schemas.microsoft.com/office/drawing/2014/main" id="{42D0461C-BC55-EC41-B279-2B7A4FECC6C5}"/>
              </a:ext>
            </a:extLst>
          </p:cNvPr>
          <p:cNvSpPr/>
          <p:nvPr/>
        </p:nvSpPr>
        <p:spPr>
          <a:xfrm rot="19903756">
            <a:off x="2148758" y="1808469"/>
            <a:ext cx="397549" cy="44887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五角星 4">
            <a:extLst>
              <a:ext uri="{FF2B5EF4-FFF2-40B4-BE49-F238E27FC236}">
                <a16:creationId xmlns:a16="http://schemas.microsoft.com/office/drawing/2014/main" id="{C0153FF5-07F4-5042-8AA2-902FD8C41DA9}"/>
              </a:ext>
            </a:extLst>
          </p:cNvPr>
          <p:cNvSpPr/>
          <p:nvPr/>
        </p:nvSpPr>
        <p:spPr>
          <a:xfrm rot="19903756">
            <a:off x="2148760" y="4471693"/>
            <a:ext cx="397549" cy="44887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2" name="五角星 4">
            <a:extLst>
              <a:ext uri="{FF2B5EF4-FFF2-40B4-BE49-F238E27FC236}">
                <a16:creationId xmlns:a16="http://schemas.microsoft.com/office/drawing/2014/main" id="{3C44A4DB-5C24-864B-B080-BAE22A7A69A5}"/>
              </a:ext>
            </a:extLst>
          </p:cNvPr>
          <p:cNvSpPr/>
          <p:nvPr/>
        </p:nvSpPr>
        <p:spPr>
          <a:xfrm rot="19903756">
            <a:off x="2187800" y="2582106"/>
            <a:ext cx="397549" cy="44887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3" name="五角星 4">
            <a:extLst>
              <a:ext uri="{FF2B5EF4-FFF2-40B4-BE49-F238E27FC236}">
                <a16:creationId xmlns:a16="http://schemas.microsoft.com/office/drawing/2014/main" id="{F8EAAF52-6377-FB49-9A60-C28ACB6B5F1C}"/>
              </a:ext>
            </a:extLst>
          </p:cNvPr>
          <p:cNvSpPr/>
          <p:nvPr/>
        </p:nvSpPr>
        <p:spPr>
          <a:xfrm rot="19903756">
            <a:off x="2180663" y="3436713"/>
            <a:ext cx="397549" cy="448870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A08B71-C164-5049-923A-B6285E428312}"/>
              </a:ext>
            </a:extLst>
          </p:cNvPr>
          <p:cNvSpPr txBox="1"/>
          <p:nvPr/>
        </p:nvSpPr>
        <p:spPr>
          <a:xfrm>
            <a:off x="2829684" y="1770696"/>
            <a:ext cx="633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trao trực tiếp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32085C-FC92-654C-BF4B-1851519E45C2}"/>
              </a:ext>
            </a:extLst>
          </p:cNvPr>
          <p:cNvSpPr txBox="1"/>
          <p:nvPr/>
        </p:nvSpPr>
        <p:spPr>
          <a:xfrm>
            <a:off x="2829684" y="2396502"/>
            <a:ext cx="9362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cho Lê Thận tình cờ thấy lưỡi gươm ở một nơi, Lê Lợi tình cờ tìm thấy chuôi gươm ở nơi khác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B3793-7372-1A44-9198-620575DA0877}"/>
              </a:ext>
            </a:extLst>
          </p:cNvPr>
          <p:cNvSpPr txBox="1"/>
          <p:nvPr/>
        </p:nvSpPr>
        <p:spPr>
          <a:xfrm>
            <a:off x="2829684" y="3452168"/>
            <a:ext cx="9362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thanh gươm ghi chữ “Thuận Thiên” nhấn mạnh tính chất chính nghĩa, hợp lòng trời, lòng người của nghĩa quân Lam Sơn.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427115-D267-8C47-A3C6-C7706E0BEAD3}"/>
              </a:ext>
            </a:extLst>
          </p:cNvPr>
          <p:cNvSpPr txBox="1"/>
          <p:nvPr/>
        </p:nvSpPr>
        <p:spPr>
          <a:xfrm>
            <a:off x="2863401" y="4507834"/>
            <a:ext cx="936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bộ phận ở một nơi nhưng khi khớp với nhau thì vừa in</a:t>
            </a:r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E08BDA35-2915-0142-9EB0-E75D4CC4D05C}"/>
              </a:ext>
            </a:extLst>
          </p:cNvPr>
          <p:cNvSpPr/>
          <p:nvPr/>
        </p:nvSpPr>
        <p:spPr>
          <a:xfrm rot="10800000" flipH="1">
            <a:off x="602499" y="4225636"/>
            <a:ext cx="1024760" cy="1711772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E7F8474-E922-1143-B2C0-CEB45CE6FAD5}"/>
              </a:ext>
            </a:extLst>
          </p:cNvPr>
          <p:cNvSpPr/>
          <p:nvPr/>
        </p:nvSpPr>
        <p:spPr>
          <a:xfrm>
            <a:off x="1861759" y="5145501"/>
            <a:ext cx="9845332" cy="12844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x-none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47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25638"/>
            <a:ext cx="10557164" cy="38625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</a:pP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nl-NL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1: </a:t>
            </a:r>
            <a:r>
              <a:rPr lang="nl-NL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liệt kê các sự việc chính của truyện Sự tích  Hồ </a:t>
            </a:r>
            <a:r>
              <a:rPr lang="nl-NL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Gươm?</a:t>
            </a:r>
            <a:endParaRPr lang="en-US" sz="2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</a:t>
            </a:r>
            <a:r>
              <a:rPr lang="vi-VN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</a:t>
            </a:r>
            <a:r>
              <a:rPr lang="vi-VN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</a:t>
            </a:r>
            <a:r>
              <a:rPr lang="vi-VN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endParaRPr lang="en-US" sz="2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</a:t>
            </a:r>
            <a:r>
              <a:rPr lang="vi-VN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87188" y="271640"/>
            <a:ext cx="3582787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 1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2616</TotalTime>
  <Words>1340</Words>
  <Application>Microsoft Office PowerPoint</Application>
  <PresentationFormat>Widescreen</PresentationFormat>
  <Paragraphs>196</Paragraphs>
  <Slides>27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等线</vt:lpstr>
      <vt:lpstr>SimHei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TÌM HIỂU CHI TIẾT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ND  Tổ Thi đua cá nhân  Tuyên dương Phê bình  Điểm  10  Điểm  TB   Xếp hạng  1 A+:       B:  A:         C:       2 A+:       B:  A:         C:      3 A+:       B:  A:         C:      4 A+:       B:  A:         C: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office014</dc:creator>
  <cp:lastModifiedBy>HP</cp:lastModifiedBy>
  <cp:revision>146</cp:revision>
  <dcterms:created xsi:type="dcterms:W3CDTF">2021-06-20T13:50:32Z</dcterms:created>
  <dcterms:modified xsi:type="dcterms:W3CDTF">2021-09-17T08:25:26Z</dcterms:modified>
</cp:coreProperties>
</file>