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C8DCC2-39B4-4B20-82A6-AE4F7CBE1F9A}">
  <a:tblStyle styleId="{B1C8DCC2-39B4-4B20-82A6-AE4F7CBE1F9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7CC020A5-24C4-46CD-A599-D9C8DC614DA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5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latin typeface="Calibri"/>
                <a:ea typeface="Calibri"/>
                <a:cs typeface="Calibri"/>
                <a:sym typeface="Calibri"/>
                <a:hlinkClick r:id="rId3"/>
              </a:rPr>
              <a:t>https://www.facebook.com/baokefb</a:t>
            </a:r>
            <a:r>
              <a:rPr lang="en-US" sz="1200">
                <a:solidFill>
                  <a:schemeClr val="dk1"/>
                </a:solidFill>
                <a:latin typeface="Calibri"/>
                <a:ea typeface="Calibri"/>
                <a:cs typeface="Calibri"/>
                <a:sym typeface="Calibri"/>
              </a:rPr>
              <a:t>  - fb Nguyễn Nhâm -</a:t>
            </a:r>
            <a:r>
              <a:rPr lang="en-US" sz="1200" b="1">
                <a:solidFill>
                  <a:schemeClr val="dk1"/>
                </a:solidFill>
                <a:latin typeface="Calibri"/>
                <a:ea typeface="Calibri"/>
                <a:cs typeface="Calibri"/>
                <a:sym typeface="Calibri"/>
              </a:rPr>
              <a:t>0981.713.891</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3" name="Google Shape;3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a:stretch/>
        </p:blipFill>
        <p:spPr>
          <a:xfrm>
            <a:off x="2209800" y="381000"/>
            <a:ext cx="304800" cy="304800"/>
          </a:xfrm>
          <a:prstGeom prst="rect">
            <a:avLst/>
          </a:prstGeom>
          <a:noFill/>
          <a:ln>
            <a:noFill/>
          </a:ln>
        </p:spPr>
      </p:pic>
      <p:pic>
        <p:nvPicPr>
          <p:cNvPr id="89" name="Google Shape;89;p13" descr="POINSET2"/>
          <p:cNvPicPr preferRelativeResize="0"/>
          <p:nvPr/>
        </p:nvPicPr>
        <p:blipFill rotWithShape="1">
          <a:blip r:embed="rId4">
            <a:alphaModFix/>
          </a:blip>
          <a:srcRect/>
          <a:stretch/>
        </p:blipFill>
        <p:spPr>
          <a:xfrm>
            <a:off x="420511" y="206333"/>
            <a:ext cx="2590800" cy="2579688"/>
          </a:xfrm>
          <a:prstGeom prst="rect">
            <a:avLst/>
          </a:prstGeom>
          <a:noFill/>
          <a:ln>
            <a:noFill/>
          </a:ln>
        </p:spPr>
      </p:pic>
      <p:pic>
        <p:nvPicPr>
          <p:cNvPr id="90" name="Google Shape;90;p13" descr="Bellcoll"/>
          <p:cNvPicPr preferRelativeResize="0"/>
          <p:nvPr/>
        </p:nvPicPr>
        <p:blipFill rotWithShape="1">
          <a:blip r:embed="rId5">
            <a:alphaModFix/>
          </a:blip>
          <a:srcRect/>
          <a:stretch/>
        </p:blipFill>
        <p:spPr>
          <a:xfrm>
            <a:off x="9296400" y="-76200"/>
            <a:ext cx="1371600" cy="1257300"/>
          </a:xfrm>
          <a:prstGeom prst="rect">
            <a:avLst/>
          </a:prstGeom>
          <a:noFill/>
          <a:ln>
            <a:noFill/>
          </a:ln>
        </p:spPr>
      </p:pic>
      <p:pic>
        <p:nvPicPr>
          <p:cNvPr id="91" name="Google Shape;91;p13" descr="BOOK1"/>
          <p:cNvPicPr preferRelativeResize="0"/>
          <p:nvPr/>
        </p:nvPicPr>
        <p:blipFill rotWithShape="1">
          <a:blip r:embed="rId6">
            <a:alphaModFix/>
          </a:blip>
          <a:srcRect/>
          <a:stretch/>
        </p:blipFill>
        <p:spPr>
          <a:xfrm rot="-1610799">
            <a:off x="4185619" y="4447857"/>
            <a:ext cx="3429000" cy="1670050"/>
          </a:xfrm>
          <a:prstGeom prst="rect">
            <a:avLst/>
          </a:prstGeom>
          <a:noFill/>
          <a:ln>
            <a:noFill/>
          </a:ln>
        </p:spPr>
      </p:pic>
      <p:pic>
        <p:nvPicPr>
          <p:cNvPr id="92" name="Google Shape;92;p13" descr="image"/>
          <p:cNvPicPr preferRelativeResize="0"/>
          <p:nvPr/>
        </p:nvPicPr>
        <p:blipFill rotWithShape="1">
          <a:blip r:embed="rId7">
            <a:alphaModFix/>
          </a:blip>
          <a:srcRect/>
          <a:stretch/>
        </p:blipFill>
        <p:spPr>
          <a:xfrm>
            <a:off x="9063943" y="4876800"/>
            <a:ext cx="1376363" cy="1981200"/>
          </a:xfrm>
          <a:prstGeom prst="rect">
            <a:avLst/>
          </a:prstGeom>
          <a:noFill/>
          <a:ln>
            <a:noFill/>
          </a:ln>
        </p:spPr>
      </p:pic>
      <p:pic>
        <p:nvPicPr>
          <p:cNvPr id="93" name="Google Shape;93;p13" descr="image"/>
          <p:cNvPicPr preferRelativeResize="0"/>
          <p:nvPr/>
        </p:nvPicPr>
        <p:blipFill rotWithShape="1">
          <a:blip r:embed="rId7">
            <a:alphaModFix/>
          </a:blip>
          <a:srcRect/>
          <a:stretch/>
        </p:blipFill>
        <p:spPr>
          <a:xfrm>
            <a:off x="10057828" y="4642578"/>
            <a:ext cx="1376363" cy="1981200"/>
          </a:xfrm>
          <a:prstGeom prst="rect">
            <a:avLst/>
          </a:prstGeom>
          <a:noFill/>
          <a:ln>
            <a:noFill/>
          </a:ln>
        </p:spPr>
      </p:pic>
      <p:pic>
        <p:nvPicPr>
          <p:cNvPr id="94" name="Google Shape;94;p13" descr="image"/>
          <p:cNvPicPr preferRelativeResize="0"/>
          <p:nvPr/>
        </p:nvPicPr>
        <p:blipFill rotWithShape="1">
          <a:blip r:embed="rId7">
            <a:alphaModFix/>
          </a:blip>
          <a:srcRect/>
          <a:stretch/>
        </p:blipFill>
        <p:spPr>
          <a:xfrm>
            <a:off x="9369646" y="4219002"/>
            <a:ext cx="1376363" cy="1981200"/>
          </a:xfrm>
          <a:prstGeom prst="rect">
            <a:avLst/>
          </a:prstGeom>
          <a:noFill/>
          <a:ln>
            <a:noFill/>
          </a:ln>
        </p:spPr>
      </p:pic>
      <p:sp>
        <p:nvSpPr>
          <p:cNvPr id="95" name="Google Shape;95;p13"/>
          <p:cNvSpPr txBox="1"/>
          <p:nvPr/>
        </p:nvSpPr>
        <p:spPr>
          <a:xfrm>
            <a:off x="1715911" y="1346881"/>
            <a:ext cx="95504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2603BD"/>
                </a:solidFill>
                <a:latin typeface="Times New Roman"/>
                <a:ea typeface="Times New Roman"/>
                <a:cs typeface="Times New Roman"/>
                <a:sym typeface="Times New Roman"/>
              </a:rPr>
              <a:t>PHÒNG GIÁO DỤC VÀ ĐÀO TẠO QUẬN GÒ VẤP</a:t>
            </a:r>
            <a:endParaRPr sz="3600" b="1" i="0" u="none" strike="noStrike" cap="none">
              <a:solidFill>
                <a:srgbClr val="0000FF"/>
              </a:solidFill>
              <a:latin typeface="Times New Roman"/>
              <a:ea typeface="Times New Roman"/>
              <a:cs typeface="Times New Roman"/>
              <a:sym typeface="Times New Roman"/>
            </a:endParaRPr>
          </a:p>
        </p:txBody>
      </p:sp>
      <p:sp>
        <p:nvSpPr>
          <p:cNvPr id="96" name="Google Shape;96;p13"/>
          <p:cNvSpPr txBox="1"/>
          <p:nvPr/>
        </p:nvSpPr>
        <p:spPr>
          <a:xfrm>
            <a:off x="2017877" y="2050334"/>
            <a:ext cx="860679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70C0"/>
                </a:solidFill>
                <a:latin typeface="Times New Roman"/>
                <a:ea typeface="Times New Roman"/>
                <a:cs typeface="Times New Roman"/>
                <a:sym typeface="Times New Roman"/>
              </a:rPr>
              <a:t>BÀI GIẢNG NGỮ VĂN LỚP 6</a:t>
            </a:r>
            <a:endParaRPr sz="3200" b="1" i="0" u="none" strike="noStrike" cap="none">
              <a:solidFill>
                <a:srgbClr val="0070C0"/>
              </a:solidFill>
              <a:latin typeface="Times New Roman"/>
              <a:ea typeface="Times New Roman"/>
              <a:cs typeface="Times New Roman"/>
              <a:sym typeface="Times New Roman"/>
            </a:endParaRPr>
          </a:p>
        </p:txBody>
      </p:sp>
      <p:sp>
        <p:nvSpPr>
          <p:cNvPr id="97" name="Google Shape;97;p13"/>
          <p:cNvSpPr/>
          <p:nvPr/>
        </p:nvSpPr>
        <p:spPr>
          <a:xfrm>
            <a:off x="242069" y="3346329"/>
            <a:ext cx="11530884" cy="743473"/>
          </a:xfrm>
          <a:prstGeom prst="rect">
            <a:avLst/>
          </a:prstGeom>
          <a:solidFill>
            <a:srgbClr val="7F600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FFFFFF"/>
              </a:buClr>
              <a:buSzPts val="4000"/>
              <a:buFont typeface="Times New Roman"/>
              <a:buNone/>
            </a:pPr>
            <a:r>
              <a:rPr lang="en-US" sz="4000" b="1" i="0" u="none" strike="noStrike" cap="none">
                <a:solidFill>
                  <a:srgbClr val="FFFFFF"/>
                </a:solidFill>
                <a:latin typeface="Times New Roman"/>
                <a:ea typeface="Times New Roman"/>
                <a:cs typeface="Times New Roman"/>
                <a:sym typeface="Times New Roman"/>
              </a:rPr>
              <a:t>BÀI 1: LẮNG NGHE LỊCH SỬ NƯỚC MÌNH</a:t>
            </a:r>
            <a:endParaRPr sz="40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p:nvPr/>
        </p:nvSpPr>
        <p:spPr>
          <a:xfrm>
            <a:off x="2124464" y="512050"/>
            <a:ext cx="7250806" cy="1133341"/>
          </a:xfrm>
          <a:prstGeom prst="downArrowCallout">
            <a:avLst>
              <a:gd name="adj1" fmla="val 25000"/>
              <a:gd name="adj2" fmla="val 25000"/>
              <a:gd name="adj3" fmla="val 25000"/>
              <a:gd name="adj4" fmla="val 64977"/>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4400"/>
              <a:buFont typeface="Times New Roman"/>
              <a:buNone/>
            </a:pPr>
            <a:r>
              <a:rPr lang="en-US" sz="4400" b="1" i="0" u="none" strike="noStrike" cap="none">
                <a:solidFill>
                  <a:srgbClr val="FFFFFF"/>
                </a:solidFill>
                <a:latin typeface="Times New Roman"/>
                <a:ea typeface="Times New Roman"/>
                <a:cs typeface="Times New Roman"/>
                <a:sym typeface="Times New Roman"/>
              </a:rPr>
              <a:t>Truyền thuyết</a:t>
            </a:r>
            <a:endParaRPr sz="4400" b="0" i="0" u="none" strike="noStrike" cap="none">
              <a:solidFill>
                <a:srgbClr val="FFFFFF"/>
              </a:solidFill>
              <a:latin typeface="Times New Roman"/>
              <a:ea typeface="Times New Roman"/>
              <a:cs typeface="Times New Roman"/>
              <a:sym typeface="Times New Roman"/>
            </a:endParaRPr>
          </a:p>
        </p:txBody>
      </p:sp>
      <p:pic>
        <p:nvPicPr>
          <p:cNvPr id="183" name="Google Shape;183;p22"/>
          <p:cNvPicPr preferRelativeResize="0"/>
          <p:nvPr/>
        </p:nvPicPr>
        <p:blipFill rotWithShape="1">
          <a:blip r:embed="rId3">
            <a:alphaModFix/>
          </a:blip>
          <a:srcRect/>
          <a:stretch/>
        </p:blipFill>
        <p:spPr>
          <a:xfrm>
            <a:off x="1603022" y="1653983"/>
            <a:ext cx="8737600" cy="5053640"/>
          </a:xfrm>
          <a:prstGeom prst="rect">
            <a:avLst/>
          </a:prstGeom>
          <a:noFill/>
          <a:ln>
            <a:noFill/>
          </a:ln>
        </p:spPr>
      </p:pic>
      <p:sp>
        <p:nvSpPr>
          <p:cNvPr id="184" name="Google Shape;184;p22"/>
          <p:cNvSpPr/>
          <p:nvPr/>
        </p:nvSpPr>
        <p:spPr>
          <a:xfrm>
            <a:off x="2297138" y="2458409"/>
            <a:ext cx="6671732" cy="3444789"/>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3200" b="1" i="1" u="none" strike="noStrike" cap="none">
                <a:solidFill>
                  <a:srgbClr val="0D0D0D"/>
                </a:solidFill>
                <a:latin typeface="Times New Roman"/>
                <a:ea typeface="Times New Roman"/>
                <a:cs typeface="Times New Roman"/>
                <a:sym typeface="Times New Roman"/>
              </a:rPr>
              <a:t>-</a:t>
            </a:r>
            <a:r>
              <a:rPr lang="en-US" sz="3200" b="1" i="0" u="none" strike="noStrike" cap="none">
                <a:solidFill>
                  <a:srgbClr val="0D0D0D"/>
                </a:solidFill>
                <a:latin typeface="Times New Roman"/>
                <a:ea typeface="Times New Roman"/>
                <a:cs typeface="Times New Roman"/>
                <a:sym typeface="Times New Roman"/>
              </a:rPr>
              <a:t>là thể loại truyện dân gian</a:t>
            </a:r>
            <a:endParaRPr sz="3200" b="1" i="0" u="none" strike="noStrike" cap="none">
              <a:solidFill>
                <a:srgbClr val="0D0D0D"/>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3200" b="1" i="0" u="none" strike="noStrike" cap="none">
                <a:solidFill>
                  <a:srgbClr val="0D0D0D"/>
                </a:solidFill>
                <a:latin typeface="Times New Roman"/>
                <a:ea typeface="Times New Roman"/>
                <a:cs typeface="Times New Roman"/>
                <a:sym typeface="Times New Roman"/>
              </a:rPr>
              <a:t>-thường kể về sự kiện , nhân vật lịch sử hoặc liên quan đến lịch sử </a:t>
            </a:r>
            <a:endParaRPr sz="3200" b="1" i="0" u="none" strike="noStrike" cap="none">
              <a:solidFill>
                <a:srgbClr val="0D0D0D"/>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3200" b="1" i="0" u="none" strike="noStrike" cap="none">
                <a:solidFill>
                  <a:srgbClr val="0D0D0D"/>
                </a:solidFill>
                <a:latin typeface="Times New Roman"/>
                <a:ea typeface="Times New Roman"/>
                <a:cs typeface="Times New Roman"/>
                <a:sym typeface="Times New Roman"/>
              </a:rPr>
              <a:t>-thể hiện nhận thức, tình cảm của tác giả dân gian</a:t>
            </a:r>
            <a:endParaRPr sz="3200" b="1" i="0" u="none" strike="noStrike" cap="none">
              <a:solidFill>
                <a:srgbClr val="0D0D0D"/>
              </a:solidFill>
              <a:latin typeface="Times New Roman"/>
              <a:ea typeface="Times New Roman"/>
              <a:cs typeface="Times New Roman"/>
              <a:sym typeface="Times New Roman"/>
            </a:endParaRPr>
          </a:p>
          <a:p>
            <a:pPr marL="0" marR="0" lvl="0" indent="0" algn="l" rtl="0">
              <a:lnSpc>
                <a:spcPct val="115000"/>
              </a:lnSpc>
              <a:spcBef>
                <a:spcPts val="0"/>
              </a:spcBef>
              <a:spcAft>
                <a:spcPts val="0"/>
              </a:spcAft>
              <a:buNone/>
            </a:pPr>
            <a:r>
              <a:rPr lang="en-US" sz="3200" b="1" i="0" u="none" strike="noStrike" cap="none">
                <a:solidFill>
                  <a:srgbClr val="0D0D0D"/>
                </a:solidFill>
                <a:latin typeface="Times New Roman"/>
                <a:ea typeface="Times New Roman"/>
                <a:cs typeface="Times New Roman"/>
                <a:sym typeface="Times New Roman"/>
              </a:rPr>
              <a:t>-thường có yếu tố tưởng tượng kì ảo</a:t>
            </a:r>
            <a:endParaRPr sz="3200" b="1"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1000"/>
                                        <p:tgtEl>
                                          <p:spTgt spid="183"/>
                                        </p:tgtEl>
                                      </p:cBhvr>
                                    </p:animEffect>
                                  </p:childTnLst>
                                </p:cTn>
                              </p:par>
                              <p:par>
                                <p:cTn id="13" presetID="10"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23"/>
          <p:cNvGrpSpPr/>
          <p:nvPr/>
        </p:nvGrpSpPr>
        <p:grpSpPr>
          <a:xfrm>
            <a:off x="993914" y="1109869"/>
            <a:ext cx="9806608" cy="4638261"/>
            <a:chOff x="1345795" y="1558651"/>
            <a:chExt cx="8706302" cy="3721784"/>
          </a:xfrm>
        </p:grpSpPr>
        <p:sp>
          <p:nvSpPr>
            <p:cNvPr id="190" name="Google Shape;190;p23"/>
            <p:cNvSpPr/>
            <p:nvPr/>
          </p:nvSpPr>
          <p:spPr>
            <a:xfrm>
              <a:off x="5893686" y="2844968"/>
              <a:ext cx="2843307" cy="552014"/>
            </a:xfrm>
            <a:custGeom>
              <a:avLst/>
              <a:gdLst/>
              <a:ahLst/>
              <a:cxnLst/>
              <a:rect l="l" t="t" r="r" b="b"/>
              <a:pathLst>
                <a:path w="120000" h="120000" extrusionOk="0">
                  <a:moveTo>
                    <a:pt x="0" y="0"/>
                  </a:moveTo>
                  <a:lnTo>
                    <a:pt x="0" y="59964"/>
                  </a:lnTo>
                  <a:lnTo>
                    <a:pt x="120000" y="59964"/>
                  </a:lnTo>
                  <a:lnTo>
                    <a:pt x="120000" y="120000"/>
                  </a:lnTo>
                </a:path>
              </a:pathLst>
            </a:custGeom>
            <a:noFill/>
            <a:ln w="12700" cap="flat" cmpd="sng">
              <a:solidFill>
                <a:schemeClr val="accent2"/>
              </a:solidFill>
              <a:prstDash val="solid"/>
              <a:miter lim="800000"/>
              <a:headEnd type="none" w="sm" len="sm"/>
              <a:tailEnd type="none" w="sm" len="sm"/>
            </a:ln>
          </p:spPr>
        </p:sp>
        <p:sp>
          <p:nvSpPr>
            <p:cNvPr id="191" name="Google Shape;191;p23"/>
            <p:cNvSpPr/>
            <p:nvPr/>
          </p:nvSpPr>
          <p:spPr>
            <a:xfrm flipH="1">
              <a:off x="5766427" y="2819455"/>
              <a:ext cx="45719" cy="577527"/>
            </a:xfrm>
            <a:custGeom>
              <a:avLst/>
              <a:gdLst/>
              <a:ahLst/>
              <a:cxnLst/>
              <a:rect l="l" t="t" r="r" b="b"/>
              <a:pathLst>
                <a:path w="120000" h="120000" extrusionOk="0">
                  <a:moveTo>
                    <a:pt x="120003" y="0"/>
                  </a:moveTo>
                  <a:lnTo>
                    <a:pt x="120003" y="62617"/>
                  </a:lnTo>
                  <a:lnTo>
                    <a:pt x="198080" y="62617"/>
                  </a:lnTo>
                  <a:lnTo>
                    <a:pt x="198080" y="120000"/>
                  </a:lnTo>
                </a:path>
              </a:pathLst>
            </a:custGeom>
            <a:noFill/>
            <a:ln w="12700" cap="flat" cmpd="sng">
              <a:solidFill>
                <a:schemeClr val="accent2"/>
              </a:solidFill>
              <a:prstDash val="solid"/>
              <a:miter lim="800000"/>
              <a:headEnd type="none" w="sm" len="sm"/>
              <a:tailEnd type="none" w="sm" len="sm"/>
            </a:ln>
          </p:spPr>
        </p:sp>
        <p:sp>
          <p:nvSpPr>
            <p:cNvPr id="192" name="Google Shape;192;p23"/>
            <p:cNvSpPr/>
            <p:nvPr/>
          </p:nvSpPr>
          <p:spPr>
            <a:xfrm>
              <a:off x="2879574" y="2845297"/>
              <a:ext cx="3014112" cy="552343"/>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chemeClr val="accent2"/>
              </a:solidFill>
              <a:prstDash val="solid"/>
              <a:miter lim="800000"/>
              <a:headEnd type="none" w="sm" len="sm"/>
              <a:tailEnd type="none" w="sm" len="sm"/>
            </a:ln>
          </p:spPr>
        </p:sp>
        <p:sp>
          <p:nvSpPr>
            <p:cNvPr id="193" name="Google Shape;193;p23"/>
            <p:cNvSpPr/>
            <p:nvPr/>
          </p:nvSpPr>
          <p:spPr>
            <a:xfrm>
              <a:off x="2879574" y="1558651"/>
              <a:ext cx="6129281" cy="1267733"/>
            </a:xfrm>
            <a:custGeom>
              <a:avLst/>
              <a:gdLst/>
              <a:ahLst/>
              <a:cxnLst/>
              <a:rect l="l" t="t" r="r" b="b"/>
              <a:pathLst>
                <a:path w="3690286" h="1267733" extrusionOk="0">
                  <a:moveTo>
                    <a:pt x="0" y="0"/>
                  </a:moveTo>
                  <a:lnTo>
                    <a:pt x="3690286" y="0"/>
                  </a:lnTo>
                  <a:lnTo>
                    <a:pt x="3690286" y="1267733"/>
                  </a:lnTo>
                  <a:lnTo>
                    <a:pt x="0" y="1267733"/>
                  </a:lnTo>
                  <a:lnTo>
                    <a:pt x="0" y="0"/>
                  </a:lnTo>
                  <a:close/>
                </a:path>
              </a:pathLst>
            </a:custGeom>
            <a:solidFill>
              <a:srgbClr val="92D050"/>
            </a:solidFill>
            <a:ln w="38100" cap="flat" cmpd="sng">
              <a:solidFill>
                <a:schemeClr val="lt1"/>
              </a:solidFill>
              <a:prstDash val="solid"/>
              <a:miter lim="800000"/>
              <a:headEnd type="none" w="sm" len="sm"/>
              <a:tailEnd type="none" w="sm" len="sm"/>
            </a:ln>
          </p:spPr>
          <p:txBody>
            <a:bodyPr spcFirstLastPara="1" wrap="square" lIns="974250" tIns="14600" rIns="14600" bIns="14600" anchor="ctr" anchorCtr="0">
              <a:noAutofit/>
            </a:bodyPr>
            <a:lstStyle/>
            <a:p>
              <a:pPr marL="0" marR="0" lvl="0" indent="0" algn="ctr" rtl="0">
                <a:lnSpc>
                  <a:spcPct val="90000"/>
                </a:lnSpc>
                <a:spcBef>
                  <a:spcPts val="0"/>
                </a:spcBef>
                <a:spcAft>
                  <a:spcPts val="0"/>
                </a:spcAft>
                <a:buClr>
                  <a:schemeClr val="dk1"/>
                </a:buClr>
                <a:buSzPts val="2300"/>
                <a:buFont typeface="Times New Roman"/>
                <a:buNone/>
              </a:pPr>
              <a:r>
                <a:rPr lang="en-US" sz="2300" b="1" i="0" u="none" strike="noStrike" cap="none">
                  <a:solidFill>
                    <a:schemeClr val="dk1"/>
                  </a:solidFill>
                  <a:latin typeface="Times New Roman"/>
                  <a:ea typeface="Times New Roman"/>
                  <a:cs typeface="Times New Roman"/>
                  <a:sym typeface="Times New Roman"/>
                </a:rPr>
                <a:t>   a.N</a:t>
              </a:r>
              <a:r>
                <a:rPr lang="en-US" sz="2800" b="1" i="0" u="none" strike="noStrike" cap="none">
                  <a:solidFill>
                    <a:schemeClr val="dk1"/>
                  </a:solidFill>
                  <a:latin typeface="Times New Roman"/>
                  <a:ea typeface="Times New Roman"/>
                  <a:cs typeface="Times New Roman"/>
                  <a:sym typeface="Times New Roman"/>
                </a:rPr>
                <a:t>hân vật truyền thuyết</a:t>
              </a:r>
              <a:endParaRPr sz="2800" b="1" i="0" u="none" strike="noStrike" cap="none">
                <a:solidFill>
                  <a:schemeClr val="dk1"/>
                </a:solidFill>
                <a:latin typeface="Times New Roman"/>
                <a:ea typeface="Times New Roman"/>
                <a:cs typeface="Times New Roman"/>
                <a:sym typeface="Times New Roman"/>
              </a:endParaRPr>
            </a:p>
          </p:txBody>
        </p:sp>
        <p:sp>
          <p:nvSpPr>
            <p:cNvPr id="194" name="Google Shape;194;p23"/>
            <p:cNvSpPr/>
            <p:nvPr/>
          </p:nvSpPr>
          <p:spPr>
            <a:xfrm>
              <a:off x="3588615" y="1713765"/>
              <a:ext cx="1054210" cy="1052083"/>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a:off x="1345795" y="3397641"/>
              <a:ext cx="3067558" cy="1882794"/>
            </a:xfrm>
            <a:custGeom>
              <a:avLst/>
              <a:gdLst/>
              <a:ahLst/>
              <a:cxnLst/>
              <a:rect l="l" t="t" r="r" b="b"/>
              <a:pathLst>
                <a:path w="3067558" h="1882794" extrusionOk="0">
                  <a:moveTo>
                    <a:pt x="0" y="0"/>
                  </a:moveTo>
                  <a:lnTo>
                    <a:pt x="3067558" y="0"/>
                  </a:lnTo>
                  <a:lnTo>
                    <a:pt x="3067558" y="1882794"/>
                  </a:lnTo>
                  <a:lnTo>
                    <a:pt x="0" y="1882794"/>
                  </a:lnTo>
                  <a:lnTo>
                    <a:pt x="0" y="0"/>
                  </a:lnTo>
                  <a:close/>
                </a:path>
              </a:pathLst>
            </a:custGeom>
            <a:solidFill>
              <a:schemeClr val="accent2"/>
            </a:solidFill>
            <a:ln w="12700" cap="flat" cmpd="sng">
              <a:solidFill>
                <a:schemeClr val="lt1"/>
              </a:solidFill>
              <a:prstDash val="solid"/>
              <a:miter lim="800000"/>
              <a:headEnd type="none" w="sm" len="sm"/>
              <a:tailEnd type="none" w="sm" len="sm"/>
            </a:ln>
          </p:spPr>
          <p:txBody>
            <a:bodyPr spcFirstLastPara="1" wrap="square" lIns="97425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Times New Roman"/>
                <a:buNone/>
              </a:pPr>
              <a:r>
                <a:rPr lang="en-US" sz="2300" b="1" i="0" u="none" strike="noStrike" cap="none">
                  <a:solidFill>
                    <a:schemeClr val="lt1"/>
                  </a:solidFill>
                  <a:latin typeface="Times New Roman"/>
                  <a:ea typeface="Times New Roman"/>
                  <a:cs typeface="Times New Roman"/>
                  <a:sym typeface="Times New Roman"/>
                </a:rPr>
                <a:t>Thường có đặc điểm khác lạ về lai lịch, phẩm chất, tài năng, sức mạnh…</a:t>
              </a:r>
              <a:endParaRPr/>
            </a:p>
          </p:txBody>
        </p:sp>
        <p:sp>
          <p:nvSpPr>
            <p:cNvPr id="196" name="Google Shape;196;p23"/>
            <p:cNvSpPr/>
            <p:nvPr/>
          </p:nvSpPr>
          <p:spPr>
            <a:xfrm>
              <a:off x="1371442" y="3627704"/>
              <a:ext cx="845855" cy="1424600"/>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4472770" y="3422825"/>
              <a:ext cx="2901329" cy="1857609"/>
            </a:xfrm>
            <a:custGeom>
              <a:avLst/>
              <a:gdLst/>
              <a:ahLst/>
              <a:cxnLst/>
              <a:rect l="l" t="t" r="r" b="b"/>
              <a:pathLst>
                <a:path w="2901329" h="1799443" extrusionOk="0">
                  <a:moveTo>
                    <a:pt x="0" y="0"/>
                  </a:moveTo>
                  <a:lnTo>
                    <a:pt x="2901329" y="0"/>
                  </a:lnTo>
                  <a:lnTo>
                    <a:pt x="2901329" y="1799443"/>
                  </a:lnTo>
                  <a:lnTo>
                    <a:pt x="0" y="1799443"/>
                  </a:lnTo>
                  <a:lnTo>
                    <a:pt x="0" y="0"/>
                  </a:lnTo>
                  <a:close/>
                </a:path>
              </a:pathLst>
            </a:custGeom>
            <a:solidFill>
              <a:schemeClr val="accent2"/>
            </a:solidFill>
            <a:ln w="12700" cap="flat" cmpd="sng">
              <a:solidFill>
                <a:schemeClr val="lt1"/>
              </a:solidFill>
              <a:prstDash val="solid"/>
              <a:miter lim="800000"/>
              <a:headEnd type="none" w="sm" len="sm"/>
              <a:tailEnd type="none" w="sm" len="sm"/>
            </a:ln>
          </p:spPr>
          <p:txBody>
            <a:bodyPr spcFirstLastPara="1" wrap="square" lIns="97425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Times New Roman"/>
                <a:buNone/>
              </a:pPr>
              <a:r>
                <a:rPr lang="en-US" sz="2300" b="0" i="0" u="none" strike="noStrike" cap="none">
                  <a:solidFill>
                    <a:schemeClr val="lt1"/>
                  </a:solidFill>
                  <a:latin typeface="Times New Roman"/>
                  <a:ea typeface="Times New Roman"/>
                  <a:cs typeface="Times New Roman"/>
                  <a:sym typeface="Times New Roman"/>
                </a:rPr>
                <a:t> </a:t>
              </a:r>
              <a:r>
                <a:rPr lang="en-US" sz="2300" b="1" i="0" u="none" strike="noStrike" cap="none">
                  <a:solidFill>
                    <a:schemeClr val="lt1"/>
                  </a:solidFill>
                  <a:latin typeface="Times New Roman"/>
                  <a:ea typeface="Times New Roman"/>
                  <a:cs typeface="Times New Roman"/>
                  <a:sym typeface="Times New Roman"/>
                </a:rPr>
                <a:t>Thường gắn   với sự kiện lịch sử và có công lao lớn đối với cộng đồng</a:t>
              </a:r>
              <a:r>
                <a:rPr lang="en-US" sz="2300" b="0" i="0" u="none" strike="noStrike" cap="none">
                  <a:solidFill>
                    <a:schemeClr val="lt1"/>
                  </a:solidFill>
                  <a:latin typeface="Times New Roman"/>
                  <a:ea typeface="Times New Roman"/>
                  <a:cs typeface="Times New Roman"/>
                  <a:sym typeface="Times New Roman"/>
                </a:rPr>
                <a:t>.</a:t>
              </a:r>
              <a:endParaRPr/>
            </a:p>
          </p:txBody>
        </p:sp>
        <p:sp>
          <p:nvSpPr>
            <p:cNvPr id="198" name="Google Shape;198;p23"/>
            <p:cNvSpPr/>
            <p:nvPr/>
          </p:nvSpPr>
          <p:spPr>
            <a:xfrm>
              <a:off x="4472770" y="3738617"/>
              <a:ext cx="861452" cy="1108496"/>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7421890" y="3397312"/>
              <a:ext cx="2630207" cy="1824956"/>
            </a:xfrm>
            <a:custGeom>
              <a:avLst/>
              <a:gdLst/>
              <a:ahLst/>
              <a:cxnLst/>
              <a:rect l="l" t="t" r="r" b="b"/>
              <a:pathLst>
                <a:path w="2630207" h="1761699" extrusionOk="0">
                  <a:moveTo>
                    <a:pt x="0" y="0"/>
                  </a:moveTo>
                  <a:lnTo>
                    <a:pt x="2630207" y="0"/>
                  </a:lnTo>
                  <a:lnTo>
                    <a:pt x="2630207" y="1761699"/>
                  </a:lnTo>
                  <a:lnTo>
                    <a:pt x="0" y="1761699"/>
                  </a:lnTo>
                  <a:lnTo>
                    <a:pt x="0" y="0"/>
                  </a:lnTo>
                  <a:close/>
                </a:path>
              </a:pathLst>
            </a:custGeom>
            <a:solidFill>
              <a:schemeClr val="accent2"/>
            </a:solidFill>
            <a:ln w="12700" cap="flat" cmpd="sng">
              <a:solidFill>
                <a:schemeClr val="lt1"/>
              </a:solidFill>
              <a:prstDash val="solid"/>
              <a:miter lim="800000"/>
              <a:headEnd type="none" w="sm" len="sm"/>
              <a:tailEnd type="none" w="sm" len="sm"/>
            </a:ln>
          </p:spPr>
          <p:txBody>
            <a:bodyPr spcFirstLastPara="1" wrap="square" lIns="97425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Times New Roman"/>
                <a:buNone/>
              </a:pPr>
              <a:r>
                <a:rPr lang="en-US" sz="2300" b="1" i="0" u="none" strike="noStrike" cap="none">
                  <a:solidFill>
                    <a:schemeClr val="lt1"/>
                  </a:solidFill>
                  <a:latin typeface="Times New Roman"/>
                  <a:ea typeface="Times New Roman"/>
                  <a:cs typeface="Times New Roman"/>
                  <a:sym typeface="Times New Roman"/>
                </a:rPr>
                <a:t>Được cộng đồng truyền tụng và tôn thờ.</a:t>
              </a:r>
              <a:endParaRPr/>
            </a:p>
          </p:txBody>
        </p:sp>
        <p:sp>
          <p:nvSpPr>
            <p:cNvPr id="200" name="Google Shape;200;p23"/>
            <p:cNvSpPr/>
            <p:nvPr/>
          </p:nvSpPr>
          <p:spPr>
            <a:xfrm>
              <a:off x="7433966" y="3655710"/>
              <a:ext cx="997406" cy="1295934"/>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5" name="Google Shape;205;p24"/>
          <p:cNvGrpSpPr/>
          <p:nvPr/>
        </p:nvGrpSpPr>
        <p:grpSpPr>
          <a:xfrm>
            <a:off x="-1929997" y="683982"/>
            <a:ext cx="13523016" cy="6185674"/>
            <a:chOff x="-5194260" y="-795636"/>
            <a:chExt cx="13523016" cy="6185674"/>
          </a:xfrm>
        </p:grpSpPr>
        <p:sp>
          <p:nvSpPr>
            <p:cNvPr id="206" name="Google Shape;206;p24"/>
            <p:cNvSpPr/>
            <p:nvPr/>
          </p:nvSpPr>
          <p:spPr>
            <a:xfrm>
              <a:off x="-5194260" y="-795636"/>
              <a:ext cx="6185674" cy="6185674"/>
            </a:xfrm>
            <a:prstGeom prst="blockArc">
              <a:avLst>
                <a:gd name="adj1" fmla="val 18900000"/>
                <a:gd name="adj2" fmla="val 2700000"/>
                <a:gd name="adj3" fmla="val 349"/>
              </a:avLst>
            </a:prstGeom>
            <a:no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637702" y="459440"/>
              <a:ext cx="7691054" cy="91888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txBox="1"/>
            <p:nvPr/>
          </p:nvSpPr>
          <p:spPr>
            <a:xfrm>
              <a:off x="637702" y="459440"/>
              <a:ext cx="7691054" cy="918880"/>
            </a:xfrm>
            <a:prstGeom prst="rect">
              <a:avLst/>
            </a:prstGeom>
            <a:noFill/>
            <a:ln>
              <a:noFill/>
            </a:ln>
          </p:spPr>
          <p:txBody>
            <a:bodyPr spcFirstLastPara="1" wrap="square" lIns="729350" tIns="71100" rIns="71100" bIns="71100" anchor="ctr" anchorCtr="0">
              <a:noAutofit/>
            </a:bodyPr>
            <a:lstStyle/>
            <a:p>
              <a:pPr marL="0" marR="0" lvl="0" indent="0" algn="l" rtl="0">
                <a:lnSpc>
                  <a:spcPct val="9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Thường xoay quanh công trạng, kì tích của nhân vật mà cộng đồng truyền tụng, tôn thờ.</a:t>
              </a:r>
              <a:endParaRPr/>
            </a:p>
          </p:txBody>
        </p:sp>
        <p:sp>
          <p:nvSpPr>
            <p:cNvPr id="209" name="Google Shape;209;p24"/>
            <p:cNvSpPr/>
            <p:nvPr/>
          </p:nvSpPr>
          <p:spPr>
            <a:xfrm>
              <a:off x="63402" y="344580"/>
              <a:ext cx="1148600" cy="1148600"/>
            </a:xfrm>
            <a:prstGeom prst="ellipse">
              <a:avLst/>
            </a:prstGeom>
            <a:blipFill rotWithShape="1">
              <a:blip r:embed="rId3">
                <a:alphaModFix/>
              </a:blip>
              <a:stretch>
                <a:fillRect/>
              </a:stretch>
            </a:blip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971715" y="1837760"/>
              <a:ext cx="7357041" cy="918880"/>
            </a:xfrm>
            <a:prstGeom prst="rect">
              <a:avLst/>
            </a:prstGeom>
            <a:solidFill>
              <a:srgbClr val="C85B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txBox="1"/>
            <p:nvPr/>
          </p:nvSpPr>
          <p:spPr>
            <a:xfrm>
              <a:off x="971715" y="1837760"/>
              <a:ext cx="7357041" cy="918880"/>
            </a:xfrm>
            <a:prstGeom prst="rect">
              <a:avLst/>
            </a:prstGeom>
            <a:noFill/>
            <a:ln>
              <a:noFill/>
            </a:ln>
          </p:spPr>
          <p:txBody>
            <a:bodyPr spcFirstLastPara="1" wrap="square" lIns="729350" tIns="71100" rIns="71100" bIns="71100" anchor="ctr" anchorCtr="0">
              <a:noAutofit/>
            </a:bodyPr>
            <a:lstStyle/>
            <a:p>
              <a:pPr marL="0" marR="0" lvl="0" indent="0" algn="l" rtl="0">
                <a:lnSpc>
                  <a:spcPct val="90000"/>
                </a:lnSpc>
                <a:spcBef>
                  <a:spcPts val="0"/>
                </a:spcBef>
                <a:spcAft>
                  <a:spcPts val="0"/>
                </a:spcAft>
                <a:buClr>
                  <a:schemeClr val="lt1"/>
                </a:buClr>
                <a:buSzPts val="2800"/>
                <a:buFont typeface="Times New Roman"/>
                <a:buNone/>
              </a:pPr>
              <a:r>
                <a:rPr lang="en-US" sz="2800" b="0" i="0" u="none" strike="noStrike" cap="none">
                  <a:solidFill>
                    <a:schemeClr val="lt1"/>
                  </a:solidFill>
                  <a:latin typeface="Times New Roman"/>
                  <a:ea typeface="Times New Roman"/>
                  <a:cs typeface="Times New Roman"/>
                  <a:sym typeface="Times New Roman"/>
                </a:rPr>
                <a:t>Thường sử dụng yếu tố kì ảo nhằm thể hiện tài năng, sức mạnh khác thường của nhân vật.</a:t>
              </a:r>
              <a:endParaRPr/>
            </a:p>
          </p:txBody>
        </p:sp>
        <p:sp>
          <p:nvSpPr>
            <p:cNvPr id="212" name="Google Shape;212;p24"/>
            <p:cNvSpPr/>
            <p:nvPr/>
          </p:nvSpPr>
          <p:spPr>
            <a:xfrm>
              <a:off x="397415" y="1722900"/>
              <a:ext cx="1148600" cy="1148600"/>
            </a:xfrm>
            <a:prstGeom prst="ellipse">
              <a:avLst/>
            </a:prstGeom>
            <a:blipFill rotWithShape="1">
              <a:blip r:embed="rId3">
                <a:alphaModFix/>
              </a:blip>
              <a:stretch>
                <a:fillRect/>
              </a:stretch>
            </a:blip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637702" y="3216080"/>
              <a:ext cx="7691054" cy="918880"/>
            </a:xfrm>
            <a:prstGeom prst="rect">
              <a:avLst/>
            </a:prstGeom>
            <a:solidFill>
              <a:srgbClr val="FE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txBox="1"/>
            <p:nvPr/>
          </p:nvSpPr>
          <p:spPr>
            <a:xfrm>
              <a:off x="637702" y="3216080"/>
              <a:ext cx="7691054" cy="918880"/>
            </a:xfrm>
            <a:prstGeom prst="rect">
              <a:avLst/>
            </a:prstGeom>
            <a:noFill/>
            <a:ln>
              <a:noFill/>
            </a:ln>
          </p:spPr>
          <p:txBody>
            <a:bodyPr spcFirstLastPara="1" wrap="square" lIns="729350" tIns="71100" rIns="71100" bIns="71100" anchor="ctr" anchorCtr="0">
              <a:noAutofit/>
            </a:bodyPr>
            <a:lstStyle/>
            <a:p>
              <a:pPr marL="0" marR="0" lvl="0" indent="0" algn="l" rtl="0">
                <a:lnSpc>
                  <a:spcPct val="90000"/>
                </a:lnSpc>
                <a:spcBef>
                  <a:spcPts val="0"/>
                </a:spcBef>
                <a:spcAft>
                  <a:spcPts val="0"/>
                </a:spcAft>
                <a:buClr>
                  <a:schemeClr val="lt1"/>
                </a:buClr>
                <a:buSzPts val="2800"/>
                <a:buFont typeface="Times New Roman"/>
                <a:buNone/>
              </a:pPr>
              <a:r>
                <a:rPr lang="en-US" sz="2800" b="0" i="0" u="none" strike="noStrike" cap="none">
                  <a:solidFill>
                    <a:schemeClr val="lt1"/>
                  </a:solidFill>
                  <a:latin typeface="Times New Roman"/>
                  <a:ea typeface="Times New Roman"/>
                  <a:cs typeface="Times New Roman"/>
                  <a:sym typeface="Times New Roman"/>
                </a:rPr>
                <a:t>Cuối truyện thường gợi nhắc dấu tích xưa còn lưu lại đến hiện tại.</a:t>
              </a:r>
              <a:endParaRPr/>
            </a:p>
          </p:txBody>
        </p:sp>
        <p:sp>
          <p:nvSpPr>
            <p:cNvPr id="215" name="Google Shape;215;p24"/>
            <p:cNvSpPr/>
            <p:nvPr/>
          </p:nvSpPr>
          <p:spPr>
            <a:xfrm>
              <a:off x="63402" y="3101220"/>
              <a:ext cx="1148600" cy="1148600"/>
            </a:xfrm>
            <a:prstGeom prst="ellipse">
              <a:avLst/>
            </a:prstGeom>
            <a:blipFill rotWithShape="1">
              <a:blip r:embed="rId3">
                <a:alphaModFix/>
              </a:blip>
              <a:stretch>
                <a:fillRect/>
              </a:stretch>
            </a:blip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24"/>
          <p:cNvSpPr/>
          <p:nvPr/>
        </p:nvSpPr>
        <p:spPr>
          <a:xfrm>
            <a:off x="535577" y="2345634"/>
            <a:ext cx="2478155" cy="2597427"/>
          </a:xfrm>
          <a:prstGeom prst="ellipse">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2800" b="1" i="0" u="none" strike="noStrike" cap="none">
                <a:solidFill>
                  <a:schemeClr val="lt1"/>
                </a:solidFill>
                <a:latin typeface="Times New Roman"/>
                <a:ea typeface="Times New Roman"/>
                <a:cs typeface="Times New Roman"/>
                <a:sym typeface="Times New Roman"/>
              </a:rPr>
              <a:t>b. Cốt truyện truyền thuyết</a:t>
            </a:r>
            <a:endParaRPr sz="1600" b="0" i="0" u="none" strike="noStrike" cap="none">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l="1" r="77432"/>
          <a:stretch/>
        </p:blipFill>
        <p:spPr>
          <a:xfrm>
            <a:off x="31771" y="5332115"/>
            <a:ext cx="2751437" cy="1620820"/>
          </a:xfrm>
          <a:prstGeom prst="rect">
            <a:avLst/>
          </a:prstGeom>
          <a:noFill/>
          <a:ln>
            <a:noFill/>
          </a:ln>
        </p:spPr>
      </p:pic>
      <p:sp>
        <p:nvSpPr>
          <p:cNvPr id="222" name="Google Shape;222;p25"/>
          <p:cNvSpPr txBox="1"/>
          <p:nvPr/>
        </p:nvSpPr>
        <p:spPr>
          <a:xfrm>
            <a:off x="421223" y="2877285"/>
            <a:ext cx="2469624" cy="765075"/>
          </a:xfrm>
          <a:prstGeom prst="rect">
            <a:avLst/>
          </a:prstGeom>
          <a:solidFill>
            <a:srgbClr val="FFF2CC"/>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Yếu tố kì ảo</a:t>
            </a:r>
            <a:endParaRPr sz="3200" b="1" i="0" u="none" strike="noStrike" cap="none">
              <a:solidFill>
                <a:srgbClr val="C00000"/>
              </a:solidFill>
              <a:latin typeface="Times New Roman"/>
              <a:ea typeface="Times New Roman"/>
              <a:cs typeface="Times New Roman"/>
              <a:sym typeface="Times New Roman"/>
            </a:endParaRPr>
          </a:p>
        </p:txBody>
      </p:sp>
      <p:sp>
        <p:nvSpPr>
          <p:cNvPr id="223" name="Google Shape;223;p25"/>
          <p:cNvSpPr/>
          <p:nvPr/>
        </p:nvSpPr>
        <p:spPr>
          <a:xfrm>
            <a:off x="3320716" y="699636"/>
            <a:ext cx="8229600" cy="1309785"/>
          </a:xfrm>
          <a:prstGeom prst="roundRect">
            <a:avLst>
              <a:gd name="adj" fmla="val 16667"/>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Là những hình ảnh , chi tiết kì lạ, hoang đường , là sản phẩm của trí tưởng tượng và nghệ thuật hư cấu dân gian.</a:t>
            </a:r>
            <a:endParaRPr sz="2800" b="0" i="0" u="none" strike="noStrike" cap="none">
              <a:solidFill>
                <a:schemeClr val="dk1"/>
              </a:solidFill>
              <a:latin typeface="Times New Roman"/>
              <a:ea typeface="Times New Roman"/>
              <a:cs typeface="Times New Roman"/>
              <a:sym typeface="Times New Roman"/>
            </a:endParaRPr>
          </a:p>
        </p:txBody>
      </p:sp>
      <p:sp>
        <p:nvSpPr>
          <p:cNvPr id="224" name="Google Shape;224;p25"/>
          <p:cNvSpPr/>
          <p:nvPr/>
        </p:nvSpPr>
        <p:spPr>
          <a:xfrm>
            <a:off x="3320716" y="2613543"/>
            <a:ext cx="8229600" cy="1309784"/>
          </a:xfrm>
          <a:prstGeom prst="roundRect">
            <a:avLst>
              <a:gd name="adj" fmla="val 16667"/>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Thường được sử dụng khi cần thể hiện sức mạnh của nhân vật truyền thuyết</a:t>
            </a:r>
            <a:endParaRPr sz="2800" b="0" i="0" u="none" strike="noStrike" cap="none">
              <a:solidFill>
                <a:schemeClr val="dk1"/>
              </a:solidFill>
              <a:latin typeface="Times New Roman"/>
              <a:ea typeface="Times New Roman"/>
              <a:cs typeface="Times New Roman"/>
              <a:sym typeface="Times New Roman"/>
            </a:endParaRPr>
          </a:p>
        </p:txBody>
      </p:sp>
      <p:sp>
        <p:nvSpPr>
          <p:cNvPr id="225" name="Google Shape;225;p25"/>
          <p:cNvSpPr/>
          <p:nvPr/>
        </p:nvSpPr>
        <p:spPr>
          <a:xfrm>
            <a:off x="3320716" y="4602595"/>
            <a:ext cx="8229600" cy="1309783"/>
          </a:xfrm>
          <a:prstGeom prst="roundRect">
            <a:avLst>
              <a:gd name="adj" fmla="val 16667"/>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0" i="0" u="none" strike="noStrike" cap="none">
                <a:solidFill>
                  <a:schemeClr val="dk1"/>
                </a:solidFill>
                <a:latin typeface="Times New Roman"/>
                <a:ea typeface="Times New Roman"/>
                <a:cs typeface="Times New Roman"/>
                <a:sym typeface="Times New Roman"/>
              </a:rPr>
              <a:t>Thể hiện nhận thức, tình cảm của nhân dân đối với các nhân vật, sự kiện lịch sử được kể.</a:t>
            </a:r>
            <a:endParaRPr sz="2800" b="0" i="0" u="none" strike="noStrike" cap="none">
              <a:solidFill>
                <a:schemeClr val="dk1"/>
              </a:solidFill>
              <a:latin typeface="Times New Roman"/>
              <a:ea typeface="Times New Roman"/>
              <a:cs typeface="Times New Roman"/>
              <a:sym typeface="Times New Roman"/>
            </a:endParaRPr>
          </a:p>
        </p:txBody>
      </p:sp>
      <p:pic>
        <p:nvPicPr>
          <p:cNvPr id="226" name="Google Shape;226;p25"/>
          <p:cNvPicPr preferRelativeResize="0"/>
          <p:nvPr/>
        </p:nvPicPr>
        <p:blipFill rotWithShape="1">
          <a:blip r:embed="rId4">
            <a:alphaModFix/>
          </a:blip>
          <a:srcRect/>
          <a:stretch/>
        </p:blipFill>
        <p:spPr>
          <a:xfrm>
            <a:off x="421223" y="64162"/>
            <a:ext cx="1660358" cy="1660358"/>
          </a:xfrm>
          <a:prstGeom prst="rect">
            <a:avLst/>
          </a:prstGeom>
          <a:noFill/>
          <a:ln>
            <a:noFill/>
          </a:ln>
        </p:spPr>
      </p:pic>
      <p:grpSp>
        <p:nvGrpSpPr>
          <p:cNvPr id="227" name="Google Shape;227;p25"/>
          <p:cNvGrpSpPr/>
          <p:nvPr/>
        </p:nvGrpSpPr>
        <p:grpSpPr>
          <a:xfrm>
            <a:off x="840421" y="4170547"/>
            <a:ext cx="1405279" cy="2687453"/>
            <a:chOff x="181346" y="1761375"/>
            <a:chExt cx="1517253" cy="2901593"/>
          </a:xfrm>
        </p:grpSpPr>
        <p:pic>
          <p:nvPicPr>
            <p:cNvPr id="228" name="Google Shape;228;p25"/>
            <p:cNvPicPr preferRelativeResize="0"/>
            <p:nvPr/>
          </p:nvPicPr>
          <p:blipFill rotWithShape="1">
            <a:blip r:embed="rId5">
              <a:alphaModFix/>
            </a:blip>
            <a:srcRect/>
            <a:stretch/>
          </p:blipFill>
          <p:spPr>
            <a:xfrm>
              <a:off x="622043" y="1761375"/>
              <a:ext cx="885486" cy="2901593"/>
            </a:xfrm>
            <a:prstGeom prst="rect">
              <a:avLst/>
            </a:prstGeom>
            <a:noFill/>
            <a:ln>
              <a:noFill/>
            </a:ln>
          </p:spPr>
        </p:pic>
        <p:pic>
          <p:nvPicPr>
            <p:cNvPr id="229" name="Google Shape;229;p25"/>
            <p:cNvPicPr preferRelativeResize="0"/>
            <p:nvPr/>
          </p:nvPicPr>
          <p:blipFill rotWithShape="1">
            <a:blip r:embed="rId6">
              <a:alphaModFix/>
            </a:blip>
            <a:srcRect/>
            <a:stretch/>
          </p:blipFill>
          <p:spPr>
            <a:xfrm>
              <a:off x="1186323" y="2638386"/>
              <a:ext cx="512276" cy="2024582"/>
            </a:xfrm>
            <a:prstGeom prst="rect">
              <a:avLst/>
            </a:prstGeom>
            <a:noFill/>
            <a:ln>
              <a:noFill/>
            </a:ln>
          </p:spPr>
        </p:pic>
        <p:pic>
          <p:nvPicPr>
            <p:cNvPr id="230" name="Google Shape;230;p25"/>
            <p:cNvPicPr preferRelativeResize="0"/>
            <p:nvPr/>
          </p:nvPicPr>
          <p:blipFill rotWithShape="1">
            <a:blip r:embed="rId7">
              <a:alphaModFix/>
            </a:blip>
            <a:srcRect/>
            <a:stretch/>
          </p:blipFill>
          <p:spPr>
            <a:xfrm>
              <a:off x="181346" y="2373835"/>
              <a:ext cx="711093" cy="228913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childTnLst>
                                </p:cTn>
                              </p:par>
                              <p:par>
                                <p:cTn id="8" presetID="10" presetClass="entr" presetSubtype="0" fill="hold" nodeType="withEffect">
                                  <p:stCondLst>
                                    <p:cond delay="50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500"/>
                                        <p:tgtEl>
                                          <p:spTgt spid="2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animEffect transition="in" filter="fade">
                                      <p:cBhvr>
                                        <p:cTn id="15" dur="500"/>
                                        <p:tgtEl>
                                          <p:spTgt spid="2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4"/>
                                        </p:tgtEl>
                                        <p:attrNameLst>
                                          <p:attrName>style.visibility</p:attrName>
                                        </p:attrNameLst>
                                      </p:cBhvr>
                                      <p:to>
                                        <p:strVal val="visible"/>
                                      </p:to>
                                    </p:set>
                                    <p:animEffect transition="in" filter="fade">
                                      <p:cBhvr>
                                        <p:cTn id="20" dur="500"/>
                                        <p:tgtEl>
                                          <p:spTgt spid="2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p:nvPr/>
        </p:nvSpPr>
        <p:spPr>
          <a:xfrm>
            <a:off x="1950445" y="2734264"/>
            <a:ext cx="6863378"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sng" strike="noStrike" cap="none">
                <a:solidFill>
                  <a:srgbClr val="FF0000"/>
                </a:solidFill>
                <a:latin typeface="Times New Roman"/>
                <a:ea typeface="Times New Roman"/>
                <a:cs typeface="Times New Roman"/>
                <a:sym typeface="Times New Roman"/>
              </a:rPr>
              <a:t>I.Tri thức đọc hiểu:</a:t>
            </a:r>
            <a:endParaRPr/>
          </a:p>
          <a:p>
            <a:pPr marL="457200" marR="0" lvl="0" indent="-457200" algn="l" rtl="0">
              <a:spcBef>
                <a:spcPts val="0"/>
              </a:spcBef>
              <a:spcAft>
                <a:spcPts val="0"/>
              </a:spcAft>
              <a:buClr>
                <a:schemeClr val="dk1"/>
              </a:buClr>
              <a:buSzPts val="3200"/>
              <a:buFont typeface="Times New Roman"/>
              <a:buChar char="-"/>
            </a:pPr>
            <a:r>
              <a:rPr lang="en-US" sz="3200" b="1">
                <a:solidFill>
                  <a:schemeClr val="dk1"/>
                </a:solidFill>
                <a:latin typeface="Times New Roman"/>
                <a:ea typeface="Times New Roman"/>
                <a:cs typeface="Times New Roman"/>
                <a:sym typeface="Times New Roman"/>
              </a:rPr>
              <a:t>Truyền thuyết</a:t>
            </a:r>
            <a:endParaRPr sz="3200" b="1">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Times New Roman"/>
              <a:buChar char="-"/>
            </a:pPr>
            <a:r>
              <a:rPr lang="en-US" sz="3200" b="1">
                <a:solidFill>
                  <a:schemeClr val="dk1"/>
                </a:solidFill>
                <a:latin typeface="Times New Roman"/>
                <a:ea typeface="Times New Roman"/>
                <a:cs typeface="Times New Roman"/>
                <a:sym typeface="Times New Roman"/>
              </a:rPr>
              <a:t>Nhân vật- nhân vật truyền thuyết</a:t>
            </a:r>
            <a:endParaRPr sz="3200" b="1">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Times New Roman"/>
              <a:buChar char="-"/>
            </a:pPr>
            <a:r>
              <a:rPr lang="en-US" sz="3200" b="1">
                <a:solidFill>
                  <a:schemeClr val="dk1"/>
                </a:solidFill>
                <a:latin typeface="Times New Roman"/>
                <a:ea typeface="Times New Roman"/>
                <a:cs typeface="Times New Roman"/>
                <a:sym typeface="Times New Roman"/>
              </a:rPr>
              <a:t>Cốt truyện- nhân vật truyền thuyết</a:t>
            </a:r>
            <a:endParaRPr sz="3200" b="1">
              <a:solidFill>
                <a:schemeClr val="dk1"/>
              </a:solidFill>
              <a:latin typeface="Times New Roman"/>
              <a:ea typeface="Times New Roman"/>
              <a:cs typeface="Times New Roman"/>
              <a:sym typeface="Times New Roman"/>
            </a:endParaRPr>
          </a:p>
          <a:p>
            <a:pPr marL="457200" marR="0" lvl="0" indent="-457200" algn="l" rtl="0">
              <a:spcBef>
                <a:spcPts val="0"/>
              </a:spcBef>
              <a:spcAft>
                <a:spcPts val="0"/>
              </a:spcAft>
              <a:buClr>
                <a:schemeClr val="dk1"/>
              </a:buClr>
              <a:buSzPts val="3200"/>
              <a:buFont typeface="Times New Roman"/>
              <a:buChar char="-"/>
            </a:pPr>
            <a:r>
              <a:rPr lang="en-US" sz="3200" b="1">
                <a:solidFill>
                  <a:schemeClr val="dk1"/>
                </a:solidFill>
                <a:latin typeface="Times New Roman"/>
                <a:ea typeface="Times New Roman"/>
                <a:cs typeface="Times New Roman"/>
                <a:sym typeface="Times New Roman"/>
              </a:rPr>
              <a:t>Yếu tố kì ảo</a:t>
            </a:r>
            <a:endParaRPr sz="3200" b="1">
              <a:solidFill>
                <a:schemeClr val="dk1"/>
              </a:solidFill>
              <a:latin typeface="Times New Roman"/>
              <a:ea typeface="Times New Roman"/>
              <a:cs typeface="Times New Roman"/>
              <a:sym typeface="Times New Roman"/>
            </a:endParaRPr>
          </a:p>
        </p:txBody>
      </p:sp>
      <p:sp>
        <p:nvSpPr>
          <p:cNvPr id="236" name="Google Shape;236;p26"/>
          <p:cNvSpPr/>
          <p:nvPr/>
        </p:nvSpPr>
        <p:spPr>
          <a:xfrm>
            <a:off x="8748873" y="3407961"/>
            <a:ext cx="113602" cy="1699591"/>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C0C0C"/>
              </a:solidFill>
              <a:latin typeface="Calibri"/>
              <a:ea typeface="Calibri"/>
              <a:cs typeface="Calibri"/>
              <a:sym typeface="Calibri"/>
            </a:endParaRPr>
          </a:p>
        </p:txBody>
      </p:sp>
      <p:sp>
        <p:nvSpPr>
          <p:cNvPr id="237" name="Google Shape;237;p26"/>
          <p:cNvSpPr txBox="1"/>
          <p:nvPr/>
        </p:nvSpPr>
        <p:spPr>
          <a:xfrm>
            <a:off x="8911127" y="3872603"/>
            <a:ext cx="194421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Times New Roman"/>
                <a:ea typeface="Times New Roman"/>
                <a:cs typeface="Times New Roman"/>
                <a:sym typeface="Times New Roman"/>
              </a:rPr>
              <a:t>SGK/tr17</a:t>
            </a:r>
            <a:endParaRPr/>
          </a:p>
        </p:txBody>
      </p:sp>
      <p:sp>
        <p:nvSpPr>
          <p:cNvPr id="238" name="Google Shape;238;p26"/>
          <p:cNvSpPr/>
          <p:nvPr/>
        </p:nvSpPr>
        <p:spPr>
          <a:xfrm>
            <a:off x="1530931" y="360923"/>
            <a:ext cx="9130138" cy="613245"/>
          </a:xfrm>
          <a:prstGeom prst="rect">
            <a:avLst/>
          </a:prstGeom>
          <a:solidFill>
            <a:srgbClr val="7F600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3200" b="1">
                <a:solidFill>
                  <a:srgbClr val="FFFFFF"/>
                </a:solidFill>
                <a:latin typeface="Times New Roman"/>
                <a:ea typeface="Times New Roman"/>
                <a:cs typeface="Times New Roman"/>
                <a:sym typeface="Times New Roman"/>
              </a:rPr>
              <a:t>BÀI 1: LẮNG NGHE LỊCH SỬ NƯỚC MÌNH</a:t>
            </a:r>
            <a:endParaRPr/>
          </a:p>
        </p:txBody>
      </p:sp>
      <p:pic>
        <p:nvPicPr>
          <p:cNvPr id="239" name="Google Shape;239;p26" descr="Picture1"/>
          <p:cNvPicPr preferRelativeResize="0"/>
          <p:nvPr/>
        </p:nvPicPr>
        <p:blipFill rotWithShape="1">
          <a:blip r:embed="rId3">
            <a:alphaModFix/>
          </a:blip>
          <a:srcRect/>
          <a:stretch/>
        </p:blipFill>
        <p:spPr>
          <a:xfrm rot="-3428604">
            <a:off x="9359489" y="1050018"/>
            <a:ext cx="1509206" cy="1889367"/>
          </a:xfrm>
          <a:prstGeom prst="rect">
            <a:avLst/>
          </a:prstGeom>
          <a:noFill/>
          <a:ln>
            <a:noFill/>
          </a:ln>
        </p:spPr>
      </p:pic>
      <p:sp>
        <p:nvSpPr>
          <p:cNvPr id="240" name="Google Shape;240;p26"/>
          <p:cNvSpPr/>
          <p:nvPr/>
        </p:nvSpPr>
        <p:spPr>
          <a:xfrm>
            <a:off x="2390445" y="1109712"/>
            <a:ext cx="642337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a:solidFill>
                  <a:srgbClr val="0D0D0D"/>
                </a:solidFill>
                <a:latin typeface="Times New Roman"/>
                <a:ea typeface="Times New Roman"/>
                <a:cs typeface="Times New Roman"/>
                <a:sym typeface="Times New Roman"/>
              </a:rPr>
              <a:t>V</a:t>
            </a:r>
            <a:r>
              <a:rPr lang="en-US" sz="3600" b="1" i="0" u="none" strike="noStrike" cap="none">
                <a:solidFill>
                  <a:srgbClr val="0D0D0D"/>
                </a:solidFill>
                <a:latin typeface="Times New Roman"/>
                <a:ea typeface="Times New Roman"/>
                <a:cs typeface="Times New Roman"/>
                <a:sym typeface="Times New Roman"/>
              </a:rPr>
              <a:t>ăn bản: THÁNH GIÓNG</a:t>
            </a:r>
            <a:endParaRPr sz="36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p:tgtEl>
                                          <p:spTgt spid="23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40"/>
                                        </p:tgtEl>
                                        <p:attrNameLst>
                                          <p:attrName>style.visibility</p:attrName>
                                        </p:attrNameLst>
                                      </p:cBhvr>
                                      <p:to>
                                        <p:strVal val="visible"/>
                                      </p:to>
                                    </p:set>
                                    <p:anim calcmode="lin" valueType="num">
                                      <p:cBhvr additive="base">
                                        <p:cTn id="10" dur="500"/>
                                        <p:tgtEl>
                                          <p:spTgt spid="24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anim calcmode="lin" valueType="num">
                                      <p:cBhvr additive="base">
                                        <p:cTn id="15" dur="500"/>
                                        <p:tgtEl>
                                          <p:spTgt spid="2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6"/>
                                        </p:tgtEl>
                                        <p:attrNameLst>
                                          <p:attrName>style.visibility</p:attrName>
                                        </p:attrNameLst>
                                      </p:cBhvr>
                                      <p:to>
                                        <p:strVal val="visible"/>
                                      </p:to>
                                    </p:set>
                                    <p:animEffect transition="in" filter="fade">
                                      <p:cBhvr>
                                        <p:cTn id="20" dur="2000"/>
                                        <p:tgtEl>
                                          <p:spTgt spid="236"/>
                                        </p:tgtEl>
                                      </p:cBhvr>
                                    </p:animEffect>
                                  </p:childTnLst>
                                </p:cTn>
                              </p:par>
                              <p:par>
                                <p:cTn id="21" presetID="10" presetClass="entr" presetSubtype="0" fill="hold" nodeType="with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p:nvPr/>
        </p:nvSpPr>
        <p:spPr>
          <a:xfrm>
            <a:off x="541866" y="139000"/>
            <a:ext cx="642337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i="0" u="none" strike="noStrike" cap="none">
                <a:solidFill>
                  <a:srgbClr val="0D0D0D"/>
                </a:solidFill>
                <a:latin typeface="Times New Roman"/>
                <a:ea typeface="Times New Roman"/>
                <a:cs typeface="Times New Roman"/>
                <a:sym typeface="Times New Roman"/>
              </a:rPr>
              <a:t>Đọc văn bản: THÁNH GIÓNG</a:t>
            </a:r>
            <a:endParaRPr sz="3600" b="0" i="0" u="none" strike="noStrike" cap="none">
              <a:solidFill>
                <a:srgbClr val="FFFFFF"/>
              </a:solidFill>
              <a:latin typeface="Times New Roman"/>
              <a:ea typeface="Times New Roman"/>
              <a:cs typeface="Times New Roman"/>
              <a:sym typeface="Times New Roman"/>
            </a:endParaRPr>
          </a:p>
        </p:txBody>
      </p:sp>
      <p:sp>
        <p:nvSpPr>
          <p:cNvPr id="246" name="Google Shape;246;p27"/>
          <p:cNvSpPr/>
          <p:nvPr/>
        </p:nvSpPr>
        <p:spPr>
          <a:xfrm>
            <a:off x="2658652" y="3416268"/>
            <a:ext cx="5585177"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a:solidFill>
                  <a:srgbClr val="000000"/>
                </a:solidFill>
                <a:latin typeface="Times New Roman"/>
                <a:ea typeface="Times New Roman"/>
                <a:cs typeface="Times New Roman"/>
                <a:sym typeface="Times New Roman"/>
              </a:rPr>
              <a:t>Suy ngẫm và phản hồi</a:t>
            </a:r>
            <a:endParaRPr sz="3200" b="0" i="0" u="none" strike="noStrike" cap="none">
              <a:solidFill>
                <a:srgbClr val="FFFFFF"/>
              </a:solidFill>
              <a:latin typeface="Times New Roman"/>
              <a:ea typeface="Times New Roman"/>
              <a:cs typeface="Times New Roman"/>
              <a:sym typeface="Times New Roman"/>
            </a:endParaRPr>
          </a:p>
        </p:txBody>
      </p:sp>
      <p:sp>
        <p:nvSpPr>
          <p:cNvPr id="247" name="Google Shape;247;p27"/>
          <p:cNvSpPr/>
          <p:nvPr/>
        </p:nvSpPr>
        <p:spPr>
          <a:xfrm>
            <a:off x="2658653" y="2423006"/>
            <a:ext cx="5585177"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a:solidFill>
                  <a:srgbClr val="000000"/>
                </a:solidFill>
                <a:latin typeface="Times New Roman"/>
                <a:ea typeface="Times New Roman"/>
                <a:cs typeface="Times New Roman"/>
                <a:sym typeface="Times New Roman"/>
              </a:rPr>
              <a:t>Trải nghiệm cùng văn bản</a:t>
            </a:r>
            <a:endParaRPr sz="3200" b="0" i="0" u="none" strike="noStrike" cap="none">
              <a:solidFill>
                <a:srgbClr val="FFFFFF"/>
              </a:solidFill>
              <a:latin typeface="Times New Roman"/>
              <a:ea typeface="Times New Roman"/>
              <a:cs typeface="Times New Roman"/>
              <a:sym typeface="Times New Roman"/>
            </a:endParaRPr>
          </a:p>
        </p:txBody>
      </p:sp>
      <p:sp>
        <p:nvSpPr>
          <p:cNvPr id="248" name="Google Shape;248;p27"/>
          <p:cNvSpPr/>
          <p:nvPr/>
        </p:nvSpPr>
        <p:spPr>
          <a:xfrm>
            <a:off x="2658652" y="4410212"/>
            <a:ext cx="5585176"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Tổng kết</a:t>
            </a:r>
            <a:endParaRPr sz="3200" b="0" i="0" u="none" strike="noStrike" cap="none">
              <a:solidFill>
                <a:srgbClr val="FFFFFF"/>
              </a:solidFill>
              <a:latin typeface="Times New Roman"/>
              <a:ea typeface="Times New Roman"/>
              <a:cs typeface="Times New Roman"/>
              <a:sym typeface="Times New Roman"/>
            </a:endParaRPr>
          </a:p>
        </p:txBody>
      </p:sp>
      <p:sp>
        <p:nvSpPr>
          <p:cNvPr id="249" name="Google Shape;249;p27"/>
          <p:cNvSpPr/>
          <p:nvPr/>
        </p:nvSpPr>
        <p:spPr>
          <a:xfrm>
            <a:off x="2663249" y="5364672"/>
            <a:ext cx="5585176" cy="916692"/>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Luyện tập và vận dụng</a:t>
            </a:r>
            <a:endParaRPr sz="3200" b="0" i="0" u="none" strike="noStrike" cap="none">
              <a:solidFill>
                <a:srgbClr val="FFFFFF"/>
              </a:solidFill>
              <a:latin typeface="Times New Roman"/>
              <a:ea typeface="Times New Roman"/>
              <a:cs typeface="Times New Roman"/>
              <a:sym typeface="Times New Roman"/>
            </a:endParaRPr>
          </a:p>
        </p:txBody>
      </p:sp>
      <p:sp>
        <p:nvSpPr>
          <p:cNvPr id="250" name="Google Shape;250;p27"/>
          <p:cNvSpPr/>
          <p:nvPr/>
        </p:nvSpPr>
        <p:spPr>
          <a:xfrm>
            <a:off x="2658651" y="1379416"/>
            <a:ext cx="5585177"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a:solidFill>
                  <a:srgbClr val="000000"/>
                </a:solidFill>
                <a:latin typeface="Times New Roman"/>
                <a:ea typeface="Times New Roman"/>
                <a:cs typeface="Times New Roman"/>
                <a:sym typeface="Times New Roman"/>
              </a:rPr>
              <a:t>Chuẩn bị đọc</a:t>
            </a:r>
            <a:endParaRPr sz="32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p:nvPr/>
        </p:nvSpPr>
        <p:spPr>
          <a:xfrm>
            <a:off x="191912" y="656874"/>
            <a:ext cx="4436532"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FF0000"/>
                </a:solidFill>
                <a:latin typeface="Times New Roman"/>
                <a:ea typeface="Times New Roman"/>
                <a:cs typeface="Times New Roman"/>
                <a:sym typeface="Times New Roman"/>
              </a:rPr>
              <a:t>Bước 1: Chuẩn bị đọc</a:t>
            </a:r>
            <a:endParaRPr sz="3600" b="1" i="1">
              <a:solidFill>
                <a:srgbClr val="FF0000"/>
              </a:solidFill>
              <a:latin typeface="Times New Roman"/>
              <a:ea typeface="Times New Roman"/>
              <a:cs typeface="Times New Roman"/>
              <a:sym typeface="Times New Roman"/>
            </a:endParaRPr>
          </a:p>
        </p:txBody>
      </p:sp>
      <p:sp>
        <p:nvSpPr>
          <p:cNvPr id="256" name="Google Shape;256;p28"/>
          <p:cNvSpPr/>
          <p:nvPr/>
        </p:nvSpPr>
        <p:spPr>
          <a:xfrm>
            <a:off x="6783309" y="803500"/>
            <a:ext cx="4732830" cy="2973628"/>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3200"/>
              <a:buFont typeface="Times New Roman"/>
              <a:buNone/>
            </a:pPr>
            <a:r>
              <a:rPr lang="en-US" sz="3200" b="1">
                <a:solidFill>
                  <a:srgbClr val="FFFFFF"/>
                </a:solidFill>
                <a:latin typeface="Times New Roman"/>
                <a:ea typeface="Times New Roman"/>
                <a:cs typeface="Times New Roman"/>
                <a:sym typeface="Times New Roman"/>
              </a:rPr>
              <a:t>Em nghĩ thế nào về việc một cậu bé 3 tuổi bỗng trở thành tráng sĩ ?</a:t>
            </a:r>
            <a:endParaRPr sz="3200" b="0" i="0" u="none" strike="noStrike" cap="none">
              <a:solidFill>
                <a:srgbClr val="FFFFFF"/>
              </a:solidFill>
              <a:latin typeface="Times New Roman"/>
              <a:ea typeface="Times New Roman"/>
              <a:cs typeface="Times New Roman"/>
              <a:sym typeface="Times New Roman"/>
            </a:endParaRPr>
          </a:p>
        </p:txBody>
      </p:sp>
      <p:pic>
        <p:nvPicPr>
          <p:cNvPr id="257" name="Google Shape;257;p28"/>
          <p:cNvPicPr preferRelativeResize="0"/>
          <p:nvPr/>
        </p:nvPicPr>
        <p:blipFill rotWithShape="1">
          <a:blip r:embed="rId3">
            <a:alphaModFix/>
          </a:blip>
          <a:srcRect/>
          <a:stretch/>
        </p:blipFill>
        <p:spPr>
          <a:xfrm>
            <a:off x="6850385" y="4418102"/>
            <a:ext cx="4436532" cy="2322247"/>
          </a:xfrm>
          <a:prstGeom prst="rect">
            <a:avLst/>
          </a:prstGeom>
          <a:noFill/>
          <a:ln>
            <a:noFill/>
          </a:ln>
        </p:spPr>
      </p:pic>
      <p:pic>
        <p:nvPicPr>
          <p:cNvPr id="258" name="Google Shape;258;p28"/>
          <p:cNvPicPr preferRelativeResize="0"/>
          <p:nvPr/>
        </p:nvPicPr>
        <p:blipFill rotWithShape="1">
          <a:blip r:embed="rId4">
            <a:alphaModFix/>
          </a:blip>
          <a:srcRect/>
          <a:stretch/>
        </p:blipFill>
        <p:spPr>
          <a:xfrm>
            <a:off x="2125656" y="3402754"/>
            <a:ext cx="3970344" cy="2973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500"/>
                                        <p:tgtEl>
                                          <p:spTgt spid="2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gtEl>
                                        <p:attrNameLst>
                                          <p:attrName>style.visibility</p:attrName>
                                        </p:attrNameLst>
                                      </p:cBhvr>
                                      <p:to>
                                        <p:strVal val="visible"/>
                                      </p:to>
                                    </p:set>
                                    <p:animEffect transition="in" filter="fade">
                                      <p:cBhvr>
                                        <p:cTn id="12"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9"/>
          <p:cNvSpPr/>
          <p:nvPr/>
        </p:nvSpPr>
        <p:spPr>
          <a:xfrm>
            <a:off x="2650063" y="1943170"/>
            <a:ext cx="2954867"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ctr"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Đọc </a:t>
            </a:r>
            <a:r>
              <a:rPr lang="en-US" sz="3200" b="1">
                <a:solidFill>
                  <a:srgbClr val="000000"/>
                </a:solidFill>
                <a:latin typeface="Times New Roman"/>
                <a:ea typeface="Times New Roman"/>
                <a:cs typeface="Times New Roman"/>
                <a:sym typeface="Times New Roman"/>
              </a:rPr>
              <a:t>diễn cảm</a:t>
            </a:r>
            <a:endParaRPr sz="3200" b="0" i="0" u="none" strike="noStrike" cap="none">
              <a:solidFill>
                <a:srgbClr val="FFFFFF"/>
              </a:solidFill>
              <a:latin typeface="Times New Roman"/>
              <a:ea typeface="Times New Roman"/>
              <a:cs typeface="Times New Roman"/>
              <a:sym typeface="Times New Roman"/>
            </a:endParaRPr>
          </a:p>
        </p:txBody>
      </p:sp>
      <p:sp>
        <p:nvSpPr>
          <p:cNvPr id="264" name="Google Shape;264;p29"/>
          <p:cNvSpPr/>
          <p:nvPr/>
        </p:nvSpPr>
        <p:spPr>
          <a:xfrm>
            <a:off x="2633131" y="3630019"/>
            <a:ext cx="2954868"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ctr"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Tóm tắt</a:t>
            </a:r>
            <a:endParaRPr sz="3200" b="0" i="0" u="none" strike="noStrike" cap="none">
              <a:solidFill>
                <a:srgbClr val="FFFFFF"/>
              </a:solidFill>
              <a:latin typeface="Times New Roman"/>
              <a:ea typeface="Times New Roman"/>
              <a:cs typeface="Times New Roman"/>
              <a:sym typeface="Times New Roman"/>
            </a:endParaRPr>
          </a:p>
        </p:txBody>
      </p:sp>
      <p:sp>
        <p:nvSpPr>
          <p:cNvPr id="265" name="Google Shape;265;p29"/>
          <p:cNvSpPr txBox="1"/>
          <p:nvPr/>
        </p:nvSpPr>
        <p:spPr>
          <a:xfrm>
            <a:off x="191911" y="656874"/>
            <a:ext cx="6333067" cy="584775"/>
          </a:xfrm>
          <a:prstGeom prst="rect">
            <a:avLst/>
          </a:prstGeom>
          <a:noFill/>
          <a:ln w="38100" cap="flat" cmpd="sng">
            <a:solidFill>
              <a:srgbClr val="008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FF0000"/>
                </a:solidFill>
                <a:latin typeface="Times New Roman"/>
                <a:ea typeface="Times New Roman"/>
                <a:cs typeface="Times New Roman"/>
                <a:sym typeface="Times New Roman"/>
              </a:rPr>
              <a:t>Bước 2: Trải nghiệm cùng văn bản</a:t>
            </a:r>
            <a:endParaRPr sz="3600" b="1" i="1">
              <a:solidFill>
                <a:srgbClr val="FF0000"/>
              </a:solidFill>
              <a:latin typeface="Times New Roman"/>
              <a:ea typeface="Times New Roman"/>
              <a:cs typeface="Times New Roman"/>
              <a:sym typeface="Times New Roman"/>
            </a:endParaRPr>
          </a:p>
        </p:txBody>
      </p:sp>
      <p:cxnSp>
        <p:nvCxnSpPr>
          <p:cNvPr id="266" name="Google Shape;266;p29"/>
          <p:cNvCxnSpPr/>
          <p:nvPr/>
        </p:nvCxnSpPr>
        <p:spPr>
          <a:xfrm rot="10800000" flipH="1">
            <a:off x="5587997" y="2958823"/>
            <a:ext cx="1851379" cy="1054951"/>
          </a:xfrm>
          <a:prstGeom prst="straightConnector1">
            <a:avLst/>
          </a:prstGeom>
          <a:noFill/>
          <a:ln w="38100" cap="flat" cmpd="sng">
            <a:solidFill>
              <a:srgbClr val="FF0000"/>
            </a:solidFill>
            <a:prstDash val="solid"/>
            <a:miter lim="800000"/>
            <a:headEnd type="none" w="sm" len="sm"/>
            <a:tailEnd type="triangle" w="med" len="med"/>
          </a:ln>
        </p:spPr>
      </p:cxnSp>
      <p:cxnSp>
        <p:nvCxnSpPr>
          <p:cNvPr id="267" name="Google Shape;267;p29"/>
          <p:cNvCxnSpPr/>
          <p:nvPr/>
        </p:nvCxnSpPr>
        <p:spPr>
          <a:xfrm>
            <a:off x="5604930" y="4011517"/>
            <a:ext cx="1817512" cy="1057209"/>
          </a:xfrm>
          <a:prstGeom prst="straightConnector1">
            <a:avLst/>
          </a:prstGeom>
          <a:noFill/>
          <a:ln w="38100" cap="flat" cmpd="sng">
            <a:solidFill>
              <a:srgbClr val="FF0000"/>
            </a:solidFill>
            <a:prstDash val="solid"/>
            <a:miter lim="800000"/>
            <a:headEnd type="none" w="sm" len="sm"/>
            <a:tailEnd type="triangle" w="med" len="med"/>
          </a:ln>
        </p:spPr>
      </p:cxnSp>
      <p:sp>
        <p:nvSpPr>
          <p:cNvPr id="268" name="Google Shape;268;p29"/>
          <p:cNvSpPr txBox="1"/>
          <p:nvPr/>
        </p:nvSpPr>
        <p:spPr>
          <a:xfrm>
            <a:off x="7473241" y="2666435"/>
            <a:ext cx="3860800" cy="584775"/>
          </a:xfrm>
          <a:prstGeom prst="rect">
            <a:avLst/>
          </a:prstGeom>
          <a:no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000000"/>
                </a:solidFill>
                <a:latin typeface="Times New Roman"/>
                <a:ea typeface="Times New Roman"/>
                <a:cs typeface="Times New Roman"/>
                <a:sym typeface="Times New Roman"/>
              </a:rPr>
              <a:t>Nhân vật chính</a:t>
            </a:r>
            <a:endParaRPr sz="3600" b="1" i="1">
              <a:solidFill>
                <a:srgbClr val="0000FF"/>
              </a:solidFill>
              <a:latin typeface="Times New Roman"/>
              <a:ea typeface="Times New Roman"/>
              <a:cs typeface="Times New Roman"/>
              <a:sym typeface="Times New Roman"/>
            </a:endParaRPr>
          </a:p>
        </p:txBody>
      </p:sp>
      <p:sp>
        <p:nvSpPr>
          <p:cNvPr id="269" name="Google Shape;269;p29"/>
          <p:cNvSpPr txBox="1"/>
          <p:nvPr/>
        </p:nvSpPr>
        <p:spPr>
          <a:xfrm>
            <a:off x="7473241" y="4897967"/>
            <a:ext cx="3860800" cy="584775"/>
          </a:xfrm>
          <a:prstGeom prst="rect">
            <a:avLst/>
          </a:prstGeom>
          <a:noFill/>
          <a:ln w="38100" cap="flat" cmpd="sng">
            <a:solidFill>
              <a:srgbClr val="7F7F7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000000"/>
                </a:solidFill>
                <a:latin typeface="Times New Roman"/>
                <a:ea typeface="Times New Roman"/>
                <a:cs typeface="Times New Roman"/>
                <a:sym typeface="Times New Roman"/>
              </a:rPr>
              <a:t>Các sự việc chính</a:t>
            </a:r>
            <a:endParaRPr sz="3600" b="1" i="1">
              <a:solidFill>
                <a:srgbClr val="0000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gtEl>
                                        <p:attrNameLst>
                                          <p:attrName>style.visibility</p:attrName>
                                        </p:attrNameLst>
                                      </p:cBhvr>
                                      <p:to>
                                        <p:strVal val="visible"/>
                                      </p:to>
                                    </p:set>
                                    <p:animEffect transition="in" filter="fade">
                                      <p:cBhvr>
                                        <p:cTn id="12" dur="500"/>
                                        <p:tgtEl>
                                          <p:spTgt spid="26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4"/>
                                        </p:tgtEl>
                                        <p:attrNameLst>
                                          <p:attrName>style.visibility</p:attrName>
                                        </p:attrNameLst>
                                      </p:cBhvr>
                                      <p:to>
                                        <p:strVal val="visible"/>
                                      </p:to>
                                    </p:set>
                                    <p:anim calcmode="lin" valueType="num">
                                      <p:cBhvr additive="base">
                                        <p:cTn id="17" dur="500"/>
                                        <p:tgtEl>
                                          <p:spTgt spid="26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
                                        </p:tgtEl>
                                        <p:attrNameLst>
                                          <p:attrName>style.visibility</p:attrName>
                                        </p:attrNameLst>
                                      </p:cBhvr>
                                      <p:to>
                                        <p:strVal val="visible"/>
                                      </p:to>
                                    </p:set>
                                    <p:animEffect transition="in" filter="fade">
                                      <p:cBhvr>
                                        <p:cTn id="22" dur="500"/>
                                        <p:tgtEl>
                                          <p:spTgt spid="266"/>
                                        </p:tgtEl>
                                      </p:cBhvr>
                                    </p:animEffect>
                                  </p:childTnLst>
                                </p:cTn>
                              </p:par>
                              <p:par>
                                <p:cTn id="23" presetID="10" presetClass="entr" presetSubtype="0" fill="hold" nodeType="withEffect">
                                  <p:stCondLst>
                                    <p:cond delay="0"/>
                                  </p:stCondLst>
                                  <p:childTnLst>
                                    <p:set>
                                      <p:cBhvr>
                                        <p:cTn id="24" dur="1" fill="hold">
                                          <p:stCondLst>
                                            <p:cond delay="0"/>
                                          </p:stCondLst>
                                        </p:cTn>
                                        <p:tgtEl>
                                          <p:spTgt spid="268"/>
                                        </p:tgtEl>
                                        <p:attrNameLst>
                                          <p:attrName>style.visibility</p:attrName>
                                        </p:attrNameLst>
                                      </p:cBhvr>
                                      <p:to>
                                        <p:strVal val="visible"/>
                                      </p:to>
                                    </p:set>
                                    <p:animEffect transition="in" filter="fade">
                                      <p:cBhvr>
                                        <p:cTn id="25" dur="500"/>
                                        <p:tgtEl>
                                          <p:spTgt spid="26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7"/>
                                        </p:tgtEl>
                                        <p:attrNameLst>
                                          <p:attrName>style.visibility</p:attrName>
                                        </p:attrNameLst>
                                      </p:cBhvr>
                                      <p:to>
                                        <p:strVal val="visible"/>
                                      </p:to>
                                    </p:set>
                                    <p:animEffect transition="in" filter="fade">
                                      <p:cBhvr>
                                        <p:cTn id="30" dur="500"/>
                                        <p:tgtEl>
                                          <p:spTgt spid="267"/>
                                        </p:tgtEl>
                                      </p:cBhvr>
                                    </p:animEffect>
                                  </p:childTnLst>
                                </p:cTn>
                              </p:par>
                              <p:par>
                                <p:cTn id="31" presetID="10" presetClass="entr" presetSubtype="0" fill="hold" nodeType="withEffect">
                                  <p:stCondLst>
                                    <p:cond delay="0"/>
                                  </p:stCondLst>
                                  <p:childTnLst>
                                    <p:set>
                                      <p:cBhvr>
                                        <p:cTn id="32" dur="1" fill="hold">
                                          <p:stCondLst>
                                            <p:cond delay="0"/>
                                          </p:stCondLst>
                                        </p:cTn>
                                        <p:tgtEl>
                                          <p:spTgt spid="269"/>
                                        </p:tgtEl>
                                        <p:attrNameLst>
                                          <p:attrName>style.visibility</p:attrName>
                                        </p:attrNameLst>
                                      </p:cBhvr>
                                      <p:to>
                                        <p:strVal val="visible"/>
                                      </p:to>
                                    </p:set>
                                    <p:animEffect transition="in" filter="fade">
                                      <p:cBhvr>
                                        <p:cTn id="33"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graphicFrame>
        <p:nvGraphicFramePr>
          <p:cNvPr id="274" name="Google Shape;274;p30"/>
          <p:cNvGraphicFramePr/>
          <p:nvPr/>
        </p:nvGraphicFramePr>
        <p:xfrm>
          <a:off x="141134" y="641645"/>
          <a:ext cx="11864625" cy="5874005"/>
        </p:xfrm>
        <a:graphic>
          <a:graphicData uri="http://schemas.openxmlformats.org/drawingml/2006/table">
            <a:tbl>
              <a:tblPr firstRow="1" firstCol="1" bandRow="1">
                <a:noFill/>
                <a:tableStyleId>{B1C8DCC2-39B4-4B20-82A6-AE4F7CBE1F9A}</a:tableStyleId>
              </a:tblPr>
              <a:tblGrid>
                <a:gridCol w="1850650">
                  <a:extLst>
                    <a:ext uri="{9D8B030D-6E8A-4147-A177-3AD203B41FA5}">
                      <a16:colId xmlns:a16="http://schemas.microsoft.com/office/drawing/2014/main" val="20000"/>
                    </a:ext>
                  </a:extLst>
                </a:gridCol>
                <a:gridCol w="10013975">
                  <a:extLst>
                    <a:ext uri="{9D8B030D-6E8A-4147-A177-3AD203B41FA5}">
                      <a16:colId xmlns:a16="http://schemas.microsoft.com/office/drawing/2014/main" val="20001"/>
                    </a:ext>
                  </a:extLst>
                </a:gridCol>
              </a:tblGrid>
              <a:tr h="304800">
                <a:tc>
                  <a:txBody>
                    <a:bodyPr/>
                    <a:lstStyle/>
                    <a:p>
                      <a:pPr marL="0" marR="0" lvl="0" indent="0" algn="l" rtl="0">
                        <a:lnSpc>
                          <a:spcPct val="107000"/>
                        </a:lnSpc>
                        <a:spcBef>
                          <a:spcPts val="0"/>
                        </a:spcBef>
                        <a:spcAft>
                          <a:spcPts val="0"/>
                        </a:spcAft>
                        <a:buNone/>
                      </a:pPr>
                      <a:r>
                        <a:rPr lang="en-US" sz="2400" u="none" strike="noStrike" cap="none">
                          <a:solidFill>
                            <a:schemeClr val="dk1"/>
                          </a:solidFill>
                        </a:rPr>
                        <a:t>Gióng ra đời</a:t>
                      </a:r>
                      <a:endParaRPr sz="2400" u="none" strike="noStrike" cap="none">
                        <a:solidFill>
                          <a:schemeClr val="dk1"/>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400" b="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2400" b="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2400" b="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2400" b="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2400" b="0" u="none" strike="noStrike" cap="none">
                        <a:solidFill>
                          <a:schemeClr val="dk1"/>
                        </a:solidFill>
                        <a:latin typeface="Times New Roman"/>
                        <a:ea typeface="Times New Roman"/>
                        <a:cs typeface="Times New Roman"/>
                        <a:sym typeface="Times New Roman"/>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4800">
                <a:tc>
                  <a:txBody>
                    <a:bodyPr/>
                    <a:lstStyle/>
                    <a:p>
                      <a:pPr marL="0" marR="0" lvl="0" indent="0" algn="l" rtl="0">
                        <a:lnSpc>
                          <a:spcPct val="107000"/>
                        </a:lnSpc>
                        <a:spcBef>
                          <a:spcPts val="0"/>
                        </a:spcBef>
                        <a:spcAft>
                          <a:spcPts val="0"/>
                        </a:spcAft>
                        <a:buNone/>
                      </a:pPr>
                      <a:r>
                        <a:rPr lang="en-US" sz="2400" u="none" strike="noStrike" cap="none">
                          <a:solidFill>
                            <a:schemeClr val="dk1"/>
                          </a:solidFill>
                        </a:rPr>
                        <a:t>Gióng lớn lên</a:t>
                      </a:r>
                      <a:endParaRPr sz="2400" u="none" strike="noStrike" cap="none">
                        <a:solidFill>
                          <a:schemeClr val="dk1"/>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sz="2400" u="none" strike="noStrike" cap="none">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sz="2400" u="none" strike="noStrike" cap="none">
                        <a:latin typeface="Times New Roman"/>
                        <a:ea typeface="Times New Roman"/>
                        <a:cs typeface="Times New Roman"/>
                        <a:sym typeface="Times New Roman"/>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marR="0" lvl="0" indent="0" algn="l" rtl="0">
                        <a:lnSpc>
                          <a:spcPct val="107000"/>
                        </a:lnSpc>
                        <a:spcBef>
                          <a:spcPts val="0"/>
                        </a:spcBef>
                        <a:spcAft>
                          <a:spcPts val="0"/>
                        </a:spcAft>
                        <a:buNone/>
                      </a:pPr>
                      <a:r>
                        <a:rPr lang="en-US" sz="2400" u="none" strike="noStrike" cap="none">
                          <a:solidFill>
                            <a:schemeClr val="dk1"/>
                          </a:solidFill>
                        </a:rPr>
                        <a:t>Gióng đánh giặc</a:t>
                      </a:r>
                      <a:endParaRPr sz="2400" u="none" strike="noStrike" cap="none">
                        <a:solidFill>
                          <a:schemeClr val="dk1"/>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sz="2400" u="none" strike="noStrike" cap="none">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sz="2400" u="none" strike="noStrike" cap="none">
                        <a:latin typeface="Times New Roman"/>
                        <a:ea typeface="Times New Roman"/>
                        <a:cs typeface="Times New Roman"/>
                        <a:sym typeface="Times New Roman"/>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04800">
                <a:tc>
                  <a:txBody>
                    <a:bodyPr/>
                    <a:lstStyle/>
                    <a:p>
                      <a:pPr marL="0" marR="0" lvl="0" indent="0" algn="l" rtl="0">
                        <a:lnSpc>
                          <a:spcPct val="107000"/>
                        </a:lnSpc>
                        <a:spcBef>
                          <a:spcPts val="0"/>
                        </a:spcBef>
                        <a:spcAft>
                          <a:spcPts val="0"/>
                        </a:spcAft>
                        <a:buNone/>
                      </a:pPr>
                      <a:r>
                        <a:rPr lang="en-US" sz="2400" u="none" strike="noStrike" cap="none">
                          <a:solidFill>
                            <a:schemeClr val="dk1"/>
                          </a:solidFill>
                        </a:rPr>
                        <a:t>Thánh Gióng bay về trời</a:t>
                      </a:r>
                      <a:endParaRPr sz="2400" u="none" strike="noStrike" cap="none">
                        <a:solidFill>
                          <a:schemeClr val="dk1"/>
                        </a:solidFill>
                        <a:latin typeface="Calibri"/>
                        <a:ea typeface="Calibri"/>
                        <a:cs typeface="Calibri"/>
                        <a:sym typeface="Calibri"/>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p>
                      <a:pPr marL="0" marR="0" lvl="0" indent="0" algn="l" rtl="0">
                        <a:lnSpc>
                          <a:spcPct val="107000"/>
                        </a:lnSpc>
                        <a:spcBef>
                          <a:spcPts val="800"/>
                        </a:spcBef>
                        <a:spcAft>
                          <a:spcPts val="0"/>
                        </a:spcAft>
                        <a:buNone/>
                      </a:pPr>
                      <a:endParaRPr sz="2400" u="none" strike="noStrike" cap="none">
                        <a:latin typeface="Times New Roman"/>
                        <a:ea typeface="Times New Roman"/>
                        <a:cs typeface="Times New Roman"/>
                        <a:sym typeface="Times New Roman"/>
                      </a:endParaRPr>
                    </a:p>
                  </a:txBody>
                  <a:tcPr marL="68575" marR="685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5" name="Google Shape;275;p30"/>
          <p:cNvSpPr/>
          <p:nvPr/>
        </p:nvSpPr>
        <p:spPr>
          <a:xfrm>
            <a:off x="4261694" y="3015734"/>
            <a:ext cx="6167096"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30"/>
          <p:cNvSpPr txBox="1"/>
          <p:nvPr/>
        </p:nvSpPr>
        <p:spPr>
          <a:xfrm>
            <a:off x="3251202" y="56870"/>
            <a:ext cx="44365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000000"/>
                </a:solidFill>
                <a:latin typeface="Times New Roman"/>
                <a:ea typeface="Times New Roman"/>
                <a:cs typeface="Times New Roman"/>
                <a:sym typeface="Times New Roman"/>
              </a:rPr>
              <a:t>Tóm tắt văn bản</a:t>
            </a:r>
            <a:endParaRPr sz="3600" b="1" i="1">
              <a:solidFill>
                <a:srgbClr val="0000FF"/>
              </a:solidFill>
              <a:latin typeface="Times New Roman"/>
              <a:ea typeface="Times New Roman"/>
              <a:cs typeface="Times New Roman"/>
              <a:sym typeface="Times New Roman"/>
            </a:endParaRPr>
          </a:p>
        </p:txBody>
      </p:sp>
      <p:sp>
        <p:nvSpPr>
          <p:cNvPr id="277" name="Google Shape;277;p30"/>
          <p:cNvSpPr txBox="1"/>
          <p:nvPr/>
        </p:nvSpPr>
        <p:spPr>
          <a:xfrm>
            <a:off x="1963039" y="665022"/>
            <a:ext cx="978628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1.Vào đời Hùng Vương thứ sáu, ở làng Gióng có hai vợ chồng già ao ước có một đứa con. </a:t>
            </a:r>
            <a:endParaRPr sz="2400">
              <a:solidFill>
                <a:schemeClr val="dk1"/>
              </a:solidFill>
              <a:latin typeface="Times New Roman"/>
              <a:ea typeface="Times New Roman"/>
              <a:cs typeface="Times New Roman"/>
              <a:sym typeface="Times New Roman"/>
            </a:endParaRPr>
          </a:p>
        </p:txBody>
      </p:sp>
      <p:sp>
        <p:nvSpPr>
          <p:cNvPr id="278" name="Google Shape;278;p30"/>
          <p:cNvSpPr txBox="1"/>
          <p:nvPr/>
        </p:nvSpPr>
        <p:spPr>
          <a:xfrm>
            <a:off x="1963039" y="1382474"/>
            <a:ext cx="91139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2.Một hôm ra đồng, bà vợ thấy một vết chân to nên ướm thử, về thụ thai</a:t>
            </a:r>
            <a:endParaRPr sz="2400">
              <a:solidFill>
                <a:schemeClr val="dk1"/>
              </a:solidFill>
              <a:latin typeface="Times New Roman"/>
              <a:ea typeface="Times New Roman"/>
              <a:cs typeface="Times New Roman"/>
              <a:sym typeface="Times New Roman"/>
            </a:endParaRPr>
          </a:p>
        </p:txBody>
      </p:sp>
      <p:sp>
        <p:nvSpPr>
          <p:cNvPr id="279" name="Google Shape;279;p30"/>
          <p:cNvSpPr txBox="1"/>
          <p:nvPr/>
        </p:nvSpPr>
        <p:spPr>
          <a:xfrm>
            <a:off x="1963039" y="1873451"/>
            <a:ext cx="1002015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3.Mười hai tháng sau, sinh ra cậu bé khôi ngô, nhưng lên ba tuổi vẫn không biết nói cười.</a:t>
            </a:r>
            <a:endParaRPr sz="2400">
              <a:solidFill>
                <a:schemeClr val="dk1"/>
              </a:solidFill>
              <a:latin typeface="Times New Roman"/>
              <a:ea typeface="Times New Roman"/>
              <a:cs typeface="Times New Roman"/>
              <a:sym typeface="Times New Roman"/>
            </a:endParaRPr>
          </a:p>
        </p:txBody>
      </p:sp>
      <p:sp>
        <p:nvSpPr>
          <p:cNvPr id="280" name="Google Shape;280;p30"/>
          <p:cNvSpPr txBox="1"/>
          <p:nvPr/>
        </p:nvSpPr>
        <p:spPr>
          <a:xfrm>
            <a:off x="1985595" y="2886161"/>
            <a:ext cx="10183849"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4.Giặc Ân xâm lược, vua sai sứ giả đi tìm người cứu nước.</a:t>
            </a:r>
            <a:endParaRPr/>
          </a:p>
        </p:txBody>
      </p:sp>
      <p:sp>
        <p:nvSpPr>
          <p:cNvPr id="281" name="Google Shape;281;p30"/>
          <p:cNvSpPr txBox="1"/>
          <p:nvPr/>
        </p:nvSpPr>
        <p:spPr>
          <a:xfrm>
            <a:off x="1963039" y="3268401"/>
            <a:ext cx="10065271"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5.Gióng nghe tiếng rao, liền cất tiếng nói xin đi đánh giặc.</a:t>
            </a:r>
            <a:endParaRPr sz="2400">
              <a:solidFill>
                <a:schemeClr val="dk1"/>
              </a:solidFill>
              <a:latin typeface="Times New Roman"/>
              <a:ea typeface="Times New Roman"/>
              <a:cs typeface="Times New Roman"/>
              <a:sym typeface="Times New Roman"/>
            </a:endParaRPr>
          </a:p>
        </p:txBody>
      </p:sp>
      <p:sp>
        <p:nvSpPr>
          <p:cNvPr id="282" name="Google Shape;282;p30"/>
          <p:cNvSpPr txBox="1"/>
          <p:nvPr/>
        </p:nvSpPr>
        <p:spPr>
          <a:xfrm>
            <a:off x="1963039" y="3701383"/>
            <a:ext cx="10065271"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6.Gióng được bà con láng giềng góp gạo nên lớn nhanh như thổi. </a:t>
            </a:r>
            <a:endParaRPr sz="2400">
              <a:solidFill>
                <a:schemeClr val="dk1"/>
              </a:solidFill>
              <a:latin typeface="Times New Roman"/>
              <a:ea typeface="Times New Roman"/>
              <a:cs typeface="Times New Roman"/>
              <a:sym typeface="Times New Roman"/>
            </a:endParaRPr>
          </a:p>
        </p:txBody>
      </p:sp>
      <p:sp>
        <p:nvSpPr>
          <p:cNvPr id="283" name="Google Shape;283;p30"/>
          <p:cNvSpPr txBox="1"/>
          <p:nvPr/>
        </p:nvSpPr>
        <p:spPr>
          <a:xfrm>
            <a:off x="1917925" y="4252131"/>
            <a:ext cx="10065271" cy="8826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a:solidFill>
                  <a:schemeClr val="dk1"/>
                </a:solidFill>
                <a:latin typeface="Times New Roman"/>
                <a:ea typeface="Times New Roman"/>
                <a:cs typeface="Times New Roman"/>
                <a:sym typeface="Times New Roman"/>
              </a:rPr>
              <a:t>7.Giặc </a:t>
            </a:r>
            <a:r>
              <a:rPr lang="en-US" sz="2400" dirty="0" err="1">
                <a:solidFill>
                  <a:schemeClr val="dk1"/>
                </a:solidFill>
                <a:latin typeface="Times New Roman"/>
                <a:ea typeface="Times New Roman"/>
                <a:cs typeface="Times New Roman"/>
                <a:sym typeface="Times New Roman"/>
              </a:rPr>
              <a:t>đến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chân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núi</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Trâu</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cùng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lúc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sứ</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giả</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mang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ngựa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sắt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roi</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sắt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áo</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giáp</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đến</a:t>
            </a:r>
            <a:r>
              <a:rPr lang="en-US" sz="2400" dirty="0">
                <a:solidFill>
                  <a:schemeClr val="dk1"/>
                </a:solidFill>
                <a:latin typeface="Times New Roman"/>
                <a:ea typeface="Times New Roman"/>
                <a:cs typeface="Times New Roman"/>
                <a:sym typeface="Times New Roman"/>
              </a:rPr>
              <a:t>. </a:t>
            </a:r>
            <a:r>
              <a:rPr lang="en-US" sz="2400" dirty="0" smtClean="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Gióng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vươn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vai</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thành</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tráng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sĩ</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cưỡi</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ngựa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xông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vào</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trận</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giết</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giặc</a:t>
            </a:r>
            <a:r>
              <a:rPr lang="en-US" sz="2400" dirty="0">
                <a:solidFill>
                  <a:schemeClr val="dk1"/>
                </a:solidFill>
                <a:latin typeface="Times New Roman"/>
                <a:ea typeface="Times New Roman"/>
                <a:cs typeface="Times New Roman"/>
                <a:sym typeface="Times New Roman"/>
              </a:rPr>
              <a:t>. </a:t>
            </a:r>
            <a:endParaRPr sz="2400" dirty="0">
              <a:solidFill>
                <a:schemeClr val="dk1"/>
              </a:solidFill>
              <a:latin typeface="Times New Roman"/>
              <a:ea typeface="Times New Roman"/>
              <a:cs typeface="Times New Roman"/>
              <a:sym typeface="Times New Roman"/>
            </a:endParaRPr>
          </a:p>
        </p:txBody>
      </p:sp>
      <p:sp>
        <p:nvSpPr>
          <p:cNvPr id="284" name="Google Shape;284;p30"/>
          <p:cNvSpPr txBox="1"/>
          <p:nvPr/>
        </p:nvSpPr>
        <p:spPr>
          <a:xfrm>
            <a:off x="1917925" y="5062520"/>
            <a:ext cx="10065271"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8. Roi sắt gãy, Gióng nhổ bụi tre đánh giặc. </a:t>
            </a:r>
            <a:endParaRPr sz="2400">
              <a:solidFill>
                <a:schemeClr val="dk1"/>
              </a:solidFill>
              <a:latin typeface="Times New Roman"/>
              <a:ea typeface="Times New Roman"/>
              <a:cs typeface="Times New Roman"/>
              <a:sym typeface="Times New Roman"/>
            </a:endParaRPr>
          </a:p>
        </p:txBody>
      </p:sp>
      <p:sp>
        <p:nvSpPr>
          <p:cNvPr id="285" name="Google Shape;285;p30"/>
          <p:cNvSpPr txBox="1"/>
          <p:nvPr/>
        </p:nvSpPr>
        <p:spPr>
          <a:xfrm>
            <a:off x="1917925" y="5519108"/>
            <a:ext cx="10065271"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9.Giặc tan, Gióng cưỡi ngựa sắt lên núi Sóc Sơn, bay về trời</a:t>
            </a:r>
            <a:endParaRPr sz="2400">
              <a:solidFill>
                <a:schemeClr val="dk1"/>
              </a:solidFill>
              <a:latin typeface="Times New Roman"/>
              <a:ea typeface="Times New Roman"/>
              <a:cs typeface="Times New Roman"/>
              <a:sym typeface="Times New Roman"/>
            </a:endParaRPr>
          </a:p>
        </p:txBody>
      </p:sp>
      <p:sp>
        <p:nvSpPr>
          <p:cNvPr id="286" name="Google Shape;286;p30"/>
          <p:cNvSpPr txBox="1"/>
          <p:nvPr/>
        </p:nvSpPr>
        <p:spPr>
          <a:xfrm>
            <a:off x="1895364" y="5896540"/>
            <a:ext cx="10065271" cy="46089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a:solidFill>
                  <a:schemeClr val="dk1"/>
                </a:solidFill>
                <a:latin typeface="Times New Roman"/>
                <a:ea typeface="Times New Roman"/>
                <a:cs typeface="Times New Roman"/>
                <a:sym typeface="Times New Roman"/>
              </a:rPr>
              <a:t>10.Vua nhớ ơn, lập đền thờ và phong là Phù Đổng Thiên Vương</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500"/>
                                        <p:tgtEl>
                                          <p:spTgt spid="277"/>
                                        </p:tgtEl>
                                      </p:cBhvr>
                                    </p:animEffect>
                                  </p:childTnLst>
                                </p:cTn>
                              </p:par>
                              <p:par>
                                <p:cTn id="8" presetID="10" presetClass="entr" presetSubtype="0" fill="hold" nodeType="withEffect">
                                  <p:stCondLst>
                                    <p:cond delay="0"/>
                                  </p:stCondLst>
                                  <p:childTnLst>
                                    <p:set>
                                      <p:cBhvr>
                                        <p:cTn id="9" dur="1" fill="hold">
                                          <p:stCondLst>
                                            <p:cond delay="0"/>
                                          </p:stCondLst>
                                        </p:cTn>
                                        <p:tgtEl>
                                          <p:spTgt spid="278"/>
                                        </p:tgtEl>
                                        <p:attrNameLst>
                                          <p:attrName>style.visibility</p:attrName>
                                        </p:attrNameLst>
                                      </p:cBhvr>
                                      <p:to>
                                        <p:strVal val="visible"/>
                                      </p:to>
                                    </p:set>
                                    <p:animEffect transition="in" filter="fade">
                                      <p:cBhvr>
                                        <p:cTn id="10" dur="500"/>
                                        <p:tgtEl>
                                          <p:spTgt spid="278"/>
                                        </p:tgtEl>
                                      </p:cBhvr>
                                    </p:animEffect>
                                  </p:childTnLst>
                                </p:cTn>
                              </p:par>
                              <p:par>
                                <p:cTn id="11" presetID="10" presetClass="entr" presetSubtype="0" fill="hold" nodeType="withEffect">
                                  <p:stCondLst>
                                    <p:cond delay="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500"/>
                                        <p:tgtEl>
                                          <p:spTgt spid="2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0"/>
                                        </p:tgtEl>
                                        <p:attrNameLst>
                                          <p:attrName>style.visibility</p:attrName>
                                        </p:attrNameLst>
                                      </p:cBhvr>
                                      <p:to>
                                        <p:strVal val="visible"/>
                                      </p:to>
                                    </p:set>
                                    <p:animEffect transition="in" filter="fade">
                                      <p:cBhvr>
                                        <p:cTn id="18" dur="500"/>
                                        <p:tgtEl>
                                          <p:spTgt spid="280"/>
                                        </p:tgtEl>
                                      </p:cBhvr>
                                    </p:animEffect>
                                  </p:childTnLst>
                                </p:cTn>
                              </p:par>
                              <p:par>
                                <p:cTn id="19" presetID="10"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500"/>
                                        <p:tgtEl>
                                          <p:spTgt spid="281"/>
                                        </p:tgtEl>
                                      </p:cBhvr>
                                    </p:animEffect>
                                  </p:childTnLst>
                                </p:cTn>
                              </p:par>
                              <p:par>
                                <p:cTn id="22" presetID="10" presetClass="entr" presetSubtype="0" fill="hold" nodeType="withEffect">
                                  <p:stCondLst>
                                    <p:cond delay="0"/>
                                  </p:stCondLst>
                                  <p:childTnLst>
                                    <p:set>
                                      <p:cBhvr>
                                        <p:cTn id="23" dur="1" fill="hold">
                                          <p:stCondLst>
                                            <p:cond delay="0"/>
                                          </p:stCondLst>
                                        </p:cTn>
                                        <p:tgtEl>
                                          <p:spTgt spid="282"/>
                                        </p:tgtEl>
                                        <p:attrNameLst>
                                          <p:attrName>style.visibility</p:attrName>
                                        </p:attrNameLst>
                                      </p:cBhvr>
                                      <p:to>
                                        <p:strVal val="visible"/>
                                      </p:to>
                                    </p:set>
                                    <p:animEffect transition="in" filter="fade">
                                      <p:cBhvr>
                                        <p:cTn id="24" dur="500"/>
                                        <p:tgtEl>
                                          <p:spTgt spid="2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animEffect transition="in" filter="fade">
                                      <p:cBhvr>
                                        <p:cTn id="29" dur="500"/>
                                        <p:tgtEl>
                                          <p:spTgt spid="283"/>
                                        </p:tgtEl>
                                      </p:cBhvr>
                                    </p:animEffect>
                                  </p:childTnLst>
                                </p:cTn>
                              </p:par>
                              <p:par>
                                <p:cTn id="30" presetID="10" presetClass="entr" presetSubtype="0" fill="hold" nodeType="with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5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fade">
                                      <p:cBhvr>
                                        <p:cTn id="37" dur="500"/>
                                        <p:tgtEl>
                                          <p:spTgt spid="285"/>
                                        </p:tgtEl>
                                      </p:cBhvr>
                                    </p:animEffect>
                                  </p:childTnLst>
                                </p:cTn>
                              </p:par>
                              <p:par>
                                <p:cTn id="38" presetID="10" presetClass="entr" presetSubtype="0" fill="hold" nodeType="withEffect">
                                  <p:stCondLst>
                                    <p:cond delay="0"/>
                                  </p:stCondLst>
                                  <p:childTnLst>
                                    <p:set>
                                      <p:cBhvr>
                                        <p:cTn id="39" dur="1" fill="hold">
                                          <p:stCondLst>
                                            <p:cond delay="0"/>
                                          </p:stCondLst>
                                        </p:cTn>
                                        <p:tgtEl>
                                          <p:spTgt spid="286"/>
                                        </p:tgtEl>
                                        <p:attrNameLst>
                                          <p:attrName>style.visibility</p:attrName>
                                        </p:attrNameLst>
                                      </p:cBhvr>
                                      <p:to>
                                        <p:strVal val="visible"/>
                                      </p:to>
                                    </p:set>
                                    <p:animEffect transition="in" filter="fade">
                                      <p:cBhvr>
                                        <p:cTn id="40"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1"/>
          <p:cNvSpPr txBox="1"/>
          <p:nvPr/>
        </p:nvSpPr>
        <p:spPr>
          <a:xfrm>
            <a:off x="1202858" y="824049"/>
            <a:ext cx="9902464" cy="57964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a:solidFill>
                  <a:schemeClr val="dk1"/>
                </a:solidFill>
                <a:latin typeface="Times New Roman"/>
                <a:ea typeface="Times New Roman"/>
                <a:cs typeface="Times New Roman"/>
                <a:sym typeface="Times New Roman"/>
              </a:rPr>
              <a:t>	Vào đời Hùng Vương thứ sáu, ở làng Gióng có hai vợ chồng già ao ước có một đứa con. Một hôm ra đồng, bà vợ thấy một vết chân to nên ướm thử, về thụ thai. Mười hai tháng sau, sinh ra cậu bé khôi ngô, nhưng lên ba tuổi vẫn không biết nói cười. Lúc ấy, giặc Ân xâm lược, vua sai sứ giả đi tìm người cứu nước. Gióng nghe tiếng rao, liền cất tiếng nói xin đi đánh giặc. Gióng được bà con láng giềng góp gạo nên lớn nhanh như thổi. Giặc đến chân núi Trâu, cùng lúc sứ giả mang ngựa sắt, roi sắt, áo giáp đến. Thánh Gióng vươn vai thành tráng sĩ, cưỡi ngựa xông vào trận, giết giặc. Roi sắt gãy, Gióng  nhổ bụi tre đánh giặc. Giặc tan, Gióng cưỡi ngựa sắt lên núi Sóc Sơn, bay về trời. Vua nhớ ơn, lập đền thờ và phong là Phù Đổng Thiên Vương.</a:t>
            </a:r>
            <a:endParaRPr sz="2800" b="1">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None/>
            </a:pPr>
            <a:endParaRPr sz="2800" b="1">
              <a:solidFill>
                <a:schemeClr val="dk1"/>
              </a:solidFill>
              <a:latin typeface="Times New Roman"/>
              <a:ea typeface="Times New Roman"/>
              <a:cs typeface="Times New Roman"/>
              <a:sym typeface="Times New Roman"/>
            </a:endParaRPr>
          </a:p>
        </p:txBody>
      </p:sp>
      <p:sp>
        <p:nvSpPr>
          <p:cNvPr id="292" name="Google Shape;292;p31"/>
          <p:cNvSpPr txBox="1"/>
          <p:nvPr/>
        </p:nvSpPr>
        <p:spPr>
          <a:xfrm>
            <a:off x="3251202" y="56870"/>
            <a:ext cx="443653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000000"/>
                </a:solidFill>
                <a:latin typeface="Times New Roman"/>
                <a:ea typeface="Times New Roman"/>
                <a:cs typeface="Times New Roman"/>
                <a:sym typeface="Times New Roman"/>
              </a:rPr>
              <a:t>Tóm tắt văn bản</a:t>
            </a:r>
            <a:endParaRPr sz="3600" b="1" i="1">
              <a:solidFill>
                <a:srgbClr val="0000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4"/>
          <p:cNvPicPr preferRelativeResize="0"/>
          <p:nvPr/>
        </p:nvPicPr>
        <p:blipFill rotWithShape="1">
          <a:blip r:embed="rId3">
            <a:alphaModFix/>
          </a:blip>
          <a:srcRect/>
          <a:stretch/>
        </p:blipFill>
        <p:spPr>
          <a:xfrm>
            <a:off x="6474154" y="4458320"/>
            <a:ext cx="3138170" cy="2206526"/>
          </a:xfrm>
          <a:prstGeom prst="rect">
            <a:avLst/>
          </a:prstGeom>
          <a:noFill/>
          <a:ln>
            <a:noFill/>
          </a:ln>
        </p:spPr>
      </p:pic>
      <p:pic>
        <p:nvPicPr>
          <p:cNvPr id="103" name="Google Shape;103;p14"/>
          <p:cNvPicPr preferRelativeResize="0"/>
          <p:nvPr/>
        </p:nvPicPr>
        <p:blipFill rotWithShape="1">
          <a:blip r:embed="rId4">
            <a:alphaModFix/>
          </a:blip>
          <a:srcRect/>
          <a:stretch/>
        </p:blipFill>
        <p:spPr>
          <a:xfrm>
            <a:off x="3429257" y="4568194"/>
            <a:ext cx="2666743" cy="2038577"/>
          </a:xfrm>
          <a:prstGeom prst="rect">
            <a:avLst/>
          </a:prstGeom>
          <a:noFill/>
          <a:ln>
            <a:noFill/>
          </a:ln>
        </p:spPr>
      </p:pic>
      <p:sp>
        <p:nvSpPr>
          <p:cNvPr id="104" name="Google Shape;104;p14"/>
          <p:cNvSpPr/>
          <p:nvPr/>
        </p:nvSpPr>
        <p:spPr>
          <a:xfrm>
            <a:off x="330558" y="251229"/>
            <a:ext cx="11530884" cy="743473"/>
          </a:xfrm>
          <a:prstGeom prst="rect">
            <a:avLst/>
          </a:prstGeom>
          <a:solidFill>
            <a:srgbClr val="7F600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FFFFFF"/>
              </a:buClr>
              <a:buSzPts val="4000"/>
              <a:buFont typeface="Times New Roman"/>
              <a:buNone/>
            </a:pPr>
            <a:r>
              <a:rPr lang="en-US" sz="4000" b="1" i="0" u="none" strike="noStrike" cap="none">
                <a:solidFill>
                  <a:srgbClr val="FFFFFF"/>
                </a:solidFill>
                <a:latin typeface="Times New Roman"/>
                <a:ea typeface="Times New Roman"/>
                <a:cs typeface="Times New Roman"/>
                <a:sym typeface="Times New Roman"/>
              </a:rPr>
              <a:t>BÀI 1: LẮNG NGHE LỊCH SỬ NƯỚC MÌNH</a:t>
            </a:r>
            <a:endParaRPr sz="4000" b="1" i="0" u="none" strike="noStrike" cap="none">
              <a:solidFill>
                <a:srgbClr val="FFFFFF"/>
              </a:solidFill>
              <a:latin typeface="Times New Roman"/>
              <a:ea typeface="Times New Roman"/>
              <a:cs typeface="Times New Roman"/>
              <a:sym typeface="Times New Roman"/>
            </a:endParaRPr>
          </a:p>
        </p:txBody>
      </p:sp>
      <p:sp>
        <p:nvSpPr>
          <p:cNvPr id="105" name="Google Shape;105;p14"/>
          <p:cNvSpPr/>
          <p:nvPr/>
        </p:nvSpPr>
        <p:spPr>
          <a:xfrm>
            <a:off x="3830171" y="1186613"/>
            <a:ext cx="3886010" cy="2757844"/>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3200"/>
              <a:buFont typeface="Times New Roman"/>
              <a:buNone/>
            </a:pPr>
            <a:r>
              <a:rPr lang="en-US" sz="3200" b="1" i="0" u="none" strike="noStrike" cap="none">
                <a:solidFill>
                  <a:srgbClr val="FFFFFF"/>
                </a:solidFill>
                <a:latin typeface="Times New Roman"/>
                <a:ea typeface="Times New Roman"/>
                <a:cs typeface="Times New Roman"/>
                <a:sym typeface="Times New Roman"/>
              </a:rPr>
              <a:t>Chúng ta có thể lắng nghe lịch sử từ đâu?</a:t>
            </a:r>
            <a:endParaRPr sz="3200" b="0" i="0" u="none" strike="noStrike" cap="none">
              <a:solidFill>
                <a:srgbClr val="FFFFFF"/>
              </a:solidFill>
              <a:latin typeface="Times New Roman"/>
              <a:ea typeface="Times New Roman"/>
              <a:cs typeface="Times New Roman"/>
              <a:sym typeface="Times New Roman"/>
            </a:endParaRPr>
          </a:p>
        </p:txBody>
      </p:sp>
      <p:pic>
        <p:nvPicPr>
          <p:cNvPr id="106" name="Google Shape;106;p14"/>
          <p:cNvPicPr preferRelativeResize="0"/>
          <p:nvPr/>
        </p:nvPicPr>
        <p:blipFill rotWithShape="1">
          <a:blip r:embed="rId5">
            <a:alphaModFix/>
          </a:blip>
          <a:srcRect/>
          <a:stretch/>
        </p:blipFill>
        <p:spPr>
          <a:xfrm>
            <a:off x="330558" y="1186613"/>
            <a:ext cx="2305226" cy="3073634"/>
          </a:xfrm>
          <a:prstGeom prst="rect">
            <a:avLst/>
          </a:prstGeom>
          <a:noFill/>
          <a:ln>
            <a:noFill/>
          </a:ln>
        </p:spPr>
      </p:pic>
      <p:pic>
        <p:nvPicPr>
          <p:cNvPr id="107" name="Google Shape;107;p14"/>
          <p:cNvPicPr preferRelativeResize="0"/>
          <p:nvPr/>
        </p:nvPicPr>
        <p:blipFill rotWithShape="1">
          <a:blip r:embed="rId6">
            <a:alphaModFix/>
          </a:blip>
          <a:srcRect/>
          <a:stretch/>
        </p:blipFill>
        <p:spPr>
          <a:xfrm>
            <a:off x="9863585" y="4131490"/>
            <a:ext cx="1819159" cy="2726845"/>
          </a:xfrm>
          <a:prstGeom prst="rect">
            <a:avLst/>
          </a:prstGeom>
          <a:noFill/>
          <a:ln>
            <a:noFill/>
          </a:ln>
        </p:spPr>
      </p:pic>
      <p:pic>
        <p:nvPicPr>
          <p:cNvPr id="108" name="Google Shape;108;p14"/>
          <p:cNvPicPr preferRelativeResize="0"/>
          <p:nvPr/>
        </p:nvPicPr>
        <p:blipFill rotWithShape="1">
          <a:blip r:embed="rId7">
            <a:alphaModFix/>
          </a:blip>
          <a:srcRect/>
          <a:stretch/>
        </p:blipFill>
        <p:spPr>
          <a:xfrm>
            <a:off x="109068" y="4458320"/>
            <a:ext cx="2942035" cy="2206526"/>
          </a:xfrm>
          <a:prstGeom prst="rect">
            <a:avLst/>
          </a:prstGeom>
          <a:noFill/>
          <a:ln>
            <a:noFill/>
          </a:ln>
        </p:spPr>
      </p:pic>
      <p:pic>
        <p:nvPicPr>
          <p:cNvPr id="109" name="Google Shape;109;p14"/>
          <p:cNvPicPr preferRelativeResize="0"/>
          <p:nvPr/>
        </p:nvPicPr>
        <p:blipFill rotWithShape="1">
          <a:blip r:embed="rId8">
            <a:alphaModFix/>
          </a:blip>
          <a:srcRect/>
          <a:stretch/>
        </p:blipFill>
        <p:spPr>
          <a:xfrm>
            <a:off x="8432801" y="1186613"/>
            <a:ext cx="1991607" cy="28089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p:tgtEl>
                                          <p:spTgt spid="104"/>
                                        </p:tgtEl>
                                        <p:attrNameLst>
                                          <p:attrName>ppt_w</p:attrName>
                                        </p:attrNameLst>
                                      </p:cBhvr>
                                      <p:tavLst>
                                        <p:tav tm="0">
                                          <p:val>
                                            <p:strVal val="0"/>
                                          </p:val>
                                        </p:tav>
                                        <p:tav tm="100000">
                                          <p:val>
                                            <p:strVal val="#ppt_w"/>
                                          </p:val>
                                        </p:tav>
                                      </p:tavLst>
                                    </p:anim>
                                    <p:anim calcmode="lin" valueType="num">
                                      <p:cBhvr additive="base">
                                        <p:cTn id="8" dur="500"/>
                                        <p:tgtEl>
                                          <p:spTgt spid="10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fade">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
                                        <p:tgtEl>
                                          <p:spTgt spid="106"/>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fade">
                                      <p:cBhvr>
                                        <p:cTn id="26" dur="500"/>
                                        <p:tgtEl>
                                          <p:spTgt spid="103"/>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fade">
                                      <p:cBhvr>
                                        <p:cTn id="30" dur="500"/>
                                        <p:tgtEl>
                                          <p:spTgt spid="102"/>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500"/>
                                        <p:tgtEl>
                                          <p:spTgt spid="107"/>
                                        </p:tgtEl>
                                      </p:cBhvr>
                                    </p:animEffect>
                                  </p:childTnLst>
                                </p:cTn>
                              </p:par>
                              <p:par>
                                <p:cTn id="35" presetID="10"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p:nvPr/>
        </p:nvSpPr>
        <p:spPr>
          <a:xfrm>
            <a:off x="4865513" y="1128760"/>
            <a:ext cx="6728176" cy="3260500"/>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3200"/>
              <a:buFont typeface="Times New Roman"/>
              <a:buNone/>
            </a:pPr>
            <a:r>
              <a:rPr lang="en-US" sz="3200" b="1">
                <a:solidFill>
                  <a:srgbClr val="FFFFFF"/>
                </a:solidFill>
                <a:latin typeface="Times New Roman"/>
                <a:ea typeface="Times New Roman"/>
                <a:cs typeface="Times New Roman"/>
                <a:sym typeface="Times New Roman"/>
              </a:rPr>
              <a:t>Liệt kê một số chi tiết kì ảo gắn liền với các sự việc sinh ra, lớn lên, ra trận và chiến thắng, bay về trời của nhân vật Gióng</a:t>
            </a:r>
            <a:endParaRPr sz="3200" b="0" i="0" u="none" strike="noStrike" cap="none">
              <a:solidFill>
                <a:srgbClr val="FFFFFF"/>
              </a:solidFill>
              <a:latin typeface="Times New Roman"/>
              <a:ea typeface="Times New Roman"/>
              <a:cs typeface="Times New Roman"/>
              <a:sym typeface="Times New Roman"/>
            </a:endParaRPr>
          </a:p>
        </p:txBody>
      </p:sp>
      <p:sp>
        <p:nvSpPr>
          <p:cNvPr id="298" name="Google Shape;298;p32"/>
          <p:cNvSpPr/>
          <p:nvPr/>
        </p:nvSpPr>
        <p:spPr>
          <a:xfrm>
            <a:off x="355602" y="4030133"/>
            <a:ext cx="5446886" cy="2520950"/>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FFFFFF"/>
              </a:buClr>
              <a:buSzPts val="3200"/>
              <a:buFont typeface="Times New Roman"/>
              <a:buNone/>
            </a:pPr>
            <a:r>
              <a:rPr lang="en-US" sz="3200" b="1">
                <a:solidFill>
                  <a:srgbClr val="FFFFFF"/>
                </a:solidFill>
                <a:latin typeface="Times New Roman"/>
                <a:ea typeface="Times New Roman"/>
                <a:cs typeface="Times New Roman"/>
                <a:sym typeface="Times New Roman"/>
              </a:rPr>
              <a:t>Cho biết vai trò, ý nghĩa của các chi tiết vừa tìm được?</a:t>
            </a:r>
            <a:endParaRPr sz="3200" b="0" i="0" u="none" strike="noStrike" cap="none">
              <a:solidFill>
                <a:srgbClr val="FFFFFF"/>
              </a:solidFill>
              <a:latin typeface="Times New Roman"/>
              <a:ea typeface="Times New Roman"/>
              <a:cs typeface="Times New Roman"/>
              <a:sym typeface="Times New Roman"/>
            </a:endParaRPr>
          </a:p>
        </p:txBody>
      </p:sp>
      <p:sp>
        <p:nvSpPr>
          <p:cNvPr id="299" name="Google Shape;299;p32"/>
          <p:cNvSpPr txBox="1"/>
          <p:nvPr/>
        </p:nvSpPr>
        <p:spPr>
          <a:xfrm>
            <a:off x="191911" y="459317"/>
            <a:ext cx="5610577"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500"/>
                                        <p:tgtEl>
                                          <p:spTgt spid="29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500"/>
                                        <p:tgtEl>
                                          <p:spTgt spid="2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
                                        </p:tgtEl>
                                        <p:attrNameLst>
                                          <p:attrName>style.visibility</p:attrName>
                                        </p:attrNameLst>
                                      </p:cBhvr>
                                      <p:to>
                                        <p:strVal val="visible"/>
                                      </p:to>
                                    </p:set>
                                    <p:animEffect transition="in" filter="fade">
                                      <p:cBhvr>
                                        <p:cTn id="1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Google Shape;304;p33"/>
          <p:cNvGraphicFramePr/>
          <p:nvPr/>
        </p:nvGraphicFramePr>
        <p:xfrm>
          <a:off x="218661" y="265905"/>
          <a:ext cx="11754675" cy="6748580"/>
        </p:xfrm>
        <a:graphic>
          <a:graphicData uri="http://schemas.openxmlformats.org/drawingml/2006/table">
            <a:tbl>
              <a:tblPr>
                <a:noFill/>
                <a:tableStyleId>{7CC020A5-24C4-46CD-A599-D9C8DC614DA6}</a:tableStyleId>
              </a:tblPr>
              <a:tblGrid>
                <a:gridCol w="2557675">
                  <a:extLst>
                    <a:ext uri="{9D8B030D-6E8A-4147-A177-3AD203B41FA5}">
                      <a16:colId xmlns:a16="http://schemas.microsoft.com/office/drawing/2014/main" val="20000"/>
                    </a:ext>
                  </a:extLst>
                </a:gridCol>
                <a:gridCol w="3385925">
                  <a:extLst>
                    <a:ext uri="{9D8B030D-6E8A-4147-A177-3AD203B41FA5}">
                      <a16:colId xmlns:a16="http://schemas.microsoft.com/office/drawing/2014/main" val="20001"/>
                    </a:ext>
                  </a:extLst>
                </a:gridCol>
                <a:gridCol w="5811075">
                  <a:extLst>
                    <a:ext uri="{9D8B030D-6E8A-4147-A177-3AD203B41FA5}">
                      <a16:colId xmlns:a16="http://schemas.microsoft.com/office/drawing/2014/main" val="20002"/>
                    </a:ext>
                  </a:extLst>
                </a:gridCol>
              </a:tblGrid>
              <a:tr h="569550">
                <a:tc>
                  <a:txBody>
                    <a:bodyPr/>
                    <a:lstStyle/>
                    <a:p>
                      <a:pPr marL="0" marR="0" lvl="0" indent="0" algn="ctr" rtl="0">
                        <a:lnSpc>
                          <a:spcPct val="115000"/>
                        </a:lnSpc>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Các sự việc chính</a:t>
                      </a:r>
                      <a:endParaRPr sz="2400" u="none" strike="noStrike" cap="none">
                        <a:solidFill>
                          <a:srgbClr val="FF0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tc>
                  <a:txBody>
                    <a:bodyPr/>
                    <a:lstStyle/>
                    <a:p>
                      <a:pPr marL="0" marR="0" lvl="0" indent="0" algn="ctr" rtl="0">
                        <a:lnSpc>
                          <a:spcPct val="115000"/>
                        </a:lnSpc>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Chi tiết kì ảo</a:t>
                      </a:r>
                      <a:endParaRPr sz="2400" u="none" strike="noStrike" cap="none">
                        <a:solidFill>
                          <a:srgbClr val="FF0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tc>
                  <a:txBody>
                    <a:bodyPr/>
                    <a:lstStyle/>
                    <a:p>
                      <a:pPr marL="0" marR="0" lvl="0" indent="0" algn="ctr" rtl="0">
                        <a:lnSpc>
                          <a:spcPct val="115000"/>
                        </a:lnSpc>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Vai trò, ý nghĩa</a:t>
                      </a:r>
                      <a:endParaRPr sz="2400" u="none" strike="noStrike" cap="none">
                        <a:solidFill>
                          <a:srgbClr val="FF0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extLst>
                  <a:ext uri="{0D108BD9-81ED-4DB2-BD59-A6C34878D82A}">
                    <a16:rowId xmlns:a16="http://schemas.microsoft.com/office/drawing/2014/main" val="10000"/>
                  </a:ext>
                </a:extLst>
              </a:tr>
              <a:tr h="598850">
                <a:tc>
                  <a:txBody>
                    <a:bodyPr/>
                    <a:lstStyle/>
                    <a:p>
                      <a:pPr marL="0" marR="0" lvl="0" indent="0" algn="just" rtl="0">
                        <a:lnSpc>
                          <a:spcPct val="115000"/>
                        </a:lnSpc>
                        <a:spcBef>
                          <a:spcPts val="0"/>
                        </a:spcBef>
                        <a:spcAft>
                          <a:spcPts val="0"/>
                        </a:spcAft>
                        <a:buNone/>
                      </a:pPr>
                      <a:r>
                        <a:rPr lang="en-US" sz="2400" b="1" u="none" strike="noStrike" cap="none">
                          <a:solidFill>
                            <a:srgbClr val="7030A0"/>
                          </a:solidFill>
                          <a:latin typeface="Times New Roman"/>
                          <a:ea typeface="Times New Roman"/>
                          <a:cs typeface="Times New Roman"/>
                          <a:sym typeface="Times New Roman"/>
                        </a:rPr>
                        <a:t>Gióng ra đời</a:t>
                      </a:r>
                      <a:endParaRPr sz="2400" b="1" u="none" strike="noStrike" cap="none">
                        <a:solidFill>
                          <a:srgbClr val="7030A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b="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b="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b="0" u="none" strike="noStrike" cap="none">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6950">
                <a:tc rowSpan="2">
                  <a:txBody>
                    <a:bodyPr/>
                    <a:lstStyle/>
                    <a:p>
                      <a:pPr marL="0" marR="0" lvl="0" indent="0" algn="just" rtl="0">
                        <a:lnSpc>
                          <a:spcPct val="115000"/>
                        </a:lnSpc>
                        <a:spcBef>
                          <a:spcPts val="0"/>
                        </a:spcBef>
                        <a:spcAft>
                          <a:spcPts val="0"/>
                        </a:spcAft>
                        <a:buClr>
                          <a:srgbClr val="7030A0"/>
                        </a:buClr>
                        <a:buSzPts val="2400"/>
                        <a:buFont typeface="Times New Roman"/>
                        <a:buNone/>
                      </a:pPr>
                      <a:r>
                        <a:rPr lang="en-US" sz="2400" b="1" u="none" strike="noStrike" cap="none">
                          <a:solidFill>
                            <a:srgbClr val="7030A0"/>
                          </a:solidFill>
                          <a:latin typeface="Times New Roman"/>
                          <a:ea typeface="Times New Roman"/>
                          <a:cs typeface="Times New Roman"/>
                          <a:sym typeface="Times New Roman"/>
                        </a:rPr>
                        <a:t>Gióng lớn lên</a:t>
                      </a:r>
                      <a:endParaRPr/>
                    </a:p>
                    <a:p>
                      <a:pPr marL="0" marR="0" lvl="0" indent="0" algn="just" rtl="0">
                        <a:lnSpc>
                          <a:spcPct val="115000"/>
                        </a:lnSpc>
                        <a:spcBef>
                          <a:spcPts val="0"/>
                        </a:spcBef>
                        <a:spcAft>
                          <a:spcPts val="0"/>
                        </a:spcAft>
                        <a:buNone/>
                      </a:pPr>
                      <a:endParaRPr sz="2400" b="1" u="none" strike="noStrike" cap="none">
                        <a:solidFill>
                          <a:srgbClr val="7030A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a:t>
                      </a:r>
                      <a:endParaRPr sz="24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06025">
                <a:tc vMerge="1">
                  <a:txBody>
                    <a:bodyPr/>
                    <a:lstStyle/>
                    <a:p>
                      <a:endParaRPr lang="en-US"/>
                    </a:p>
                  </a:txBody>
                  <a:tcPr/>
                </a:tc>
                <a:tc>
                  <a:txBody>
                    <a:bodyPr/>
                    <a:lstStyle/>
                    <a:p>
                      <a:pPr marL="0" marR="0" lvl="0" indent="0" algn="l" rtl="0">
                        <a:lnSpc>
                          <a:spcPct val="107000"/>
                        </a:lnSpc>
                        <a:spcBef>
                          <a:spcPts val="0"/>
                        </a:spcBef>
                        <a:spcAft>
                          <a:spcPts val="0"/>
                        </a:spcAft>
                        <a:buNone/>
                      </a:pPr>
                      <a:endParaRPr sz="24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u="none" strike="noStrike" cap="none">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71975">
                <a:tc rowSpan="2">
                  <a:txBody>
                    <a:bodyPr/>
                    <a:lstStyle/>
                    <a:p>
                      <a:pPr marL="0" marR="0" lvl="0" indent="0" algn="just" rtl="0">
                        <a:lnSpc>
                          <a:spcPct val="115000"/>
                        </a:lnSpc>
                        <a:spcBef>
                          <a:spcPts val="0"/>
                        </a:spcBef>
                        <a:spcAft>
                          <a:spcPts val="0"/>
                        </a:spcAft>
                        <a:buNone/>
                      </a:pPr>
                      <a:r>
                        <a:rPr lang="en-US" sz="2400" b="1" u="none" strike="noStrike" cap="none">
                          <a:solidFill>
                            <a:srgbClr val="7030A0"/>
                          </a:solidFill>
                          <a:latin typeface="Times New Roman"/>
                          <a:ea typeface="Times New Roman"/>
                          <a:cs typeface="Times New Roman"/>
                          <a:sym typeface="Times New Roman"/>
                        </a:rPr>
                        <a:t>Gióng ra trận và đánh giặc</a:t>
                      </a:r>
                      <a:endParaRPr sz="2400" b="1" u="none" strike="noStrike" cap="none">
                        <a:solidFill>
                          <a:srgbClr val="7030A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2400" u="none" strike="noStrike" cap="none">
                          <a:latin typeface="Times New Roman"/>
                          <a:ea typeface="Times New Roman"/>
                          <a:cs typeface="Times New Roman"/>
                          <a:sym typeface="Times New Roman"/>
                        </a:rPr>
                        <a:t>….</a:t>
                      </a:r>
                      <a:endParaRPr sz="24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706025">
                <a:tc vMerge="1">
                  <a:txBody>
                    <a:bodyPr/>
                    <a:lstStyle/>
                    <a:p>
                      <a:endParaRPr lang="en-US"/>
                    </a:p>
                  </a:txBody>
                  <a:tcPr/>
                </a:tc>
                <a:tc>
                  <a:txBody>
                    <a:bodyPr/>
                    <a:lstStyle/>
                    <a:p>
                      <a:pPr marL="0" marR="0" lvl="0" indent="0" algn="l" rtl="0">
                        <a:lnSpc>
                          <a:spcPct val="107000"/>
                        </a:lnSpc>
                        <a:spcBef>
                          <a:spcPts val="0"/>
                        </a:spcBef>
                        <a:spcAft>
                          <a:spcPts val="0"/>
                        </a:spcAft>
                        <a:buNone/>
                      </a:pPr>
                      <a:endParaRPr sz="2400" u="none" strike="noStrike" cap="none">
                        <a:solidFill>
                          <a:srgbClr val="008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2400"/>
                        <a:buFont typeface="Calibri"/>
                        <a:buNone/>
                      </a:pPr>
                      <a:endParaRPr sz="240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Clr>
                          <a:schemeClr val="dk1"/>
                        </a:buClr>
                        <a:buSzPts val="2400"/>
                        <a:buFont typeface="Calibri"/>
                        <a:buNone/>
                      </a:pPr>
                      <a:endParaRPr sz="2400" u="none" strike="noStrike" cap="none">
                        <a:solidFill>
                          <a:srgbClr val="2603BD"/>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Clr>
                          <a:schemeClr val="dk1"/>
                        </a:buClr>
                        <a:buSzPts val="2400"/>
                        <a:buFont typeface="Calibri"/>
                        <a:buNone/>
                      </a:pPr>
                      <a:endParaRPr sz="2400" u="none" strike="noStrike" cap="none">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924500">
                <a:tc>
                  <a:txBody>
                    <a:bodyPr/>
                    <a:lstStyle/>
                    <a:p>
                      <a:pPr marL="0" marR="0" lvl="0" indent="0" algn="just" rtl="0">
                        <a:lnSpc>
                          <a:spcPct val="115000"/>
                        </a:lnSpc>
                        <a:spcBef>
                          <a:spcPts val="0"/>
                        </a:spcBef>
                        <a:spcAft>
                          <a:spcPts val="0"/>
                        </a:spcAft>
                        <a:buNone/>
                      </a:pPr>
                      <a:r>
                        <a:rPr lang="en-US" sz="2400" b="1" u="none" strike="noStrike" cap="none">
                          <a:solidFill>
                            <a:srgbClr val="7030A0"/>
                          </a:solidFill>
                          <a:latin typeface="Times New Roman"/>
                          <a:ea typeface="Times New Roman"/>
                          <a:cs typeface="Times New Roman"/>
                          <a:sym typeface="Times New Roman"/>
                        </a:rPr>
                        <a:t>Gióng bay về trời</a:t>
                      </a:r>
                      <a:endParaRPr sz="2400" b="1" u="none" strike="noStrike" cap="none">
                        <a:solidFill>
                          <a:srgbClr val="7030A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2400" u="none" strike="noStrike" cap="none">
                        <a:solidFill>
                          <a:srgbClr val="008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endParaRPr sz="2400" u="none" strike="noStrike" cap="none" dirty="0">
                        <a:solidFill>
                          <a:srgbClr val="2603BD"/>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endParaRPr sz="2400" u="none" strike="noStrike" cap="none" dirty="0">
                        <a:solidFill>
                          <a:srgbClr val="2603BD"/>
                        </a:solidFill>
                        <a:latin typeface="Times New Roman"/>
                        <a:ea typeface="Times New Roman"/>
                        <a:cs typeface="Times New Roman"/>
                        <a:sym typeface="Times New Roman"/>
                      </a:endParaRPr>
                    </a:p>
                    <a:p>
                      <a:pPr marL="0" marR="0" lvl="0" indent="0" algn="just" rtl="0">
                        <a:lnSpc>
                          <a:spcPct val="115000"/>
                        </a:lnSpc>
                        <a:spcBef>
                          <a:spcPts val="0"/>
                        </a:spcBef>
                        <a:spcAft>
                          <a:spcPts val="0"/>
                        </a:spcAft>
                        <a:buNone/>
                      </a:pPr>
                      <a:endParaRPr sz="2400" u="none" strike="noStrike" cap="none" dirty="0">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305" name="Google Shape;305;p33"/>
          <p:cNvSpPr txBox="1"/>
          <p:nvPr/>
        </p:nvSpPr>
        <p:spPr>
          <a:xfrm>
            <a:off x="2730712" y="856501"/>
            <a:ext cx="3506981"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err="1">
                <a:solidFill>
                  <a:schemeClr val="tx1">
                    <a:lumMod val="95000"/>
                    <a:lumOff val="5000"/>
                  </a:schemeClr>
                </a:solidFill>
                <a:latin typeface="Times New Roman"/>
                <a:ea typeface="Times New Roman"/>
                <a:cs typeface="Times New Roman"/>
                <a:sym typeface="Times New Roman"/>
              </a:rPr>
              <a:t>Vd</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bà</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vợ</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thấy</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một</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vết</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chân</a:t>
            </a:r>
            <a:r>
              <a:rPr lang="en-US" sz="2400" dirty="0">
                <a:solidFill>
                  <a:schemeClr val="tx1">
                    <a:lumMod val="95000"/>
                    <a:lumOff val="5000"/>
                  </a:schemeClr>
                </a:solidFill>
                <a:latin typeface="Times New Roman"/>
                <a:ea typeface="Times New Roman"/>
                <a:cs typeface="Times New Roman"/>
                <a:sym typeface="Times New Roman"/>
              </a:rPr>
              <a:t> to </a:t>
            </a:r>
            <a:r>
              <a:rPr lang="en-US" sz="2400" dirty="0" err="1">
                <a:solidFill>
                  <a:schemeClr val="tx1">
                    <a:lumMod val="95000"/>
                    <a:lumOff val="5000"/>
                  </a:schemeClr>
                </a:solidFill>
                <a:latin typeface="Times New Roman"/>
                <a:ea typeface="Times New Roman"/>
                <a:cs typeface="Times New Roman"/>
                <a:sym typeface="Times New Roman"/>
              </a:rPr>
              <a:t>nên</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ướm</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thử</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về</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thụ</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thai</a:t>
            </a:r>
            <a:endParaRPr sz="2400" dirty="0">
              <a:solidFill>
                <a:schemeClr val="tx1">
                  <a:lumMod val="95000"/>
                  <a:lumOff val="5000"/>
                </a:schemeClr>
              </a:solidFill>
              <a:latin typeface="Times New Roman"/>
              <a:ea typeface="Times New Roman"/>
              <a:cs typeface="Times New Roman"/>
              <a:sym typeface="Times New Roman"/>
            </a:endParaRPr>
          </a:p>
        </p:txBody>
      </p:sp>
      <p:sp>
        <p:nvSpPr>
          <p:cNvPr id="306" name="Google Shape;306;p33"/>
          <p:cNvSpPr txBox="1"/>
          <p:nvPr/>
        </p:nvSpPr>
        <p:spPr>
          <a:xfrm>
            <a:off x="2697066" y="2541630"/>
            <a:ext cx="3475644"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err="1">
                <a:solidFill>
                  <a:schemeClr val="tx1">
                    <a:lumMod val="95000"/>
                    <a:lumOff val="5000"/>
                  </a:schemeClr>
                </a:solidFill>
                <a:latin typeface="Times New Roman"/>
                <a:ea typeface="Times New Roman"/>
                <a:cs typeface="Times New Roman"/>
                <a:sym typeface="Times New Roman"/>
              </a:rPr>
              <a:t>Vd:Gióng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vươn</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vai</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một</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cái</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bỗng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biến</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thành</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tráng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sĩ</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mình</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cao</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hơn</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trượng</a:t>
            </a:r>
            <a:endParaRPr sz="2400" dirty="0">
              <a:solidFill>
                <a:schemeClr val="tx1">
                  <a:lumMod val="95000"/>
                  <a:lumOff val="5000"/>
                </a:schemeClr>
              </a:solidFill>
              <a:latin typeface="Times New Roman"/>
              <a:ea typeface="Times New Roman"/>
              <a:cs typeface="Times New Roman"/>
              <a:sym typeface="Times New Roman"/>
            </a:endParaRPr>
          </a:p>
        </p:txBody>
      </p:sp>
      <p:sp>
        <p:nvSpPr>
          <p:cNvPr id="307" name="Google Shape;307;p33"/>
          <p:cNvSpPr txBox="1"/>
          <p:nvPr/>
        </p:nvSpPr>
        <p:spPr>
          <a:xfrm>
            <a:off x="2773778" y="4395865"/>
            <a:ext cx="3322220" cy="8826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err="1">
                <a:solidFill>
                  <a:schemeClr val="tx1">
                    <a:lumMod val="95000"/>
                    <a:lumOff val="5000"/>
                  </a:schemeClr>
                </a:solidFill>
                <a:latin typeface="Times New Roman"/>
                <a:ea typeface="Times New Roman"/>
                <a:cs typeface="Times New Roman"/>
                <a:sym typeface="Times New Roman"/>
              </a:rPr>
              <a:t>Vd:Gióng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nhổ</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tre</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bên</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đường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đánh</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giặc</a:t>
            </a:r>
            <a:endParaRPr sz="2400" dirty="0">
              <a:solidFill>
                <a:schemeClr val="tx1">
                  <a:lumMod val="95000"/>
                  <a:lumOff val="5000"/>
                </a:schemeClr>
              </a:solidFill>
              <a:latin typeface="Times New Roman"/>
              <a:ea typeface="Times New Roman"/>
              <a:cs typeface="Times New Roman"/>
              <a:sym typeface="Times New Roman"/>
            </a:endParaRPr>
          </a:p>
        </p:txBody>
      </p:sp>
      <p:sp>
        <p:nvSpPr>
          <p:cNvPr id="308" name="Google Shape;308;p33"/>
          <p:cNvSpPr txBox="1"/>
          <p:nvPr/>
        </p:nvSpPr>
        <p:spPr>
          <a:xfrm>
            <a:off x="2701909" y="5610654"/>
            <a:ext cx="3650717" cy="88263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err="1">
                <a:solidFill>
                  <a:schemeClr val="tx1">
                    <a:lumMod val="95000"/>
                    <a:lumOff val="5000"/>
                  </a:schemeClr>
                </a:solidFill>
                <a:latin typeface="Times New Roman"/>
                <a:ea typeface="Times New Roman"/>
                <a:cs typeface="Times New Roman"/>
                <a:sym typeface="Times New Roman"/>
              </a:rPr>
              <a:t>Giặc</a:t>
            </a:r>
            <a:r>
              <a:rPr lang="en-US" sz="2400" dirty="0">
                <a:solidFill>
                  <a:schemeClr val="tx1">
                    <a:lumMod val="95000"/>
                    <a:lumOff val="5000"/>
                  </a:schemeClr>
                </a:solidFill>
                <a:latin typeface="Times New Roman"/>
                <a:ea typeface="Times New Roman"/>
                <a:cs typeface="Times New Roman"/>
                <a:sym typeface="Times New Roman"/>
              </a:rPr>
              <a:t> tan, </a:t>
            </a:r>
            <a:r>
              <a:rPr lang="en-US" sz="2400" dirty="0" err="1">
                <a:solidFill>
                  <a:schemeClr val="tx1">
                    <a:lumMod val="95000"/>
                    <a:lumOff val="5000"/>
                  </a:schemeClr>
                </a:solidFill>
                <a:latin typeface="Times New Roman"/>
                <a:ea typeface="Times New Roman"/>
                <a:cs typeface="Times New Roman"/>
                <a:sym typeface="Times New Roman"/>
              </a:rPr>
              <a:t>Gióng</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cởi</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bỏ</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giáp</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sắt</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rồi</a:t>
            </a:r>
            <a:r>
              <a:rPr lang="en-US" sz="2400" dirty="0">
                <a:solidFill>
                  <a:schemeClr val="tx1">
                    <a:lumMod val="95000"/>
                    <a:lumOff val="5000"/>
                  </a:schemeClr>
                </a:solidFill>
                <a:latin typeface="Times New Roman"/>
                <a:ea typeface="Times New Roman"/>
                <a:cs typeface="Times New Roman"/>
                <a:sym typeface="Times New Roman"/>
              </a:rPr>
              <a:t> bay </a:t>
            </a:r>
            <a:r>
              <a:rPr lang="en-US" sz="2400" dirty="0" err="1">
                <a:solidFill>
                  <a:schemeClr val="tx1">
                    <a:lumMod val="95000"/>
                    <a:lumOff val="5000"/>
                  </a:schemeClr>
                </a:solidFill>
                <a:latin typeface="Times New Roman"/>
                <a:ea typeface="Times New Roman"/>
                <a:cs typeface="Times New Roman"/>
                <a:sym typeface="Times New Roman"/>
              </a:rPr>
              <a:t>về</a:t>
            </a:r>
            <a:r>
              <a:rPr lang="en-US" sz="2400" dirty="0">
                <a:solidFill>
                  <a:schemeClr val="tx1">
                    <a:lumMod val="95000"/>
                    <a:lumOff val="5000"/>
                  </a:schemeClr>
                </a:solidFill>
                <a:latin typeface="Times New Roman"/>
                <a:ea typeface="Times New Roman"/>
                <a:cs typeface="Times New Roman"/>
                <a:sym typeface="Times New Roman"/>
              </a:rPr>
              <a:t> </a:t>
            </a:r>
            <a:r>
              <a:rPr lang="en-US" sz="2400" dirty="0" err="1">
                <a:solidFill>
                  <a:schemeClr val="tx1">
                    <a:lumMod val="95000"/>
                    <a:lumOff val="5000"/>
                  </a:schemeClr>
                </a:solidFill>
                <a:latin typeface="Times New Roman"/>
                <a:ea typeface="Times New Roman"/>
                <a:cs typeface="Times New Roman"/>
                <a:sym typeface="Times New Roman"/>
              </a:rPr>
              <a:t>trời</a:t>
            </a:r>
            <a:endParaRPr sz="2400" dirty="0">
              <a:solidFill>
                <a:schemeClr val="tx1">
                  <a:lumMod val="95000"/>
                  <a:lumOff val="5000"/>
                </a:schemeClr>
              </a:solidFill>
              <a:latin typeface="Times New Roman"/>
              <a:ea typeface="Times New Roman"/>
              <a:cs typeface="Times New Roman"/>
              <a:sym typeface="Times New Roman"/>
            </a:endParaRPr>
          </a:p>
        </p:txBody>
      </p:sp>
      <p:sp>
        <p:nvSpPr>
          <p:cNvPr id="309" name="Google Shape;309;p33"/>
          <p:cNvSpPr txBox="1"/>
          <p:nvPr/>
        </p:nvSpPr>
        <p:spPr>
          <a:xfrm>
            <a:off x="6280759" y="829931"/>
            <a:ext cx="5531516"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b="1" dirty="0" smtClean="0">
                <a:solidFill>
                  <a:srgbClr val="002060"/>
                </a:solidFill>
                <a:latin typeface="Times New Roman"/>
                <a:ea typeface="Times New Roman"/>
                <a:cs typeface="Times New Roman"/>
                <a:sym typeface="Times New Roman"/>
              </a:rPr>
              <a:t>=&gt;</a:t>
            </a:r>
            <a:r>
              <a:rPr lang="en-US" sz="2400" dirty="0" err="1" smtClean="0">
                <a:solidFill>
                  <a:srgbClr val="002060"/>
                </a:solidFill>
                <a:latin typeface="Times New Roman"/>
                <a:ea typeface="Times New Roman"/>
                <a:cs typeface="Times New Roman"/>
                <a:sym typeface="Times New Roman"/>
              </a:rPr>
              <a:t>Sự</a:t>
            </a:r>
            <a:r>
              <a:rPr lang="en-US" sz="2400" dirty="0" smtClean="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ra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đời</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thần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kì</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của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nhân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vật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dự</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báo</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cho</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những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hành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động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chiến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công</a:t>
            </a:r>
            <a:r>
              <a:rPr lang="en-US" sz="2400" dirty="0">
                <a:solidFill>
                  <a:srgbClr val="002060"/>
                </a:solidFill>
                <a:latin typeface="Times New Roman"/>
                <a:ea typeface="Times New Roman"/>
                <a:cs typeface="Times New Roman"/>
                <a:sym typeface="Times New Roman"/>
              </a:rPr>
              <a:t> phi </a:t>
            </a:r>
            <a:r>
              <a:rPr lang="en-US" sz="2400" dirty="0" err="1">
                <a:solidFill>
                  <a:srgbClr val="002060"/>
                </a:solidFill>
                <a:latin typeface="Times New Roman"/>
                <a:ea typeface="Times New Roman"/>
                <a:cs typeface="Times New Roman"/>
                <a:sym typeface="Times New Roman"/>
              </a:rPr>
              <a:t>thường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sau</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này</a:t>
            </a:r>
            <a:r>
              <a:rPr lang="en-US" sz="2400" dirty="0">
                <a:solidFill>
                  <a:srgbClr val="002060"/>
                </a:solidFill>
                <a:latin typeface="Times New Roman"/>
                <a:ea typeface="Times New Roman"/>
                <a:cs typeface="Times New Roman"/>
                <a:sym typeface="Times New Roman"/>
              </a:rPr>
              <a:t>.</a:t>
            </a:r>
            <a:endParaRPr sz="2400" dirty="0">
              <a:solidFill>
                <a:srgbClr val="002060"/>
              </a:solidFill>
              <a:latin typeface="Times New Roman"/>
              <a:ea typeface="Times New Roman"/>
              <a:cs typeface="Times New Roman"/>
              <a:sym typeface="Times New Roman"/>
            </a:endParaRPr>
          </a:p>
        </p:txBody>
      </p:sp>
      <p:sp>
        <p:nvSpPr>
          <p:cNvPr id="310" name="Google Shape;310;p33"/>
          <p:cNvSpPr txBox="1"/>
          <p:nvPr/>
        </p:nvSpPr>
        <p:spPr>
          <a:xfrm>
            <a:off x="6237693" y="2634590"/>
            <a:ext cx="5473658"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smtClean="0">
                <a:solidFill>
                  <a:srgbClr val="002060"/>
                </a:solidFill>
                <a:latin typeface="Times New Roman"/>
                <a:ea typeface="Times New Roman"/>
                <a:cs typeface="Times New Roman"/>
                <a:sym typeface="Times New Roman"/>
              </a:rPr>
              <a:t>=&gt;</a:t>
            </a:r>
            <a:r>
              <a:rPr lang="en-US" sz="2400" dirty="0" err="1" smtClean="0">
                <a:solidFill>
                  <a:srgbClr val="002060"/>
                </a:solidFill>
                <a:latin typeface="Times New Roman"/>
                <a:ea typeface="Times New Roman"/>
                <a:cs typeface="Times New Roman"/>
                <a:sym typeface="Times New Roman"/>
              </a:rPr>
              <a:t>Thể</a:t>
            </a:r>
            <a:r>
              <a:rPr lang="en-US" sz="2400" dirty="0" smtClean="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hiện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sự</a:t>
            </a:r>
            <a:r>
              <a:rPr lang="en-US" sz="2400" dirty="0">
                <a:solidFill>
                  <a:srgbClr val="002060"/>
                </a:solidFill>
                <a:latin typeface="Times New Roman"/>
                <a:ea typeface="Times New Roman"/>
                <a:cs typeface="Times New Roman"/>
                <a:sym typeface="Times New Roman"/>
              </a:rPr>
              <a:t> phi </a:t>
            </a:r>
            <a:r>
              <a:rPr lang="en-US" sz="2400" dirty="0" err="1">
                <a:solidFill>
                  <a:srgbClr val="002060"/>
                </a:solidFill>
                <a:latin typeface="Times New Roman"/>
                <a:ea typeface="Times New Roman"/>
                <a:cs typeface="Times New Roman"/>
                <a:sym typeface="Times New Roman"/>
              </a:rPr>
              <a:t>thường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của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nhân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vật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sự</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trưởng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thành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vượt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bậc</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về</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tinh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thần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để</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đáp</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ứng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yêu</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cầu</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cứu</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nước</a:t>
            </a:r>
            <a:r>
              <a:rPr lang="en-US" sz="2400" dirty="0">
                <a:solidFill>
                  <a:srgbClr val="002060"/>
                </a:solidFill>
                <a:latin typeface="Times New Roman"/>
                <a:ea typeface="Times New Roman"/>
                <a:cs typeface="Times New Roman"/>
                <a:sym typeface="Times New Roman"/>
              </a:rPr>
              <a:t>.</a:t>
            </a:r>
            <a:endParaRPr sz="2400" dirty="0">
              <a:solidFill>
                <a:srgbClr val="002060"/>
              </a:solidFill>
              <a:latin typeface="Times New Roman"/>
              <a:ea typeface="Times New Roman"/>
              <a:cs typeface="Times New Roman"/>
              <a:sym typeface="Times New Roman"/>
            </a:endParaRPr>
          </a:p>
        </p:txBody>
      </p:sp>
      <p:sp>
        <p:nvSpPr>
          <p:cNvPr id="311" name="Google Shape;311;p33"/>
          <p:cNvSpPr txBox="1"/>
          <p:nvPr/>
        </p:nvSpPr>
        <p:spPr>
          <a:xfrm>
            <a:off x="6237693" y="4226760"/>
            <a:ext cx="5296793" cy="12778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2400" dirty="0" smtClean="0">
                <a:solidFill>
                  <a:srgbClr val="002060"/>
                </a:solidFill>
                <a:latin typeface="Times New Roman"/>
                <a:ea typeface="Times New Roman"/>
                <a:cs typeface="Times New Roman"/>
                <a:sym typeface="Times New Roman"/>
              </a:rPr>
              <a:t>=&gt;</a:t>
            </a:r>
            <a:r>
              <a:rPr lang="en-US" sz="2400" dirty="0" err="1" smtClean="0">
                <a:solidFill>
                  <a:srgbClr val="002060"/>
                </a:solidFill>
                <a:latin typeface="Times New Roman"/>
                <a:ea typeface="Times New Roman"/>
                <a:cs typeface="Times New Roman"/>
                <a:sym typeface="Times New Roman"/>
              </a:rPr>
              <a:t>Gióng</a:t>
            </a:r>
            <a:r>
              <a:rPr lang="en-US" sz="2400" dirty="0" smtClean="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không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chỉ</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đánh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giặc</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bằng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vũ</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khí</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hiện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đại</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sắt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mà</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bằng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cả</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vũ</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khí</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thô</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sơ</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bằng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cỏ</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cây</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hoa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lá</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của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đất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nước</a:t>
            </a:r>
            <a:r>
              <a:rPr lang="en-US" sz="2400" dirty="0">
                <a:solidFill>
                  <a:srgbClr val="002060"/>
                </a:solidFill>
                <a:latin typeface="Times New Roman"/>
                <a:ea typeface="Times New Roman"/>
                <a:cs typeface="Times New Roman"/>
                <a:sym typeface="Times New Roman"/>
              </a:rPr>
              <a:t>. </a:t>
            </a:r>
            <a:endParaRPr sz="2400" dirty="0">
              <a:solidFill>
                <a:srgbClr val="002060"/>
              </a:solidFill>
              <a:latin typeface="Times New Roman"/>
              <a:ea typeface="Times New Roman"/>
              <a:cs typeface="Times New Roman"/>
              <a:sym typeface="Times New Roman"/>
            </a:endParaRPr>
          </a:p>
        </p:txBody>
      </p:sp>
      <p:sp>
        <p:nvSpPr>
          <p:cNvPr id="312" name="Google Shape;312;p33"/>
          <p:cNvSpPr txBox="1"/>
          <p:nvPr/>
        </p:nvSpPr>
        <p:spPr>
          <a:xfrm>
            <a:off x="6237693" y="5454738"/>
            <a:ext cx="5634723" cy="176166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400" dirty="0" smtClean="0">
                <a:solidFill>
                  <a:srgbClr val="002060"/>
                </a:solidFill>
                <a:latin typeface="Times New Roman"/>
                <a:ea typeface="Times New Roman"/>
                <a:cs typeface="Times New Roman"/>
                <a:sym typeface="Times New Roman"/>
              </a:rPr>
              <a:t>=&gt;</a:t>
            </a:r>
            <a:r>
              <a:rPr lang="en-US" sz="2400" dirty="0" err="1" smtClean="0">
                <a:solidFill>
                  <a:srgbClr val="002060"/>
                </a:solidFill>
                <a:latin typeface="Times New Roman"/>
                <a:ea typeface="Times New Roman"/>
                <a:cs typeface="Times New Roman"/>
                <a:sym typeface="Times New Roman"/>
              </a:rPr>
              <a:t>Người</a:t>
            </a:r>
            <a:r>
              <a:rPr lang="en-US" sz="2400" dirty="0" smtClean="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anh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hùng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vô</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tư</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trong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sáng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không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màng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địa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vị</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công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danh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Sự</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ra</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đi</a:t>
            </a:r>
            <a:r>
              <a:rPr lang="en-US" sz="2400" dirty="0">
                <a:solidFill>
                  <a:srgbClr val="002060"/>
                </a:solidFill>
                <a:latin typeface="Times New Roman"/>
                <a:ea typeface="Times New Roman"/>
                <a:cs typeface="Times New Roman"/>
                <a:sym typeface="Times New Roman"/>
              </a:rPr>
              <a:t> phi </a:t>
            </a:r>
            <a:r>
              <a:rPr lang="en-US" sz="2400" dirty="0" err="1">
                <a:solidFill>
                  <a:srgbClr val="002060"/>
                </a:solidFill>
                <a:latin typeface="Times New Roman"/>
                <a:ea typeface="Times New Roman"/>
                <a:cs typeface="Times New Roman"/>
                <a:sym typeface="Times New Roman"/>
              </a:rPr>
              <a:t>thường</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là</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ước</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muốn</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bất</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tử</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hoá</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Thánh</a:t>
            </a:r>
            <a:r>
              <a:rPr lang="en-US" sz="2400" dirty="0">
                <a:solidFill>
                  <a:srgbClr val="002060"/>
                </a:solidFill>
                <a:latin typeface="Times New Roman"/>
                <a:ea typeface="Times New Roman"/>
                <a:cs typeface="Times New Roman"/>
                <a:sym typeface="Times New Roman"/>
              </a:rPr>
              <a:t> </a:t>
            </a:r>
            <a:r>
              <a:rPr lang="en-US" sz="2400" dirty="0" err="1">
                <a:solidFill>
                  <a:srgbClr val="002060"/>
                </a:solidFill>
                <a:latin typeface="Times New Roman"/>
                <a:ea typeface="Times New Roman"/>
                <a:cs typeface="Times New Roman"/>
                <a:sym typeface="Times New Roman"/>
              </a:rPr>
              <a:t>Gióng</a:t>
            </a:r>
            <a:endParaRPr sz="2400" dirty="0">
              <a:solidFill>
                <a:srgbClr val="00206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2400" dirty="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additive="base">
                                        <p:cTn id="7" dur="500"/>
                                        <p:tgtEl>
                                          <p:spTgt spid="30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09"/>
                                        </p:tgtEl>
                                        <p:attrNameLst>
                                          <p:attrName>style.visibility</p:attrName>
                                        </p:attrNameLst>
                                      </p:cBhvr>
                                      <p:to>
                                        <p:strVal val="visible"/>
                                      </p:to>
                                    </p:set>
                                    <p:anim calcmode="lin" valueType="num">
                                      <p:cBhvr additive="base">
                                        <p:cTn id="12" dur="500"/>
                                        <p:tgtEl>
                                          <p:spTgt spid="30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 calcmode="lin" valueType="num">
                                      <p:cBhvr additive="base">
                                        <p:cTn id="17" dur="500"/>
                                        <p:tgtEl>
                                          <p:spTgt spid="30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10"/>
                                        </p:tgtEl>
                                        <p:attrNameLst>
                                          <p:attrName>style.visibility</p:attrName>
                                        </p:attrNameLst>
                                      </p:cBhvr>
                                      <p:to>
                                        <p:strVal val="visible"/>
                                      </p:to>
                                    </p:set>
                                    <p:anim calcmode="lin" valueType="num">
                                      <p:cBhvr additive="base">
                                        <p:cTn id="22" dur="500"/>
                                        <p:tgtEl>
                                          <p:spTgt spid="31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7"/>
                                        </p:tgtEl>
                                        <p:attrNameLst>
                                          <p:attrName>style.visibility</p:attrName>
                                        </p:attrNameLst>
                                      </p:cBhvr>
                                      <p:to>
                                        <p:strVal val="visible"/>
                                      </p:to>
                                    </p:set>
                                    <p:anim calcmode="lin" valueType="num">
                                      <p:cBhvr additive="base">
                                        <p:cTn id="27" dur="500"/>
                                        <p:tgtEl>
                                          <p:spTgt spid="307"/>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11"/>
                                        </p:tgtEl>
                                        <p:attrNameLst>
                                          <p:attrName>style.visibility</p:attrName>
                                        </p:attrNameLst>
                                      </p:cBhvr>
                                      <p:to>
                                        <p:strVal val="visible"/>
                                      </p:to>
                                    </p:set>
                                    <p:anim calcmode="lin" valueType="num">
                                      <p:cBhvr additive="base">
                                        <p:cTn id="32" dur="500"/>
                                        <p:tgtEl>
                                          <p:spTgt spid="311"/>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08"/>
                                        </p:tgtEl>
                                        <p:attrNameLst>
                                          <p:attrName>style.visibility</p:attrName>
                                        </p:attrNameLst>
                                      </p:cBhvr>
                                      <p:to>
                                        <p:strVal val="visible"/>
                                      </p:to>
                                    </p:set>
                                    <p:anim calcmode="lin" valueType="num">
                                      <p:cBhvr additive="base">
                                        <p:cTn id="37" dur="500"/>
                                        <p:tgtEl>
                                          <p:spTgt spid="308"/>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12"/>
                                        </p:tgtEl>
                                        <p:attrNameLst>
                                          <p:attrName>style.visibility</p:attrName>
                                        </p:attrNameLst>
                                      </p:cBhvr>
                                      <p:to>
                                        <p:strVal val="visible"/>
                                      </p:to>
                                    </p:set>
                                    <p:anim calcmode="lin" valueType="num">
                                      <p:cBhvr additive="base">
                                        <p:cTn id="42" dur="500"/>
                                        <p:tgtEl>
                                          <p:spTgt spid="3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p:nvPr/>
        </p:nvSpPr>
        <p:spPr>
          <a:xfrm>
            <a:off x="4865513" y="1128760"/>
            <a:ext cx="6728176" cy="3260500"/>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Nhân vật Thánh Gióng đã nói gì với mẹ và sứ giả? Vì sao nghe Gióng nói, sứ giả vừa kinh ngạc, vừa mừng rỡ?</a:t>
            </a:r>
            <a:endParaRPr sz="3200">
              <a:solidFill>
                <a:schemeClr val="lt1"/>
              </a:solidFill>
              <a:latin typeface="Times New Roman"/>
              <a:ea typeface="Times New Roman"/>
              <a:cs typeface="Times New Roman"/>
              <a:sym typeface="Times New Roman"/>
            </a:endParaRPr>
          </a:p>
        </p:txBody>
      </p:sp>
      <p:sp>
        <p:nvSpPr>
          <p:cNvPr id="318" name="Google Shape;318;p34"/>
          <p:cNvSpPr/>
          <p:nvPr/>
        </p:nvSpPr>
        <p:spPr>
          <a:xfrm>
            <a:off x="355602" y="4030133"/>
            <a:ext cx="5446886" cy="2520950"/>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lt1"/>
                </a:solidFill>
                <a:latin typeface="Times New Roman"/>
                <a:ea typeface="Times New Roman"/>
                <a:cs typeface="Times New Roman"/>
                <a:sym typeface="Times New Roman"/>
              </a:rPr>
              <a:t>Em hãy phân biệt lời của người kể chuyện và lời nhân vật?</a:t>
            </a:r>
            <a:endParaRPr sz="3200">
              <a:solidFill>
                <a:schemeClr val="lt1"/>
              </a:solidFill>
              <a:latin typeface="Times New Roman"/>
              <a:ea typeface="Times New Roman"/>
              <a:cs typeface="Times New Roman"/>
              <a:sym typeface="Times New Roman"/>
            </a:endParaRPr>
          </a:p>
        </p:txBody>
      </p:sp>
      <p:sp>
        <p:nvSpPr>
          <p:cNvPr id="319" name="Google Shape;319;p34"/>
          <p:cNvSpPr txBox="1"/>
          <p:nvPr/>
        </p:nvSpPr>
        <p:spPr>
          <a:xfrm>
            <a:off x="191911" y="459317"/>
            <a:ext cx="5610577"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 calcmode="lin" valueType="num">
                                      <p:cBhvr additive="base">
                                        <p:cTn id="7" dur="500"/>
                                        <p:tgtEl>
                                          <p:spTgt spid="31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animEffect transition="in" filter="fade">
                                      <p:cBhvr>
                                        <p:cTn id="12" dur="500"/>
                                        <p:tgtEl>
                                          <p:spTgt spid="3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
                                        </p:tgtEl>
                                        <p:attrNameLst>
                                          <p:attrName>style.visibility</p:attrName>
                                        </p:attrNameLst>
                                      </p:cBhvr>
                                      <p:to>
                                        <p:strVal val="visible"/>
                                      </p:to>
                                    </p:set>
                                    <p:animEffect transition="in" filter="fade">
                                      <p:cBhvr>
                                        <p:cTn id="17"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5"/>
          <p:cNvSpPr/>
          <p:nvPr/>
        </p:nvSpPr>
        <p:spPr>
          <a:xfrm>
            <a:off x="643467" y="643467"/>
            <a:ext cx="6891187" cy="5546414"/>
          </a:xfrm>
          <a:prstGeom prst="rect">
            <a:avLst/>
          </a:prstGeom>
          <a:solidFill>
            <a:schemeClr val="lt1">
              <a:alpha val="20000"/>
            </a:schemeClr>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35" descr="Sách Truyện Cổ Tích Việt Nam Dành Cho Thiếu Nhi - Thánh Gióng - FAHASA.COM"/>
          <p:cNvPicPr preferRelativeResize="0"/>
          <p:nvPr/>
        </p:nvPicPr>
        <p:blipFill rotWithShape="1">
          <a:blip r:embed="rId3">
            <a:alphaModFix/>
          </a:blip>
          <a:srcRect/>
          <a:stretch/>
        </p:blipFill>
        <p:spPr>
          <a:xfrm>
            <a:off x="962025" y="1087438"/>
            <a:ext cx="3113088" cy="4657725"/>
          </a:xfrm>
          <a:prstGeom prst="rect">
            <a:avLst/>
          </a:prstGeom>
          <a:noFill/>
          <a:ln>
            <a:noFill/>
          </a:ln>
        </p:spPr>
      </p:pic>
      <p:pic>
        <p:nvPicPr>
          <p:cNvPr id="327" name="Google Shape;327;p35" descr="Sách Truyện Cổ Tích Việt Nam Dành Cho Thiếu Nhi - Thánh Gióng - FAHASA.COM"/>
          <p:cNvPicPr preferRelativeResize="0"/>
          <p:nvPr/>
        </p:nvPicPr>
        <p:blipFill rotWithShape="1">
          <a:blip r:embed="rId4">
            <a:alphaModFix/>
          </a:blip>
          <a:srcRect/>
          <a:stretch/>
        </p:blipFill>
        <p:spPr>
          <a:xfrm>
            <a:off x="4132263" y="1087438"/>
            <a:ext cx="3084513" cy="4657725"/>
          </a:xfrm>
          <a:prstGeom prst="rect">
            <a:avLst/>
          </a:prstGeom>
          <a:noFill/>
          <a:ln>
            <a:noFill/>
          </a:ln>
        </p:spPr>
      </p:pic>
      <p:sp>
        <p:nvSpPr>
          <p:cNvPr id="328" name="Google Shape;328;p35"/>
          <p:cNvSpPr txBox="1"/>
          <p:nvPr/>
        </p:nvSpPr>
        <p:spPr>
          <a:xfrm>
            <a:off x="7727245" y="1393296"/>
            <a:ext cx="4154783" cy="453919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 Sứ giả vừa kinh ngạc vừa mừng rỡ: lời nói tình nguyện đánh giặc cứu nước lại là của cậu bé 3 tuổi; tìm được người đánh giặc cứu nước, hoàn thành nhiệm vụ.</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6"/>
          <p:cNvSpPr/>
          <p:nvPr/>
        </p:nvSpPr>
        <p:spPr>
          <a:xfrm>
            <a:off x="643467" y="643467"/>
            <a:ext cx="6891187" cy="5546414"/>
          </a:xfrm>
          <a:prstGeom prst="rect">
            <a:avLst/>
          </a:prstGeom>
          <a:solidFill>
            <a:schemeClr val="lt1">
              <a:alpha val="20000"/>
            </a:schemeClr>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4" name="Google Shape;334;p36" descr="Sách Truyện Cổ Tích Việt Nam Dành Cho Thiếu Nhi - Thánh Gióng - FAHASA.COM"/>
          <p:cNvPicPr preferRelativeResize="0"/>
          <p:nvPr/>
        </p:nvPicPr>
        <p:blipFill rotWithShape="1">
          <a:blip r:embed="rId3">
            <a:alphaModFix/>
          </a:blip>
          <a:srcRect/>
          <a:stretch/>
        </p:blipFill>
        <p:spPr>
          <a:xfrm>
            <a:off x="962025" y="1087438"/>
            <a:ext cx="3113088" cy="4657725"/>
          </a:xfrm>
          <a:prstGeom prst="rect">
            <a:avLst/>
          </a:prstGeom>
          <a:noFill/>
          <a:ln>
            <a:noFill/>
          </a:ln>
        </p:spPr>
      </p:pic>
      <p:pic>
        <p:nvPicPr>
          <p:cNvPr id="335" name="Google Shape;335;p36" descr="Sách Truyện Cổ Tích Việt Nam Dành Cho Thiếu Nhi - Thánh Gióng - FAHASA.COM"/>
          <p:cNvPicPr preferRelativeResize="0"/>
          <p:nvPr/>
        </p:nvPicPr>
        <p:blipFill rotWithShape="1">
          <a:blip r:embed="rId4">
            <a:alphaModFix/>
          </a:blip>
          <a:srcRect/>
          <a:stretch/>
        </p:blipFill>
        <p:spPr>
          <a:xfrm>
            <a:off x="4132263" y="1087438"/>
            <a:ext cx="3084513" cy="4657725"/>
          </a:xfrm>
          <a:prstGeom prst="rect">
            <a:avLst/>
          </a:prstGeom>
          <a:noFill/>
          <a:ln>
            <a:noFill/>
          </a:ln>
        </p:spPr>
      </p:pic>
      <p:sp>
        <p:nvSpPr>
          <p:cNvPr id="336" name="Google Shape;336;p36"/>
          <p:cNvSpPr txBox="1"/>
          <p:nvPr/>
        </p:nvSpPr>
        <p:spPr>
          <a:xfrm>
            <a:off x="7772400" y="1969030"/>
            <a:ext cx="4154783" cy="389286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b="1">
                <a:solidFill>
                  <a:schemeClr val="dk1"/>
                </a:solidFill>
                <a:latin typeface="Times New Roman"/>
                <a:ea typeface="Times New Roman"/>
                <a:cs typeface="Times New Roman"/>
                <a:sym typeface="Times New Roman"/>
              </a:rPr>
              <a:t>- Lời của nhân vật thường được đánh dấu bằng dấu hai chấm và đóng mở ngoặc kép, ngoài ra còn bằng dấu gạch đầu dòng. </a:t>
            </a:r>
            <a:endParaRPr sz="28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7"/>
          <p:cNvSpPr/>
          <p:nvPr/>
        </p:nvSpPr>
        <p:spPr>
          <a:xfrm>
            <a:off x="4323644" y="949261"/>
            <a:ext cx="7676445" cy="5169317"/>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200" b="1">
                <a:solidFill>
                  <a:srgbClr val="FFFFFF"/>
                </a:solidFill>
                <a:latin typeface="Times New Roman"/>
                <a:ea typeface="Times New Roman"/>
                <a:cs typeface="Times New Roman"/>
                <a:sym typeface="Times New Roman"/>
              </a:rPr>
              <a:t>Văn bản trên đã sử dụng nhiều từ ngữ khác nhau để chỉ nhân vật Gióng. Em hãy liệt kê các từ ngữ ấy thành hai nhóm theo hai thời điểm: trước và sau khi Gióng “vươn vai” thành tráng sĩ để ra trận đánh giặc.</a:t>
            </a:r>
            <a:endParaRPr sz="3200" b="0" i="0" u="none" strike="noStrike" cap="none">
              <a:solidFill>
                <a:srgbClr val="FFFFFF"/>
              </a:solidFill>
              <a:latin typeface="Times New Roman"/>
              <a:ea typeface="Times New Roman"/>
              <a:cs typeface="Times New Roman"/>
              <a:sym typeface="Times New Roman"/>
            </a:endParaRPr>
          </a:p>
        </p:txBody>
      </p:sp>
      <p:sp>
        <p:nvSpPr>
          <p:cNvPr id="342" name="Google Shape;342;p37"/>
          <p:cNvSpPr txBox="1"/>
          <p:nvPr/>
        </p:nvSpPr>
        <p:spPr>
          <a:xfrm>
            <a:off x="191910" y="410652"/>
            <a:ext cx="5610577"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additive="base">
                                        <p:cTn id="7" dur="500"/>
                                        <p:tgtEl>
                                          <p:spTgt spid="34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aphicFrame>
        <p:nvGraphicFramePr>
          <p:cNvPr id="347" name="Google Shape;347;p38"/>
          <p:cNvGraphicFramePr/>
          <p:nvPr/>
        </p:nvGraphicFramePr>
        <p:xfrm>
          <a:off x="180621" y="1185333"/>
          <a:ext cx="11898475" cy="4792806"/>
        </p:xfrm>
        <a:graphic>
          <a:graphicData uri="http://schemas.openxmlformats.org/drawingml/2006/table">
            <a:tbl>
              <a:tblPr>
                <a:noFill/>
                <a:tableStyleId>{7CC020A5-24C4-46CD-A599-D9C8DC614DA6}</a:tableStyleId>
              </a:tblPr>
              <a:tblGrid>
                <a:gridCol w="2912525">
                  <a:extLst>
                    <a:ext uri="{9D8B030D-6E8A-4147-A177-3AD203B41FA5}">
                      <a16:colId xmlns:a16="http://schemas.microsoft.com/office/drawing/2014/main" val="20000"/>
                    </a:ext>
                  </a:extLst>
                </a:gridCol>
                <a:gridCol w="349955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tblGrid>
              <a:tr h="525975">
                <a:tc>
                  <a:txBody>
                    <a:bodyPr/>
                    <a:lstStyle/>
                    <a:p>
                      <a:pPr marL="0" marR="0" lvl="0" indent="0" algn="ctr" rtl="0">
                        <a:lnSpc>
                          <a:spcPct val="115000"/>
                        </a:lnSpc>
                        <a:spcBef>
                          <a:spcPts val="0"/>
                        </a:spcBef>
                        <a:spcAft>
                          <a:spcPts val="0"/>
                        </a:spcAft>
                        <a:buNone/>
                      </a:pPr>
                      <a:endParaRPr sz="32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tc>
                  <a:txBody>
                    <a:bodyPr/>
                    <a:lstStyle/>
                    <a:p>
                      <a:pPr marL="0" marR="0" lvl="0" indent="0" algn="ctr" rtl="0">
                        <a:lnSpc>
                          <a:spcPct val="115000"/>
                        </a:lnSpc>
                        <a:spcBef>
                          <a:spcPts val="0"/>
                        </a:spcBef>
                        <a:spcAft>
                          <a:spcPts val="0"/>
                        </a:spcAft>
                        <a:buNone/>
                      </a:pPr>
                      <a:r>
                        <a:rPr lang="en-US" sz="3200" b="1" u="none" strike="noStrike" cap="none">
                          <a:solidFill>
                            <a:srgbClr val="FF0000"/>
                          </a:solidFill>
                          <a:latin typeface="Times New Roman"/>
                          <a:ea typeface="Times New Roman"/>
                          <a:cs typeface="Times New Roman"/>
                          <a:sym typeface="Times New Roman"/>
                        </a:rPr>
                        <a:t>Trước khi ra trận</a:t>
                      </a:r>
                      <a:endParaRPr sz="3200" u="none" strike="noStrike" cap="none">
                        <a:solidFill>
                          <a:srgbClr val="FF0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tc>
                  <a:txBody>
                    <a:bodyPr/>
                    <a:lstStyle/>
                    <a:p>
                      <a:pPr marL="0" marR="0" lvl="0" indent="0" algn="ctr" rtl="0">
                        <a:lnSpc>
                          <a:spcPct val="115000"/>
                        </a:lnSpc>
                        <a:spcBef>
                          <a:spcPts val="0"/>
                        </a:spcBef>
                        <a:spcAft>
                          <a:spcPts val="0"/>
                        </a:spcAft>
                        <a:buNone/>
                      </a:pPr>
                      <a:r>
                        <a:rPr lang="en-US" sz="3200" b="1" u="none" strike="noStrike" cap="none">
                          <a:solidFill>
                            <a:srgbClr val="FF0000"/>
                          </a:solidFill>
                          <a:latin typeface="Times New Roman"/>
                          <a:ea typeface="Times New Roman"/>
                          <a:cs typeface="Times New Roman"/>
                          <a:sym typeface="Times New Roman"/>
                        </a:rPr>
                        <a:t>Sau khi ra trận</a:t>
                      </a:r>
                      <a:endParaRPr sz="3200" u="none" strike="noStrike" cap="none">
                        <a:solidFill>
                          <a:srgbClr val="FF000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EEEEE"/>
                    </a:solidFill>
                  </a:tcPr>
                </a:tc>
                <a:extLst>
                  <a:ext uri="{0D108BD9-81ED-4DB2-BD59-A6C34878D82A}">
                    <a16:rowId xmlns:a16="http://schemas.microsoft.com/office/drawing/2014/main" val="10000"/>
                  </a:ext>
                </a:extLst>
              </a:tr>
              <a:tr h="598850">
                <a:tc>
                  <a:txBody>
                    <a:bodyPr/>
                    <a:lstStyle/>
                    <a:p>
                      <a:pPr marL="0" marR="0" lvl="0" indent="0" algn="just" rtl="0">
                        <a:lnSpc>
                          <a:spcPct val="115000"/>
                        </a:lnSpc>
                        <a:spcBef>
                          <a:spcPts val="0"/>
                        </a:spcBef>
                        <a:spcAft>
                          <a:spcPts val="0"/>
                        </a:spcAft>
                        <a:buClr>
                          <a:srgbClr val="2603BD"/>
                        </a:buClr>
                        <a:buSzPts val="3200"/>
                        <a:buFont typeface="Times New Roman"/>
                        <a:buNone/>
                      </a:pPr>
                      <a:r>
                        <a:rPr lang="en-US" sz="3200" b="1" u="none" strike="noStrike" cap="none">
                          <a:solidFill>
                            <a:srgbClr val="2603BD"/>
                          </a:solidFill>
                          <a:latin typeface="Times New Roman"/>
                          <a:ea typeface="Times New Roman"/>
                          <a:cs typeface="Times New Roman"/>
                          <a:sym typeface="Times New Roman"/>
                        </a:rPr>
                        <a:t>Những từ chỉ nhân vật Gióng ( số lần)</a:t>
                      </a:r>
                      <a:endParaRPr/>
                    </a:p>
                    <a:p>
                      <a:pPr marL="0" marR="0" lvl="0" indent="0" algn="just" rtl="0">
                        <a:lnSpc>
                          <a:spcPct val="115000"/>
                        </a:lnSpc>
                        <a:spcBef>
                          <a:spcPts val="0"/>
                        </a:spcBef>
                        <a:spcAft>
                          <a:spcPts val="0"/>
                        </a:spcAft>
                        <a:buNone/>
                      </a:pPr>
                      <a:endParaRPr sz="3200" b="1" u="none" strike="noStrike" cap="none">
                        <a:solidFill>
                          <a:srgbClr val="1E4E79"/>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3200" u="none" strike="noStrike" cap="none">
                        <a:solidFill>
                          <a:srgbClr val="00B050"/>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3200" u="none" strike="noStrike" cap="none">
                        <a:solidFill>
                          <a:srgbClr val="7030A0"/>
                        </a:solidFill>
                        <a:latin typeface="Times New Roman"/>
                        <a:ea typeface="Times New Roman"/>
                        <a:cs typeface="Times New Roman"/>
                        <a:sym typeface="Times New Roman"/>
                      </a:endParaRPr>
                    </a:p>
                    <a:p>
                      <a:pPr marL="0" marR="0" lvl="0" indent="0" algn="l" rtl="0">
                        <a:lnSpc>
                          <a:spcPct val="107000"/>
                        </a:lnSpc>
                        <a:spcBef>
                          <a:spcPts val="0"/>
                        </a:spcBef>
                        <a:spcAft>
                          <a:spcPts val="0"/>
                        </a:spcAft>
                        <a:buNone/>
                      </a:pPr>
                      <a:endParaRPr sz="3200" u="none" strike="noStrike" cap="none">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06025">
                <a:tc>
                  <a:txBody>
                    <a:bodyPr/>
                    <a:lstStyle/>
                    <a:p>
                      <a:pPr marL="0" marR="0" lvl="0" indent="0" algn="just" rtl="0">
                        <a:lnSpc>
                          <a:spcPct val="115000"/>
                        </a:lnSpc>
                        <a:spcBef>
                          <a:spcPts val="0"/>
                        </a:spcBef>
                        <a:spcAft>
                          <a:spcPts val="0"/>
                        </a:spcAft>
                        <a:buNone/>
                      </a:pPr>
                      <a:r>
                        <a:rPr lang="en-US" sz="3200" b="1" u="none" strike="noStrike" cap="none">
                          <a:solidFill>
                            <a:srgbClr val="2603BD"/>
                          </a:solidFill>
                          <a:latin typeface="Times New Roman"/>
                          <a:ea typeface="Times New Roman"/>
                          <a:cs typeface="Times New Roman"/>
                          <a:sym typeface="Times New Roman"/>
                        </a:rPr>
                        <a:t>Tình cảm, cảm xúc được thể hiện</a:t>
                      </a:r>
                      <a:endParaRPr sz="3200" b="1" u="none" strike="noStrike" cap="none">
                        <a:solidFill>
                          <a:srgbClr val="2603BD"/>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endParaRPr sz="3200" u="none" strike="noStrike" cap="none">
                        <a:solidFill>
                          <a:schemeClr val="dk1"/>
                        </a:solidFill>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endParaRPr sz="3200" u="none" strike="noStrike" cap="none" dirty="0">
                        <a:latin typeface="Times New Roman"/>
                        <a:ea typeface="Times New Roman"/>
                        <a:cs typeface="Times New Roman"/>
                        <a:sym typeface="Times New Roman"/>
                      </a:endParaRPr>
                    </a:p>
                  </a:txBody>
                  <a:tcPr marL="51025" marR="51025" marT="51025" marB="510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8" name="Google Shape;348;p38"/>
          <p:cNvSpPr txBox="1"/>
          <p:nvPr/>
        </p:nvSpPr>
        <p:spPr>
          <a:xfrm>
            <a:off x="3093157" y="4145147"/>
            <a:ext cx="3285066" cy="1146171"/>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3200" dirty="0" smtClean="0">
                <a:solidFill>
                  <a:srgbClr val="C00000"/>
                </a:solidFill>
                <a:latin typeface="Times New Roman"/>
                <a:ea typeface="Times New Roman"/>
                <a:cs typeface="Times New Roman"/>
                <a:sym typeface="Times New Roman"/>
              </a:rPr>
              <a:t>=&gt;</a:t>
            </a:r>
            <a:r>
              <a:rPr lang="en-US" sz="3200" dirty="0" err="1" smtClean="0">
                <a:solidFill>
                  <a:srgbClr val="C00000"/>
                </a:solidFill>
                <a:latin typeface="Times New Roman"/>
                <a:ea typeface="Times New Roman"/>
                <a:cs typeface="Times New Roman"/>
                <a:sym typeface="Times New Roman"/>
              </a:rPr>
              <a:t>Sự</a:t>
            </a:r>
            <a:r>
              <a:rPr lang="en-US" sz="3200" dirty="0" smtClean="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thân</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mật</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trìu</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mến</a:t>
            </a:r>
            <a:endParaRPr sz="3200" dirty="0">
              <a:solidFill>
                <a:srgbClr val="C00000"/>
              </a:solidFill>
              <a:latin typeface="Times New Roman"/>
              <a:ea typeface="Times New Roman"/>
              <a:cs typeface="Times New Roman"/>
              <a:sym typeface="Times New Roman"/>
            </a:endParaRPr>
          </a:p>
        </p:txBody>
      </p:sp>
      <p:sp>
        <p:nvSpPr>
          <p:cNvPr id="349" name="Google Shape;349;p38"/>
          <p:cNvSpPr txBox="1"/>
          <p:nvPr/>
        </p:nvSpPr>
        <p:spPr>
          <a:xfrm>
            <a:off x="6694312" y="4145147"/>
            <a:ext cx="4436532" cy="65860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dirty="0" smtClean="0">
                <a:solidFill>
                  <a:srgbClr val="C00000"/>
                </a:solidFill>
                <a:latin typeface="Times New Roman"/>
                <a:ea typeface="Times New Roman"/>
                <a:cs typeface="Times New Roman"/>
                <a:sym typeface="Times New Roman"/>
              </a:rPr>
              <a:t>=&gt; </a:t>
            </a:r>
            <a:r>
              <a:rPr lang="en-US" sz="3200" dirty="0" err="1">
                <a:solidFill>
                  <a:srgbClr val="C00000"/>
                </a:solidFill>
                <a:latin typeface="Times New Roman"/>
                <a:ea typeface="Times New Roman"/>
                <a:cs typeface="Times New Roman"/>
                <a:sym typeface="Times New Roman"/>
              </a:rPr>
              <a:t>Niềm</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tôn</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quý</a:t>
            </a:r>
            <a:r>
              <a:rPr lang="en-US" sz="3200" dirty="0">
                <a:solidFill>
                  <a:srgbClr val="C00000"/>
                </a:solidFill>
                <a:latin typeface="Times New Roman"/>
                <a:ea typeface="Times New Roman"/>
                <a:cs typeface="Times New Roman"/>
                <a:sym typeface="Times New Roman"/>
              </a:rPr>
              <a:t>, </a:t>
            </a:r>
            <a:r>
              <a:rPr lang="en-US" sz="3200" dirty="0" err="1">
                <a:solidFill>
                  <a:srgbClr val="C00000"/>
                </a:solidFill>
                <a:latin typeface="Times New Roman"/>
                <a:ea typeface="Times New Roman"/>
                <a:cs typeface="Times New Roman"/>
                <a:sym typeface="Times New Roman"/>
              </a:rPr>
              <a:t>ngợi</a:t>
            </a:r>
            <a:r>
              <a:rPr lang="en-US" sz="3200" dirty="0">
                <a:solidFill>
                  <a:srgbClr val="C00000"/>
                </a:solidFill>
                <a:latin typeface="Times New Roman"/>
                <a:ea typeface="Times New Roman"/>
                <a:cs typeface="Times New Roman"/>
                <a:sym typeface="Times New Roman"/>
              </a:rPr>
              <a:t> ca</a:t>
            </a:r>
            <a:endParaRPr sz="3200" dirty="0">
              <a:solidFill>
                <a:srgbClr val="C00000"/>
              </a:solidFill>
              <a:latin typeface="Times New Roman"/>
              <a:ea typeface="Times New Roman"/>
              <a:cs typeface="Times New Roman"/>
              <a:sym typeface="Times New Roman"/>
            </a:endParaRPr>
          </a:p>
        </p:txBody>
      </p:sp>
      <p:sp>
        <p:nvSpPr>
          <p:cNvPr id="350" name="Google Shape;350;p38"/>
          <p:cNvSpPr txBox="1"/>
          <p:nvPr/>
        </p:nvSpPr>
        <p:spPr>
          <a:xfrm>
            <a:off x="3093157" y="1861134"/>
            <a:ext cx="3413660" cy="216456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3200">
                <a:solidFill>
                  <a:srgbClr val="00B050"/>
                </a:solidFill>
                <a:latin typeface="Times New Roman"/>
                <a:ea typeface="Times New Roman"/>
                <a:cs typeface="Times New Roman"/>
                <a:sym typeface="Times New Roman"/>
              </a:rPr>
              <a:t>-Cậu bé (1 lần)</a:t>
            </a:r>
            <a:endParaRPr/>
          </a:p>
          <a:p>
            <a:pPr marL="0" marR="0" lvl="0" indent="0" algn="l" rtl="0">
              <a:lnSpc>
                <a:spcPct val="107000"/>
              </a:lnSpc>
              <a:spcBef>
                <a:spcPts val="0"/>
              </a:spcBef>
              <a:spcAft>
                <a:spcPts val="0"/>
              </a:spcAft>
              <a:buNone/>
            </a:pPr>
            <a:r>
              <a:rPr lang="en-US" sz="3200">
                <a:solidFill>
                  <a:srgbClr val="00B050"/>
                </a:solidFill>
                <a:latin typeface="Times New Roman"/>
                <a:ea typeface="Times New Roman"/>
                <a:cs typeface="Times New Roman"/>
                <a:sym typeface="Times New Roman"/>
              </a:rPr>
              <a:t>-Đứa bé (1 lần)</a:t>
            </a:r>
            <a:endParaRPr/>
          </a:p>
          <a:p>
            <a:pPr marL="0" marR="0" lvl="0" indent="0" algn="l" rtl="0">
              <a:lnSpc>
                <a:spcPct val="107000"/>
              </a:lnSpc>
              <a:spcBef>
                <a:spcPts val="0"/>
              </a:spcBef>
              <a:spcAft>
                <a:spcPts val="0"/>
              </a:spcAft>
              <a:buNone/>
            </a:pPr>
            <a:r>
              <a:rPr lang="en-US" sz="3200">
                <a:solidFill>
                  <a:srgbClr val="00B050"/>
                </a:solidFill>
                <a:latin typeface="Times New Roman"/>
                <a:ea typeface="Times New Roman"/>
                <a:cs typeface="Times New Roman"/>
                <a:sym typeface="Times New Roman"/>
              </a:rPr>
              <a:t>-Đứa trẻ (1 lần)</a:t>
            </a:r>
            <a:endParaRPr/>
          </a:p>
          <a:p>
            <a:pPr marL="0" marR="0" lvl="0" indent="0" algn="l" rtl="0">
              <a:lnSpc>
                <a:spcPct val="107000"/>
              </a:lnSpc>
              <a:spcBef>
                <a:spcPts val="0"/>
              </a:spcBef>
              <a:spcAft>
                <a:spcPts val="0"/>
              </a:spcAft>
              <a:buNone/>
            </a:pPr>
            <a:r>
              <a:rPr lang="en-US" sz="3200">
                <a:solidFill>
                  <a:srgbClr val="00B050"/>
                </a:solidFill>
                <a:latin typeface="Times New Roman"/>
                <a:ea typeface="Times New Roman"/>
                <a:cs typeface="Times New Roman"/>
                <a:sym typeface="Times New Roman"/>
              </a:rPr>
              <a:t>-Chú bé (4 lần)</a:t>
            </a:r>
            <a:endParaRPr/>
          </a:p>
        </p:txBody>
      </p:sp>
      <p:sp>
        <p:nvSpPr>
          <p:cNvPr id="351" name="Google Shape;351;p38"/>
          <p:cNvSpPr txBox="1"/>
          <p:nvPr/>
        </p:nvSpPr>
        <p:spPr>
          <a:xfrm>
            <a:off x="6644494" y="1791372"/>
            <a:ext cx="5547506" cy="163762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3200">
                <a:solidFill>
                  <a:srgbClr val="7030A0"/>
                </a:solidFill>
                <a:latin typeface="Times New Roman"/>
                <a:ea typeface="Times New Roman"/>
                <a:cs typeface="Times New Roman"/>
                <a:sym typeface="Times New Roman"/>
              </a:rPr>
              <a:t>-Tráng sĩ (7 lần)</a:t>
            </a:r>
            <a:endParaRPr/>
          </a:p>
          <a:p>
            <a:pPr marL="0" marR="0" lvl="0" indent="0" algn="l" rtl="0">
              <a:lnSpc>
                <a:spcPct val="107000"/>
              </a:lnSpc>
              <a:spcBef>
                <a:spcPts val="0"/>
              </a:spcBef>
              <a:spcAft>
                <a:spcPts val="0"/>
              </a:spcAft>
              <a:buNone/>
            </a:pPr>
            <a:r>
              <a:rPr lang="en-US" sz="3200">
                <a:solidFill>
                  <a:srgbClr val="7030A0"/>
                </a:solidFill>
                <a:latin typeface="Times New Roman"/>
                <a:ea typeface="Times New Roman"/>
                <a:cs typeface="Times New Roman"/>
                <a:sym typeface="Times New Roman"/>
              </a:rPr>
              <a:t>-Phù Đổng Thiên Vương (1 lần)</a:t>
            </a:r>
            <a:endParaRPr/>
          </a:p>
          <a:p>
            <a:pPr marL="0" marR="0" lvl="0" indent="0" algn="l" rtl="0">
              <a:lnSpc>
                <a:spcPct val="107000"/>
              </a:lnSpc>
              <a:spcBef>
                <a:spcPts val="0"/>
              </a:spcBef>
              <a:spcAft>
                <a:spcPts val="0"/>
              </a:spcAft>
              <a:buNone/>
            </a:pPr>
            <a:r>
              <a:rPr lang="en-US" sz="3200">
                <a:solidFill>
                  <a:srgbClr val="7030A0"/>
                </a:solidFill>
                <a:latin typeface="Times New Roman"/>
                <a:ea typeface="Times New Roman"/>
                <a:cs typeface="Times New Roman"/>
                <a:sym typeface="Times New Roman"/>
              </a:rPr>
              <a:t>-Thánh Gióng (1 lần</a:t>
            </a:r>
            <a:endParaRPr sz="3200">
              <a:solidFill>
                <a:srgbClr val="00B05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cBhvr additive="base">
                                        <p:cTn id="7" dur="500"/>
                                        <p:tgtEl>
                                          <p:spTgt spid="35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 calcmode="lin" valueType="num">
                                      <p:cBhvr additive="base">
                                        <p:cTn id="12" dur="500"/>
                                        <p:tgtEl>
                                          <p:spTgt spid="35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48"/>
                                        </p:tgtEl>
                                        <p:attrNameLst>
                                          <p:attrName>style.visibility</p:attrName>
                                        </p:attrNameLst>
                                      </p:cBhvr>
                                      <p:to>
                                        <p:strVal val="visible"/>
                                      </p:to>
                                    </p:set>
                                    <p:anim calcmode="lin" valueType="num">
                                      <p:cBhvr additive="base">
                                        <p:cTn id="17" dur="500"/>
                                        <p:tgtEl>
                                          <p:spTgt spid="348"/>
                                        </p:tgtEl>
                                        <p:attrNameLst>
                                          <p:attrName>ppt_x</p:attrName>
                                        </p:attrNameLst>
                                      </p:cBhvr>
                                      <p:tavLst>
                                        <p:tav tm="0">
                                          <p:val>
                                            <p:strVal val="#ppt_x-1"/>
                                          </p:val>
                                        </p:tav>
                                        <p:tav tm="100000">
                                          <p:val>
                                            <p:strVal val="#ppt_x"/>
                                          </p:val>
                                        </p:tav>
                                      </p:tavLst>
                                    </p:anim>
                                  </p:childTnLst>
                                </p:cTn>
                              </p:par>
                              <p:par>
                                <p:cTn id="18" presetID="2" presetClass="entr" presetSubtype="8" fill="hold" nodeType="withEffect">
                                  <p:stCondLst>
                                    <p:cond delay="0"/>
                                  </p:stCondLst>
                                  <p:childTnLst>
                                    <p:set>
                                      <p:cBhvr>
                                        <p:cTn id="19" dur="1" fill="hold">
                                          <p:stCondLst>
                                            <p:cond delay="0"/>
                                          </p:stCondLst>
                                        </p:cTn>
                                        <p:tgtEl>
                                          <p:spTgt spid="349"/>
                                        </p:tgtEl>
                                        <p:attrNameLst>
                                          <p:attrName>style.visibility</p:attrName>
                                        </p:attrNameLst>
                                      </p:cBhvr>
                                      <p:to>
                                        <p:strVal val="visible"/>
                                      </p:to>
                                    </p:set>
                                    <p:anim calcmode="lin" valueType="num">
                                      <p:cBhvr additive="base">
                                        <p:cTn id="20" dur="500"/>
                                        <p:tgtEl>
                                          <p:spTgt spid="3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9"/>
          <p:cNvSpPr/>
          <p:nvPr/>
        </p:nvSpPr>
        <p:spPr>
          <a:xfrm>
            <a:off x="2212622" y="1468551"/>
            <a:ext cx="7123289" cy="4774206"/>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200" b="1">
                <a:solidFill>
                  <a:srgbClr val="FFFFFF"/>
                </a:solidFill>
                <a:latin typeface="Times New Roman"/>
                <a:ea typeface="Times New Roman"/>
                <a:cs typeface="Times New Roman"/>
                <a:sym typeface="Times New Roman"/>
              </a:rPr>
              <a:t>Nhân vật truyền thuyết thường xuất hiện nhằm thực hiện một nhiệm vụ lớn lao. Nhiệm vụ của Gióng là gì và quan trọng như thế nào?</a:t>
            </a:r>
            <a:endParaRPr sz="3200" b="1" i="0" u="none" strike="noStrike" cap="none">
              <a:solidFill>
                <a:srgbClr val="FFFFFF"/>
              </a:solidFill>
              <a:latin typeface="Times New Roman"/>
              <a:ea typeface="Times New Roman"/>
              <a:cs typeface="Times New Roman"/>
              <a:sym typeface="Times New Roman"/>
            </a:endParaRPr>
          </a:p>
        </p:txBody>
      </p:sp>
      <p:sp>
        <p:nvSpPr>
          <p:cNvPr id="357" name="Google Shape;357;p39"/>
          <p:cNvSpPr txBox="1"/>
          <p:nvPr/>
        </p:nvSpPr>
        <p:spPr>
          <a:xfrm>
            <a:off x="191910" y="410652"/>
            <a:ext cx="5610577"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7"/>
                                        </p:tgtEl>
                                        <p:attrNameLst>
                                          <p:attrName>style.visibility</p:attrName>
                                        </p:attrNameLst>
                                      </p:cBhvr>
                                      <p:to>
                                        <p:strVal val="visible"/>
                                      </p:to>
                                    </p:set>
                                    <p:anim calcmode="lin" valueType="num">
                                      <p:cBhvr additive="base">
                                        <p:cTn id="7" dur="500"/>
                                        <p:tgtEl>
                                          <p:spTgt spid="35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Effect transition="in" filter="fade">
                                      <p:cBhvr>
                                        <p:cTn id="12"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0"/>
          <p:cNvSpPr txBox="1"/>
          <p:nvPr/>
        </p:nvSpPr>
        <p:spPr>
          <a:xfrm>
            <a:off x="7296548" y="423116"/>
            <a:ext cx="4436532" cy="2312171"/>
          </a:xfrm>
          <a:prstGeom prst="rect">
            <a:avLst/>
          </a:prstGeom>
          <a:noFill/>
          <a:ln w="2857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a:solidFill>
                  <a:schemeClr val="dk1"/>
                </a:solidFill>
                <a:latin typeface="Times New Roman"/>
                <a:ea typeface="Times New Roman"/>
                <a:cs typeface="Times New Roman"/>
                <a:sym typeface="Times New Roman"/>
              </a:rPr>
              <a:t>Thánh Gióng là hình tượng tiêu biểu, rực rỡ của người anh hùng đánh giặc giữ nước</a:t>
            </a:r>
            <a:endParaRPr sz="3200" b="1">
              <a:solidFill>
                <a:schemeClr val="dk1"/>
              </a:solidFill>
              <a:latin typeface="Times New Roman"/>
              <a:ea typeface="Times New Roman"/>
              <a:cs typeface="Times New Roman"/>
              <a:sym typeface="Times New Roman"/>
            </a:endParaRPr>
          </a:p>
        </p:txBody>
      </p:sp>
      <p:sp>
        <p:nvSpPr>
          <p:cNvPr id="363" name="Google Shape;363;p40"/>
          <p:cNvSpPr/>
          <p:nvPr/>
        </p:nvSpPr>
        <p:spPr>
          <a:xfrm>
            <a:off x="1344851" y="1572688"/>
            <a:ext cx="5093744" cy="767511"/>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C00000"/>
              </a:buClr>
              <a:buSzPts val="3200"/>
              <a:buFont typeface="Times New Roman"/>
              <a:buNone/>
            </a:pPr>
            <a:r>
              <a:rPr lang="en-US" sz="3200" b="1">
                <a:solidFill>
                  <a:srgbClr val="C00000"/>
                </a:solidFill>
                <a:latin typeface="Times New Roman"/>
                <a:ea typeface="Times New Roman"/>
                <a:cs typeface="Times New Roman"/>
                <a:sym typeface="Times New Roman"/>
              </a:rPr>
              <a:t>Hình tượng Thánh Gióng</a:t>
            </a:r>
            <a:endParaRPr sz="3200" b="0" i="0" u="none" strike="noStrike" cap="none">
              <a:solidFill>
                <a:srgbClr val="C00000"/>
              </a:solidFill>
              <a:latin typeface="Times New Roman"/>
              <a:ea typeface="Times New Roman"/>
              <a:cs typeface="Times New Roman"/>
              <a:sym typeface="Times New Roman"/>
            </a:endParaRPr>
          </a:p>
        </p:txBody>
      </p:sp>
      <p:cxnSp>
        <p:nvCxnSpPr>
          <p:cNvPr id="364" name="Google Shape;364;p40"/>
          <p:cNvCxnSpPr>
            <a:endCxn id="365" idx="1"/>
          </p:cNvCxnSpPr>
          <p:nvPr/>
        </p:nvCxnSpPr>
        <p:spPr>
          <a:xfrm>
            <a:off x="6438549" y="1942584"/>
            <a:ext cx="858000" cy="1653900"/>
          </a:xfrm>
          <a:prstGeom prst="straightConnector1">
            <a:avLst/>
          </a:prstGeom>
          <a:noFill/>
          <a:ln w="38100" cap="flat" cmpd="sng">
            <a:solidFill>
              <a:srgbClr val="FF0000"/>
            </a:solidFill>
            <a:prstDash val="solid"/>
            <a:miter lim="800000"/>
            <a:headEnd type="none" w="sm" len="sm"/>
            <a:tailEnd type="triangle" w="med" len="med"/>
          </a:ln>
        </p:spPr>
      </p:cxnSp>
      <p:cxnSp>
        <p:nvCxnSpPr>
          <p:cNvPr id="366" name="Google Shape;366;p40"/>
          <p:cNvCxnSpPr/>
          <p:nvPr/>
        </p:nvCxnSpPr>
        <p:spPr>
          <a:xfrm>
            <a:off x="6438595" y="1942553"/>
            <a:ext cx="857954" cy="0"/>
          </a:xfrm>
          <a:prstGeom prst="straightConnector1">
            <a:avLst/>
          </a:prstGeom>
          <a:noFill/>
          <a:ln w="38100" cap="flat" cmpd="sng">
            <a:solidFill>
              <a:srgbClr val="FF0000"/>
            </a:solidFill>
            <a:prstDash val="solid"/>
            <a:miter lim="800000"/>
            <a:headEnd type="none" w="sm" len="sm"/>
            <a:tailEnd type="triangle" w="med" len="med"/>
          </a:ln>
        </p:spPr>
      </p:cxnSp>
      <p:sp>
        <p:nvSpPr>
          <p:cNvPr id="365" name="Google Shape;365;p40"/>
          <p:cNvSpPr txBox="1"/>
          <p:nvPr/>
        </p:nvSpPr>
        <p:spPr>
          <a:xfrm>
            <a:off x="7296549" y="3006707"/>
            <a:ext cx="4436531" cy="1179554"/>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a:solidFill>
                  <a:schemeClr val="dk1"/>
                </a:solidFill>
                <a:latin typeface="Times New Roman"/>
                <a:ea typeface="Times New Roman"/>
                <a:cs typeface="Times New Roman"/>
                <a:sym typeface="Times New Roman"/>
              </a:rPr>
              <a:t>Gióng là tiêu biểu của sức mạnh dân tộc</a:t>
            </a:r>
            <a:endParaRPr sz="3200" b="1">
              <a:solidFill>
                <a:schemeClr val="dk1"/>
              </a:solidFill>
              <a:latin typeface="Times New Roman"/>
              <a:ea typeface="Times New Roman"/>
              <a:cs typeface="Times New Roman"/>
              <a:sym typeface="Times New Roman"/>
            </a:endParaRPr>
          </a:p>
        </p:txBody>
      </p:sp>
      <p:sp>
        <p:nvSpPr>
          <p:cNvPr id="367" name="Google Shape;367;p40"/>
          <p:cNvSpPr txBox="1"/>
          <p:nvPr/>
        </p:nvSpPr>
        <p:spPr>
          <a:xfrm>
            <a:off x="7296550" y="4306687"/>
            <a:ext cx="4436532" cy="2312171"/>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3200" b="1">
                <a:solidFill>
                  <a:schemeClr val="dk1"/>
                </a:solidFill>
                <a:latin typeface="Times New Roman"/>
                <a:ea typeface="Times New Roman"/>
                <a:cs typeface="Times New Roman"/>
                <a:sym typeface="Times New Roman"/>
              </a:rPr>
              <a:t>Thánh Gióng là biểu tượng của lòng yêu nước, tinh thần quật khởi của dân tộc.</a:t>
            </a:r>
            <a:endParaRPr sz="3200" b="1">
              <a:solidFill>
                <a:schemeClr val="dk1"/>
              </a:solidFill>
              <a:latin typeface="Times New Roman"/>
              <a:ea typeface="Times New Roman"/>
              <a:cs typeface="Times New Roman"/>
              <a:sym typeface="Times New Roman"/>
            </a:endParaRPr>
          </a:p>
        </p:txBody>
      </p:sp>
      <p:cxnSp>
        <p:nvCxnSpPr>
          <p:cNvPr id="368" name="Google Shape;368;p40"/>
          <p:cNvCxnSpPr/>
          <p:nvPr/>
        </p:nvCxnSpPr>
        <p:spPr>
          <a:xfrm>
            <a:off x="6438594" y="1970334"/>
            <a:ext cx="857954" cy="3600920"/>
          </a:xfrm>
          <a:prstGeom prst="straightConnector1">
            <a:avLst/>
          </a:prstGeom>
          <a:noFill/>
          <a:ln w="38100" cap="flat" cmpd="sng">
            <a:solidFill>
              <a:srgbClr val="FF0000"/>
            </a:solidFill>
            <a:prstDash val="solid"/>
            <a:miter lim="800000"/>
            <a:headEnd type="none" w="sm" len="sm"/>
            <a:tailEnd type="triangle" w="med" len="med"/>
          </a:ln>
        </p:spPr>
      </p:cxnSp>
      <p:sp>
        <p:nvSpPr>
          <p:cNvPr id="369" name="Google Shape;369;p40"/>
          <p:cNvSpPr txBox="1"/>
          <p:nvPr/>
        </p:nvSpPr>
        <p:spPr>
          <a:xfrm>
            <a:off x="191911" y="459317"/>
            <a:ext cx="5610577"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additive="base">
                                        <p:cTn id="7" dur="500"/>
                                        <p:tgtEl>
                                          <p:spTgt spid="36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3"/>
                                        </p:tgtEl>
                                        <p:attrNameLst>
                                          <p:attrName>style.visibility</p:attrName>
                                        </p:attrNameLst>
                                      </p:cBhvr>
                                      <p:to>
                                        <p:strVal val="visible"/>
                                      </p:to>
                                    </p:set>
                                    <p:anim calcmode="lin" valueType="num">
                                      <p:cBhvr additive="base">
                                        <p:cTn id="12" dur="500"/>
                                        <p:tgtEl>
                                          <p:spTgt spid="36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6"/>
                                        </p:tgtEl>
                                        <p:attrNameLst>
                                          <p:attrName>style.visibility</p:attrName>
                                        </p:attrNameLst>
                                      </p:cBhvr>
                                      <p:to>
                                        <p:strVal val="visible"/>
                                      </p:to>
                                    </p:set>
                                    <p:animEffect transition="in" filter="fade">
                                      <p:cBhvr>
                                        <p:cTn id="17" dur="500"/>
                                        <p:tgtEl>
                                          <p:spTgt spid="366"/>
                                        </p:tgtEl>
                                      </p:cBhvr>
                                    </p:animEffect>
                                  </p:childTnLst>
                                </p:cTn>
                              </p:par>
                              <p:par>
                                <p:cTn id="18" presetID="2" presetClass="entr" presetSubtype="8" fill="hold" nodeType="withEffect">
                                  <p:stCondLst>
                                    <p:cond delay="0"/>
                                  </p:stCondLst>
                                  <p:childTnLst>
                                    <p:set>
                                      <p:cBhvr>
                                        <p:cTn id="19" dur="1" fill="hold">
                                          <p:stCondLst>
                                            <p:cond delay="0"/>
                                          </p:stCondLst>
                                        </p:cTn>
                                        <p:tgtEl>
                                          <p:spTgt spid="362"/>
                                        </p:tgtEl>
                                        <p:attrNameLst>
                                          <p:attrName>style.visibility</p:attrName>
                                        </p:attrNameLst>
                                      </p:cBhvr>
                                      <p:to>
                                        <p:strVal val="visible"/>
                                      </p:to>
                                    </p:set>
                                    <p:anim calcmode="lin" valueType="num">
                                      <p:cBhvr additive="base">
                                        <p:cTn id="20" dur="500"/>
                                        <p:tgtEl>
                                          <p:spTgt spid="362"/>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4"/>
                                        </p:tgtEl>
                                        <p:attrNameLst>
                                          <p:attrName>style.visibility</p:attrName>
                                        </p:attrNameLst>
                                      </p:cBhvr>
                                      <p:to>
                                        <p:strVal val="visible"/>
                                      </p:to>
                                    </p:set>
                                    <p:animEffect transition="in" filter="fade">
                                      <p:cBhvr>
                                        <p:cTn id="25" dur="500"/>
                                        <p:tgtEl>
                                          <p:spTgt spid="364"/>
                                        </p:tgtEl>
                                      </p:cBhvr>
                                    </p:animEffect>
                                  </p:childTnLst>
                                </p:cTn>
                              </p:par>
                              <p:par>
                                <p:cTn id="26" presetID="2" presetClass="entr" presetSubtype="8" fill="hold" nodeType="withEffect">
                                  <p:stCondLst>
                                    <p:cond delay="0"/>
                                  </p:stCondLst>
                                  <p:childTnLst>
                                    <p:set>
                                      <p:cBhvr>
                                        <p:cTn id="27" dur="1" fill="hold">
                                          <p:stCondLst>
                                            <p:cond delay="0"/>
                                          </p:stCondLst>
                                        </p:cTn>
                                        <p:tgtEl>
                                          <p:spTgt spid="365"/>
                                        </p:tgtEl>
                                        <p:attrNameLst>
                                          <p:attrName>style.visibility</p:attrName>
                                        </p:attrNameLst>
                                      </p:cBhvr>
                                      <p:to>
                                        <p:strVal val="visible"/>
                                      </p:to>
                                    </p:set>
                                    <p:anim calcmode="lin" valueType="num">
                                      <p:cBhvr additive="base">
                                        <p:cTn id="28" dur="500"/>
                                        <p:tgtEl>
                                          <p:spTgt spid="365"/>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67"/>
                                        </p:tgtEl>
                                        <p:attrNameLst>
                                          <p:attrName>style.visibility</p:attrName>
                                        </p:attrNameLst>
                                      </p:cBhvr>
                                      <p:to>
                                        <p:strVal val="visible"/>
                                      </p:to>
                                    </p:set>
                                    <p:anim calcmode="lin" valueType="num">
                                      <p:cBhvr additive="base">
                                        <p:cTn id="33" dur="500"/>
                                        <p:tgtEl>
                                          <p:spTgt spid="367"/>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368"/>
                                        </p:tgtEl>
                                        <p:attrNameLst>
                                          <p:attrName>style.visibility</p:attrName>
                                        </p:attrNameLst>
                                      </p:cBhvr>
                                      <p:to>
                                        <p:strVal val="visible"/>
                                      </p:to>
                                    </p:set>
                                    <p:animEffect transition="in" filter="fade">
                                      <p:cBhvr>
                                        <p:cTn id="36"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1"/>
          <p:cNvSpPr txBox="1"/>
          <p:nvPr/>
        </p:nvSpPr>
        <p:spPr>
          <a:xfrm>
            <a:off x="191911" y="459317"/>
            <a:ext cx="561057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3: Suy ngẫm và phản hồi</a:t>
            </a:r>
            <a:endParaRPr sz="3600" b="1" i="1">
              <a:solidFill>
                <a:srgbClr val="FF0000"/>
              </a:solidFill>
              <a:latin typeface="Times New Roman"/>
              <a:ea typeface="Times New Roman"/>
              <a:cs typeface="Times New Roman"/>
              <a:sym typeface="Times New Roman"/>
            </a:endParaRPr>
          </a:p>
        </p:txBody>
      </p:sp>
      <p:sp>
        <p:nvSpPr>
          <p:cNvPr id="375" name="Google Shape;375;p41"/>
          <p:cNvSpPr/>
          <p:nvPr/>
        </p:nvSpPr>
        <p:spPr>
          <a:xfrm>
            <a:off x="2223911" y="1044092"/>
            <a:ext cx="9776179" cy="5169317"/>
          </a:xfrm>
          <a:prstGeom prst="wedgeEllipseCallout">
            <a:avLst>
              <a:gd name="adj1" fmla="val -20833"/>
              <a:gd name="adj2" fmla="val 62500"/>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800" b="1">
                <a:solidFill>
                  <a:srgbClr val="FFFFFF"/>
                </a:solidFill>
                <a:latin typeface="Times New Roman"/>
                <a:ea typeface="Times New Roman"/>
                <a:cs typeface="Times New Roman"/>
                <a:sym typeface="Times New Roman"/>
              </a:rPr>
              <a:t>Theo một số bạn, truyện Thánh Gióng lẽ ra nên kết thúc ở câu “ Đến đấy, một mình, một ngựa, tráng sĩ lên đỉnh núi, cởi bỏ áo giáp sắt bỏ lại, rồi cả người lẫn ngựa từ từ bay lên trời”. Các bạn ấy cho rằng: phần văn bản sau câu văn này là không cần thiết, vì không còn gì hấp dẫn nữa. Em có đồng ý như vậy không? Vì sao?</a:t>
            </a:r>
            <a:endParaRPr sz="28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 calcmode="lin" valueType="num">
                                      <p:cBhvr additive="base">
                                        <p:cTn id="7" dur="500"/>
                                        <p:tgtEl>
                                          <p:spTgt spid="3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p:nvPr/>
        </p:nvSpPr>
        <p:spPr>
          <a:xfrm>
            <a:off x="2099256" y="218941"/>
            <a:ext cx="813944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i="0" u="none" strike="noStrike" cap="none">
                <a:solidFill>
                  <a:srgbClr val="0D0D0D"/>
                </a:solidFill>
                <a:latin typeface="Times New Roman"/>
                <a:ea typeface="Times New Roman"/>
                <a:cs typeface="Times New Roman"/>
                <a:sym typeface="Times New Roman"/>
              </a:rPr>
              <a:t>HOẠT ĐỘNG KHỞI ĐỘNG</a:t>
            </a:r>
            <a:endParaRPr sz="3600" b="0" i="0" u="none" strike="noStrike" cap="none">
              <a:solidFill>
                <a:srgbClr val="FFFFFF"/>
              </a:solidFill>
              <a:latin typeface="Times New Roman"/>
              <a:ea typeface="Times New Roman"/>
              <a:cs typeface="Times New Roman"/>
              <a:sym typeface="Times New Roman"/>
            </a:endParaRPr>
          </a:p>
        </p:txBody>
      </p:sp>
      <p:sp>
        <p:nvSpPr>
          <p:cNvPr id="115" name="Google Shape;115;p15"/>
          <p:cNvSpPr/>
          <p:nvPr/>
        </p:nvSpPr>
        <p:spPr>
          <a:xfrm>
            <a:off x="2818474" y="1208745"/>
            <a:ext cx="6889899" cy="923330"/>
          </a:xfrm>
          <a:prstGeom prst="rect">
            <a:avLst/>
          </a:prstGeom>
          <a:solidFill>
            <a:srgbClr val="D0CECE"/>
          </a:solidFill>
          <a:ln w="381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5400"/>
              <a:buFont typeface="Times New Roman"/>
              <a:buNone/>
            </a:pPr>
            <a:r>
              <a:rPr lang="en-US" sz="5400" b="1" i="0" u="none" strike="noStrike" cap="none">
                <a:solidFill>
                  <a:srgbClr val="FFFFFF"/>
                </a:solidFill>
                <a:latin typeface="Times New Roman"/>
                <a:ea typeface="Times New Roman"/>
                <a:cs typeface="Times New Roman"/>
                <a:sym typeface="Times New Roman"/>
              </a:rPr>
              <a:t>Trò chơi </a:t>
            </a:r>
            <a:r>
              <a:rPr lang="en-US" sz="5400" b="1" i="1" u="none" strike="noStrike" cap="none">
                <a:solidFill>
                  <a:srgbClr val="FFFFFF"/>
                </a:solidFill>
                <a:latin typeface="Times New Roman"/>
                <a:ea typeface="Times New Roman"/>
                <a:cs typeface="Times New Roman"/>
                <a:sym typeface="Times New Roman"/>
              </a:rPr>
              <a:t>Ai nhanh hơn</a:t>
            </a:r>
            <a:endParaRPr sz="5400" b="1" i="0" u="none" strike="noStrike" cap="none">
              <a:solidFill>
                <a:srgbClr val="FFFFFF"/>
              </a:solidFill>
              <a:latin typeface="Calibri"/>
              <a:ea typeface="Calibri"/>
              <a:cs typeface="Calibri"/>
              <a:sym typeface="Calibri"/>
            </a:endParaRPr>
          </a:p>
        </p:txBody>
      </p:sp>
      <p:sp>
        <p:nvSpPr>
          <p:cNvPr id="116" name="Google Shape;116;p15"/>
          <p:cNvSpPr/>
          <p:nvPr/>
        </p:nvSpPr>
        <p:spPr>
          <a:xfrm>
            <a:off x="771139" y="2762516"/>
            <a:ext cx="3271234" cy="3284113"/>
          </a:xfrm>
          <a:prstGeom prst="rightArrowCallout">
            <a:avLst>
              <a:gd name="adj1" fmla="val 25000"/>
              <a:gd name="adj2" fmla="val 25000"/>
              <a:gd name="adj3" fmla="val 25000"/>
              <a:gd name="adj4" fmla="val 64977"/>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 name="Google Shape;117;p15"/>
          <p:cNvSpPr/>
          <p:nvPr/>
        </p:nvSpPr>
        <p:spPr>
          <a:xfrm>
            <a:off x="1080563" y="3675738"/>
            <a:ext cx="1367682" cy="1323439"/>
          </a:xfrm>
          <a:prstGeom prst="rect">
            <a:avLst/>
          </a:prstGeom>
          <a:solidFill>
            <a:srgbClr val="FBE4D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a:solidFill>
                  <a:srgbClr val="FF0000"/>
                </a:solidFill>
                <a:latin typeface="Times New Roman"/>
                <a:ea typeface="Times New Roman"/>
                <a:cs typeface="Times New Roman"/>
                <a:sym typeface="Times New Roman"/>
              </a:rPr>
              <a:t>Luật </a:t>
            </a:r>
            <a:endParaRPr/>
          </a:p>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a:solidFill>
                  <a:srgbClr val="FF0000"/>
                </a:solidFill>
                <a:latin typeface="Times New Roman"/>
                <a:ea typeface="Times New Roman"/>
                <a:cs typeface="Times New Roman"/>
                <a:sym typeface="Times New Roman"/>
              </a:rPr>
              <a:t>chơi</a:t>
            </a:r>
            <a:endParaRPr sz="4000" b="1" i="0" u="none" strike="noStrike" cap="none">
              <a:solidFill>
                <a:srgbClr val="FF0000"/>
              </a:solidFill>
              <a:latin typeface="Times New Roman"/>
              <a:ea typeface="Times New Roman"/>
              <a:cs typeface="Times New Roman"/>
              <a:sym typeface="Times New Roman"/>
            </a:endParaRPr>
          </a:p>
        </p:txBody>
      </p:sp>
      <p:sp>
        <p:nvSpPr>
          <p:cNvPr id="118" name="Google Shape;118;p15"/>
          <p:cNvSpPr/>
          <p:nvPr/>
        </p:nvSpPr>
        <p:spPr>
          <a:xfrm>
            <a:off x="4157178" y="4778339"/>
            <a:ext cx="7984901" cy="1268290"/>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Sau thời gian 1 phút, bạn nào trả lời được nhiều đáp án đúng sẽ thắng cuộc.</a:t>
            </a:r>
            <a:endParaRPr/>
          </a:p>
        </p:txBody>
      </p:sp>
      <p:sp>
        <p:nvSpPr>
          <p:cNvPr id="119" name="Google Shape;119;p15"/>
          <p:cNvSpPr/>
          <p:nvPr/>
        </p:nvSpPr>
        <p:spPr>
          <a:xfrm>
            <a:off x="4157178" y="2717753"/>
            <a:ext cx="7984901" cy="1422494"/>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 Mỗi học sinh sẽ lần lượt tìm tên những truyện truyền thuyết mà mình đã được nghe, được đọc</a:t>
            </a:r>
            <a:endParaRPr sz="2400"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childTnLst>
                                </p:cTn>
                              </p:par>
                              <p:par>
                                <p:cTn id="13" presetID="10" presetClass="entr" presetSubtype="0" fill="hold" nodeType="with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100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fade">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2"/>
          <p:cNvSpPr/>
          <p:nvPr/>
        </p:nvSpPr>
        <p:spPr>
          <a:xfrm>
            <a:off x="5424293" y="578479"/>
            <a:ext cx="5986423" cy="3488553"/>
          </a:xfrm>
          <a:prstGeom prst="cloudCallout">
            <a:avLst>
              <a:gd name="adj1" fmla="val -34375"/>
              <a:gd name="adj2" fmla="val 71782"/>
            </a:avLst>
          </a:pr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b="1" i="1" dirty="0" err="1">
                <a:solidFill>
                  <a:srgbClr val="C00000"/>
                </a:solidFill>
                <a:latin typeface="Times New Roman"/>
                <a:ea typeface="Times New Roman"/>
                <a:cs typeface="Times New Roman"/>
                <a:sym typeface="Times New Roman"/>
              </a:rPr>
              <a:t>Câu</a:t>
            </a:r>
            <a:r>
              <a:rPr lang="en-US" sz="2800" b="1" i="1" dirty="0">
                <a:solidFill>
                  <a:srgbClr val="C00000"/>
                </a:solidFill>
                <a:latin typeface="Times New Roman"/>
                <a:ea typeface="Times New Roman"/>
                <a:cs typeface="Times New Roman"/>
                <a:sym typeface="Times New Roman"/>
              </a:rPr>
              <a:t> 1. </a:t>
            </a:r>
            <a:r>
              <a:rPr lang="en-US" sz="2800" b="1" i="1" dirty="0" err="1">
                <a:solidFill>
                  <a:srgbClr val="C00000"/>
                </a:solidFill>
                <a:latin typeface="Times New Roman"/>
                <a:ea typeface="Times New Roman"/>
                <a:cs typeface="Times New Roman"/>
                <a:sym typeface="Times New Roman"/>
              </a:rPr>
              <a:t>Thông</a:t>
            </a:r>
            <a:r>
              <a:rPr lang="en-US" sz="2800" b="1" i="1" dirty="0">
                <a:solidFill>
                  <a:srgbClr val="C00000"/>
                </a:solidFill>
                <a:latin typeface="Times New Roman"/>
                <a:ea typeface="Times New Roman"/>
                <a:cs typeface="Times New Roman"/>
                <a:sym typeface="Times New Roman"/>
              </a:rPr>
              <a:t> qua </a:t>
            </a:r>
            <a:r>
              <a:rPr lang="en-US" sz="2800" b="1" i="1" dirty="0" err="1">
                <a:solidFill>
                  <a:srgbClr val="C00000"/>
                </a:solidFill>
                <a:latin typeface="Times New Roman"/>
                <a:ea typeface="Times New Roman"/>
                <a:cs typeface="Times New Roman"/>
                <a:sym typeface="Times New Roman"/>
              </a:rPr>
              <a:t>hình</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tượng</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Thánh</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Gióng</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truyện</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phản</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ánh</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hiện</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thực</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và</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ước</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mơ</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gì</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của</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nhân</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dân</a:t>
            </a:r>
            <a:r>
              <a:rPr lang="en-US" sz="2800" b="1" i="1" dirty="0">
                <a:solidFill>
                  <a:srgbClr val="C00000"/>
                </a:solidFill>
                <a:latin typeface="Times New Roman"/>
                <a:ea typeface="Times New Roman"/>
                <a:cs typeface="Times New Roman"/>
                <a:sym typeface="Times New Roman"/>
              </a:rPr>
              <a:t>?</a:t>
            </a:r>
            <a:endParaRPr sz="2800" b="1" dirty="0">
              <a:solidFill>
                <a:srgbClr val="C00000"/>
              </a:solidFill>
              <a:latin typeface="Times New Roman"/>
              <a:ea typeface="Times New Roman"/>
              <a:cs typeface="Times New Roman"/>
              <a:sym typeface="Times New Roman"/>
            </a:endParaRPr>
          </a:p>
        </p:txBody>
      </p:sp>
      <p:sp>
        <p:nvSpPr>
          <p:cNvPr id="381" name="Google Shape;381;p42"/>
          <p:cNvSpPr/>
          <p:nvPr/>
        </p:nvSpPr>
        <p:spPr>
          <a:xfrm>
            <a:off x="623643" y="2515737"/>
            <a:ext cx="4800650" cy="3488552"/>
          </a:xfrm>
          <a:prstGeom prst="cloudCallout">
            <a:avLst>
              <a:gd name="adj1" fmla="val -34375"/>
              <a:gd name="adj2" fmla="val 71782"/>
            </a:avLst>
          </a:prstGeom>
          <a:solidFill>
            <a:srgbClr val="00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b="1" i="1" dirty="0" err="1">
                <a:solidFill>
                  <a:srgbClr val="C00000"/>
                </a:solidFill>
                <a:latin typeface="Times New Roman"/>
                <a:ea typeface="Times New Roman"/>
                <a:cs typeface="Times New Roman"/>
                <a:sym typeface="Times New Roman"/>
              </a:rPr>
              <a:t>Câu</a:t>
            </a:r>
            <a:r>
              <a:rPr lang="en-US" sz="2800" b="1" i="1" dirty="0">
                <a:solidFill>
                  <a:srgbClr val="C00000"/>
                </a:solidFill>
                <a:latin typeface="Times New Roman"/>
                <a:ea typeface="Times New Roman"/>
                <a:cs typeface="Times New Roman"/>
                <a:sym typeface="Times New Roman"/>
              </a:rPr>
              <a:t> 2. </a:t>
            </a:r>
            <a:r>
              <a:rPr lang="en-US" sz="2800" b="1" i="1" dirty="0" err="1">
                <a:solidFill>
                  <a:srgbClr val="C00000"/>
                </a:solidFill>
                <a:latin typeface="Times New Roman"/>
                <a:ea typeface="Times New Roman"/>
                <a:cs typeface="Times New Roman"/>
                <a:sym typeface="Times New Roman"/>
              </a:rPr>
              <a:t>Vai</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trò</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của</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các</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yếu</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tố</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hoang</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đường</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kì</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ảo</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trong</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việc</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thể</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hiện</a:t>
            </a:r>
            <a:r>
              <a:rPr lang="en-US" sz="2800" b="1" i="1" dirty="0">
                <a:solidFill>
                  <a:srgbClr val="C00000"/>
                </a:solidFill>
                <a:latin typeface="Times New Roman"/>
                <a:ea typeface="Times New Roman"/>
                <a:cs typeface="Times New Roman"/>
                <a:sym typeface="Times New Roman"/>
              </a:rPr>
              <a:t> </a:t>
            </a:r>
            <a:r>
              <a:rPr lang="en-US" sz="2800" b="1" i="1" dirty="0" err="1">
                <a:solidFill>
                  <a:srgbClr val="C00000"/>
                </a:solidFill>
                <a:latin typeface="Times New Roman"/>
                <a:ea typeface="Times New Roman"/>
                <a:cs typeface="Times New Roman"/>
                <a:sym typeface="Times New Roman"/>
              </a:rPr>
              <a:t>nội</a:t>
            </a:r>
            <a:r>
              <a:rPr lang="en-US" sz="2800" b="1" i="1" dirty="0">
                <a:solidFill>
                  <a:srgbClr val="C00000"/>
                </a:solidFill>
                <a:latin typeface="Times New Roman"/>
                <a:ea typeface="Times New Roman"/>
                <a:cs typeface="Times New Roman"/>
                <a:sym typeface="Times New Roman"/>
              </a:rPr>
              <a:t> dung?</a:t>
            </a:r>
            <a:endParaRPr sz="2800" b="1" dirty="0">
              <a:solidFill>
                <a:srgbClr val="C00000"/>
              </a:solidFill>
              <a:latin typeface="Times New Roman"/>
              <a:ea typeface="Times New Roman"/>
              <a:cs typeface="Times New Roman"/>
              <a:sym typeface="Times New Roman"/>
            </a:endParaRPr>
          </a:p>
        </p:txBody>
      </p:sp>
      <p:sp>
        <p:nvSpPr>
          <p:cNvPr id="382" name="Google Shape;382;p42"/>
          <p:cNvSpPr txBox="1"/>
          <p:nvPr/>
        </p:nvSpPr>
        <p:spPr>
          <a:xfrm>
            <a:off x="1191634" y="268936"/>
            <a:ext cx="330191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4: Tổng kết</a:t>
            </a:r>
            <a:endParaRPr sz="3600" b="1" i="1">
              <a:solidFill>
                <a:srgbClr val="FF000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 calcmode="lin" valueType="num">
                                      <p:cBhvr additive="base">
                                        <p:cTn id="7" dur="500"/>
                                        <p:tgtEl>
                                          <p:spTgt spid="38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fade">
                                      <p:cBhvr>
                                        <p:cTn id="12" dur="800"/>
                                        <p:tgtEl>
                                          <p:spTgt spid="3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1"/>
                                        </p:tgtEl>
                                        <p:attrNameLst>
                                          <p:attrName>style.visibility</p:attrName>
                                        </p:attrNameLst>
                                      </p:cBhvr>
                                      <p:to>
                                        <p:strVal val="visible"/>
                                      </p:to>
                                    </p:set>
                                    <p:animEffect transition="in" filter="fade">
                                      <p:cBhvr>
                                        <p:cTn id="17" dur="8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3"/>
          <p:cNvSpPr/>
          <p:nvPr/>
        </p:nvSpPr>
        <p:spPr>
          <a:xfrm>
            <a:off x="3935760" y="0"/>
            <a:ext cx="4028258" cy="835378"/>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200" b="1">
                <a:solidFill>
                  <a:srgbClr val="FF0000"/>
                </a:solidFill>
                <a:latin typeface="Times New Roman"/>
                <a:ea typeface="Times New Roman"/>
                <a:cs typeface="Times New Roman"/>
                <a:sym typeface="Times New Roman"/>
              </a:rPr>
              <a:t> Tổng kết</a:t>
            </a:r>
            <a:endParaRPr sz="3200" b="1">
              <a:solidFill>
                <a:srgbClr val="FF0000"/>
              </a:solidFill>
              <a:latin typeface="Times New Roman"/>
              <a:ea typeface="Times New Roman"/>
              <a:cs typeface="Times New Roman"/>
              <a:sym typeface="Times New Roman"/>
            </a:endParaRPr>
          </a:p>
        </p:txBody>
      </p:sp>
      <p:sp>
        <p:nvSpPr>
          <p:cNvPr id="389" name="Google Shape;389;p43"/>
          <p:cNvSpPr/>
          <p:nvPr/>
        </p:nvSpPr>
        <p:spPr>
          <a:xfrm>
            <a:off x="1749286" y="1311722"/>
            <a:ext cx="3626633" cy="5314365"/>
          </a:xfrm>
          <a:prstGeom prst="roundRect">
            <a:avLst>
              <a:gd name="adj" fmla="val 16667"/>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2800">
                <a:solidFill>
                  <a:srgbClr val="0C0C0C"/>
                </a:solidFill>
                <a:latin typeface="Times New Roman"/>
                <a:ea typeface="Times New Roman"/>
                <a:cs typeface="Times New Roman"/>
                <a:sym typeface="Times New Roman"/>
              </a:rPr>
              <a:t>- </a:t>
            </a:r>
            <a:r>
              <a:rPr lang="en-US" sz="2800">
                <a:solidFill>
                  <a:srgbClr val="000000"/>
                </a:solidFill>
                <a:latin typeface="Times New Roman"/>
                <a:ea typeface="Times New Roman"/>
                <a:cs typeface="Times New Roman"/>
                <a:sym typeface="Times New Roman"/>
              </a:rPr>
              <a:t>Sử dụng các yếu tố hoang đường, kì ảo để lí tưởng hoá người anh hùng lịch sử, thể hiện quan niệm, cách đánh giá của nhân dân về người anh hùng.</a:t>
            </a:r>
            <a:endParaRPr sz="2800">
              <a:solidFill>
                <a:srgbClr val="0C0C0C"/>
              </a:solidFill>
              <a:latin typeface="Times New Roman"/>
              <a:ea typeface="Times New Roman"/>
              <a:cs typeface="Times New Roman"/>
              <a:sym typeface="Times New Roman"/>
            </a:endParaRPr>
          </a:p>
        </p:txBody>
      </p:sp>
      <p:sp>
        <p:nvSpPr>
          <p:cNvPr id="390" name="Google Shape;390;p43"/>
          <p:cNvSpPr/>
          <p:nvPr/>
        </p:nvSpPr>
        <p:spPr>
          <a:xfrm>
            <a:off x="6294784" y="1345596"/>
            <a:ext cx="4301208" cy="5280491"/>
          </a:xfrm>
          <a:prstGeom prst="roundRect">
            <a:avLst>
              <a:gd name="adj" fmla="val 16667"/>
            </a:avLst>
          </a:prstGeom>
          <a:solidFill>
            <a:srgbClr val="EDEDE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2800">
                <a:solidFill>
                  <a:srgbClr val="0C0C0C"/>
                </a:solidFill>
                <a:latin typeface="Times New Roman"/>
                <a:ea typeface="Times New Roman"/>
                <a:cs typeface="Times New Roman"/>
                <a:sym typeface="Times New Roman"/>
              </a:rPr>
              <a:t>- Ca ngợi người anh hùng có công đánh giặc  cứu nước nhưng không màng danh lợi.</a:t>
            </a:r>
            <a:endParaRPr/>
          </a:p>
          <a:p>
            <a:pPr marL="0" marR="0" lvl="0" indent="0" algn="just" rtl="0">
              <a:lnSpc>
                <a:spcPct val="115000"/>
              </a:lnSpc>
              <a:spcBef>
                <a:spcPts val="0"/>
              </a:spcBef>
              <a:spcAft>
                <a:spcPts val="0"/>
              </a:spcAft>
              <a:buNone/>
            </a:pPr>
            <a:r>
              <a:rPr lang="en-US" sz="2800">
                <a:solidFill>
                  <a:srgbClr val="0C0C0C"/>
                </a:solidFill>
                <a:latin typeface="Times New Roman"/>
                <a:ea typeface="Times New Roman"/>
                <a:cs typeface="Times New Roman"/>
                <a:sym typeface="Times New Roman"/>
              </a:rPr>
              <a:t>-Thể hiện ước mơ, khát vọng, sức mạnh đánh đuổi  giặc ngoại xâm của nhân dân ta.</a:t>
            </a:r>
            <a:endParaRPr/>
          </a:p>
        </p:txBody>
      </p:sp>
      <p:cxnSp>
        <p:nvCxnSpPr>
          <p:cNvPr id="391" name="Google Shape;391;p43"/>
          <p:cNvCxnSpPr/>
          <p:nvPr/>
        </p:nvCxnSpPr>
        <p:spPr>
          <a:xfrm flipH="1">
            <a:off x="3119439" y="835378"/>
            <a:ext cx="2830451" cy="476344"/>
          </a:xfrm>
          <a:prstGeom prst="straightConnector1">
            <a:avLst/>
          </a:prstGeom>
          <a:noFill/>
          <a:ln w="9525" cap="flat" cmpd="sng">
            <a:solidFill>
              <a:schemeClr val="accent1"/>
            </a:solidFill>
            <a:prstDash val="solid"/>
            <a:miter lim="800000"/>
            <a:headEnd type="none" w="sm" len="sm"/>
            <a:tailEnd type="stealth" w="med" len="med"/>
          </a:ln>
        </p:spPr>
      </p:cxnSp>
      <p:cxnSp>
        <p:nvCxnSpPr>
          <p:cNvPr id="392" name="Google Shape;392;p43"/>
          <p:cNvCxnSpPr/>
          <p:nvPr/>
        </p:nvCxnSpPr>
        <p:spPr>
          <a:xfrm>
            <a:off x="5949890" y="835378"/>
            <a:ext cx="2810407" cy="476344"/>
          </a:xfrm>
          <a:prstGeom prst="straightConnector1">
            <a:avLst/>
          </a:prstGeom>
          <a:noFill/>
          <a:ln w="9525" cap="flat" cmpd="sng">
            <a:solidFill>
              <a:schemeClr val="accent1"/>
            </a:solidFill>
            <a:prstDash val="solid"/>
            <a:miter lim="800000"/>
            <a:headEnd type="none" w="sm" len="sm"/>
            <a:tailEnd type="stealth" w="med" len="med"/>
          </a:ln>
        </p:spPr>
      </p:cxnSp>
      <p:sp>
        <p:nvSpPr>
          <p:cNvPr id="393" name="Google Shape;393;p43"/>
          <p:cNvSpPr/>
          <p:nvPr/>
        </p:nvSpPr>
        <p:spPr>
          <a:xfrm>
            <a:off x="5499100" y="3213100"/>
            <a:ext cx="660400" cy="508000"/>
          </a:xfrm>
          <a:prstGeom prst="lef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2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1"/>
                                        </p:tgtEl>
                                        <p:attrNameLst>
                                          <p:attrName>style.visibility</p:attrName>
                                        </p:attrNameLst>
                                      </p:cBhvr>
                                      <p:to>
                                        <p:strVal val="visible"/>
                                      </p:to>
                                    </p:set>
                                    <p:animEffect transition="in" filter="fade">
                                      <p:cBhvr>
                                        <p:cTn id="12" dur="2000"/>
                                        <p:tgtEl>
                                          <p:spTgt spid="391"/>
                                        </p:tgtEl>
                                      </p:cBhvr>
                                    </p:animEffect>
                                  </p:childTnLst>
                                </p:cTn>
                              </p:par>
                              <p:par>
                                <p:cTn id="13" presetID="10" presetClass="entr" presetSubtype="0" fill="hold" nodeType="withEffect">
                                  <p:stCondLst>
                                    <p:cond delay="0"/>
                                  </p:stCondLst>
                                  <p:childTnLst>
                                    <p:set>
                                      <p:cBhvr>
                                        <p:cTn id="14" dur="1" fill="hold">
                                          <p:stCondLst>
                                            <p:cond delay="0"/>
                                          </p:stCondLst>
                                        </p:cTn>
                                        <p:tgtEl>
                                          <p:spTgt spid="389"/>
                                        </p:tgtEl>
                                        <p:attrNameLst>
                                          <p:attrName>style.visibility</p:attrName>
                                        </p:attrNameLst>
                                      </p:cBhvr>
                                      <p:to>
                                        <p:strVal val="visible"/>
                                      </p:to>
                                    </p:set>
                                    <p:animEffect transition="in" filter="fade">
                                      <p:cBhvr>
                                        <p:cTn id="15" dur="2000"/>
                                        <p:tgtEl>
                                          <p:spTgt spid="3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2"/>
                                        </p:tgtEl>
                                        <p:attrNameLst>
                                          <p:attrName>style.visibility</p:attrName>
                                        </p:attrNameLst>
                                      </p:cBhvr>
                                      <p:to>
                                        <p:strVal val="visible"/>
                                      </p:to>
                                    </p:set>
                                    <p:animEffect transition="in" filter="fade">
                                      <p:cBhvr>
                                        <p:cTn id="20" dur="2000"/>
                                        <p:tgtEl>
                                          <p:spTgt spid="392"/>
                                        </p:tgtEl>
                                      </p:cBhvr>
                                    </p:animEffect>
                                  </p:childTnLst>
                                </p:cTn>
                              </p:par>
                              <p:par>
                                <p:cTn id="21" presetID="10" presetClass="entr" presetSubtype="0" fill="hold" nodeType="withEffect">
                                  <p:stCondLst>
                                    <p:cond delay="0"/>
                                  </p:stCondLst>
                                  <p:childTnLst>
                                    <p:set>
                                      <p:cBhvr>
                                        <p:cTn id="22" dur="1" fill="hold">
                                          <p:stCondLst>
                                            <p:cond delay="0"/>
                                          </p:stCondLst>
                                        </p:cTn>
                                        <p:tgtEl>
                                          <p:spTgt spid="390"/>
                                        </p:tgtEl>
                                        <p:attrNameLst>
                                          <p:attrName>style.visibility</p:attrName>
                                        </p:attrNameLst>
                                      </p:cBhvr>
                                      <p:to>
                                        <p:strVal val="visible"/>
                                      </p:to>
                                    </p:set>
                                    <p:animEffect transition="in" filter="fade">
                                      <p:cBhvr>
                                        <p:cTn id="23" dur="2000"/>
                                        <p:tgtEl>
                                          <p:spTgt spid="39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3"/>
                                        </p:tgtEl>
                                        <p:attrNameLst>
                                          <p:attrName>style.visibility</p:attrName>
                                        </p:attrNameLst>
                                      </p:cBhvr>
                                      <p:to>
                                        <p:strVal val="visible"/>
                                      </p:to>
                                    </p:set>
                                    <p:animEffect transition="in" filter="fade">
                                      <p:cBhvr>
                                        <p:cTn id="28"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subTitle" idx="1"/>
          </p:nvPr>
        </p:nvSpPr>
        <p:spPr>
          <a:xfrm>
            <a:off x="959325" y="1699700"/>
            <a:ext cx="5723698" cy="80469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200"/>
              <a:buNone/>
            </a:pPr>
            <a:r>
              <a:rPr lang="en-US" sz="3200" b="1" u="sng">
                <a:solidFill>
                  <a:srgbClr val="FF0000"/>
                </a:solidFill>
                <a:latin typeface="Times New Roman"/>
                <a:ea typeface="Times New Roman"/>
                <a:cs typeface="Times New Roman"/>
                <a:sym typeface="Times New Roman"/>
              </a:rPr>
              <a:t>II.Đọc văn bản: Thánh Gióng</a:t>
            </a:r>
            <a:r>
              <a:rPr lang="en-US" sz="3200" b="1">
                <a:solidFill>
                  <a:srgbClr val="FF0000"/>
                </a:solidFill>
                <a:latin typeface="Times New Roman"/>
                <a:ea typeface="Times New Roman"/>
                <a:cs typeface="Times New Roman"/>
                <a:sym typeface="Times New Roman"/>
              </a:rPr>
              <a:t>:</a:t>
            </a:r>
            <a:endParaRPr/>
          </a:p>
        </p:txBody>
      </p:sp>
      <p:sp>
        <p:nvSpPr>
          <p:cNvPr id="399" name="Google Shape;399;p44"/>
          <p:cNvSpPr txBox="1"/>
          <p:nvPr/>
        </p:nvSpPr>
        <p:spPr>
          <a:xfrm>
            <a:off x="1052282" y="2182505"/>
            <a:ext cx="9130138" cy="2893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600"/>
              <a:buFont typeface="Times New Roman"/>
              <a:buChar char="-"/>
            </a:pP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Bà</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vợ</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thấy</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vết</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chân</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to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ướm</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thử</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về</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thụ</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smtClean="0">
                <a:solidFill>
                  <a:schemeClr val="dk1"/>
                </a:solidFill>
                <a:latin typeface="Times New Roman" panose="02020603050405020304" pitchFamily="18" charset="0"/>
                <a:ea typeface="Times New Roman"/>
                <a:cs typeface="Times New Roman" panose="02020603050405020304" pitchFamily="18" charset="0"/>
                <a:sym typeface="Times New Roman"/>
              </a:rPr>
              <a:t>thai</a:t>
            </a:r>
            <a:r>
              <a:rPr lang="en-US" sz="2600" b="1" dirty="0" smtClean="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Sự</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ra</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đời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thần</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kì</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2600"/>
              <a:buFont typeface="Times New Roman"/>
              <a:buChar char="-"/>
            </a:pP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Vươn</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vai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một</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cái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bỗng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biến</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thành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tráng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sĩ</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Sự</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trưởng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thành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vượt</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bâc</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2600"/>
              <a:buFont typeface="Times New Roman"/>
              <a:buChar char="-"/>
            </a:pP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Gióng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nhổ</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tre</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bên</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đường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đánh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giặc</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Vũ</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khí</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thô</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sơ</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dirty="0">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2600"/>
              <a:buFont typeface="Times New Roman"/>
              <a:buChar char="-"/>
            </a:pP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Giặc</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tan,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Gióng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cởi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giáp</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sắt</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rồi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bay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về</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trời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Người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anh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hùng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không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màng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danh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lợi</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và</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bất</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tử</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hóa</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Thánh</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 </a:t>
            </a:r>
            <a:r>
              <a:rPr lang="en-US" sz="2600" b="1" dirty="0" err="1">
                <a:solidFill>
                  <a:schemeClr val="dk1"/>
                </a:solidFill>
                <a:latin typeface="Times New Roman" panose="02020603050405020304" pitchFamily="18" charset="0"/>
                <a:ea typeface="Times New Roman"/>
                <a:cs typeface="Times New Roman" panose="02020603050405020304" pitchFamily="18" charset="0"/>
                <a:sym typeface="Times New Roman"/>
              </a:rPr>
              <a:t>Gióng</a:t>
            </a:r>
            <a:r>
              <a:rPr lang="en-US" sz="2600" b="1" dirty="0">
                <a:solidFill>
                  <a:schemeClr val="dk1"/>
                </a:solidFill>
                <a:latin typeface="Times New Roman" panose="02020603050405020304" pitchFamily="18" charset="0"/>
                <a:ea typeface="Times New Roman"/>
                <a:cs typeface="Times New Roman" panose="02020603050405020304" pitchFamily="18" charset="0"/>
                <a:sym typeface="Times New Roman"/>
              </a:rPr>
              <a:t>.</a:t>
            </a:r>
            <a:endParaRPr sz="26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400" name="Google Shape;400;p44"/>
          <p:cNvSpPr/>
          <p:nvPr/>
        </p:nvSpPr>
        <p:spPr>
          <a:xfrm>
            <a:off x="1537863" y="1"/>
            <a:ext cx="9130138" cy="613245"/>
          </a:xfrm>
          <a:prstGeom prst="rect">
            <a:avLst/>
          </a:prstGeom>
          <a:solidFill>
            <a:srgbClr val="7F6000"/>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n-US" sz="3200" b="1">
                <a:solidFill>
                  <a:srgbClr val="FFFFFF"/>
                </a:solidFill>
                <a:latin typeface="Times New Roman"/>
                <a:ea typeface="Times New Roman"/>
                <a:cs typeface="Times New Roman"/>
                <a:sym typeface="Times New Roman"/>
              </a:rPr>
              <a:t>BÀI 1: LẮNG NGHE LỊCH SỬ NƯỚC MÌNH</a:t>
            </a:r>
            <a:endParaRPr/>
          </a:p>
        </p:txBody>
      </p:sp>
      <p:sp>
        <p:nvSpPr>
          <p:cNvPr id="401" name="Google Shape;401;p44"/>
          <p:cNvSpPr/>
          <p:nvPr/>
        </p:nvSpPr>
        <p:spPr>
          <a:xfrm>
            <a:off x="1052282" y="5135022"/>
            <a:ext cx="8856984" cy="1671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smtClean="0">
                <a:solidFill>
                  <a:srgbClr val="FF0000"/>
                </a:solidFill>
                <a:latin typeface="Times New Roman"/>
                <a:ea typeface="Times New Roman"/>
                <a:cs typeface="Times New Roman"/>
                <a:sym typeface="Times New Roman"/>
              </a:rPr>
              <a:t>=&gt;</a:t>
            </a:r>
            <a:r>
              <a:rPr lang="en-US" sz="3200" dirty="0" err="1" smtClean="0">
                <a:solidFill>
                  <a:srgbClr val="FF0000"/>
                </a:solidFill>
                <a:latin typeface="Times New Roman"/>
                <a:ea typeface="Times New Roman"/>
                <a:cs typeface="Times New Roman"/>
                <a:sym typeface="Times New Roman"/>
              </a:rPr>
              <a:t>Sử</a:t>
            </a:r>
            <a:r>
              <a:rPr lang="en-US" sz="3200" dirty="0" smtClean="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dụng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nhiều</a:t>
            </a:r>
            <a:r>
              <a:rPr lang="en-US" sz="3200" dirty="0">
                <a:solidFill>
                  <a:srgbClr val="FF0000"/>
                </a:solidFill>
                <a:latin typeface="Times New Roman"/>
                <a:ea typeface="Times New Roman"/>
                <a:cs typeface="Times New Roman"/>
                <a:sym typeface="Times New Roman"/>
              </a:rPr>
              <a:t> chi </a:t>
            </a:r>
            <a:r>
              <a:rPr lang="en-US" sz="3200" dirty="0" err="1">
                <a:solidFill>
                  <a:srgbClr val="FF0000"/>
                </a:solidFill>
                <a:latin typeface="Times New Roman"/>
                <a:ea typeface="Times New Roman"/>
                <a:cs typeface="Times New Roman"/>
                <a:sym typeface="Times New Roman"/>
              </a:rPr>
              <a:t>tiết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tưởng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tượng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kì</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ảo</a:t>
            </a:r>
            <a:r>
              <a:rPr lang="en-US" sz="3200" dirty="0">
                <a:solidFill>
                  <a:srgbClr val="FF0000"/>
                </a:solidFill>
                <a:latin typeface="Times New Roman"/>
                <a:ea typeface="Times New Roman"/>
                <a:cs typeface="Times New Roman"/>
                <a:sym typeface="Times New Roman"/>
              </a:rPr>
              <a:t>.</a:t>
            </a:r>
            <a:endParaRPr dirty="0"/>
          </a:p>
          <a:p>
            <a:pPr marL="0" marR="0" lvl="0" indent="0" algn="just" rtl="0">
              <a:lnSpc>
                <a:spcPct val="115000"/>
              </a:lnSpc>
              <a:spcBef>
                <a:spcPts val="0"/>
              </a:spcBef>
              <a:spcAft>
                <a:spcPts val="0"/>
              </a:spcAft>
              <a:buNone/>
            </a:pPr>
            <a:r>
              <a:rPr lang="en-US" sz="3200" dirty="0" smtClean="0">
                <a:solidFill>
                  <a:srgbClr val="FF0000"/>
                </a:solidFill>
                <a:latin typeface="Times New Roman"/>
                <a:ea typeface="Times New Roman"/>
                <a:cs typeface="Times New Roman"/>
                <a:sym typeface="Times New Roman"/>
              </a:rPr>
              <a:t>=&gt;</a:t>
            </a:r>
            <a:r>
              <a:rPr lang="en-US" sz="3200" dirty="0" err="1" smtClean="0">
                <a:solidFill>
                  <a:srgbClr val="FF0000"/>
                </a:solidFill>
                <a:latin typeface="Times New Roman"/>
                <a:ea typeface="Times New Roman"/>
                <a:cs typeface="Times New Roman"/>
                <a:sym typeface="Times New Roman"/>
              </a:rPr>
              <a:t>Thể</a:t>
            </a:r>
            <a:r>
              <a:rPr lang="en-US" sz="3200" dirty="0" smtClean="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hiện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ước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mơ</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khát</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vọng</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sức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mạnh</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đánh</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đuổi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giặc</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ngoại</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xâm</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của</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nhân</a:t>
            </a:r>
            <a:r>
              <a:rPr lang="en-US" sz="3200" dirty="0">
                <a:solidFill>
                  <a:srgbClr val="FF0000"/>
                </a:solidFill>
                <a:latin typeface="Times New Roman"/>
                <a:ea typeface="Times New Roman"/>
                <a:cs typeface="Times New Roman"/>
                <a:sym typeface="Times New Roman"/>
              </a:rPr>
              <a:t> </a:t>
            </a:r>
            <a:r>
              <a:rPr lang="en-US" sz="3200" dirty="0" err="1">
                <a:solidFill>
                  <a:srgbClr val="FF0000"/>
                </a:solidFill>
                <a:latin typeface="Times New Roman"/>
                <a:ea typeface="Times New Roman"/>
                <a:cs typeface="Times New Roman"/>
                <a:sym typeface="Times New Roman"/>
              </a:rPr>
              <a:t>dân</a:t>
            </a:r>
            <a:r>
              <a:rPr lang="en-US" sz="3200" dirty="0">
                <a:solidFill>
                  <a:srgbClr val="FF0000"/>
                </a:solidFill>
                <a:latin typeface="Times New Roman"/>
                <a:ea typeface="Times New Roman"/>
                <a:cs typeface="Times New Roman"/>
                <a:sym typeface="Times New Roman"/>
              </a:rPr>
              <a:t> ta.</a:t>
            </a:r>
            <a:endParaRPr dirty="0"/>
          </a:p>
        </p:txBody>
      </p:sp>
      <p:pic>
        <p:nvPicPr>
          <p:cNvPr id="402" name="Google Shape;402;p44" descr="Picture1"/>
          <p:cNvPicPr preferRelativeResize="0"/>
          <p:nvPr/>
        </p:nvPicPr>
        <p:blipFill rotWithShape="1">
          <a:blip r:embed="rId3">
            <a:alphaModFix/>
          </a:blip>
          <a:srcRect/>
          <a:stretch/>
        </p:blipFill>
        <p:spPr>
          <a:xfrm rot="-3428604">
            <a:off x="9707850" y="757478"/>
            <a:ext cx="1509206" cy="1889367"/>
          </a:xfrm>
          <a:prstGeom prst="rect">
            <a:avLst/>
          </a:prstGeom>
          <a:noFill/>
          <a:ln>
            <a:noFill/>
          </a:ln>
        </p:spPr>
      </p:pic>
      <p:sp>
        <p:nvSpPr>
          <p:cNvPr id="403" name="Google Shape;403;p44"/>
          <p:cNvSpPr/>
          <p:nvPr/>
        </p:nvSpPr>
        <p:spPr>
          <a:xfrm>
            <a:off x="2559286" y="658169"/>
            <a:ext cx="642337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a:solidFill>
                  <a:srgbClr val="0D0D0D"/>
                </a:solidFill>
                <a:latin typeface="Times New Roman"/>
                <a:ea typeface="Times New Roman"/>
                <a:cs typeface="Times New Roman"/>
                <a:sym typeface="Times New Roman"/>
              </a:rPr>
              <a:t>V</a:t>
            </a:r>
            <a:r>
              <a:rPr lang="en-US" sz="3600" b="1" i="0" u="none" strike="noStrike" cap="none">
                <a:solidFill>
                  <a:srgbClr val="0D0D0D"/>
                </a:solidFill>
                <a:latin typeface="Times New Roman"/>
                <a:ea typeface="Times New Roman"/>
                <a:cs typeface="Times New Roman"/>
                <a:sym typeface="Times New Roman"/>
              </a:rPr>
              <a:t>ăn bản: THÁNH GIÓNG</a:t>
            </a:r>
            <a:endParaRPr sz="36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0"/>
                                        </p:tgtEl>
                                        <p:attrNameLst>
                                          <p:attrName>style.visibility</p:attrName>
                                        </p:attrNameLst>
                                      </p:cBhvr>
                                      <p:to>
                                        <p:strVal val="visible"/>
                                      </p:to>
                                    </p:set>
                                    <p:anim calcmode="lin" valueType="num">
                                      <p:cBhvr additive="base">
                                        <p:cTn id="7" dur="500"/>
                                        <p:tgtEl>
                                          <p:spTgt spid="40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 calcmode="lin" valueType="num">
                                      <p:cBhvr additive="base">
                                        <p:cTn id="10" dur="500"/>
                                        <p:tgtEl>
                                          <p:spTgt spid="40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8">
                                            <p:txEl>
                                              <p:pRg st="0" end="0"/>
                                            </p:txEl>
                                          </p:spTgt>
                                        </p:tgtEl>
                                        <p:attrNameLst>
                                          <p:attrName>style.visibility</p:attrName>
                                        </p:attrNameLst>
                                      </p:cBhvr>
                                      <p:to>
                                        <p:strVal val="visible"/>
                                      </p:to>
                                    </p:set>
                                    <p:animEffect transition="in" filter="fade">
                                      <p:cBhvr>
                                        <p:cTn id="15" dur="500"/>
                                        <p:tgtEl>
                                          <p:spTgt spid="3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9"/>
                                        </p:tgtEl>
                                        <p:attrNameLst>
                                          <p:attrName>style.visibility</p:attrName>
                                        </p:attrNameLst>
                                      </p:cBhvr>
                                      <p:to>
                                        <p:strVal val="visible"/>
                                      </p:to>
                                    </p:set>
                                    <p:animEffect transition="in" filter="fade">
                                      <p:cBhvr>
                                        <p:cTn id="20" dur="500"/>
                                        <p:tgtEl>
                                          <p:spTgt spid="3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1"/>
                                        </p:tgtEl>
                                        <p:attrNameLst>
                                          <p:attrName>style.visibility</p:attrName>
                                        </p:attrNameLst>
                                      </p:cBhvr>
                                      <p:to>
                                        <p:strVal val="visible"/>
                                      </p:to>
                                    </p:set>
                                    <p:animEffect transition="in" filter="fade">
                                      <p:cBhvr>
                                        <p:cTn id="25"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45" descr="PPT素材-12"/>
          <p:cNvPicPr preferRelativeResize="0"/>
          <p:nvPr/>
        </p:nvPicPr>
        <p:blipFill rotWithShape="1">
          <a:blip r:embed="rId3">
            <a:alphaModFix/>
          </a:blip>
          <a:srcRect/>
          <a:stretch/>
        </p:blipFill>
        <p:spPr>
          <a:xfrm>
            <a:off x="1065143" y="-837770"/>
            <a:ext cx="11305256" cy="8139640"/>
          </a:xfrm>
          <a:prstGeom prst="rect">
            <a:avLst/>
          </a:prstGeom>
          <a:noFill/>
          <a:ln>
            <a:noFill/>
          </a:ln>
        </p:spPr>
      </p:pic>
      <p:pic>
        <p:nvPicPr>
          <p:cNvPr id="410" name="Google Shape;410;p45" descr="PPT素材-18"/>
          <p:cNvPicPr preferRelativeResize="0"/>
          <p:nvPr/>
        </p:nvPicPr>
        <p:blipFill rotWithShape="1">
          <a:blip r:embed="rId4">
            <a:alphaModFix/>
          </a:blip>
          <a:srcRect/>
          <a:stretch/>
        </p:blipFill>
        <p:spPr>
          <a:xfrm>
            <a:off x="9048328" y="3819064"/>
            <a:ext cx="2794500" cy="3205532"/>
          </a:xfrm>
          <a:prstGeom prst="rect">
            <a:avLst/>
          </a:prstGeom>
          <a:noFill/>
          <a:ln>
            <a:noFill/>
          </a:ln>
        </p:spPr>
      </p:pic>
      <p:sp>
        <p:nvSpPr>
          <p:cNvPr id="411" name="Google Shape;411;p45"/>
          <p:cNvSpPr/>
          <p:nvPr/>
        </p:nvSpPr>
        <p:spPr>
          <a:xfrm>
            <a:off x="2794000" y="2319081"/>
            <a:ext cx="7457707" cy="2219838"/>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3200" b="1" i="1" dirty="0" err="1">
                <a:solidFill>
                  <a:srgbClr val="000000"/>
                </a:solidFill>
                <a:latin typeface="Times New Roman"/>
                <a:ea typeface="Times New Roman"/>
                <a:cs typeface="Times New Roman"/>
                <a:sym typeface="Times New Roman"/>
              </a:rPr>
              <a:t>Sau</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khi</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học</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văn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bản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Thánh</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Gióng</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em</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có</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suy</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nghĩ</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gì</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về</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truyền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thống</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yêu</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nước</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chống</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giặc</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ngoại</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xâm</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của</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dân</a:t>
            </a:r>
            <a:r>
              <a:rPr lang="en-US" sz="3200" b="1" i="1" dirty="0">
                <a:solidFill>
                  <a:srgbClr val="000000"/>
                </a:solidFill>
                <a:latin typeface="Times New Roman"/>
                <a:ea typeface="Times New Roman"/>
                <a:cs typeface="Times New Roman"/>
                <a:sym typeface="Times New Roman"/>
              </a:rPr>
              <a:t> </a:t>
            </a:r>
            <a:r>
              <a:rPr lang="en-US" sz="3200" b="1" i="1" dirty="0" err="1">
                <a:solidFill>
                  <a:srgbClr val="000000"/>
                </a:solidFill>
                <a:latin typeface="Times New Roman"/>
                <a:ea typeface="Times New Roman"/>
                <a:cs typeface="Times New Roman"/>
                <a:sym typeface="Times New Roman"/>
              </a:rPr>
              <a:t>tộc</a:t>
            </a:r>
            <a:r>
              <a:rPr lang="en-US" sz="3200" b="1" i="1" dirty="0">
                <a:solidFill>
                  <a:srgbClr val="000000"/>
                </a:solidFill>
                <a:latin typeface="Times New Roman"/>
                <a:ea typeface="Times New Roman"/>
                <a:cs typeface="Times New Roman"/>
                <a:sym typeface="Times New Roman"/>
              </a:rPr>
              <a:t> ta?</a:t>
            </a:r>
            <a:endParaRPr sz="3200" b="1" dirty="0">
              <a:solidFill>
                <a:schemeClr val="dk1"/>
              </a:solidFill>
              <a:latin typeface="Times New Roman"/>
              <a:ea typeface="Times New Roman"/>
              <a:cs typeface="Times New Roman"/>
              <a:sym typeface="Times New Roman"/>
            </a:endParaRPr>
          </a:p>
        </p:txBody>
      </p:sp>
      <p:sp>
        <p:nvSpPr>
          <p:cNvPr id="412" name="Google Shape;412;p45"/>
          <p:cNvSpPr txBox="1"/>
          <p:nvPr/>
        </p:nvSpPr>
        <p:spPr>
          <a:xfrm>
            <a:off x="5354200" y="441918"/>
            <a:ext cx="343495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FF0000"/>
                </a:solidFill>
                <a:latin typeface="Times New Roman"/>
                <a:ea typeface="Times New Roman"/>
                <a:cs typeface="Times New Roman"/>
                <a:sym typeface="Times New Roman"/>
              </a:rPr>
              <a:t>Bước 5: Luyện tập</a:t>
            </a:r>
            <a:endParaRPr sz="3600" b="1" i="1">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base">
                                        <p:cTn id="7" dur="500"/>
                                        <p:tgtEl>
                                          <p:spTgt spid="409"/>
                                        </p:tgtEl>
                                        <p:attrNameLst>
                                          <p:attrName>ppt_w</p:attrName>
                                        </p:attrNameLst>
                                      </p:cBhvr>
                                      <p:tavLst>
                                        <p:tav tm="0">
                                          <p:val>
                                            <p:strVal val="0"/>
                                          </p:val>
                                        </p:tav>
                                        <p:tav tm="100000">
                                          <p:val>
                                            <p:strVal val="#ppt_w"/>
                                          </p:val>
                                        </p:tav>
                                      </p:tavLst>
                                    </p:anim>
                                    <p:anim calcmode="lin" valueType="num">
                                      <p:cBhvr additive="base">
                                        <p:cTn id="8" dur="500"/>
                                        <p:tgtEl>
                                          <p:spTgt spid="409"/>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2000"/>
                                        <p:tgtEl>
                                          <p:spTgt spid="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1">
                                            <p:txEl>
                                              <p:pRg st="0" end="0"/>
                                            </p:txEl>
                                          </p:spTgt>
                                        </p:tgtEl>
                                        <p:attrNameLst>
                                          <p:attrName>style.visibility</p:attrName>
                                        </p:attrNameLst>
                                      </p:cBhvr>
                                      <p:to>
                                        <p:strVal val="visible"/>
                                      </p:to>
                                    </p:set>
                                    <p:animEffect transition="in" filter="fade">
                                      <p:cBhvr>
                                        <p:cTn id="17" dur="2000"/>
                                        <p:tgtEl>
                                          <p:spTgt spid="411">
                                            <p:txEl>
                                              <p:pRg st="0" end="0"/>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412"/>
                                        </p:tgtEl>
                                        <p:attrNameLst>
                                          <p:attrName>style.visibility</p:attrName>
                                        </p:attrNameLst>
                                      </p:cBhvr>
                                      <p:to>
                                        <p:strVal val="visible"/>
                                      </p:to>
                                    </p:set>
                                    <p:anim calcmode="lin" valueType="num">
                                      <p:cBhvr additive="base">
                                        <p:cTn id="20" dur="500"/>
                                        <p:tgtEl>
                                          <p:spTgt spid="4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6"/>
          <p:cNvSpPr txBox="1">
            <a:spLocks noGrp="1"/>
          </p:cNvSpPr>
          <p:nvPr>
            <p:ph type="title"/>
          </p:nvPr>
        </p:nvSpPr>
        <p:spPr>
          <a:xfrm>
            <a:off x="4407115" y="77795"/>
            <a:ext cx="3576826" cy="1104196"/>
          </a:xfrm>
          <a:prstGeom prst="rect">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3200"/>
              <a:buFont typeface="Times New Roman"/>
              <a:buNone/>
            </a:pPr>
            <a:r>
              <a:rPr lang="en-US" sz="3200" b="1" u="sng">
                <a:solidFill>
                  <a:srgbClr val="FF0000"/>
                </a:solidFill>
                <a:latin typeface="Times New Roman"/>
                <a:ea typeface="Times New Roman"/>
                <a:cs typeface="Times New Roman"/>
                <a:sym typeface="Times New Roman"/>
              </a:rPr>
              <a:t>Gợi ý trả lời</a:t>
            </a:r>
            <a:endParaRPr sz="3200" b="1" u="sng">
              <a:solidFill>
                <a:srgbClr val="FF0000"/>
              </a:solidFill>
              <a:latin typeface="Times New Roman"/>
              <a:ea typeface="Times New Roman"/>
              <a:cs typeface="Times New Roman"/>
              <a:sym typeface="Times New Roman"/>
            </a:endParaRPr>
          </a:p>
        </p:txBody>
      </p:sp>
      <p:sp>
        <p:nvSpPr>
          <p:cNvPr id="418" name="Google Shape;418;p46"/>
          <p:cNvSpPr/>
          <p:nvPr/>
        </p:nvSpPr>
        <p:spPr>
          <a:xfrm>
            <a:off x="1824860" y="1181991"/>
            <a:ext cx="9543724"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a:solidFill>
                  <a:schemeClr val="dk1"/>
                </a:solidFill>
                <a:latin typeface="Times New Roman"/>
                <a:ea typeface="Times New Roman"/>
                <a:cs typeface="Times New Roman"/>
                <a:sym typeface="Times New Roman"/>
              </a:rPr>
              <a:t>+ Nhân dân ta luôn có một lòng nồng nàn yêu nước, không phân biệt già trẻ, gái trai. Tinh thần yêu nước thường trực trong mỗi con người.</a:t>
            </a:r>
            <a:endParaRPr/>
          </a:p>
          <a:p>
            <a:pPr marL="0" marR="0" lvl="0" indent="0" algn="l" rtl="0">
              <a:spcBef>
                <a:spcPts val="0"/>
              </a:spcBef>
              <a:spcAft>
                <a:spcPts val="0"/>
              </a:spcAft>
              <a:buNone/>
            </a:pPr>
            <a:r>
              <a:rPr lang="en-US" sz="3000">
                <a:solidFill>
                  <a:schemeClr val="dk1"/>
                </a:solidFill>
                <a:latin typeface="Times New Roman"/>
                <a:ea typeface="Times New Roman"/>
                <a:cs typeface="Times New Roman"/>
                <a:sym typeface="Times New Roman"/>
              </a:rPr>
              <a:t>+ Trong hoàn cảnh bình thường, họ sẽ là những con người bình thường nhưng trong hoàn cảnh đất nước nguy nan, họ sẽ sẵn sàng đứng lên tiêu diệt giặc cứu nước</a:t>
            </a:r>
            <a:endParaRPr sz="3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000">
                <a:solidFill>
                  <a:schemeClr val="dk1"/>
                </a:solidFill>
                <a:latin typeface="Times New Roman"/>
                <a:ea typeface="Times New Roman"/>
                <a:cs typeface="Times New Roman"/>
                <a:sym typeface="Times New Roman"/>
              </a:rPr>
              <a:t>+ Vì chung tấm lòng yêu nước nên dân ta luôn đoàn kết, đồng lòng (góp gạo nuôi Gióng) để tiêu diệt kẻ thù.</a:t>
            </a:r>
            <a:endParaRPr/>
          </a:p>
          <a:p>
            <a:pPr marL="0" marR="0" lvl="0" indent="0" algn="l" rtl="0">
              <a:spcBef>
                <a:spcPts val="0"/>
              </a:spcBef>
              <a:spcAft>
                <a:spcPts val="0"/>
              </a:spcAft>
              <a:buNone/>
            </a:pPr>
            <a:r>
              <a:rPr lang="en-US" sz="3000">
                <a:solidFill>
                  <a:schemeClr val="dk1"/>
                </a:solidFill>
                <a:latin typeface="Times New Roman"/>
                <a:ea typeface="Times New Roman"/>
                <a:cs typeface="Times New Roman"/>
                <a:sym typeface="Times New Roman"/>
              </a:rPr>
              <a:t>+ Mỗi người cần có đóng góp thiết thực cho đất nước, người nhỏ làm việc nhỏ.</a:t>
            </a:r>
            <a:endParaRPr/>
          </a:p>
        </p:txBody>
      </p:sp>
      <p:pic>
        <p:nvPicPr>
          <p:cNvPr id="419" name="Google Shape;419;p46" descr="Picture3"/>
          <p:cNvPicPr preferRelativeResize="0"/>
          <p:nvPr/>
        </p:nvPicPr>
        <p:blipFill rotWithShape="1">
          <a:blip r:embed="rId3">
            <a:alphaModFix/>
          </a:blip>
          <a:srcRect/>
          <a:stretch/>
        </p:blipFill>
        <p:spPr>
          <a:xfrm>
            <a:off x="1524000" y="1"/>
            <a:ext cx="990600" cy="1508125"/>
          </a:xfrm>
          <a:prstGeom prst="rect">
            <a:avLst/>
          </a:prstGeom>
          <a:noFill/>
          <a:ln>
            <a:noFill/>
          </a:ln>
        </p:spPr>
      </p:pic>
      <p:pic>
        <p:nvPicPr>
          <p:cNvPr id="420" name="Google Shape;420;p46" descr="Picture3"/>
          <p:cNvPicPr preferRelativeResize="0"/>
          <p:nvPr/>
        </p:nvPicPr>
        <p:blipFill rotWithShape="1">
          <a:blip r:embed="rId4">
            <a:alphaModFix/>
          </a:blip>
          <a:srcRect/>
          <a:stretch/>
        </p:blipFill>
        <p:spPr>
          <a:xfrm rot="-5400000">
            <a:off x="1554164" y="5380038"/>
            <a:ext cx="1447800" cy="1508125"/>
          </a:xfrm>
          <a:prstGeom prst="rect">
            <a:avLst/>
          </a:prstGeom>
          <a:noFill/>
          <a:ln>
            <a:noFill/>
          </a:ln>
        </p:spPr>
      </p:pic>
      <p:pic>
        <p:nvPicPr>
          <p:cNvPr id="421" name="Google Shape;421;p46" descr="Picture3"/>
          <p:cNvPicPr preferRelativeResize="0"/>
          <p:nvPr/>
        </p:nvPicPr>
        <p:blipFill rotWithShape="1">
          <a:blip r:embed="rId5">
            <a:alphaModFix/>
          </a:blip>
          <a:srcRect/>
          <a:stretch/>
        </p:blipFill>
        <p:spPr>
          <a:xfrm rot="5400000">
            <a:off x="9120188" y="-265113"/>
            <a:ext cx="1282700" cy="1812925"/>
          </a:xfrm>
          <a:prstGeom prst="rect">
            <a:avLst/>
          </a:prstGeom>
          <a:noFill/>
          <a:ln>
            <a:noFill/>
          </a:ln>
        </p:spPr>
      </p:pic>
      <p:pic>
        <p:nvPicPr>
          <p:cNvPr id="422" name="Google Shape;422;p46" descr="Picture3"/>
          <p:cNvPicPr preferRelativeResize="0"/>
          <p:nvPr/>
        </p:nvPicPr>
        <p:blipFill rotWithShape="1">
          <a:blip r:embed="rId5">
            <a:alphaModFix/>
          </a:blip>
          <a:srcRect/>
          <a:stretch/>
        </p:blipFill>
        <p:spPr>
          <a:xfrm rot="10800000">
            <a:off x="9601200" y="5377268"/>
            <a:ext cx="1066800" cy="150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7"/>
                                        </p:tgtEl>
                                        <p:attrNameLst>
                                          <p:attrName>style.visibility</p:attrName>
                                        </p:attrNameLst>
                                      </p:cBhvr>
                                      <p:to>
                                        <p:strVal val="visible"/>
                                      </p:to>
                                    </p:set>
                                    <p:anim calcmode="lin" valueType="num">
                                      <p:cBhvr additive="base">
                                        <p:cTn id="7" dur="500"/>
                                        <p:tgtEl>
                                          <p:spTgt spid="417"/>
                                        </p:tgtEl>
                                        <p:attrNameLst>
                                          <p:attrName>ppt_w</p:attrName>
                                        </p:attrNameLst>
                                      </p:cBhvr>
                                      <p:tavLst>
                                        <p:tav tm="0">
                                          <p:val>
                                            <p:strVal val="0"/>
                                          </p:val>
                                        </p:tav>
                                        <p:tav tm="100000">
                                          <p:val>
                                            <p:strVal val="#ppt_w"/>
                                          </p:val>
                                        </p:tav>
                                      </p:tavLst>
                                    </p:anim>
                                    <p:anim calcmode="lin" valueType="num">
                                      <p:cBhvr additive="base">
                                        <p:cTn id="8" dur="500"/>
                                        <p:tgtEl>
                                          <p:spTgt spid="41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18"/>
                                        </p:tgtEl>
                                        <p:attrNameLst>
                                          <p:attrName>style.visibility</p:attrName>
                                        </p:attrNameLst>
                                      </p:cBhvr>
                                      <p:to>
                                        <p:strVal val="visible"/>
                                      </p:to>
                                    </p:set>
                                    <p:animEffect transition="in" filter="fade">
                                      <p:cBhvr>
                                        <p:cTn id="13" dur="2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7"/>
          <p:cNvSpPr/>
          <p:nvPr/>
        </p:nvSpPr>
        <p:spPr>
          <a:xfrm>
            <a:off x="1861158" y="923584"/>
            <a:ext cx="8806842" cy="1479096"/>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800" i="1">
                <a:solidFill>
                  <a:schemeClr val="dk1"/>
                </a:solidFill>
                <a:latin typeface="Times New Roman"/>
                <a:ea typeface="Times New Roman"/>
                <a:cs typeface="Times New Roman"/>
                <a:sym typeface="Times New Roman"/>
              </a:rPr>
              <a:t>1.Tại sao hội thi thể thao trong nhà trường phổ thông lại mang tên là hội khỏe Phù Đổng</a:t>
            </a:r>
            <a:r>
              <a:rPr lang="en-US" sz="2800" i="1">
                <a:solidFill>
                  <a:srgbClr val="000000"/>
                </a:solidFill>
                <a:latin typeface="Times New Roman"/>
                <a:ea typeface="Times New Roman"/>
                <a:cs typeface="Times New Roman"/>
                <a:sym typeface="Times New Roman"/>
              </a:rPr>
              <a:t>?</a:t>
            </a:r>
            <a:endParaRPr/>
          </a:p>
          <a:p>
            <a:pPr marL="0" marR="0" lvl="0" indent="0" algn="just" rtl="0">
              <a:lnSpc>
                <a:spcPct val="150000"/>
              </a:lnSpc>
              <a:spcBef>
                <a:spcPts val="0"/>
              </a:spcBef>
              <a:spcAft>
                <a:spcPts val="0"/>
              </a:spcAft>
              <a:buNone/>
            </a:pPr>
            <a:r>
              <a:rPr lang="en-US" sz="2800" i="1">
                <a:solidFill>
                  <a:srgbClr val="000000"/>
                </a:solidFill>
                <a:latin typeface="Times New Roman"/>
                <a:ea typeface="Times New Roman"/>
                <a:cs typeface="Times New Roman"/>
                <a:sym typeface="Times New Roman"/>
              </a:rPr>
              <a:t>2.Theo em, thế hệ thiếu niên Việt Nam sẽ làm gì để thể hiện tinh thần yêu nước như vị anh hùng Thánh Gióng?</a:t>
            </a:r>
            <a:endParaRPr sz="2800">
              <a:solidFill>
                <a:schemeClr val="dk1"/>
              </a:solidFill>
              <a:latin typeface="Times New Roman"/>
              <a:ea typeface="Times New Roman"/>
              <a:cs typeface="Times New Roman"/>
              <a:sym typeface="Times New Roman"/>
            </a:endParaRPr>
          </a:p>
        </p:txBody>
      </p:sp>
      <p:pic>
        <p:nvPicPr>
          <p:cNvPr id="428" name="Google Shape;428;p47"/>
          <p:cNvPicPr preferRelativeResize="0"/>
          <p:nvPr/>
        </p:nvPicPr>
        <p:blipFill rotWithShape="1">
          <a:blip r:embed="rId3">
            <a:alphaModFix/>
          </a:blip>
          <a:srcRect/>
          <a:stretch/>
        </p:blipFill>
        <p:spPr>
          <a:xfrm>
            <a:off x="1572007" y="3875654"/>
            <a:ext cx="4692573" cy="2982346"/>
          </a:xfrm>
          <a:prstGeom prst="rect">
            <a:avLst/>
          </a:prstGeom>
          <a:noFill/>
          <a:ln>
            <a:noFill/>
          </a:ln>
        </p:spPr>
      </p:pic>
      <p:pic>
        <p:nvPicPr>
          <p:cNvPr id="429" name="Google Shape;429;p47" descr="C:\Users\ACER\Desktop\z2719466834374_880914a166d22e056503f0a5d17864b4.jpg"/>
          <p:cNvPicPr preferRelativeResize="0"/>
          <p:nvPr/>
        </p:nvPicPr>
        <p:blipFill rotWithShape="1">
          <a:blip r:embed="rId4">
            <a:alphaModFix/>
          </a:blip>
          <a:srcRect/>
          <a:stretch/>
        </p:blipFill>
        <p:spPr>
          <a:xfrm>
            <a:off x="6264580" y="3875654"/>
            <a:ext cx="4409117" cy="2982346"/>
          </a:xfrm>
          <a:prstGeom prst="rect">
            <a:avLst/>
          </a:prstGeom>
          <a:noFill/>
          <a:ln>
            <a:noFill/>
          </a:ln>
        </p:spPr>
      </p:pic>
      <p:sp>
        <p:nvSpPr>
          <p:cNvPr id="430" name="Google Shape;430;p47"/>
          <p:cNvSpPr/>
          <p:nvPr/>
        </p:nvSpPr>
        <p:spPr>
          <a:xfrm>
            <a:off x="1572006" y="73342"/>
            <a:ext cx="2507770" cy="835378"/>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3200" b="1">
                <a:solidFill>
                  <a:srgbClr val="FF0000"/>
                </a:solidFill>
                <a:latin typeface="Times New Roman"/>
                <a:ea typeface="Times New Roman"/>
                <a:cs typeface="Times New Roman"/>
                <a:sym typeface="Times New Roman"/>
              </a:rPr>
              <a:t> Vận dụng: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Effect transition="in" filter="fade">
                                      <p:cBhvr>
                                        <p:cTn id="7" dur="2000"/>
                                        <p:tgtEl>
                                          <p:spTgt spid="4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9"/>
                                        </p:tgtEl>
                                        <p:attrNameLst>
                                          <p:attrName>style.visibility</p:attrName>
                                        </p:attrNameLst>
                                      </p:cBhvr>
                                      <p:to>
                                        <p:strVal val="visible"/>
                                      </p:to>
                                    </p:set>
                                    <p:animEffect transition="in" filter="fade">
                                      <p:cBhvr>
                                        <p:cTn id="12" dur="2000"/>
                                        <p:tgtEl>
                                          <p:spTgt spid="429"/>
                                        </p:tgtEl>
                                      </p:cBhvr>
                                    </p:animEffect>
                                  </p:childTnLst>
                                </p:cTn>
                              </p:par>
                              <p:par>
                                <p:cTn id="13" presetID="10" presetClass="entr" presetSubtype="0" fill="hold" nodeType="withEffect">
                                  <p:stCondLst>
                                    <p:cond delay="0"/>
                                  </p:stCondLst>
                                  <p:childTnLst>
                                    <p:set>
                                      <p:cBhvr>
                                        <p:cTn id="14" dur="1" fill="hold">
                                          <p:stCondLst>
                                            <p:cond delay="0"/>
                                          </p:stCondLst>
                                        </p:cTn>
                                        <p:tgtEl>
                                          <p:spTgt spid="428"/>
                                        </p:tgtEl>
                                        <p:attrNameLst>
                                          <p:attrName>style.visibility</p:attrName>
                                        </p:attrNameLst>
                                      </p:cBhvr>
                                      <p:to>
                                        <p:strVal val="visible"/>
                                      </p:to>
                                    </p:set>
                                    <p:animEffect transition="in" filter="fade">
                                      <p:cBhvr>
                                        <p:cTn id="15" dur="2000"/>
                                        <p:tgtEl>
                                          <p:spTgt spid="428"/>
                                        </p:tgtEl>
                                      </p:cBhvr>
                                    </p:animEffect>
                                  </p:childTnLst>
                                </p:cTn>
                              </p:par>
                              <p:par>
                                <p:cTn id="16" presetID="10" presetClass="entr" presetSubtype="0" fill="hold" nodeType="withEffect">
                                  <p:stCondLst>
                                    <p:cond delay="0"/>
                                  </p:stCondLst>
                                  <p:childTnLst>
                                    <p:set>
                                      <p:cBhvr>
                                        <p:cTn id="17" dur="1" fill="hold">
                                          <p:stCondLst>
                                            <p:cond delay="0"/>
                                          </p:stCondLst>
                                        </p:cTn>
                                        <p:tgtEl>
                                          <p:spTgt spid="427"/>
                                        </p:tgtEl>
                                        <p:attrNameLst>
                                          <p:attrName>style.visibility</p:attrName>
                                        </p:attrNameLst>
                                      </p:cBhvr>
                                      <p:to>
                                        <p:strVal val="visible"/>
                                      </p:to>
                                    </p:set>
                                    <p:animEffect transition="in" filter="fade">
                                      <p:cBhvr>
                                        <p:cTn id="18"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8"/>
          <p:cNvSpPr/>
          <p:nvPr/>
        </p:nvSpPr>
        <p:spPr>
          <a:xfrm>
            <a:off x="2333074" y="1734537"/>
            <a:ext cx="7912780" cy="452431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1.Vì đây là hội thi dành cho lứa tuổi thiếu niên, những người cùng lứa tuổi với Gióng. Hội thi muốn nhắc nhở thiếu niên theo gương Gióng có sức khỏe để học tập và lao động tốt, góp phần bảo vệ Tổ quốc.</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2. Chúng ta sẽ cố gắng chăm rèn luyện thân thể, chăm chỉ học tập, biết vượt qua khó khăn và không ngừng nổ lực trong học tập ở mọi hoàn cảnh.</a:t>
            </a:r>
            <a:endParaRPr/>
          </a:p>
        </p:txBody>
      </p:sp>
      <p:pic>
        <p:nvPicPr>
          <p:cNvPr id="436" name="Google Shape;436;p48" descr="Picture3"/>
          <p:cNvPicPr preferRelativeResize="0"/>
          <p:nvPr/>
        </p:nvPicPr>
        <p:blipFill rotWithShape="1">
          <a:blip r:embed="rId3">
            <a:alphaModFix/>
          </a:blip>
          <a:srcRect/>
          <a:stretch/>
        </p:blipFill>
        <p:spPr>
          <a:xfrm>
            <a:off x="1678750" y="461675"/>
            <a:ext cx="990600" cy="1508125"/>
          </a:xfrm>
          <a:prstGeom prst="rect">
            <a:avLst/>
          </a:prstGeom>
          <a:noFill/>
          <a:ln>
            <a:noFill/>
          </a:ln>
        </p:spPr>
      </p:pic>
      <p:pic>
        <p:nvPicPr>
          <p:cNvPr id="437" name="Google Shape;437;p48" descr="Picture3"/>
          <p:cNvPicPr preferRelativeResize="0"/>
          <p:nvPr/>
        </p:nvPicPr>
        <p:blipFill rotWithShape="1">
          <a:blip r:embed="rId4">
            <a:alphaModFix/>
          </a:blip>
          <a:srcRect/>
          <a:stretch/>
        </p:blipFill>
        <p:spPr>
          <a:xfrm rot="-5400000">
            <a:off x="1708913" y="5341835"/>
            <a:ext cx="1447800" cy="1508125"/>
          </a:xfrm>
          <a:prstGeom prst="rect">
            <a:avLst/>
          </a:prstGeom>
          <a:noFill/>
          <a:ln>
            <a:noFill/>
          </a:ln>
        </p:spPr>
      </p:pic>
      <p:pic>
        <p:nvPicPr>
          <p:cNvPr id="438" name="Google Shape;438;p48" descr="Picture3"/>
          <p:cNvPicPr preferRelativeResize="0"/>
          <p:nvPr/>
        </p:nvPicPr>
        <p:blipFill rotWithShape="1">
          <a:blip r:embed="rId5">
            <a:alphaModFix/>
          </a:blip>
          <a:srcRect/>
          <a:stretch/>
        </p:blipFill>
        <p:spPr>
          <a:xfrm rot="5400000">
            <a:off x="9052072" y="151741"/>
            <a:ext cx="1282700" cy="1812925"/>
          </a:xfrm>
          <a:prstGeom prst="rect">
            <a:avLst/>
          </a:prstGeom>
          <a:noFill/>
          <a:ln>
            <a:noFill/>
          </a:ln>
        </p:spPr>
      </p:pic>
      <p:pic>
        <p:nvPicPr>
          <p:cNvPr id="439" name="Google Shape;439;p48" descr="Picture3"/>
          <p:cNvPicPr preferRelativeResize="0"/>
          <p:nvPr/>
        </p:nvPicPr>
        <p:blipFill rotWithShape="1">
          <a:blip r:embed="rId5">
            <a:alphaModFix/>
          </a:blip>
          <a:srcRect/>
          <a:stretch/>
        </p:blipFill>
        <p:spPr>
          <a:xfrm rot="10800000">
            <a:off x="9570280" y="5341835"/>
            <a:ext cx="1066800" cy="1508125"/>
          </a:xfrm>
          <a:prstGeom prst="rect">
            <a:avLst/>
          </a:prstGeom>
          <a:noFill/>
          <a:ln>
            <a:noFill/>
          </a:ln>
        </p:spPr>
      </p:pic>
      <p:sp>
        <p:nvSpPr>
          <p:cNvPr id="440" name="Google Shape;440;p48"/>
          <p:cNvSpPr/>
          <p:nvPr/>
        </p:nvSpPr>
        <p:spPr>
          <a:xfrm>
            <a:off x="4439816" y="923351"/>
            <a:ext cx="3528392" cy="58477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u="sng">
                <a:solidFill>
                  <a:srgbClr val="FF0000"/>
                </a:solidFill>
                <a:latin typeface="Times New Roman"/>
                <a:ea typeface="Times New Roman"/>
                <a:cs typeface="Times New Roman"/>
                <a:sym typeface="Times New Roman"/>
              </a:rPr>
              <a:t>Gợi ý trả lời</a:t>
            </a:r>
            <a:endParaRPr sz="32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
                                        </p:tgtEl>
                                        <p:attrNameLst>
                                          <p:attrName>style.visibility</p:attrName>
                                        </p:attrNameLst>
                                      </p:cBhvr>
                                      <p:to>
                                        <p:strVal val="visible"/>
                                      </p:to>
                                    </p:set>
                                    <p:animEffect transition="in" filter="fade">
                                      <p:cBhvr>
                                        <p:cTn id="12" dur="2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9"/>
          <p:cNvSpPr txBox="1">
            <a:spLocks noGrp="1"/>
          </p:cNvSpPr>
          <p:nvPr>
            <p:ph type="title"/>
          </p:nvPr>
        </p:nvSpPr>
        <p:spPr>
          <a:xfrm>
            <a:off x="361244" y="139372"/>
            <a:ext cx="2065866" cy="7411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3200"/>
              <a:buFont typeface="Times New Roman"/>
              <a:buNone/>
            </a:pPr>
            <a:r>
              <a:rPr lang="en-US" sz="3200" b="1">
                <a:solidFill>
                  <a:srgbClr val="FF0000"/>
                </a:solidFill>
                <a:latin typeface="Times New Roman"/>
                <a:ea typeface="Times New Roman"/>
                <a:cs typeface="Times New Roman"/>
                <a:sym typeface="Times New Roman"/>
              </a:rPr>
              <a:t>Củng cố</a:t>
            </a:r>
            <a:endParaRPr/>
          </a:p>
        </p:txBody>
      </p:sp>
      <p:pic>
        <p:nvPicPr>
          <p:cNvPr id="446" name="Google Shape;446;p49"/>
          <p:cNvPicPr preferRelativeResize="0">
            <a:picLocks noGrp="1"/>
          </p:cNvPicPr>
          <p:nvPr>
            <p:ph type="body" idx="1"/>
          </p:nvPr>
        </p:nvPicPr>
        <p:blipFill rotWithShape="1">
          <a:blip r:embed="rId3">
            <a:alphaModFix/>
          </a:blip>
          <a:srcRect/>
          <a:stretch/>
        </p:blipFill>
        <p:spPr>
          <a:xfrm>
            <a:off x="948267" y="1046463"/>
            <a:ext cx="9516534" cy="5811537"/>
          </a:xfrm>
          <a:prstGeom prst="rect">
            <a:avLst/>
          </a:prstGeom>
          <a:noFill/>
          <a:ln>
            <a:noFill/>
          </a:ln>
        </p:spPr>
      </p:pic>
      <p:sp>
        <p:nvSpPr>
          <p:cNvPr id="447" name="Google Shape;447;p49"/>
          <p:cNvSpPr/>
          <p:nvPr/>
        </p:nvSpPr>
        <p:spPr>
          <a:xfrm>
            <a:off x="1727199" y="1799430"/>
            <a:ext cx="8037689" cy="430560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b="1" i="1" u="sng">
                <a:solidFill>
                  <a:srgbClr val="0D0D0D"/>
                </a:solidFill>
                <a:latin typeface="Times New Roman"/>
                <a:ea typeface="Times New Roman"/>
                <a:cs typeface="Times New Roman"/>
                <a:sym typeface="Times New Roman"/>
              </a:rPr>
              <a:t>*Về thể loại:</a:t>
            </a:r>
            <a:endParaRPr/>
          </a:p>
          <a:p>
            <a:pPr marL="0" marR="0" lvl="0" indent="0" algn="l" rtl="0">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-Nắm được định nghĩa và nhận biết được một số yếu tố của truyền thuyết.</a:t>
            </a:r>
            <a:endParaRPr/>
          </a:p>
          <a:p>
            <a:pPr marL="0" marR="0" lvl="0" indent="0" algn="l" rtl="0">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-Nhận biết được nhân vật, các chi tiết tiêu biểu trong tác phẩm và tình cảm, thái độ của người viết thể hiện qua ngôn ngữ.</a:t>
            </a:r>
            <a:endParaRPr/>
          </a:p>
          <a:p>
            <a:pPr marL="0" marR="0" lvl="0" indent="0" algn="l" rtl="0">
              <a:lnSpc>
                <a:spcPct val="115000"/>
              </a:lnSpc>
              <a:spcBef>
                <a:spcPts val="0"/>
              </a:spcBef>
              <a:spcAft>
                <a:spcPts val="0"/>
              </a:spcAft>
              <a:buNone/>
            </a:pPr>
            <a:r>
              <a:rPr lang="en-US" sz="2400" b="1" i="1" u="sng">
                <a:solidFill>
                  <a:srgbClr val="0D0D0D"/>
                </a:solidFill>
                <a:latin typeface="Times New Roman"/>
                <a:ea typeface="Times New Roman"/>
                <a:cs typeface="Times New Roman"/>
                <a:sym typeface="Times New Roman"/>
              </a:rPr>
              <a:t>*Về cách đọc:</a:t>
            </a:r>
            <a:endParaRPr/>
          </a:p>
          <a:p>
            <a:pPr marL="0" marR="0" lvl="0" indent="0" algn="l" rtl="0">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-Nắm được tiến trình đọc hiểu một văn bản truyền thuyết.</a:t>
            </a:r>
            <a:endParaRPr/>
          </a:p>
          <a:p>
            <a:pPr marL="0" marR="0" lvl="0" indent="0" algn="l" rtl="0">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-Khi đọc truyền thuyết cần chú ý các yếu tố kì ảo và các yếu tố hay dấu tích lịch sử được nhắc đến.</a:t>
            </a:r>
            <a:endParaRPr/>
          </a:p>
          <a:p>
            <a:pPr marL="0" marR="0" lvl="0" indent="0" algn="l" rtl="0">
              <a:lnSpc>
                <a:spcPct val="115000"/>
              </a:lnSpc>
              <a:spcBef>
                <a:spcPts val="0"/>
              </a:spcBef>
              <a:spcAft>
                <a:spcPts val="0"/>
              </a:spcAft>
              <a:buNone/>
            </a:pPr>
            <a:r>
              <a:rPr lang="en-US" sz="2400">
                <a:solidFill>
                  <a:srgbClr val="0D0D0D"/>
                </a:solidFill>
                <a:latin typeface="Times New Roman"/>
                <a:ea typeface="Times New Roman"/>
                <a:cs typeface="Times New Roman"/>
                <a:sym typeface="Times New Roman"/>
              </a:rPr>
              <a:t>-Biết cách tóm tắt một văn bản tự sự.</a:t>
            </a: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par>
                                <p:cTn id="8" presetID="10" presetClass="entr" presetSubtype="0" fill="hold" nodeType="withEffect">
                                  <p:stCondLst>
                                    <p:cond delay="0"/>
                                  </p:stCondLst>
                                  <p:childTnLst>
                                    <p:set>
                                      <p:cBhvr>
                                        <p:cTn id="9" dur="1" fill="hold">
                                          <p:stCondLst>
                                            <p:cond delay="0"/>
                                          </p:stCondLst>
                                        </p:cTn>
                                        <p:tgtEl>
                                          <p:spTgt spid="447"/>
                                        </p:tgtEl>
                                        <p:attrNameLst>
                                          <p:attrName>style.visibility</p:attrName>
                                        </p:attrNameLst>
                                      </p:cBhvr>
                                      <p:to>
                                        <p:strVal val="visible"/>
                                      </p:to>
                                    </p:set>
                                    <p:animEffect transition="in" filter="fade">
                                      <p:cBhvr>
                                        <p:cTn id="10"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0"/>
          <p:cNvSpPr/>
          <p:nvPr/>
        </p:nvSpPr>
        <p:spPr>
          <a:xfrm>
            <a:off x="3032127" y="1451801"/>
            <a:ext cx="6477000" cy="838200"/>
          </a:xfrm>
          <a:prstGeom prst="rect">
            <a:avLst/>
          </a:prstGeom>
          <a:gradFill>
            <a:gsLst>
              <a:gs pos="0">
                <a:srgbClr val="CCFFFF"/>
              </a:gs>
              <a:gs pos="100000">
                <a:srgbClr val="66FF99"/>
              </a:gs>
            </a:gsLst>
            <a:path path="circle">
              <a:fillToRect l="50000" t="50000" r="50000" b="50000"/>
            </a:path>
            <a:tileRect/>
          </a:gradFill>
          <a:ln w="9525" cap="flat" cmpd="sng">
            <a:solidFill>
              <a:srgbClr val="00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00FF"/>
                </a:solidFill>
                <a:latin typeface="Calibri"/>
                <a:ea typeface="Calibri"/>
                <a:cs typeface="Calibri"/>
                <a:sym typeface="Calibri"/>
              </a:rPr>
              <a:t>HƯỚNG DẪN HỌC TẬP VỀ NHÀ</a:t>
            </a:r>
            <a:endParaRPr/>
          </a:p>
        </p:txBody>
      </p:sp>
      <p:sp>
        <p:nvSpPr>
          <p:cNvPr id="453" name="Google Shape;453;p50"/>
          <p:cNvSpPr/>
          <p:nvPr/>
        </p:nvSpPr>
        <p:spPr>
          <a:xfrm>
            <a:off x="1524000" y="1295400"/>
            <a:ext cx="9144000" cy="5562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i="1">
              <a:solidFill>
                <a:srgbClr val="FF00FF"/>
              </a:solidFill>
              <a:latin typeface="Calibri"/>
              <a:ea typeface="Calibri"/>
              <a:cs typeface="Calibri"/>
              <a:sym typeface="Calibri"/>
            </a:endParaRPr>
          </a:p>
          <a:p>
            <a:pPr marL="0" marR="0" lvl="0" indent="0" algn="l" rtl="0">
              <a:spcBef>
                <a:spcPts val="0"/>
              </a:spcBef>
              <a:spcAft>
                <a:spcPts val="0"/>
              </a:spcAft>
              <a:buNone/>
            </a:pPr>
            <a:endParaRPr sz="1800" i="1">
              <a:solidFill>
                <a:schemeClr val="dk2"/>
              </a:solidFill>
              <a:latin typeface="Calibri"/>
              <a:ea typeface="Calibri"/>
              <a:cs typeface="Calibri"/>
              <a:sym typeface="Calibri"/>
            </a:endParaRPr>
          </a:p>
        </p:txBody>
      </p:sp>
      <p:sp>
        <p:nvSpPr>
          <p:cNvPr id="454" name="Google Shape;454;p50"/>
          <p:cNvSpPr/>
          <p:nvPr/>
        </p:nvSpPr>
        <p:spPr>
          <a:xfrm>
            <a:off x="1936781" y="2773685"/>
            <a:ext cx="8731220"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FF0000"/>
                </a:solidFill>
                <a:latin typeface="Calibri"/>
                <a:ea typeface="Calibri"/>
                <a:cs typeface="Calibri"/>
                <a:sym typeface="Calibri"/>
              </a:rPr>
              <a:t>1)</a:t>
            </a:r>
            <a:r>
              <a:rPr lang="en-US" sz="3200" b="1" dirty="0" err="1">
                <a:solidFill>
                  <a:srgbClr val="FF0000"/>
                </a:solidFill>
                <a:latin typeface="Calibri"/>
                <a:ea typeface="Calibri"/>
                <a:cs typeface="Calibri"/>
                <a:sym typeface="Calibri"/>
              </a:rPr>
              <a:t>Học</a:t>
            </a:r>
            <a:r>
              <a:rPr lang="en-US" sz="3200" b="1" dirty="0">
                <a:solidFill>
                  <a:srgbClr val="FF000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bài</a:t>
            </a:r>
            <a:r>
              <a:rPr lang="en-US" sz="3200" b="1" dirty="0">
                <a:solidFill>
                  <a:srgbClr val="FF000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cũ</a:t>
            </a:r>
            <a:r>
              <a:rPr lang="en-US" sz="3200" b="1" dirty="0">
                <a:solidFill>
                  <a:srgbClr val="FF0000"/>
                </a:solidFill>
                <a:latin typeface="Calibri"/>
                <a:ea typeface="Calibri"/>
                <a:cs typeface="Calibri"/>
                <a:sym typeface="Calibri"/>
              </a:rPr>
              <a:t>:</a:t>
            </a:r>
            <a:endParaRPr dirty="0"/>
          </a:p>
          <a:p>
            <a:pPr marL="0" marR="0" lvl="0" indent="0" algn="l" rtl="0">
              <a:spcBef>
                <a:spcPts val="0"/>
              </a:spcBef>
              <a:spcAft>
                <a:spcPts val="0"/>
              </a:spcAft>
              <a:buNone/>
            </a:pPr>
            <a:r>
              <a:rPr lang="en-US" sz="3200" b="1" dirty="0">
                <a:solidFill>
                  <a:srgbClr val="FF0000"/>
                </a:solidFill>
                <a:latin typeface="Calibri"/>
                <a:ea typeface="Calibri"/>
                <a:cs typeface="Calibri"/>
                <a:sym typeface="Calibri"/>
              </a:rPr>
              <a:t> </a:t>
            </a:r>
            <a:r>
              <a:rPr lang="en-US" sz="3200" b="1" dirty="0">
                <a:solidFill>
                  <a:srgbClr val="000000"/>
                </a:solidFill>
                <a:latin typeface="Calibri"/>
                <a:ea typeface="Calibri"/>
                <a:cs typeface="Calibri"/>
                <a:sym typeface="Calibri"/>
              </a:rPr>
              <a:t>-</a:t>
            </a:r>
            <a:r>
              <a:rPr lang="en-US" sz="3200" b="1" dirty="0" err="1">
                <a:solidFill>
                  <a:srgbClr val="000000"/>
                </a:solidFill>
                <a:latin typeface="Calibri"/>
                <a:ea typeface="Calibri"/>
                <a:cs typeface="Calibri"/>
                <a:sym typeface="Calibri"/>
              </a:rPr>
              <a:t>Tập</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kể</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lại</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truyện</a:t>
            </a:r>
            <a:r>
              <a:rPr lang="en-US" sz="3200" b="1" dirty="0">
                <a:solidFill>
                  <a:srgbClr val="000000"/>
                </a:solidFill>
                <a:latin typeface="Calibri"/>
                <a:ea typeface="Calibri"/>
                <a:cs typeface="Calibri"/>
                <a:sym typeface="Calibri"/>
              </a:rPr>
              <a:t> : “ </a:t>
            </a:r>
            <a:r>
              <a:rPr lang="en-US" sz="3200" b="1" dirty="0" err="1">
                <a:solidFill>
                  <a:srgbClr val="000000"/>
                </a:solidFill>
                <a:latin typeface="Calibri"/>
                <a:ea typeface="Calibri"/>
                <a:cs typeface="Calibri"/>
                <a:sym typeface="Calibri"/>
              </a:rPr>
              <a:t>Thánh</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Gióng</a:t>
            </a:r>
            <a:r>
              <a:rPr lang="en-US" sz="3200" b="1" dirty="0">
                <a:solidFill>
                  <a:srgbClr val="000000"/>
                </a:solidFill>
                <a:latin typeface="Calibri"/>
                <a:ea typeface="Calibri"/>
                <a:cs typeface="Calibri"/>
                <a:sym typeface="Calibri"/>
              </a:rPr>
              <a:t>”.</a:t>
            </a:r>
            <a:endParaRPr dirty="0"/>
          </a:p>
          <a:p>
            <a:pPr marL="0" marR="0" lvl="0" indent="0" algn="l" rtl="0">
              <a:spcBef>
                <a:spcPts val="0"/>
              </a:spcBef>
              <a:spcAft>
                <a:spcPts val="0"/>
              </a:spcAft>
              <a:buNone/>
            </a:pP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Nắm</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vững</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các</a:t>
            </a:r>
            <a:r>
              <a:rPr lang="en-US" sz="3200" b="1" dirty="0">
                <a:solidFill>
                  <a:srgbClr val="000000"/>
                </a:solidFill>
                <a:latin typeface="Calibri"/>
                <a:ea typeface="Calibri"/>
                <a:cs typeface="Calibri"/>
                <a:sym typeface="Calibri"/>
              </a:rPr>
              <a:t> tri </a:t>
            </a:r>
            <a:r>
              <a:rPr lang="en-US" sz="3200" b="1" dirty="0" err="1">
                <a:solidFill>
                  <a:srgbClr val="000000"/>
                </a:solidFill>
                <a:latin typeface="Calibri"/>
                <a:ea typeface="Calibri"/>
                <a:cs typeface="Calibri"/>
                <a:sym typeface="Calibri"/>
              </a:rPr>
              <a:t>thức</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đọc</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hiểu</a:t>
            </a:r>
            <a:r>
              <a:rPr lang="en-US" sz="3200" b="1" dirty="0">
                <a:solidFill>
                  <a:srgbClr val="000000"/>
                </a:solidFill>
                <a:latin typeface="Calibri"/>
                <a:ea typeface="Calibri"/>
                <a:cs typeface="Calibri"/>
                <a:sym typeface="Calibri"/>
              </a:rPr>
              <a:t> </a:t>
            </a:r>
            <a:r>
              <a:rPr lang="en-US" sz="3200" b="1" dirty="0" err="1">
                <a:solidFill>
                  <a:srgbClr val="000000"/>
                </a:solidFill>
                <a:latin typeface="Calibri"/>
                <a:ea typeface="Calibri"/>
                <a:cs typeface="Calibri"/>
                <a:sym typeface="Calibri"/>
              </a:rPr>
              <a:t>trong</a:t>
            </a:r>
            <a:r>
              <a:rPr lang="en-US" sz="3200" b="1" dirty="0">
                <a:solidFill>
                  <a:srgbClr val="000000"/>
                </a:solidFill>
                <a:latin typeface="Calibri"/>
                <a:ea typeface="Calibri"/>
                <a:cs typeface="Calibri"/>
                <a:sym typeface="Calibri"/>
              </a:rPr>
              <a:t> SGK/</a:t>
            </a:r>
            <a:r>
              <a:rPr lang="en-US" sz="3200" b="1" dirty="0" err="1">
                <a:solidFill>
                  <a:srgbClr val="000000"/>
                </a:solidFill>
                <a:latin typeface="Calibri"/>
                <a:ea typeface="Calibri"/>
                <a:cs typeface="Calibri"/>
                <a:sym typeface="Calibri"/>
              </a:rPr>
              <a:t>tr</a:t>
            </a:r>
            <a:r>
              <a:rPr lang="en-US" sz="3200" b="1" dirty="0">
                <a:solidFill>
                  <a:srgbClr val="000000"/>
                </a:solidFill>
                <a:latin typeface="Calibri"/>
                <a:ea typeface="Calibri"/>
                <a:cs typeface="Calibri"/>
                <a:sym typeface="Calibri"/>
              </a:rPr>
              <a:t> 17.</a:t>
            </a:r>
            <a:endParaRPr dirty="0"/>
          </a:p>
          <a:p>
            <a:pPr marL="0" marR="0" lvl="0" indent="0" algn="l" rtl="0">
              <a:spcBef>
                <a:spcPts val="0"/>
              </a:spcBef>
              <a:spcAft>
                <a:spcPts val="0"/>
              </a:spcAft>
              <a:buNone/>
            </a:pPr>
            <a:r>
              <a:rPr lang="en-US" sz="3200" b="1" dirty="0">
                <a:solidFill>
                  <a:srgbClr val="FF0000"/>
                </a:solidFill>
                <a:latin typeface="Calibri"/>
                <a:ea typeface="Calibri"/>
                <a:cs typeface="Calibri"/>
                <a:sym typeface="Calibri"/>
              </a:rPr>
              <a:t>2)</a:t>
            </a:r>
            <a:r>
              <a:rPr lang="en-US" sz="3200" b="1" dirty="0" err="1">
                <a:solidFill>
                  <a:srgbClr val="FF0000"/>
                </a:solidFill>
                <a:latin typeface="Calibri"/>
                <a:ea typeface="Calibri"/>
                <a:cs typeface="Calibri"/>
                <a:sym typeface="Calibri"/>
              </a:rPr>
              <a:t>Chuẩn</a:t>
            </a:r>
            <a:r>
              <a:rPr lang="en-US" sz="3200" b="1" dirty="0">
                <a:solidFill>
                  <a:srgbClr val="FF0000"/>
                </a:solidFill>
                <a:latin typeface="Calibri"/>
                <a:ea typeface="Calibri"/>
                <a:cs typeface="Calibri"/>
                <a:sym typeface="Calibri"/>
              </a:rPr>
              <a:t> </a:t>
            </a:r>
            <a:r>
              <a:rPr lang="en-US" sz="3200" b="1" dirty="0" err="1">
                <a:solidFill>
                  <a:srgbClr val="FF0000"/>
                </a:solidFill>
                <a:latin typeface="Calibri"/>
                <a:ea typeface="Calibri"/>
                <a:cs typeface="Calibri"/>
                <a:sym typeface="Calibri"/>
              </a:rPr>
              <a:t>bị</a:t>
            </a:r>
            <a:r>
              <a:rPr lang="en-US" sz="3200" b="1" dirty="0">
                <a:solidFill>
                  <a:srgbClr val="FF0000"/>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Văn</a:t>
            </a:r>
            <a:r>
              <a:rPr lang="en-US" sz="3200" b="1" dirty="0">
                <a:solidFill>
                  <a:srgbClr val="0C0C0C"/>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bản</a:t>
            </a:r>
            <a:r>
              <a:rPr lang="en-US" sz="3200" b="1" dirty="0">
                <a:solidFill>
                  <a:srgbClr val="0C0C0C"/>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Sự</a:t>
            </a:r>
            <a:r>
              <a:rPr lang="en-US" sz="3200" b="1" dirty="0">
                <a:solidFill>
                  <a:srgbClr val="0C0C0C"/>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tích</a:t>
            </a:r>
            <a:r>
              <a:rPr lang="en-US" sz="3200" b="1" dirty="0">
                <a:solidFill>
                  <a:srgbClr val="0C0C0C"/>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hồ</a:t>
            </a:r>
            <a:r>
              <a:rPr lang="en-US" sz="3200" b="1" dirty="0">
                <a:solidFill>
                  <a:srgbClr val="0C0C0C"/>
                </a:solidFill>
                <a:latin typeface="Calibri"/>
                <a:ea typeface="Calibri"/>
                <a:cs typeface="Calibri"/>
                <a:sym typeface="Calibri"/>
              </a:rPr>
              <a:t> </a:t>
            </a:r>
            <a:r>
              <a:rPr lang="en-US" sz="3200" b="1" dirty="0" err="1">
                <a:solidFill>
                  <a:srgbClr val="0C0C0C"/>
                </a:solidFill>
                <a:latin typeface="Calibri"/>
                <a:ea typeface="Calibri"/>
                <a:cs typeface="Calibri"/>
                <a:sym typeface="Calibri"/>
              </a:rPr>
              <a:t>Gươm</a:t>
            </a:r>
            <a:r>
              <a:rPr lang="en-US" sz="3200" b="1" dirty="0">
                <a:solidFill>
                  <a:srgbClr val="0C0C0C"/>
                </a:solidFill>
                <a:latin typeface="Calibri"/>
                <a:ea typeface="Calibri"/>
                <a:cs typeface="Calibri"/>
                <a:sym typeface="Calibri"/>
              </a:rPr>
              <a:t>”</a:t>
            </a:r>
            <a:endParaRPr dirty="0"/>
          </a:p>
        </p:txBody>
      </p:sp>
      <p:pic>
        <p:nvPicPr>
          <p:cNvPr id="455" name="Google Shape;455;p50" descr="Picture3"/>
          <p:cNvPicPr preferRelativeResize="0"/>
          <p:nvPr/>
        </p:nvPicPr>
        <p:blipFill rotWithShape="1">
          <a:blip r:embed="rId3">
            <a:alphaModFix/>
          </a:blip>
          <a:srcRect/>
          <a:stretch/>
        </p:blipFill>
        <p:spPr>
          <a:xfrm>
            <a:off x="1567257" y="459934"/>
            <a:ext cx="1115616" cy="1508125"/>
          </a:xfrm>
          <a:prstGeom prst="rect">
            <a:avLst/>
          </a:prstGeom>
          <a:noFill/>
          <a:ln>
            <a:noFill/>
          </a:ln>
        </p:spPr>
      </p:pic>
      <p:pic>
        <p:nvPicPr>
          <p:cNvPr id="456" name="Google Shape;456;p50" descr="Picture3"/>
          <p:cNvPicPr preferRelativeResize="0"/>
          <p:nvPr/>
        </p:nvPicPr>
        <p:blipFill rotWithShape="1">
          <a:blip r:embed="rId4">
            <a:alphaModFix/>
          </a:blip>
          <a:srcRect/>
          <a:stretch/>
        </p:blipFill>
        <p:spPr>
          <a:xfrm rot="-5400000">
            <a:off x="1554164" y="4738686"/>
            <a:ext cx="1447800" cy="1508125"/>
          </a:xfrm>
          <a:prstGeom prst="rect">
            <a:avLst/>
          </a:prstGeom>
          <a:noFill/>
          <a:ln>
            <a:noFill/>
          </a:ln>
        </p:spPr>
      </p:pic>
      <p:pic>
        <p:nvPicPr>
          <p:cNvPr id="457" name="Google Shape;457;p50" descr="Picture3"/>
          <p:cNvPicPr preferRelativeResize="0"/>
          <p:nvPr/>
        </p:nvPicPr>
        <p:blipFill rotWithShape="1">
          <a:blip r:embed="rId5">
            <a:alphaModFix/>
          </a:blip>
          <a:srcRect/>
          <a:stretch/>
        </p:blipFill>
        <p:spPr>
          <a:xfrm rot="5400000">
            <a:off x="9163444" y="194822"/>
            <a:ext cx="1282700" cy="1812925"/>
          </a:xfrm>
          <a:prstGeom prst="rect">
            <a:avLst/>
          </a:prstGeom>
          <a:noFill/>
          <a:ln>
            <a:noFill/>
          </a:ln>
        </p:spPr>
      </p:pic>
      <p:pic>
        <p:nvPicPr>
          <p:cNvPr id="458" name="Google Shape;458;p50" descr="Picture3"/>
          <p:cNvPicPr preferRelativeResize="0"/>
          <p:nvPr/>
        </p:nvPicPr>
        <p:blipFill rotWithShape="1">
          <a:blip r:embed="rId5">
            <a:alphaModFix/>
          </a:blip>
          <a:srcRect/>
          <a:stretch/>
        </p:blipFill>
        <p:spPr>
          <a:xfrm rot="10800000">
            <a:off x="9601199" y="4738685"/>
            <a:ext cx="1066800" cy="1508125"/>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8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54"/>
                                        </p:tgtEl>
                                        <p:attrNameLst>
                                          <p:attrName>style.visibility</p:attrName>
                                        </p:attrNameLst>
                                      </p:cBhvr>
                                      <p:to>
                                        <p:strVal val="visible"/>
                                      </p:to>
                                    </p:set>
                                    <p:anim calcmode="lin" valueType="num">
                                      <p:cBhvr additive="base">
                                        <p:cTn id="12" dur="500"/>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1"/>
          <p:cNvPicPr preferRelativeResize="0"/>
          <p:nvPr/>
        </p:nvPicPr>
        <p:blipFill rotWithShape="1">
          <a:blip r:embed="rId3">
            <a:alphaModFix/>
          </a:blip>
          <a:srcRect l="23640" t="23111" r="7000" b="10519"/>
          <a:stretch/>
        </p:blipFill>
        <p:spPr>
          <a:xfrm>
            <a:off x="0" y="0"/>
            <a:ext cx="12192000" cy="6858000"/>
          </a:xfrm>
          <a:prstGeom prst="rect">
            <a:avLst/>
          </a:prstGeom>
          <a:noFill/>
          <a:ln>
            <a:noFill/>
          </a:ln>
        </p:spPr>
      </p:pic>
      <p:pic>
        <p:nvPicPr>
          <p:cNvPr id="465" name="Google Shape;465;p51"/>
          <p:cNvPicPr preferRelativeResize="0"/>
          <p:nvPr/>
        </p:nvPicPr>
        <p:blipFill rotWithShape="1">
          <a:blip r:embed="rId4">
            <a:alphaModFix/>
          </a:blip>
          <a:srcRect l="22909" t="20364" r="6455" b="9817"/>
          <a:stretch/>
        </p:blipFill>
        <p:spPr>
          <a:xfrm>
            <a:off x="-1" y="0"/>
            <a:ext cx="12334877" cy="6858000"/>
          </a:xfrm>
          <a:prstGeom prst="rect">
            <a:avLst/>
          </a:prstGeom>
          <a:noFill/>
          <a:ln>
            <a:noFill/>
          </a:ln>
        </p:spPr>
      </p:pic>
      <p:sp>
        <p:nvSpPr>
          <p:cNvPr id="466" name="Google Shape;466;p51"/>
          <p:cNvSpPr/>
          <p:nvPr/>
        </p:nvSpPr>
        <p:spPr>
          <a:xfrm rot="10800000">
            <a:off x="10443319" y="0"/>
            <a:ext cx="1785257" cy="1268413"/>
          </a:xfrm>
          <a:prstGeom prst="triangle">
            <a:avLst>
              <a:gd name="adj" fmla="val 0"/>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51"/>
          <p:cNvSpPr/>
          <p:nvPr/>
        </p:nvSpPr>
        <p:spPr>
          <a:xfrm rot="10800000" flipH="1">
            <a:off x="0" y="-1"/>
            <a:ext cx="1864426" cy="1235034"/>
          </a:xfrm>
          <a:prstGeom prst="triangle">
            <a:avLst>
              <a:gd name="adj" fmla="val 0"/>
            </a:avLst>
          </a:prstGeom>
          <a:gradFill>
            <a:gsLst>
              <a:gs pos="0">
                <a:srgbClr val="A6B6DE"/>
              </a:gs>
              <a:gs pos="50000">
                <a:srgbClr val="98AAD9"/>
              </a:gs>
              <a:gs pos="100000">
                <a:srgbClr val="859CD7"/>
              </a:gs>
            </a:gsLst>
            <a:lin ang="5400000"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51"/>
          <p:cNvSpPr txBox="1"/>
          <p:nvPr/>
        </p:nvSpPr>
        <p:spPr>
          <a:xfrm>
            <a:off x="1816850" y="1174827"/>
            <a:ext cx="9440958"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1" dirty="0" smtClean="0">
                <a:solidFill>
                  <a:srgbClr val="C00000"/>
                </a:solidFill>
                <a:latin typeface="Times New Roman"/>
                <a:ea typeface="Times New Roman"/>
                <a:cs typeface="Times New Roman"/>
                <a:sym typeface="Times New Roman"/>
              </a:rPr>
              <a:t> </a:t>
            </a:r>
            <a:endParaRPr b="1" dirty="0">
              <a:solidFill>
                <a:srgbClr val="C00000"/>
              </a:solidFill>
            </a:endParaRPr>
          </a:p>
          <a:p>
            <a:pPr marL="0" marR="0" lvl="0" indent="0" algn="ctr" rtl="0">
              <a:spcBef>
                <a:spcPts val="0"/>
              </a:spcBef>
              <a:spcAft>
                <a:spcPts val="0"/>
              </a:spcAft>
              <a:buNone/>
            </a:pPr>
            <a:r>
              <a:rPr lang="en-US" sz="6600" b="1" i="1" dirty="0" err="1">
                <a:solidFill>
                  <a:srgbClr val="C00000"/>
                </a:solidFill>
                <a:latin typeface="Times New Roman"/>
                <a:ea typeface="Times New Roman"/>
                <a:cs typeface="Times New Roman"/>
                <a:sym typeface="Times New Roman"/>
              </a:rPr>
              <a:t>Chúc</a:t>
            </a:r>
            <a:r>
              <a:rPr lang="en-US" sz="6600" b="1" i="1" dirty="0">
                <a:solidFill>
                  <a:srgbClr val="C00000"/>
                </a:solidFill>
                <a:latin typeface="Times New Roman"/>
                <a:ea typeface="Times New Roman"/>
                <a:cs typeface="Times New Roman"/>
                <a:sym typeface="Times New Roman"/>
              </a:rPr>
              <a:t> </a:t>
            </a:r>
            <a:r>
              <a:rPr lang="en-US" sz="6600" b="1" i="1" dirty="0" err="1">
                <a:solidFill>
                  <a:srgbClr val="C00000"/>
                </a:solidFill>
                <a:latin typeface="Times New Roman"/>
                <a:ea typeface="Times New Roman"/>
                <a:cs typeface="Times New Roman"/>
                <a:sym typeface="Times New Roman"/>
              </a:rPr>
              <a:t>các</a:t>
            </a:r>
            <a:r>
              <a:rPr lang="en-US" sz="6600" b="1" i="1" dirty="0">
                <a:solidFill>
                  <a:srgbClr val="C00000"/>
                </a:solidFill>
                <a:latin typeface="Times New Roman"/>
                <a:ea typeface="Times New Roman"/>
                <a:cs typeface="Times New Roman"/>
                <a:sym typeface="Times New Roman"/>
              </a:rPr>
              <a:t> </a:t>
            </a:r>
            <a:r>
              <a:rPr lang="en-US" sz="6600" b="1" i="1" dirty="0" err="1">
                <a:solidFill>
                  <a:srgbClr val="C00000"/>
                </a:solidFill>
                <a:latin typeface="Times New Roman"/>
                <a:ea typeface="Times New Roman"/>
                <a:cs typeface="Times New Roman"/>
                <a:sym typeface="Times New Roman"/>
              </a:rPr>
              <a:t>em</a:t>
            </a:r>
            <a:r>
              <a:rPr lang="en-US" sz="6600" b="1" i="1" dirty="0">
                <a:solidFill>
                  <a:srgbClr val="C00000"/>
                </a:solidFill>
                <a:latin typeface="Times New Roman"/>
                <a:ea typeface="Times New Roman"/>
                <a:cs typeface="Times New Roman"/>
                <a:sym typeface="Times New Roman"/>
              </a:rPr>
              <a:t> </a:t>
            </a:r>
            <a:r>
              <a:rPr lang="en-US" sz="6600" b="1" i="1" dirty="0" err="1">
                <a:solidFill>
                  <a:srgbClr val="C00000"/>
                </a:solidFill>
                <a:latin typeface="Times New Roman"/>
                <a:ea typeface="Times New Roman"/>
                <a:cs typeface="Times New Roman"/>
                <a:sym typeface="Times New Roman"/>
              </a:rPr>
              <a:t>luôn</a:t>
            </a:r>
            <a:r>
              <a:rPr lang="en-US" sz="6600" b="1" i="1" dirty="0">
                <a:solidFill>
                  <a:srgbClr val="C00000"/>
                </a:solidFill>
                <a:latin typeface="Times New Roman"/>
                <a:ea typeface="Times New Roman"/>
                <a:cs typeface="Times New Roman"/>
                <a:sym typeface="Times New Roman"/>
              </a:rPr>
              <a:t> </a:t>
            </a:r>
            <a:r>
              <a:rPr lang="en-US" sz="6600" b="1" i="1" dirty="0" err="1">
                <a:solidFill>
                  <a:srgbClr val="C00000"/>
                </a:solidFill>
                <a:latin typeface="Times New Roman"/>
                <a:ea typeface="Times New Roman"/>
                <a:cs typeface="Times New Roman"/>
                <a:sym typeface="Times New Roman"/>
              </a:rPr>
              <a:t>học</a:t>
            </a:r>
            <a:r>
              <a:rPr lang="en-US" sz="6600" b="1" i="1" dirty="0">
                <a:solidFill>
                  <a:srgbClr val="C00000"/>
                </a:solidFill>
                <a:latin typeface="Times New Roman"/>
                <a:ea typeface="Times New Roman"/>
                <a:cs typeface="Times New Roman"/>
                <a:sym typeface="Times New Roman"/>
              </a:rPr>
              <a:t> </a:t>
            </a:r>
            <a:r>
              <a:rPr lang="en-US" sz="6600" b="1" i="1" dirty="0" err="1">
                <a:solidFill>
                  <a:srgbClr val="C00000"/>
                </a:solidFill>
                <a:latin typeface="Times New Roman"/>
                <a:ea typeface="Times New Roman"/>
                <a:cs typeface="Times New Roman"/>
                <a:sym typeface="Times New Roman"/>
              </a:rPr>
              <a:t>giỏi</a:t>
            </a:r>
            <a:endParaRPr sz="6600" b="1" i="1" dirty="0">
              <a:solidFill>
                <a:srgbClr val="C00000"/>
              </a:solidFill>
              <a:latin typeface="Times New Roman"/>
              <a:ea typeface="Times New Roman"/>
              <a:cs typeface="Times New Roman"/>
              <a:sym typeface="Times New Roman"/>
            </a:endParaRPr>
          </a:p>
        </p:txBody>
      </p:sp>
      <p:pic>
        <p:nvPicPr>
          <p:cNvPr id="469" name="Google Shape;469;p51"/>
          <p:cNvPicPr preferRelativeResize="0"/>
          <p:nvPr/>
        </p:nvPicPr>
        <p:blipFill rotWithShape="1">
          <a:blip r:embed="rId5">
            <a:alphaModFix/>
          </a:blip>
          <a:srcRect/>
          <a:stretch/>
        </p:blipFill>
        <p:spPr>
          <a:xfrm>
            <a:off x="395998" y="2681092"/>
            <a:ext cx="4520386" cy="4520386"/>
          </a:xfrm>
          <a:prstGeom prst="rect">
            <a:avLst/>
          </a:prstGeom>
          <a:noFill/>
          <a:ln>
            <a:noFill/>
          </a:ln>
        </p:spPr>
      </p:pic>
      <p:pic>
        <p:nvPicPr>
          <p:cNvPr id="470" name="Google Shape;470;p51"/>
          <p:cNvPicPr preferRelativeResize="0"/>
          <p:nvPr/>
        </p:nvPicPr>
        <p:blipFill rotWithShape="1">
          <a:blip r:embed="rId5">
            <a:alphaModFix/>
          </a:blip>
          <a:srcRect/>
          <a:stretch/>
        </p:blipFill>
        <p:spPr>
          <a:xfrm>
            <a:off x="7341086" y="2619736"/>
            <a:ext cx="4520386" cy="45203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p:nvPr/>
        </p:nvSpPr>
        <p:spPr>
          <a:xfrm>
            <a:off x="309093" y="193183"/>
            <a:ext cx="11539471" cy="1210614"/>
          </a:xfrm>
          <a:prstGeom prst="downArrowCallout">
            <a:avLst>
              <a:gd name="adj1" fmla="val 25000"/>
              <a:gd name="adj2" fmla="val 25000"/>
              <a:gd name="adj3" fmla="val 25000"/>
              <a:gd name="adj4" fmla="val 64977"/>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Times New Roman"/>
              <a:buNone/>
            </a:pPr>
            <a:r>
              <a:rPr lang="en-US" sz="2400" b="1" i="0" u="none" strike="noStrike" cap="none">
                <a:solidFill>
                  <a:srgbClr val="FFFFFF"/>
                </a:solidFill>
                <a:latin typeface="Times New Roman"/>
                <a:ea typeface="Times New Roman"/>
                <a:cs typeface="Times New Roman"/>
                <a:sym typeface="Times New Roman"/>
              </a:rPr>
              <a:t>MỘT SỐ HÌNH ẢNH VỀ TRUYỆN TRUYỀN THUYẾT VIỆT NAM </a:t>
            </a:r>
            <a:endParaRPr/>
          </a:p>
        </p:txBody>
      </p:sp>
      <p:pic>
        <p:nvPicPr>
          <p:cNvPr id="125" name="Google Shape;125;p16"/>
          <p:cNvPicPr preferRelativeResize="0"/>
          <p:nvPr/>
        </p:nvPicPr>
        <p:blipFill rotWithShape="1">
          <a:blip r:embed="rId3">
            <a:alphaModFix/>
          </a:blip>
          <a:srcRect/>
          <a:stretch/>
        </p:blipFill>
        <p:spPr>
          <a:xfrm>
            <a:off x="-92097" y="1403797"/>
            <a:ext cx="6273956" cy="4971245"/>
          </a:xfrm>
          <a:prstGeom prst="rect">
            <a:avLst/>
          </a:prstGeom>
          <a:noFill/>
          <a:ln>
            <a:noFill/>
          </a:ln>
        </p:spPr>
      </p:pic>
      <p:pic>
        <p:nvPicPr>
          <p:cNvPr id="126" name="Google Shape;126;p16"/>
          <p:cNvPicPr preferRelativeResize="0"/>
          <p:nvPr/>
        </p:nvPicPr>
        <p:blipFill rotWithShape="1">
          <a:blip r:embed="rId4">
            <a:alphaModFix/>
          </a:blip>
          <a:srcRect/>
          <a:stretch/>
        </p:blipFill>
        <p:spPr>
          <a:xfrm>
            <a:off x="5858572" y="1402036"/>
            <a:ext cx="6273328" cy="4974767"/>
          </a:xfrm>
          <a:prstGeom prst="rect">
            <a:avLst/>
          </a:prstGeom>
          <a:noFill/>
          <a:ln>
            <a:noFill/>
          </a:ln>
        </p:spPr>
      </p:pic>
      <p:pic>
        <p:nvPicPr>
          <p:cNvPr id="127" name="Google Shape;127;p16"/>
          <p:cNvPicPr preferRelativeResize="0"/>
          <p:nvPr/>
        </p:nvPicPr>
        <p:blipFill rotWithShape="1">
          <a:blip r:embed="rId5">
            <a:alphaModFix/>
          </a:blip>
          <a:srcRect/>
          <a:stretch/>
        </p:blipFill>
        <p:spPr>
          <a:xfrm>
            <a:off x="759854" y="2253803"/>
            <a:ext cx="4507605" cy="3296991"/>
          </a:xfrm>
          <a:prstGeom prst="rect">
            <a:avLst/>
          </a:prstGeom>
          <a:noFill/>
          <a:ln>
            <a:noFill/>
          </a:ln>
        </p:spPr>
      </p:pic>
      <p:pic>
        <p:nvPicPr>
          <p:cNvPr id="128" name="Google Shape;128;p16"/>
          <p:cNvPicPr preferRelativeResize="0"/>
          <p:nvPr/>
        </p:nvPicPr>
        <p:blipFill rotWithShape="1">
          <a:blip r:embed="rId6">
            <a:alphaModFix/>
          </a:blip>
          <a:srcRect/>
          <a:stretch/>
        </p:blipFill>
        <p:spPr>
          <a:xfrm>
            <a:off x="6735652" y="2253803"/>
            <a:ext cx="4480532" cy="3296991"/>
          </a:xfrm>
          <a:prstGeom prst="rect">
            <a:avLst/>
          </a:prstGeom>
          <a:noFill/>
          <a:ln>
            <a:noFill/>
          </a:ln>
        </p:spPr>
      </p:pic>
      <p:sp>
        <p:nvSpPr>
          <p:cNvPr id="129" name="Google Shape;129;p16"/>
          <p:cNvSpPr/>
          <p:nvPr/>
        </p:nvSpPr>
        <p:spPr>
          <a:xfrm>
            <a:off x="1008579" y="6052467"/>
            <a:ext cx="327474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2800"/>
              <a:buFont typeface="Times New Roman"/>
              <a:buNone/>
            </a:pPr>
            <a:r>
              <a:rPr lang="en-US" sz="2800" b="1" i="1" u="none" strike="noStrike" cap="none">
                <a:solidFill>
                  <a:srgbClr val="C00000"/>
                </a:solidFill>
                <a:latin typeface="Times New Roman"/>
                <a:ea typeface="Times New Roman"/>
                <a:cs typeface="Times New Roman"/>
                <a:sym typeface="Times New Roman"/>
              </a:rPr>
              <a:t>Con Rồng cháu Tiên</a:t>
            </a:r>
            <a:endParaRPr sz="2800" b="0" i="0" u="none" strike="noStrike" cap="none">
              <a:solidFill>
                <a:srgbClr val="C00000"/>
              </a:solidFill>
              <a:latin typeface="Calibri"/>
              <a:ea typeface="Calibri"/>
              <a:cs typeface="Calibri"/>
              <a:sym typeface="Calibri"/>
            </a:endParaRPr>
          </a:p>
        </p:txBody>
      </p:sp>
      <p:sp>
        <p:nvSpPr>
          <p:cNvPr id="130" name="Google Shape;130;p16"/>
          <p:cNvSpPr/>
          <p:nvPr/>
        </p:nvSpPr>
        <p:spPr>
          <a:xfrm>
            <a:off x="7251439" y="6052467"/>
            <a:ext cx="344895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2800"/>
              <a:buFont typeface="Times New Roman"/>
              <a:buNone/>
            </a:pPr>
            <a:r>
              <a:rPr lang="en-US" sz="2800" b="1" i="1" u="none" strike="noStrike" cap="none">
                <a:solidFill>
                  <a:srgbClr val="C00000"/>
                </a:solidFill>
                <a:latin typeface="Times New Roman"/>
                <a:ea typeface="Times New Roman"/>
                <a:cs typeface="Times New Roman"/>
                <a:sym typeface="Times New Roman"/>
              </a:rPr>
              <a:t>Sơn Tinh - Thuỷ Tinh</a:t>
            </a:r>
            <a:endParaRPr sz="2800" b="0" i="0" u="none" strike="noStrike" cap="none">
              <a:solidFill>
                <a:srgbClr val="C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fade">
                                      <p:cBhvr>
                                        <p:cTn id="10" dur="1000"/>
                                        <p:tgtEl>
                                          <p:spTgt spid="127"/>
                                        </p:tgtEl>
                                      </p:cBhvr>
                                    </p:animEffect>
                                  </p:childTnLst>
                                </p:cTn>
                              </p:par>
                              <p:par>
                                <p:cTn id="11" presetID="10"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1000"/>
                                        <p:tgtEl>
                                          <p:spTgt spid="1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1000"/>
                                        <p:tgtEl>
                                          <p:spTgt spid="128"/>
                                        </p:tgtEl>
                                      </p:cBhvr>
                                    </p:animEffect>
                                  </p:childTnLst>
                                </p:cTn>
                              </p:par>
                              <p:par>
                                <p:cTn id="19" presetID="10" presetClass="entr" presetSubtype="0"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1000"/>
                                        <p:tgtEl>
                                          <p:spTgt spid="126"/>
                                        </p:tgtEl>
                                      </p:cBhvr>
                                    </p:animEffect>
                                  </p:childTnLst>
                                </p:cTn>
                              </p:par>
                              <p:par>
                                <p:cTn id="22" presetID="10" presetClass="entr" presetSubtype="0" fill="hold" nodeType="withEffect">
                                  <p:stCondLst>
                                    <p:cond delay="0"/>
                                  </p:stCondLst>
                                  <p:childTnLst>
                                    <p:set>
                                      <p:cBhvr>
                                        <p:cTn id="23" dur="1" fill="hold">
                                          <p:stCondLst>
                                            <p:cond delay="0"/>
                                          </p:stCondLst>
                                        </p:cTn>
                                        <p:tgtEl>
                                          <p:spTgt spid="130"/>
                                        </p:tgtEl>
                                        <p:attrNameLst>
                                          <p:attrName>style.visibility</p:attrName>
                                        </p:attrNameLst>
                                      </p:cBhvr>
                                      <p:to>
                                        <p:strVal val="visible"/>
                                      </p:to>
                                    </p:set>
                                    <p:animEffect transition="in" filter="fade">
                                      <p:cBhvr>
                                        <p:cTn id="24"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p:nvPr/>
        </p:nvSpPr>
        <p:spPr>
          <a:xfrm>
            <a:off x="309093" y="193183"/>
            <a:ext cx="11539471" cy="1210614"/>
          </a:xfrm>
          <a:prstGeom prst="downArrowCallout">
            <a:avLst>
              <a:gd name="adj1" fmla="val 25000"/>
              <a:gd name="adj2" fmla="val 25000"/>
              <a:gd name="adj3" fmla="val 25000"/>
              <a:gd name="adj4" fmla="val 64977"/>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Times New Roman"/>
              <a:buNone/>
            </a:pPr>
            <a:r>
              <a:rPr lang="en-US" sz="2400" b="1" i="0" u="none" strike="noStrike" cap="none">
                <a:solidFill>
                  <a:srgbClr val="FFFFFF"/>
                </a:solidFill>
                <a:latin typeface="Times New Roman"/>
                <a:ea typeface="Times New Roman"/>
                <a:cs typeface="Times New Roman"/>
                <a:sym typeface="Times New Roman"/>
              </a:rPr>
              <a:t>MỘT SỐ HÌNH ẢNH VỀ TRUYỆN TRUYỀN THUYẾT VIỆT NAM</a:t>
            </a:r>
            <a:endParaRPr sz="2400" b="1" i="0" u="none" strike="noStrike" cap="none">
              <a:solidFill>
                <a:srgbClr val="FFFFFF"/>
              </a:solidFill>
              <a:latin typeface="Times New Roman"/>
              <a:ea typeface="Times New Roman"/>
              <a:cs typeface="Times New Roman"/>
              <a:sym typeface="Times New Roman"/>
            </a:endParaRPr>
          </a:p>
        </p:txBody>
      </p:sp>
      <p:pic>
        <p:nvPicPr>
          <p:cNvPr id="136" name="Google Shape;136;p17"/>
          <p:cNvPicPr preferRelativeResize="0"/>
          <p:nvPr/>
        </p:nvPicPr>
        <p:blipFill rotWithShape="1">
          <a:blip r:embed="rId3">
            <a:alphaModFix/>
          </a:blip>
          <a:srcRect/>
          <a:stretch/>
        </p:blipFill>
        <p:spPr>
          <a:xfrm>
            <a:off x="-92097" y="1403797"/>
            <a:ext cx="6273956" cy="4971245"/>
          </a:xfrm>
          <a:prstGeom prst="rect">
            <a:avLst/>
          </a:prstGeom>
          <a:noFill/>
          <a:ln>
            <a:noFill/>
          </a:ln>
        </p:spPr>
      </p:pic>
      <p:pic>
        <p:nvPicPr>
          <p:cNvPr id="137" name="Google Shape;137;p17"/>
          <p:cNvPicPr preferRelativeResize="0"/>
          <p:nvPr/>
        </p:nvPicPr>
        <p:blipFill rotWithShape="1">
          <a:blip r:embed="rId4">
            <a:alphaModFix/>
          </a:blip>
          <a:srcRect/>
          <a:stretch/>
        </p:blipFill>
        <p:spPr>
          <a:xfrm>
            <a:off x="5858572" y="1402036"/>
            <a:ext cx="6273328" cy="4974767"/>
          </a:xfrm>
          <a:prstGeom prst="rect">
            <a:avLst/>
          </a:prstGeom>
          <a:noFill/>
          <a:ln>
            <a:noFill/>
          </a:ln>
        </p:spPr>
      </p:pic>
      <p:pic>
        <p:nvPicPr>
          <p:cNvPr id="138" name="Google Shape;138;p17"/>
          <p:cNvPicPr preferRelativeResize="0"/>
          <p:nvPr/>
        </p:nvPicPr>
        <p:blipFill rotWithShape="1">
          <a:blip r:embed="rId5">
            <a:alphaModFix/>
          </a:blip>
          <a:srcRect/>
          <a:stretch/>
        </p:blipFill>
        <p:spPr>
          <a:xfrm>
            <a:off x="744584" y="2233749"/>
            <a:ext cx="4574758" cy="3317413"/>
          </a:xfrm>
          <a:prstGeom prst="rect">
            <a:avLst/>
          </a:prstGeom>
          <a:noFill/>
          <a:ln>
            <a:noFill/>
          </a:ln>
        </p:spPr>
      </p:pic>
      <p:sp>
        <p:nvSpPr>
          <p:cNvPr id="139" name="Google Shape;139;p17"/>
          <p:cNvSpPr/>
          <p:nvPr/>
        </p:nvSpPr>
        <p:spPr>
          <a:xfrm>
            <a:off x="214448" y="5993555"/>
            <a:ext cx="6045245"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1" u="none" strike="noStrike" cap="none">
                <a:solidFill>
                  <a:srgbClr val="FF0000"/>
                </a:solidFill>
                <a:latin typeface="Times New Roman"/>
                <a:ea typeface="Times New Roman"/>
                <a:cs typeface="Times New Roman"/>
                <a:sym typeface="Times New Roman"/>
              </a:rPr>
              <a:t>Bánh chưng bánh dày/Bánh chưng bánh giầy</a:t>
            </a:r>
            <a:endParaRPr sz="2400" b="0" i="0" u="none" strike="noStrike" cap="none">
              <a:solidFill>
                <a:srgbClr val="FF0000"/>
              </a:solidFill>
              <a:latin typeface="Calibri"/>
              <a:ea typeface="Calibri"/>
              <a:cs typeface="Calibri"/>
              <a:sym typeface="Calibri"/>
            </a:endParaRPr>
          </a:p>
        </p:txBody>
      </p:sp>
      <p:pic>
        <p:nvPicPr>
          <p:cNvPr id="140" name="Google Shape;140;p17"/>
          <p:cNvPicPr preferRelativeResize="0"/>
          <p:nvPr/>
        </p:nvPicPr>
        <p:blipFill rotWithShape="1">
          <a:blip r:embed="rId6">
            <a:alphaModFix/>
          </a:blip>
          <a:srcRect/>
          <a:stretch/>
        </p:blipFill>
        <p:spPr>
          <a:xfrm>
            <a:off x="6747215" y="2318197"/>
            <a:ext cx="4496672" cy="3206840"/>
          </a:xfrm>
          <a:prstGeom prst="rect">
            <a:avLst/>
          </a:prstGeom>
          <a:noFill/>
          <a:ln>
            <a:noFill/>
          </a:ln>
        </p:spPr>
      </p:pic>
      <p:sp>
        <p:nvSpPr>
          <p:cNvPr id="141" name="Google Shape;141;p17"/>
          <p:cNvSpPr/>
          <p:nvPr/>
        </p:nvSpPr>
        <p:spPr>
          <a:xfrm>
            <a:off x="8243452" y="6047500"/>
            <a:ext cx="1904689"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Times New Roman"/>
              <a:buNone/>
            </a:pPr>
            <a:r>
              <a:rPr lang="en-US" sz="2400" b="1" i="1" u="none" strike="noStrike" cap="none">
                <a:solidFill>
                  <a:srgbClr val="FF0000"/>
                </a:solidFill>
                <a:latin typeface="Times New Roman"/>
                <a:ea typeface="Times New Roman"/>
                <a:cs typeface="Times New Roman"/>
                <a:sym typeface="Times New Roman"/>
              </a:rPr>
              <a:t>Thánh Gióng</a:t>
            </a:r>
            <a:endParaRPr sz="2400" b="0" i="0" u="none" strike="noStrike" cap="none">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fade">
                                      <p:cBhvr>
                                        <p:cTn id="7" dur="1000"/>
                                        <p:tgtEl>
                                          <p:spTgt spid="136"/>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10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xEl>
                                              <p:pRg st="0" end="0"/>
                                            </p:txEl>
                                          </p:spTgt>
                                        </p:tgtEl>
                                        <p:attrNameLst>
                                          <p:attrName>style.visibility</p:attrName>
                                        </p:attrNameLst>
                                      </p:cBhvr>
                                      <p:to>
                                        <p:strVal val="visible"/>
                                      </p:to>
                                    </p:set>
                                    <p:animEffect transition="in" filter="fade">
                                      <p:cBhvr>
                                        <p:cTn id="13" dur="1000"/>
                                        <p:tgtEl>
                                          <p:spTgt spid="13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1000"/>
                                        <p:tgtEl>
                                          <p:spTgt spid="137"/>
                                        </p:tgtEl>
                                      </p:cBhvr>
                                    </p:animEffect>
                                  </p:childTnLst>
                                </p:cTn>
                              </p:par>
                              <p:par>
                                <p:cTn id="19" presetID="10" presetClass="entr" presetSubtype="0" fill="hold" nodeType="with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10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41">
                                            <p:txEl>
                                              <p:pRg st="0" end="0"/>
                                            </p:txEl>
                                          </p:spTgt>
                                        </p:tgtEl>
                                        <p:attrNameLst>
                                          <p:attrName>style.visibility</p:attrName>
                                        </p:attrNameLst>
                                      </p:cBhvr>
                                      <p:to>
                                        <p:strVal val="visible"/>
                                      </p:to>
                                    </p:set>
                                    <p:animEffect transition="in" filter="fade">
                                      <p:cBhvr>
                                        <p:cTn id="24" dur="1000"/>
                                        <p:tgtEl>
                                          <p:spTgt spid="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p:nvPr/>
        </p:nvSpPr>
        <p:spPr>
          <a:xfrm>
            <a:off x="1822678" y="1061155"/>
            <a:ext cx="2173032" cy="4097867"/>
          </a:xfrm>
          <a:prstGeom prst="rightArrowCallout">
            <a:avLst>
              <a:gd name="adj1" fmla="val 25000"/>
              <a:gd name="adj2" fmla="val 25000"/>
              <a:gd name="adj3" fmla="val 25000"/>
              <a:gd name="adj4" fmla="val 64977"/>
            </a:avLst>
          </a:prstGeom>
          <a:solidFill>
            <a:srgbClr val="7F6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FFFFFF"/>
              </a:buClr>
              <a:buSzPts val="3200"/>
              <a:buFont typeface="Times New Roman"/>
              <a:buNone/>
            </a:pPr>
            <a:r>
              <a:rPr lang="en-US" sz="3200" b="0" i="0" u="none" strike="noStrike" cap="none">
                <a:solidFill>
                  <a:srgbClr val="FFFFFF"/>
                </a:solidFill>
                <a:latin typeface="Times New Roman"/>
                <a:ea typeface="Times New Roman"/>
                <a:cs typeface="Times New Roman"/>
                <a:sym typeface="Times New Roman"/>
              </a:rPr>
              <a:t>Yêu cầu cần đạt:</a:t>
            </a:r>
            <a:endParaRPr sz="3200" b="0" i="0" u="none" strike="noStrike" cap="none">
              <a:solidFill>
                <a:srgbClr val="FFFFFF"/>
              </a:solidFill>
              <a:latin typeface="Times New Roman"/>
              <a:ea typeface="Times New Roman"/>
              <a:cs typeface="Times New Roman"/>
              <a:sym typeface="Times New Roman"/>
            </a:endParaRPr>
          </a:p>
        </p:txBody>
      </p:sp>
      <p:pic>
        <p:nvPicPr>
          <p:cNvPr id="147" name="Google Shape;147;p18"/>
          <p:cNvPicPr preferRelativeResize="0"/>
          <p:nvPr/>
        </p:nvPicPr>
        <p:blipFill rotWithShape="1">
          <a:blip r:embed="rId3">
            <a:alphaModFix/>
          </a:blip>
          <a:srcRect/>
          <a:stretch/>
        </p:blipFill>
        <p:spPr>
          <a:xfrm>
            <a:off x="4297251" y="0"/>
            <a:ext cx="7482625" cy="6954592"/>
          </a:xfrm>
          <a:prstGeom prst="rect">
            <a:avLst/>
          </a:prstGeom>
          <a:noFill/>
          <a:ln>
            <a:noFill/>
          </a:ln>
        </p:spPr>
      </p:pic>
      <p:sp>
        <p:nvSpPr>
          <p:cNvPr id="148" name="Google Shape;148;p18"/>
          <p:cNvSpPr/>
          <p:nvPr/>
        </p:nvSpPr>
        <p:spPr>
          <a:xfrm>
            <a:off x="4097867" y="1063833"/>
            <a:ext cx="7044266" cy="4730334"/>
          </a:xfrm>
          <a:prstGeom prst="rect">
            <a:avLst/>
          </a:prstGeom>
          <a:noFill/>
          <a:ln>
            <a:noFill/>
          </a:ln>
        </p:spPr>
        <p:txBody>
          <a:bodyPr spcFirstLastPara="1" wrap="square" lIns="91425" tIns="45700" rIns="91425" bIns="45700" anchor="t" anchorCtr="0">
            <a:noAutofit/>
          </a:bodyPr>
          <a:lstStyle/>
          <a:p>
            <a:pPr marL="1371600" marR="0" lvl="0" indent="-457200" algn="l" rtl="0">
              <a:lnSpc>
                <a:spcPct val="115000"/>
              </a:lnSpc>
              <a:spcBef>
                <a:spcPts val="0"/>
              </a:spcBef>
              <a:spcAft>
                <a:spcPts val="0"/>
              </a:spcAft>
              <a:buClr>
                <a:srgbClr val="0D0D0D"/>
              </a:buClr>
              <a:buSzPts val="2400"/>
              <a:buFont typeface="Times New Roman"/>
              <a:buAutoNum type="arabicPeriod"/>
            </a:pPr>
            <a:r>
              <a:rPr lang="en-US" sz="2400" b="1" i="1" u="none" strike="noStrike" cap="none">
                <a:solidFill>
                  <a:srgbClr val="0D0D0D"/>
                </a:solidFill>
                <a:latin typeface="Times New Roman"/>
                <a:ea typeface="Times New Roman"/>
                <a:cs typeface="Times New Roman"/>
                <a:sym typeface="Times New Roman"/>
              </a:rPr>
              <a:t>Nhận biết được một số yếu tố của truyền thuyết. </a:t>
            </a:r>
            <a:endParaRPr sz="2400" b="1" i="1" u="none" strike="noStrike" cap="none">
              <a:solidFill>
                <a:srgbClr val="0D0D0D"/>
              </a:solidFill>
              <a:latin typeface="Times New Roman"/>
              <a:ea typeface="Times New Roman"/>
              <a:cs typeface="Times New Roman"/>
              <a:sym typeface="Times New Roman"/>
            </a:endParaRPr>
          </a:p>
          <a:p>
            <a:pPr marL="1371600" marR="0" lvl="0" indent="-457200" algn="l" rtl="0">
              <a:lnSpc>
                <a:spcPct val="115000"/>
              </a:lnSpc>
              <a:spcBef>
                <a:spcPts val="0"/>
              </a:spcBef>
              <a:spcAft>
                <a:spcPts val="0"/>
              </a:spcAft>
              <a:buClr>
                <a:srgbClr val="0D0D0D"/>
              </a:buClr>
              <a:buSzPts val="2400"/>
              <a:buFont typeface="Times New Roman"/>
              <a:buAutoNum type="arabicPeriod"/>
            </a:pPr>
            <a:r>
              <a:rPr lang="en-US" sz="2400" b="1" i="1" u="none" strike="noStrike" cap="none">
                <a:solidFill>
                  <a:srgbClr val="0D0D0D"/>
                </a:solidFill>
                <a:latin typeface="Times New Roman"/>
                <a:ea typeface="Times New Roman"/>
                <a:cs typeface="Times New Roman"/>
                <a:sym typeface="Times New Roman"/>
              </a:rPr>
              <a:t>Nhận biết được nhân vật, các chi tiết tiêu biểu trong tính chỉnh thể của tác phẩm và tình cảm, cảm xúc của người viết thể hiện qua ngôn ngữ của văn bản.</a:t>
            </a:r>
            <a:endParaRPr sz="2400" b="1" i="1" u="none" strike="noStrike" cap="none">
              <a:solidFill>
                <a:srgbClr val="0D0D0D"/>
              </a:solidFill>
              <a:latin typeface="Times New Roman"/>
              <a:ea typeface="Times New Roman"/>
              <a:cs typeface="Times New Roman"/>
              <a:sym typeface="Times New Roman"/>
            </a:endParaRPr>
          </a:p>
          <a:p>
            <a:pPr marL="1371600" marR="0" lvl="0" indent="-457200" algn="l" rtl="0">
              <a:lnSpc>
                <a:spcPct val="115000"/>
              </a:lnSpc>
              <a:spcBef>
                <a:spcPts val="0"/>
              </a:spcBef>
              <a:spcAft>
                <a:spcPts val="0"/>
              </a:spcAft>
              <a:buClr>
                <a:srgbClr val="0D0D0D"/>
              </a:buClr>
              <a:buSzPts val="2400"/>
              <a:buFont typeface="Times New Roman"/>
              <a:buAutoNum type="arabicPeriod"/>
            </a:pPr>
            <a:r>
              <a:rPr lang="en-US" sz="2400" b="1" i="1" u="none" strike="noStrike" cap="none">
                <a:solidFill>
                  <a:srgbClr val="0D0D0D"/>
                </a:solidFill>
                <a:latin typeface="Times New Roman"/>
                <a:ea typeface="Times New Roman"/>
                <a:cs typeface="Times New Roman"/>
                <a:sym typeface="Times New Roman"/>
              </a:rPr>
              <a:t> Tóm tắt được nội dung chính của một số văn bản bằng sơ đề. </a:t>
            </a:r>
            <a:endParaRPr sz="2400" b="1" i="1" u="none" strike="noStrike" cap="none">
              <a:solidFill>
                <a:srgbClr val="0D0D0D"/>
              </a:solidFill>
              <a:latin typeface="Times New Roman"/>
              <a:ea typeface="Times New Roman"/>
              <a:cs typeface="Times New Roman"/>
              <a:sym typeface="Times New Roman"/>
            </a:endParaRPr>
          </a:p>
          <a:p>
            <a:pPr marL="1371600" marR="0" lvl="0" indent="-457200" algn="l" rtl="0">
              <a:lnSpc>
                <a:spcPct val="115000"/>
              </a:lnSpc>
              <a:spcBef>
                <a:spcPts val="0"/>
              </a:spcBef>
              <a:spcAft>
                <a:spcPts val="0"/>
              </a:spcAft>
              <a:buClr>
                <a:srgbClr val="0D0D0D"/>
              </a:buClr>
              <a:buSzPts val="2400"/>
              <a:buFont typeface="Times New Roman"/>
              <a:buAutoNum type="arabicPeriod"/>
            </a:pPr>
            <a:r>
              <a:rPr lang="en-US" sz="2400" b="1" i="1" u="none" strike="noStrike" cap="none">
                <a:solidFill>
                  <a:srgbClr val="0D0D0D"/>
                </a:solidFill>
                <a:latin typeface="Times New Roman"/>
                <a:ea typeface="Times New Roman"/>
                <a:cs typeface="Times New Roman"/>
                <a:sym typeface="Times New Roman"/>
              </a:rPr>
              <a:t>Biết giữ gìn, phát huy quyền thống dựng nước, giữ nước: trân trọng các giá trị văn hóa của dân tộc .</a:t>
            </a:r>
            <a:endParaRPr sz="2400"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8">
                                            <p:txEl>
                                              <p:pRg st="0" end="0"/>
                                            </p:txEl>
                                          </p:spTgt>
                                        </p:tgtEl>
                                        <p:attrNameLst>
                                          <p:attrName>style.visibility</p:attrName>
                                        </p:attrNameLst>
                                      </p:cBhvr>
                                      <p:to>
                                        <p:strVal val="visible"/>
                                      </p:to>
                                    </p:set>
                                    <p:animEffect transition="in" filter="fade">
                                      <p:cBhvr>
                                        <p:cTn id="10" dur="1000"/>
                                        <p:tgtEl>
                                          <p:spTgt spid="14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8">
                                            <p:txEl>
                                              <p:pRg st="1" end="1"/>
                                            </p:txEl>
                                          </p:spTgt>
                                        </p:tgtEl>
                                        <p:attrNameLst>
                                          <p:attrName>style.visibility</p:attrName>
                                        </p:attrNameLst>
                                      </p:cBhvr>
                                      <p:to>
                                        <p:strVal val="visible"/>
                                      </p:to>
                                    </p:set>
                                    <p:animEffect transition="in" filter="fade">
                                      <p:cBhvr>
                                        <p:cTn id="13" dur="1000"/>
                                        <p:tgtEl>
                                          <p:spTgt spid="148">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8">
                                            <p:txEl>
                                              <p:pRg st="2" end="2"/>
                                            </p:txEl>
                                          </p:spTgt>
                                        </p:tgtEl>
                                        <p:attrNameLst>
                                          <p:attrName>style.visibility</p:attrName>
                                        </p:attrNameLst>
                                      </p:cBhvr>
                                      <p:to>
                                        <p:strVal val="visible"/>
                                      </p:to>
                                    </p:set>
                                    <p:animEffect transition="in" filter="fade">
                                      <p:cBhvr>
                                        <p:cTn id="16" dur="1000"/>
                                        <p:tgtEl>
                                          <p:spTgt spid="148">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8">
                                            <p:txEl>
                                              <p:pRg st="3" end="3"/>
                                            </p:txEl>
                                          </p:spTgt>
                                        </p:tgtEl>
                                        <p:attrNameLst>
                                          <p:attrName>style.visibility</p:attrName>
                                        </p:attrNameLst>
                                      </p:cBhvr>
                                      <p:to>
                                        <p:strVal val="visible"/>
                                      </p:to>
                                    </p:set>
                                    <p:animEffect transition="in" filter="fade">
                                      <p:cBhvr>
                                        <p:cTn id="19" dur="1000"/>
                                        <p:tgtEl>
                                          <p:spTgt spid="1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p:nvPr/>
        </p:nvSpPr>
        <p:spPr>
          <a:xfrm>
            <a:off x="2099256" y="811173"/>
            <a:ext cx="813944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i="0" u="none" strike="noStrike" cap="none">
                <a:solidFill>
                  <a:srgbClr val="0D0D0D"/>
                </a:solidFill>
                <a:latin typeface="Times New Roman"/>
                <a:ea typeface="Times New Roman"/>
                <a:cs typeface="Times New Roman"/>
                <a:sym typeface="Times New Roman"/>
              </a:rPr>
              <a:t>HOẠT ĐỘNG HỌC TẬP</a:t>
            </a:r>
            <a:endParaRPr sz="3600" b="0" i="0" u="none" strike="noStrike" cap="none">
              <a:solidFill>
                <a:srgbClr val="FFFFFF"/>
              </a:solidFill>
              <a:latin typeface="Times New Roman"/>
              <a:ea typeface="Times New Roman"/>
              <a:cs typeface="Times New Roman"/>
              <a:sym typeface="Times New Roman"/>
            </a:endParaRPr>
          </a:p>
        </p:txBody>
      </p:sp>
      <p:sp>
        <p:nvSpPr>
          <p:cNvPr id="154" name="Google Shape;154;p19"/>
          <p:cNvSpPr/>
          <p:nvPr/>
        </p:nvSpPr>
        <p:spPr>
          <a:xfrm>
            <a:off x="2099256" y="2455769"/>
            <a:ext cx="2493433" cy="875763"/>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1. Đọc</a:t>
            </a:r>
            <a:endParaRPr sz="3200" b="0" i="0" u="none" strike="noStrike" cap="none">
              <a:solidFill>
                <a:srgbClr val="FFFFFF"/>
              </a:solidFill>
              <a:latin typeface="Times New Roman"/>
              <a:ea typeface="Times New Roman"/>
              <a:cs typeface="Times New Roman"/>
              <a:sym typeface="Times New Roman"/>
            </a:endParaRPr>
          </a:p>
        </p:txBody>
      </p:sp>
      <p:sp>
        <p:nvSpPr>
          <p:cNvPr id="155" name="Google Shape;155;p19"/>
          <p:cNvSpPr/>
          <p:nvPr/>
        </p:nvSpPr>
        <p:spPr>
          <a:xfrm>
            <a:off x="2099256" y="4338506"/>
            <a:ext cx="2493433" cy="875763"/>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2. Viết</a:t>
            </a:r>
            <a:endParaRPr sz="3200" b="0" i="0" u="none" strike="noStrike" cap="none">
              <a:solidFill>
                <a:srgbClr val="FFFFFF"/>
              </a:solidFill>
              <a:latin typeface="Times New Roman"/>
              <a:ea typeface="Times New Roman"/>
              <a:cs typeface="Times New Roman"/>
              <a:sym typeface="Times New Roman"/>
            </a:endParaRPr>
          </a:p>
        </p:txBody>
      </p:sp>
      <p:sp>
        <p:nvSpPr>
          <p:cNvPr id="156" name="Google Shape;156;p19"/>
          <p:cNvSpPr/>
          <p:nvPr/>
        </p:nvSpPr>
        <p:spPr>
          <a:xfrm>
            <a:off x="7582221" y="2455768"/>
            <a:ext cx="2810615" cy="875763"/>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3.Nói và nghe</a:t>
            </a:r>
            <a:endParaRPr sz="3200" b="0" i="0" u="none" strike="noStrike" cap="none">
              <a:solidFill>
                <a:srgbClr val="FFFFFF"/>
              </a:solidFill>
              <a:latin typeface="Times New Roman"/>
              <a:ea typeface="Times New Roman"/>
              <a:cs typeface="Times New Roman"/>
              <a:sym typeface="Times New Roman"/>
            </a:endParaRPr>
          </a:p>
        </p:txBody>
      </p:sp>
      <p:sp>
        <p:nvSpPr>
          <p:cNvPr id="157" name="Google Shape;157;p19"/>
          <p:cNvSpPr/>
          <p:nvPr/>
        </p:nvSpPr>
        <p:spPr>
          <a:xfrm>
            <a:off x="7582222" y="4295301"/>
            <a:ext cx="2810614" cy="875763"/>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4. Ôn tập</a:t>
            </a:r>
            <a:endParaRPr sz="32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additive="base">
                                        <p:cTn id="12" dur="500"/>
                                        <p:tgtEl>
                                          <p:spTgt spid="15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1000"/>
                                        <p:tgtEl>
                                          <p:spTgt spid="155"/>
                                        </p:tgtEl>
                                      </p:cBhvr>
                                    </p:animEffect>
                                  </p:childTnLst>
                                </p:cTn>
                              </p:par>
                              <p:par>
                                <p:cTn id="16" presetID="10" presetClass="entr" presetSubtype="0" fill="hold" nodeType="with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fade">
                                      <p:cBhvr>
                                        <p:cTn id="18" dur="500"/>
                                        <p:tgtEl>
                                          <p:spTgt spid="156"/>
                                        </p:tgtEl>
                                      </p:cBhvr>
                                    </p:animEffect>
                                  </p:childTnLst>
                                </p:cTn>
                              </p:par>
                              <p:par>
                                <p:cTn id="19" presetID="10" presetClass="entr" presetSubtype="0" fill="hold" nodeType="withEffect">
                                  <p:stCondLst>
                                    <p:cond delay="0"/>
                                  </p:stCondLst>
                                  <p:childTnLst>
                                    <p:set>
                                      <p:cBhvr>
                                        <p:cTn id="20" dur="1" fill="hold">
                                          <p:stCondLst>
                                            <p:cond delay="0"/>
                                          </p:stCondLst>
                                        </p:cTn>
                                        <p:tgtEl>
                                          <p:spTgt spid="157"/>
                                        </p:tgtEl>
                                        <p:attrNameLst>
                                          <p:attrName>style.visibility</p:attrName>
                                        </p:attrNameLst>
                                      </p:cBhvr>
                                      <p:to>
                                        <p:strVal val="visible"/>
                                      </p:to>
                                    </p:set>
                                    <p:animEffect transition="in" filter="fade">
                                      <p:cBhvr>
                                        <p:cTn id="21"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p:nvPr/>
        </p:nvSpPr>
        <p:spPr>
          <a:xfrm>
            <a:off x="541866" y="184155"/>
            <a:ext cx="6423378" cy="875763"/>
          </a:xfrm>
          <a:prstGeom prst="round2SameRect">
            <a:avLst>
              <a:gd name="adj1" fmla="val 16667"/>
              <a:gd name="adj2" fmla="val 0"/>
            </a:avLst>
          </a:prstGeom>
          <a:solidFill>
            <a:srgbClr val="F4B081"/>
          </a:solidFill>
          <a:ln w="28575"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D0D0D"/>
              </a:buClr>
              <a:buSzPts val="3600"/>
              <a:buFont typeface="Times New Roman"/>
              <a:buNone/>
            </a:pPr>
            <a:r>
              <a:rPr lang="en-US" sz="3600" b="1" i="0" u="none" strike="noStrike" cap="none">
                <a:solidFill>
                  <a:srgbClr val="0D0D0D"/>
                </a:solidFill>
                <a:latin typeface="Times New Roman"/>
                <a:ea typeface="Times New Roman"/>
                <a:cs typeface="Times New Roman"/>
                <a:sym typeface="Times New Roman"/>
              </a:rPr>
              <a:t>HOẠT ĐỘNG: ĐỌC</a:t>
            </a:r>
            <a:endParaRPr sz="3600" b="0" i="0" u="none" strike="noStrike" cap="none">
              <a:solidFill>
                <a:srgbClr val="FFFFFF"/>
              </a:solidFill>
              <a:latin typeface="Times New Roman"/>
              <a:ea typeface="Times New Roman"/>
              <a:cs typeface="Times New Roman"/>
              <a:sym typeface="Times New Roman"/>
            </a:endParaRPr>
          </a:p>
        </p:txBody>
      </p:sp>
      <p:sp>
        <p:nvSpPr>
          <p:cNvPr id="163" name="Google Shape;163;p20"/>
          <p:cNvSpPr/>
          <p:nvPr/>
        </p:nvSpPr>
        <p:spPr>
          <a:xfrm>
            <a:off x="2712154" y="1154240"/>
            <a:ext cx="5585177" cy="875763"/>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Tri thức Ngữ Văn</a:t>
            </a:r>
            <a:endParaRPr sz="3200" b="0" i="0" u="none" strike="noStrike" cap="none">
              <a:solidFill>
                <a:srgbClr val="FFFFFF"/>
              </a:solidFill>
              <a:latin typeface="Times New Roman"/>
              <a:ea typeface="Times New Roman"/>
              <a:cs typeface="Times New Roman"/>
              <a:sym typeface="Times New Roman"/>
            </a:endParaRPr>
          </a:p>
        </p:txBody>
      </p:sp>
      <p:sp>
        <p:nvSpPr>
          <p:cNvPr id="164" name="Google Shape;164;p20"/>
          <p:cNvSpPr/>
          <p:nvPr/>
        </p:nvSpPr>
        <p:spPr>
          <a:xfrm>
            <a:off x="2712153" y="3029649"/>
            <a:ext cx="5585177" cy="744557"/>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Văn bản 2: Sự tích Hồ Gươm</a:t>
            </a:r>
            <a:endParaRPr sz="3200" b="0" i="0" u="none" strike="noStrike" cap="none">
              <a:solidFill>
                <a:srgbClr val="FFFFFF"/>
              </a:solidFill>
              <a:latin typeface="Times New Roman"/>
              <a:ea typeface="Times New Roman"/>
              <a:cs typeface="Times New Roman"/>
              <a:sym typeface="Times New Roman"/>
            </a:endParaRPr>
          </a:p>
        </p:txBody>
      </p:sp>
      <p:sp>
        <p:nvSpPr>
          <p:cNvPr id="165" name="Google Shape;165;p20"/>
          <p:cNvSpPr/>
          <p:nvPr/>
        </p:nvSpPr>
        <p:spPr>
          <a:xfrm>
            <a:off x="2712154" y="2134112"/>
            <a:ext cx="5585177" cy="744556"/>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Văn bản 1:Thánh Gíong </a:t>
            </a:r>
            <a:endParaRPr sz="3200" b="0" i="0" u="none" strike="noStrike" cap="none">
              <a:solidFill>
                <a:srgbClr val="FFFFFF"/>
              </a:solidFill>
              <a:latin typeface="Times New Roman"/>
              <a:ea typeface="Times New Roman"/>
              <a:cs typeface="Times New Roman"/>
              <a:sym typeface="Times New Roman"/>
            </a:endParaRPr>
          </a:p>
        </p:txBody>
      </p:sp>
      <p:sp>
        <p:nvSpPr>
          <p:cNvPr id="166" name="Google Shape;166;p20"/>
          <p:cNvSpPr/>
          <p:nvPr/>
        </p:nvSpPr>
        <p:spPr>
          <a:xfrm>
            <a:off x="2712154" y="3925186"/>
            <a:ext cx="5585176" cy="1245125"/>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Đọc kết nối chủ điểm </a:t>
            </a:r>
            <a:endParaRPr/>
          </a:p>
          <a:p>
            <a:pPr marL="0" marR="30480" lvl="0" indent="0" algn="just" rtl="0">
              <a:lnSpc>
                <a:spcPct val="115000"/>
              </a:lnSpc>
              <a:spcBef>
                <a:spcPts val="120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Hội thổi cơm thi ở Đồng Vân</a:t>
            </a:r>
            <a:endParaRPr sz="3200" b="0" i="0" u="none" strike="noStrike" cap="none">
              <a:solidFill>
                <a:srgbClr val="FFFFFF"/>
              </a:solidFill>
              <a:latin typeface="Times New Roman"/>
              <a:ea typeface="Times New Roman"/>
              <a:cs typeface="Times New Roman"/>
              <a:sym typeface="Times New Roman"/>
            </a:endParaRPr>
          </a:p>
        </p:txBody>
      </p:sp>
      <p:sp>
        <p:nvSpPr>
          <p:cNvPr id="167" name="Google Shape;167;p20"/>
          <p:cNvSpPr/>
          <p:nvPr/>
        </p:nvSpPr>
        <p:spPr>
          <a:xfrm>
            <a:off x="2712154" y="5321290"/>
            <a:ext cx="5585176" cy="1245125"/>
          </a:xfrm>
          <a:prstGeom prst="plaque">
            <a:avLst>
              <a:gd name="adj" fmla="val 16667"/>
            </a:avLst>
          </a:prstGeom>
          <a:solidFill>
            <a:srgbClr val="D8E2F3"/>
          </a:solid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Đọc mở rộng theo chủ đề </a:t>
            </a:r>
            <a:endParaRPr/>
          </a:p>
          <a:p>
            <a:pPr marL="0" marR="30480" lvl="0" indent="0" algn="just" rtl="0">
              <a:lnSpc>
                <a:spcPct val="115000"/>
              </a:lnSpc>
              <a:spcBef>
                <a:spcPts val="1200"/>
              </a:spcBef>
              <a:spcAft>
                <a:spcPts val="0"/>
              </a:spcAft>
              <a:buClr>
                <a:srgbClr val="000000"/>
              </a:buClr>
              <a:buSzPts val="3200"/>
              <a:buFont typeface="Times New Roman"/>
              <a:buNone/>
            </a:pPr>
            <a:r>
              <a:rPr lang="en-US" sz="3200" b="1" i="0" u="none" strike="noStrike" cap="none">
                <a:solidFill>
                  <a:srgbClr val="000000"/>
                </a:solidFill>
                <a:latin typeface="Times New Roman"/>
                <a:ea typeface="Times New Roman"/>
                <a:cs typeface="Times New Roman"/>
                <a:sym typeface="Times New Roman"/>
              </a:rPr>
              <a:t>Bánh chưng, bánh giầy</a:t>
            </a:r>
            <a:endParaRPr sz="3200" b="0"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p:nvPr/>
        </p:nvSpPr>
        <p:spPr>
          <a:xfrm>
            <a:off x="191912" y="656874"/>
            <a:ext cx="3872089" cy="584775"/>
          </a:xfrm>
          <a:prstGeom prst="rect">
            <a:avLst/>
          </a:prstGeom>
          <a:noFill/>
          <a:ln w="3810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u="none" strike="noStrike" cap="none">
                <a:solidFill>
                  <a:srgbClr val="FF0000"/>
                </a:solidFill>
                <a:latin typeface="Times New Roman"/>
                <a:ea typeface="Times New Roman"/>
                <a:cs typeface="Times New Roman"/>
                <a:sym typeface="Times New Roman"/>
              </a:rPr>
              <a:t>Tri thức Ngữ Văn</a:t>
            </a:r>
            <a:endParaRPr sz="3600" b="1" i="1" u="none" strike="noStrike" cap="none">
              <a:solidFill>
                <a:srgbClr val="FF0000"/>
              </a:solidFill>
              <a:latin typeface="Times New Roman"/>
              <a:ea typeface="Times New Roman"/>
              <a:cs typeface="Times New Roman"/>
              <a:sym typeface="Times New Roman"/>
            </a:endParaRPr>
          </a:p>
        </p:txBody>
      </p:sp>
      <p:sp>
        <p:nvSpPr>
          <p:cNvPr id="173" name="Google Shape;173;p21"/>
          <p:cNvSpPr/>
          <p:nvPr/>
        </p:nvSpPr>
        <p:spPr>
          <a:xfrm>
            <a:off x="1151228" y="2325511"/>
            <a:ext cx="5441721" cy="4233333"/>
          </a:xfrm>
          <a:prstGeom prst="rightArrowCallout">
            <a:avLst>
              <a:gd name="adj1" fmla="val 25000"/>
              <a:gd name="adj2" fmla="val 25000"/>
              <a:gd name="adj3" fmla="val 25000"/>
              <a:gd name="adj4" fmla="val 64977"/>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30480" lvl="0" indent="0" algn="just" rtl="0">
              <a:lnSpc>
                <a:spcPct val="115000"/>
              </a:lnSpc>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1.Tri thức đọc hiểu </a:t>
            </a:r>
            <a:endParaRPr/>
          </a:p>
          <a:p>
            <a:pPr marL="0" marR="30480" lvl="0" indent="0" algn="just" rtl="0">
              <a:lnSpc>
                <a:spcPct val="115000"/>
              </a:lnSpc>
              <a:spcBef>
                <a:spcPts val="1200"/>
              </a:spcBef>
              <a:spcAft>
                <a:spcPts val="0"/>
              </a:spcAft>
              <a:buNone/>
            </a:pPr>
            <a:r>
              <a:rPr lang="en-US" sz="3200" b="1" i="0" u="none" strike="noStrike" cap="none">
                <a:solidFill>
                  <a:srgbClr val="000000"/>
                </a:solidFill>
                <a:latin typeface="Times New Roman"/>
                <a:ea typeface="Times New Roman"/>
                <a:cs typeface="Times New Roman"/>
                <a:sym typeface="Times New Roman"/>
              </a:rPr>
              <a:t>(Trang17,18 sgk)</a:t>
            </a:r>
            <a:endParaRPr/>
          </a:p>
        </p:txBody>
      </p:sp>
      <p:sp>
        <p:nvSpPr>
          <p:cNvPr id="174" name="Google Shape;174;p21"/>
          <p:cNvSpPr/>
          <p:nvPr/>
        </p:nvSpPr>
        <p:spPr>
          <a:xfrm>
            <a:off x="6874932" y="2205907"/>
            <a:ext cx="3375380" cy="895345"/>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 </a:t>
            </a:r>
            <a:r>
              <a:rPr lang="en-US" sz="3200" b="1" i="0" u="none" strike="noStrike" cap="none">
                <a:solidFill>
                  <a:srgbClr val="000000"/>
                </a:solidFill>
                <a:latin typeface="Times New Roman"/>
                <a:ea typeface="Times New Roman"/>
                <a:cs typeface="Times New Roman"/>
                <a:sym typeface="Times New Roman"/>
              </a:rPr>
              <a:t>Truyền thuyết</a:t>
            </a:r>
            <a:endParaRPr sz="3200" b="1" i="0" u="none" strike="noStrike" cap="none">
              <a:solidFill>
                <a:srgbClr val="000000"/>
              </a:solidFill>
              <a:latin typeface="Times New Roman"/>
              <a:ea typeface="Times New Roman"/>
              <a:cs typeface="Times New Roman"/>
              <a:sym typeface="Times New Roman"/>
            </a:endParaRPr>
          </a:p>
        </p:txBody>
      </p:sp>
      <p:sp>
        <p:nvSpPr>
          <p:cNvPr id="175" name="Google Shape;175;p21"/>
          <p:cNvSpPr/>
          <p:nvPr/>
        </p:nvSpPr>
        <p:spPr>
          <a:xfrm>
            <a:off x="6874932" y="3389172"/>
            <a:ext cx="3612447" cy="975745"/>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 </a:t>
            </a:r>
            <a:r>
              <a:rPr lang="en-US" sz="3200" b="1" i="0" u="none" strike="noStrike" cap="none">
                <a:solidFill>
                  <a:srgbClr val="000000"/>
                </a:solidFill>
                <a:latin typeface="Times New Roman"/>
                <a:ea typeface="Times New Roman"/>
                <a:cs typeface="Times New Roman"/>
                <a:sym typeface="Times New Roman"/>
              </a:rPr>
              <a:t>Nhân vật</a:t>
            </a:r>
            <a:endParaRPr sz="3200" b="1" i="0" u="none" strike="noStrike" cap="none">
              <a:solidFill>
                <a:srgbClr val="000000"/>
              </a:solidFill>
              <a:latin typeface="Times New Roman"/>
              <a:ea typeface="Times New Roman"/>
              <a:cs typeface="Times New Roman"/>
              <a:sym typeface="Times New Roman"/>
            </a:endParaRPr>
          </a:p>
        </p:txBody>
      </p:sp>
      <p:sp>
        <p:nvSpPr>
          <p:cNvPr id="176" name="Google Shape;176;p21"/>
          <p:cNvSpPr/>
          <p:nvPr/>
        </p:nvSpPr>
        <p:spPr>
          <a:xfrm>
            <a:off x="6874932" y="4427684"/>
            <a:ext cx="3759202" cy="975745"/>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1" i="0" u="none" strike="noStrike" cap="none">
                <a:solidFill>
                  <a:srgbClr val="000000"/>
                </a:solidFill>
                <a:latin typeface="Times New Roman"/>
                <a:ea typeface="Times New Roman"/>
                <a:cs typeface="Times New Roman"/>
                <a:sym typeface="Times New Roman"/>
              </a:rPr>
              <a:t> </a:t>
            </a:r>
            <a:r>
              <a:rPr lang="en-US" sz="3200" b="1" i="0" u="none" strike="noStrike" cap="none">
                <a:solidFill>
                  <a:srgbClr val="000000"/>
                </a:solidFill>
                <a:latin typeface="Times New Roman"/>
                <a:ea typeface="Times New Roman"/>
                <a:cs typeface="Times New Roman"/>
                <a:sym typeface="Times New Roman"/>
              </a:rPr>
              <a:t>Cốt truyện</a:t>
            </a:r>
            <a:endParaRPr sz="3200" b="1" i="0" u="none" strike="noStrike" cap="none">
              <a:solidFill>
                <a:srgbClr val="000000"/>
              </a:solidFill>
              <a:latin typeface="Times New Roman"/>
              <a:ea typeface="Times New Roman"/>
              <a:cs typeface="Times New Roman"/>
              <a:sym typeface="Times New Roman"/>
            </a:endParaRPr>
          </a:p>
        </p:txBody>
      </p:sp>
      <p:sp>
        <p:nvSpPr>
          <p:cNvPr id="177" name="Google Shape;177;p21"/>
          <p:cNvSpPr/>
          <p:nvPr/>
        </p:nvSpPr>
        <p:spPr>
          <a:xfrm>
            <a:off x="6874932" y="5567171"/>
            <a:ext cx="3759202" cy="991673"/>
          </a:xfrm>
          <a:prstGeom prst="homePlate">
            <a:avLst>
              <a:gd name="adj" fmla="val 50000"/>
            </a:avLst>
          </a:prstGeom>
          <a:solidFill>
            <a:srgbClr val="FBE4D4"/>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Clr>
                <a:srgbClr val="000000"/>
              </a:buClr>
              <a:buSzPts val="2800"/>
              <a:buFont typeface="Times New Roman"/>
              <a:buNone/>
            </a:pPr>
            <a:r>
              <a:rPr lang="en-US" sz="2800" b="0" i="0" u="none" strike="noStrike" cap="none">
                <a:solidFill>
                  <a:srgbClr val="000000"/>
                </a:solidFill>
                <a:latin typeface="Times New Roman"/>
                <a:ea typeface="Times New Roman"/>
                <a:cs typeface="Times New Roman"/>
                <a:sym typeface="Times New Roman"/>
              </a:rPr>
              <a:t> </a:t>
            </a:r>
            <a:r>
              <a:rPr lang="en-US" sz="3200" b="1" i="0" u="none" strike="noStrike" cap="none">
                <a:solidFill>
                  <a:srgbClr val="000000"/>
                </a:solidFill>
                <a:latin typeface="Times New Roman"/>
                <a:ea typeface="Times New Roman"/>
                <a:cs typeface="Times New Roman"/>
                <a:sym typeface="Times New Roman"/>
              </a:rPr>
              <a:t>Yếu tố kì ảo</a:t>
            </a:r>
            <a:endParaRPr sz="3200" b="1"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10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2283</Words>
  <Application>Microsoft Office PowerPoint</Application>
  <PresentationFormat>Widescreen</PresentationFormat>
  <Paragraphs>204</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 trả lời</vt:lpstr>
      <vt:lpstr>PowerPoint Presentation</vt:lpstr>
      <vt:lpstr>PowerPoint Presentation</vt:lpstr>
      <vt:lpstr>Củng cố</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7</cp:revision>
  <dcterms:modified xsi:type="dcterms:W3CDTF">2021-09-09T00:33:55Z</dcterms:modified>
</cp:coreProperties>
</file>