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2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B113C-1AA3-4533-A7B5-793D3EAE12E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27CD-CD1E-40B4-9917-6469D745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1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23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7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1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2175000"/>
            <a:ext cx="1955100" cy="4743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713325" y="3092475"/>
            <a:ext cx="1955100" cy="640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713325" y="2725500"/>
            <a:ext cx="1955100" cy="37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071" y="2175000"/>
            <a:ext cx="1955100" cy="4743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2633971" y="3092475"/>
            <a:ext cx="1955100" cy="640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2633971" y="2725500"/>
            <a:ext cx="1955100" cy="37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17" y="2175000"/>
            <a:ext cx="1955100" cy="4743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4554718" y="3092475"/>
            <a:ext cx="1955100" cy="640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4554718" y="2725500"/>
            <a:ext cx="1955100" cy="37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562" y="2175000"/>
            <a:ext cx="1955100" cy="4743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6475564" y="3092475"/>
            <a:ext cx="1955100" cy="640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6475564" y="2725500"/>
            <a:ext cx="1955100" cy="37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1679413" y="3700359"/>
            <a:ext cx="435645" cy="2457132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7946735" y="3645494"/>
            <a:ext cx="1833925" cy="560595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"/>
          <p:cNvSpPr/>
          <p:nvPr/>
        </p:nvSpPr>
        <p:spPr>
          <a:xfrm rot="5400000">
            <a:off x="-40864" y="3834204"/>
            <a:ext cx="1350264" cy="1268406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/>
          <p:nvPr/>
        </p:nvSpPr>
        <p:spPr>
          <a:xfrm rot="5400000">
            <a:off x="862114" y="4718353"/>
            <a:ext cx="182861" cy="168368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7594170" y="-12985"/>
            <a:ext cx="1549850" cy="1456042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8647698" y="984920"/>
            <a:ext cx="209890" cy="193275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0427" y="-12947"/>
            <a:ext cx="1647654" cy="157982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441352" y="185795"/>
            <a:ext cx="414482" cy="175965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6475551" y="4091755"/>
            <a:ext cx="2668492" cy="1051757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1131552" y="4580701"/>
            <a:ext cx="934882" cy="562796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9006587" y="4842753"/>
            <a:ext cx="57953" cy="5795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1347655" y="4732185"/>
            <a:ext cx="57953" cy="5789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1664747" y="4991933"/>
            <a:ext cx="129969" cy="13057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8661731" y="5059463"/>
            <a:ext cx="129969" cy="8401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57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1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4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8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8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0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7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8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3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2138-4074-4C87-AC85-9C7EA04CE71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895350"/>
            <a:ext cx="8191500" cy="246683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DẪN HỌC SINH </a:t>
            </a:r>
            <a:b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KIẾN THỨC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1: THỰC HÀNH TIẾNG VIỆT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iệt giặc CORONA - Đạt G - Du Uyên - Lyric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8600" y="4171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5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-22622"/>
            <a:ext cx="7886700" cy="994172"/>
          </a:xfrm>
        </p:spPr>
        <p:txBody>
          <a:bodyPr/>
          <a:lstStyle/>
          <a:p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YÊU CẦU CHUNG</a:t>
            </a:r>
            <a:endParaRPr lang="en-US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285750"/>
            <a:ext cx="8534400" cy="3263504"/>
          </a:xfrm>
          <a:prstGeom prst="rect">
            <a:avLst/>
          </a:prstGeom>
        </p:spPr>
        <p:txBody>
          <a:bodyPr spcFirstLastPara="1" vert="horz" wrap="square" lIns="91423" tIns="91423" rIns="91423" bIns="91423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154" indent="30718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Học sinh đọc trước nội dung bài học qua link sgk điện tử: https://</a:t>
            </a:r>
            <a:r>
              <a:rPr lang="vi-VN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drive.google.com/drive/folders/1mrItMJFPFZhVxo12gx8wX4gq1XC9TjsQ?usp=sharing</a:t>
            </a:r>
            <a:endParaRPr lang="vi-VN" sz="2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154" indent="30718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A4.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marL="82154" indent="30718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154" indent="30718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(sgk/ trang 29, 30 )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marL="82154" indent="30718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4"/>
          <p:cNvSpPr txBox="1">
            <a:spLocks noGrp="1"/>
          </p:cNvSpPr>
          <p:nvPr>
            <p:ph type="title"/>
          </p:nvPr>
        </p:nvSpPr>
        <p:spPr>
          <a:xfrm>
            <a:off x="713225" y="361950"/>
            <a:ext cx="7717500" cy="612900"/>
          </a:xfrm>
          <a:prstGeom prst="rect">
            <a:avLst/>
          </a:prstGeom>
        </p:spPr>
        <p:txBody>
          <a:bodyPr spcFirstLastPara="1" vert="horz" wrap="square" lIns="91423" tIns="91423" rIns="91423" bIns="91423" rtlCol="0" anchor="t" anchorCtr="0">
            <a:noAutofit/>
          </a:bodyPr>
          <a:lstStyle/>
          <a:p>
            <a:r>
              <a:rPr lang="en" b="1" dirty="0" smtClean="0">
                <a:solidFill>
                  <a:srgbClr val="FF0000"/>
                </a:solidFill>
                <a:latin typeface="Times New Roman" pitchFamily="18" charset="0"/>
                <a:ea typeface="Delius Unicase"/>
                <a:cs typeface="Times New Roman" pitchFamily="18" charset="0"/>
                <a:sym typeface="Delius Unicase"/>
              </a:rPr>
              <a:t>MỤC TIÊU CẦN ĐẠT</a:t>
            </a:r>
            <a:endParaRPr b="1" dirty="0">
              <a:solidFill>
                <a:srgbClr val="FF0000"/>
              </a:solidFill>
              <a:latin typeface="Times New Roman" pitchFamily="18" charset="0"/>
              <a:ea typeface="Delius Unicase"/>
              <a:cs typeface="Times New Roman" pitchFamily="18" charset="0"/>
              <a:sym typeface="Delius Unicase"/>
            </a:endParaRPr>
          </a:p>
        </p:txBody>
      </p:sp>
      <p:sp>
        <p:nvSpPr>
          <p:cNvPr id="651" name="Google Shape;651;p34"/>
          <p:cNvSpPr txBox="1">
            <a:spLocks noGrp="1"/>
          </p:cNvSpPr>
          <p:nvPr>
            <p:ph type="title" idx="2"/>
          </p:nvPr>
        </p:nvSpPr>
        <p:spPr>
          <a:xfrm>
            <a:off x="609600" y="1386500"/>
            <a:ext cx="1955100" cy="609485"/>
          </a:xfrm>
          <a:prstGeom prst="rect">
            <a:avLst/>
          </a:prstGeom>
        </p:spPr>
        <p:txBody>
          <a:bodyPr spcFirstLastPara="1" vert="horz" wrap="square" lIns="91423" tIns="91423" rIns="91423" bIns="91423" rtlCol="0" anchor="ctr" anchorCtr="0">
            <a:noAutofit/>
          </a:bodyPr>
          <a:lstStyle/>
          <a:p>
            <a:r>
              <a:rPr lang="en" b="1" dirty="0"/>
              <a:t>01</a:t>
            </a:r>
            <a:endParaRPr b="1" dirty="0"/>
          </a:p>
        </p:txBody>
      </p:sp>
      <p:sp>
        <p:nvSpPr>
          <p:cNvPr id="654" name="Google Shape;654;p34"/>
          <p:cNvSpPr txBox="1">
            <a:spLocks noGrp="1"/>
          </p:cNvSpPr>
          <p:nvPr>
            <p:ph type="title" idx="4"/>
          </p:nvPr>
        </p:nvSpPr>
        <p:spPr>
          <a:xfrm>
            <a:off x="609600" y="2453300"/>
            <a:ext cx="1955100" cy="709569"/>
          </a:xfrm>
          <a:prstGeom prst="rect">
            <a:avLst/>
          </a:prstGeom>
        </p:spPr>
        <p:txBody>
          <a:bodyPr spcFirstLastPara="1" vert="horz" wrap="square" lIns="91423" tIns="91423" rIns="91423" bIns="91423" rtlCol="0" anchor="ctr" anchorCtr="0">
            <a:noAutofit/>
          </a:bodyPr>
          <a:lstStyle/>
          <a:p>
            <a:r>
              <a:rPr lang="en" b="1" dirty="0"/>
              <a:t>02</a:t>
            </a:r>
            <a:endParaRPr b="1" dirty="0"/>
          </a:p>
        </p:txBody>
      </p:sp>
      <p:sp>
        <p:nvSpPr>
          <p:cNvPr id="657" name="Google Shape;657;p34"/>
          <p:cNvSpPr txBox="1">
            <a:spLocks noGrp="1"/>
          </p:cNvSpPr>
          <p:nvPr>
            <p:ph type="title" idx="7"/>
          </p:nvPr>
        </p:nvSpPr>
        <p:spPr>
          <a:xfrm>
            <a:off x="609600" y="3689600"/>
            <a:ext cx="1955100" cy="568502"/>
          </a:xfrm>
          <a:prstGeom prst="rect">
            <a:avLst/>
          </a:prstGeom>
        </p:spPr>
        <p:txBody>
          <a:bodyPr spcFirstLastPara="1" vert="horz" wrap="square" lIns="91423" tIns="91423" rIns="91423" bIns="91423" rtlCol="0" anchor="ctr" anchorCtr="0">
            <a:noAutofit/>
          </a:bodyPr>
          <a:lstStyle/>
          <a:p>
            <a:r>
              <a:rPr lang="en" b="1" dirty="0">
                <a:solidFill>
                  <a:srgbClr val="FF0000"/>
                </a:solidFill>
              </a:rPr>
              <a:t>03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659" name="Google Shape;659;p34"/>
          <p:cNvSpPr txBox="1">
            <a:spLocks noGrp="1"/>
          </p:cNvSpPr>
          <p:nvPr>
            <p:ph type="subTitle" idx="9"/>
          </p:nvPr>
        </p:nvSpPr>
        <p:spPr>
          <a:xfrm>
            <a:off x="2057400" y="1251200"/>
            <a:ext cx="6019800" cy="939266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91423" tIns="91423" rIns="91423" bIns="91423" rtlCol="0" anchor="t" anchorCtr="0">
            <a:noAutofit/>
          </a:bodyPr>
          <a:lstStyle/>
          <a:p>
            <a:pPr marL="0" indent="0" algn="just">
              <a:spcAft>
                <a:spcPts val="1600"/>
              </a:spcAft>
            </a:pPr>
            <a:r>
              <a:rPr lang="en" sz="2775" b="0" dirty="0">
                <a:latin typeface="Times New Roman" pitchFamily="18" charset="0"/>
                <a:cs typeface="Times New Roman" pitchFamily="18" charset="0"/>
              </a:rPr>
              <a:t>      Phân </a:t>
            </a:r>
            <a:r>
              <a:rPr lang="en" sz="2775" b="0" dirty="0">
                <a:latin typeface="Times New Roman" pitchFamily="18" charset="0"/>
                <a:cs typeface="Times New Roman" pitchFamily="18" charset="0"/>
              </a:rPr>
              <a:t>biệt được từ đơn và từ </a:t>
            </a:r>
            <a:r>
              <a:rPr lang="en" sz="2775" b="0" dirty="0">
                <a:latin typeface="Times New Roman" pitchFamily="18" charset="0"/>
                <a:cs typeface="Times New Roman" pitchFamily="18" charset="0"/>
              </a:rPr>
              <a:t>phức        (từ </a:t>
            </a:r>
            <a:r>
              <a:rPr lang="en" sz="2775" b="0" dirty="0">
                <a:latin typeface="Times New Roman" pitchFamily="18" charset="0"/>
                <a:cs typeface="Times New Roman" pitchFamily="18" charset="0"/>
              </a:rPr>
              <a:t>ghép và từ </a:t>
            </a:r>
            <a:r>
              <a:rPr lang="en" sz="2775" b="0" dirty="0">
                <a:latin typeface="Times New Roman" pitchFamily="18" charset="0"/>
                <a:cs typeface="Times New Roman" pitchFamily="18" charset="0"/>
              </a:rPr>
              <a:t>láy).</a:t>
            </a:r>
            <a:endParaRPr sz="2775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2" name="Google Shape;662;p34"/>
          <p:cNvSpPr txBox="1">
            <a:spLocks noGrp="1"/>
          </p:cNvSpPr>
          <p:nvPr>
            <p:ph type="subTitle" idx="15"/>
          </p:nvPr>
        </p:nvSpPr>
        <p:spPr>
          <a:xfrm>
            <a:off x="2057400" y="2369180"/>
            <a:ext cx="6019800" cy="1008641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vert="horz" wrap="square" lIns="91423" tIns="91423" rIns="91423" bIns="91423" rtlCol="0" anchor="t" anchorCtr="0">
            <a:noAutofit/>
          </a:bodyPr>
          <a:lstStyle/>
          <a:p>
            <a:pPr marL="0" indent="0" algn="just">
              <a:spcAft>
                <a:spcPts val="1600"/>
              </a:spcAft>
            </a:pPr>
            <a:r>
              <a:rPr lang="en" sz="2775" b="0" dirty="0">
                <a:latin typeface="Times New Roman" pitchFamily="18" charset="0"/>
                <a:cs typeface="Times New Roman" pitchFamily="18" charset="0"/>
              </a:rPr>
              <a:t>      Nhận </a:t>
            </a:r>
            <a:r>
              <a:rPr lang="en" sz="2775" b="0" dirty="0">
                <a:latin typeface="Times New Roman" pitchFamily="18" charset="0"/>
                <a:cs typeface="Times New Roman" pitchFamily="18" charset="0"/>
              </a:rPr>
              <a:t>biết được nghĩa của một số       thành ngữ trong văn bản. </a:t>
            </a:r>
            <a:r>
              <a:rPr lang="en" sz="2775" b="0" dirty="0">
                <a:latin typeface="Times New Roman" pitchFamily="18" charset="0"/>
                <a:cs typeface="Times New Roman" pitchFamily="18" charset="0"/>
              </a:rPr>
              <a:t>   </a:t>
            </a:r>
            <a:endParaRPr sz="2775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Google Shape;659;p34"/>
          <p:cNvSpPr txBox="1">
            <a:spLocks noGrp="1"/>
          </p:cNvSpPr>
          <p:nvPr>
            <p:ph type="subTitle" idx="9"/>
          </p:nvPr>
        </p:nvSpPr>
        <p:spPr>
          <a:xfrm>
            <a:off x="2057400" y="3617900"/>
            <a:ext cx="6019800" cy="97798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3" tIns="91423" rIns="91423" bIns="91423" rtlCol="0" anchor="t" anchorCtr="0">
            <a:noAutofit/>
          </a:bodyPr>
          <a:lstStyle/>
          <a:p>
            <a:pPr marL="0" indent="0" algn="just">
              <a:spcAft>
                <a:spcPts val="1600"/>
              </a:spcAft>
            </a:pPr>
            <a:r>
              <a:rPr lang="en-US" sz="2775" b="0" dirty="0">
                <a:latin typeface="Times New Roman" pitchFamily="18" charset="0"/>
                <a:cs typeface="Times New Roman" pitchFamily="18" charset="0"/>
              </a:rPr>
              <a:t>     B</a:t>
            </a:r>
            <a:r>
              <a:rPr lang="en" sz="2775" b="0" dirty="0">
                <a:latin typeface="Times New Roman" pitchFamily="18" charset="0"/>
                <a:cs typeface="Times New Roman" pitchFamily="18" charset="0"/>
              </a:rPr>
              <a:t>iết vận dụng kiến thức vào phần </a:t>
            </a:r>
            <a:r>
              <a:rPr lang="en" sz="2775" b="0" dirty="0">
                <a:latin typeface="Times New Roman" pitchFamily="18" charset="0"/>
                <a:cs typeface="Times New Roman" pitchFamily="18" charset="0"/>
              </a:rPr>
              <a:t>  thực </a:t>
            </a:r>
            <a:r>
              <a:rPr lang="en" sz="2775" b="0" dirty="0">
                <a:latin typeface="Times New Roman" pitchFamily="18" charset="0"/>
                <a:cs typeface="Times New Roman" pitchFamily="18" charset="0"/>
              </a:rPr>
              <a:t>hành.</a:t>
            </a:r>
            <a:endParaRPr sz="2775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31162" y="30145"/>
            <a:ext cx="7886700" cy="99417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YÊU CẦU CỤ THỂ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64657" y="666750"/>
            <a:ext cx="7886700" cy="3506782"/>
          </a:xfrm>
          <a:prstGeom prst="rect">
            <a:avLst/>
          </a:prstGeom>
        </p:spPr>
        <p:txBody>
          <a:bodyPr spcFirstLastPara="1" vert="horz" wrap="square" lIns="91423" tIns="91423" rIns="91423" bIns="91423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" indent="215504" algn="just">
              <a:lnSpc>
                <a:spcPct val="150000"/>
              </a:lnSpc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1. TỪ ĐƠN VÀ TỪ PHỨC</a:t>
            </a:r>
          </a:p>
          <a:p>
            <a:pPr marL="40481" indent="215504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”, “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481" indent="215504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40481" indent="215504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481" indent="215504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481" indent="215504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smtClean="0">
                <a:latin typeface="Times New Roman" pitchFamily="18" charset="0"/>
                <a:cs typeface="Times New Roman" pitchFamily="18" charset="0"/>
              </a:rPr>
              <a:t>1, 2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3, 4, 5, </a:t>
            </a:r>
            <a:r>
              <a:rPr lang="en-US" sz="2100" smtClean="0">
                <a:latin typeface="Times New Roman" pitchFamily="18" charset="0"/>
                <a:cs typeface="Times New Roman" pitchFamily="18" charset="0"/>
              </a:rPr>
              <a:t>6).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40481" indent="215504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46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886700" cy="994172"/>
          </a:xfrm>
        </p:spPr>
        <p:txBody>
          <a:bodyPr/>
          <a:lstStyle/>
          <a:p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YÊU CẦU CỤ THỂ</a:t>
            </a:r>
            <a:endParaRPr lang="en-US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71617" y="438150"/>
            <a:ext cx="8362666" cy="3263504"/>
          </a:xfrm>
          <a:prstGeom prst="rect">
            <a:avLst/>
          </a:prstGeom>
        </p:spPr>
        <p:txBody>
          <a:bodyPr spcFirstLastPara="1" vert="horz" wrap="square" lIns="91423" tIns="91423" rIns="91423" bIns="91423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THÀNH NGỮ</a:t>
            </a:r>
          </a:p>
          <a:p>
            <a:pPr marL="0" indent="0"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7, 8,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 sgk trang 30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01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1809750"/>
            <a:ext cx="7886700" cy="99417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 CÁC EM HỌC TỐT!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77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400</Words>
  <Application>Microsoft Office PowerPoint</Application>
  <PresentationFormat>On-screen Show (16:9)</PresentationFormat>
  <Paragraphs>30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Chewy</vt:lpstr>
      <vt:lpstr>Comfortaa</vt:lpstr>
      <vt:lpstr>Delius Unicase</vt:lpstr>
      <vt:lpstr>Times New Roman</vt:lpstr>
      <vt:lpstr>Wingdings</vt:lpstr>
      <vt:lpstr>Office Theme</vt:lpstr>
      <vt:lpstr>HƯỚNG DẪN HỌC SINH  TÌM HIỂU KIẾN THỨC  BÀI 1: THỰC HÀNH TIẾNG VIỆT</vt:lpstr>
      <vt:lpstr>I. YÊU CẦU CHUNG</vt:lpstr>
      <vt:lpstr>MỤC TIÊU CẦN ĐẠT</vt:lpstr>
      <vt:lpstr>II. YÊU CẦU CỤ THỂ</vt:lpstr>
      <vt:lpstr>II. YÊU CẦU CỤ THỂ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HỌC SINH  TÌM HIỂU KIẾN THỨC  BÀI 1: THỰC HÀNH TIẾNG VIỆT</dc:title>
  <dc:creator>MR HAI</dc:creator>
  <cp:lastModifiedBy>trieu.oiv@hotmail.com</cp:lastModifiedBy>
  <cp:revision>17</cp:revision>
  <dcterms:created xsi:type="dcterms:W3CDTF">2021-08-29T13:33:46Z</dcterms:created>
  <dcterms:modified xsi:type="dcterms:W3CDTF">2021-09-02T01:34:53Z</dcterms:modified>
</cp:coreProperties>
</file>