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Lst>
  <p:notesMasterIdLst>
    <p:notesMasterId r:id="rId25"/>
  </p:notesMasterIdLst>
  <p:sldIdLst>
    <p:sldId id="334" r:id="rId4"/>
    <p:sldId id="274" r:id="rId5"/>
    <p:sldId id="284" r:id="rId6"/>
    <p:sldId id="335" r:id="rId7"/>
    <p:sldId id="344" r:id="rId8"/>
    <p:sldId id="289" r:id="rId9"/>
    <p:sldId id="290" r:id="rId10"/>
    <p:sldId id="328" r:id="rId11"/>
    <p:sldId id="341" r:id="rId12"/>
    <p:sldId id="342" r:id="rId13"/>
    <p:sldId id="345" r:id="rId14"/>
    <p:sldId id="295" r:id="rId15"/>
    <p:sldId id="347" r:id="rId16"/>
    <p:sldId id="297" r:id="rId17"/>
    <p:sldId id="337" r:id="rId18"/>
    <p:sldId id="332" r:id="rId19"/>
    <p:sldId id="348" r:id="rId20"/>
    <p:sldId id="310" r:id="rId21"/>
    <p:sldId id="333" r:id="rId22"/>
    <p:sldId id="346" r:id="rId23"/>
    <p:sldId id="308" r:id="rId24"/>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5000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5000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5000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5000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5000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5000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5000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5000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5000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8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Phuong Que" initials="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0000FF"/>
    <a:srgbClr val="0000CC"/>
    <a:srgbClr val="FF0000"/>
    <a:srgbClr val="FFFFFF"/>
    <a:srgbClr val="333399"/>
    <a:srgbClr val="FFCCFF"/>
    <a:srgbClr val="FF99FF"/>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779"/>
  </p:normalViewPr>
  <p:slideViewPr>
    <p:cSldViewPr showGuides="1">
      <p:cViewPr>
        <p:scale>
          <a:sx n="76" d="100"/>
          <a:sy n="76" d="100"/>
        </p:scale>
        <p:origin x="-1122" y="60"/>
      </p:cViewPr>
      <p:guideLst>
        <p:guide orient="horz" pos="2160"/>
        <p:guide pos="848"/>
      </p:guideLst>
    </p:cSldViewPr>
  </p:slideViewPr>
  <p:outlineViewPr>
    <p:cViewPr>
      <p:scale>
        <a:sx n="33" d="100"/>
        <a:sy n="33" d="100"/>
      </p:scale>
      <p:origin x="0" y="0"/>
    </p:cViewPr>
  </p:outlineViewPr>
  <p:notesTextViewPr>
    <p:cViewPr>
      <p:scale>
        <a:sx n="100" d="100"/>
        <a:sy n="100" d="100"/>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Header Placeholder 58369"/>
          <p:cNvSpPr>
            <a:spLocks noGrp="1"/>
          </p:cNvSpPr>
          <p:nvPr>
            <p:ph type="hdr" sz="quarter"/>
          </p:nvPr>
        </p:nvSpPr>
        <p:spPr>
          <a:xfrm>
            <a:off x="0" y="0"/>
            <a:ext cx="2971800" cy="457200"/>
          </a:xfrm>
          <a:prstGeom prst="rect">
            <a:avLst/>
          </a:prstGeom>
          <a:noFill/>
          <a:ln w="9525">
            <a:noFill/>
          </a:ln>
        </p:spPr>
        <p:txBody>
          <a:bodyPr/>
          <a:lstStyle/>
          <a:p>
            <a:pPr lvl="0"/>
            <a:endParaRPr lang="en-US" sz="1200" dirty="0"/>
          </a:p>
        </p:txBody>
      </p:sp>
      <p:sp>
        <p:nvSpPr>
          <p:cNvPr id="58371" name="Date Placeholder 58370"/>
          <p:cNvSpPr>
            <a:spLocks noGrp="1"/>
          </p:cNvSpPr>
          <p:nvPr>
            <p:ph type="dt" idx="1"/>
          </p:nvPr>
        </p:nvSpPr>
        <p:spPr>
          <a:xfrm>
            <a:off x="3884613" y="0"/>
            <a:ext cx="2971800" cy="457200"/>
          </a:xfrm>
          <a:prstGeom prst="rect">
            <a:avLst/>
          </a:prstGeom>
          <a:noFill/>
          <a:ln w="9525">
            <a:noFill/>
          </a:ln>
        </p:spPr>
        <p:txBody>
          <a:bodyPr/>
          <a:lstStyle/>
          <a:p>
            <a:pPr lvl="0" algn="r"/>
            <a:endParaRPr lang="en-US" sz="1200" dirty="0"/>
          </a:p>
        </p:txBody>
      </p:sp>
      <p:sp>
        <p:nvSpPr>
          <p:cNvPr id="58372" name="Slide Image Placeholder 58371"/>
          <p:cNvSpPr>
            <a:spLocks noGrp="1" noRot="1" noChangeAspec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58373" name="Text Placeholder 58372"/>
          <p:cNvSpPr>
            <a:spLocks noGrp="1"/>
          </p:cNvSpPr>
          <p:nvPr>
            <p:ph type="body" sz="quarter" idx="3"/>
          </p:nvPr>
        </p:nvSpPr>
        <p:spPr>
          <a:xfrm>
            <a:off x="685800" y="4343400"/>
            <a:ext cx="5486400" cy="4114800"/>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8374" name="Footer Placeholder 58373"/>
          <p:cNvSpPr>
            <a:spLocks noGrp="1"/>
          </p:cNvSpPr>
          <p:nvPr>
            <p:ph type="ftr" sz="quarter" idx="4"/>
          </p:nvPr>
        </p:nvSpPr>
        <p:spPr>
          <a:xfrm>
            <a:off x="0" y="8685213"/>
            <a:ext cx="2971800" cy="457200"/>
          </a:xfrm>
          <a:prstGeom prst="rect">
            <a:avLst/>
          </a:prstGeom>
          <a:noFill/>
          <a:ln w="9525">
            <a:noFill/>
          </a:ln>
        </p:spPr>
        <p:txBody>
          <a:bodyPr anchor="b" anchorCtr="0"/>
          <a:lstStyle/>
          <a:p>
            <a:pPr lvl="0"/>
            <a:endParaRPr lang="en-US" sz="1200" dirty="0"/>
          </a:p>
        </p:txBody>
      </p:sp>
      <p:sp>
        <p:nvSpPr>
          <p:cNvPr id="58375" name="Slide Number Placeholder 58374"/>
          <p:cNvSpPr>
            <a:spLocks noGrp="1"/>
          </p:cNvSpPr>
          <p:nvPr>
            <p:ph type="sldNum" sz="quarter" idx="5"/>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sz="1200" dirty="0"/>
              <a:t>‹#›</a:t>
            </a:fld>
            <a:endParaRPr lang="en-US" sz="1200" dirty="0"/>
          </a:p>
        </p:txBody>
      </p:sp>
    </p:spTree>
    <p:extLst>
      <p:ext uri="{BB962C8B-B14F-4D97-AF65-F5344CB8AC3E}">
        <p14:creationId xmlns:p14="http://schemas.microsoft.com/office/powerpoint/2010/main" val="1868073031"/>
      </p:ext>
    </p:extLst>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1</a:t>
            </a:fld>
            <a:endParaRPr lang="en-US" altLang="en-US"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332505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lgn="r"/>
            <a:fld id="{9A0DB2DC-4C9A-4742-B13C-FB6460FD3503}" type="slidenum">
              <a:rPr lang="en-US" sz="1200" dirty="0"/>
              <a:t>2</a:t>
            </a:fld>
            <a:endParaRPr lang="en-US" sz="1200" dirty="0"/>
          </a:p>
        </p:txBody>
      </p:sp>
      <p:sp>
        <p:nvSpPr>
          <p:cNvPr id="59394" name="Slide Image Placeholder 59393"/>
          <p:cNvSpPr>
            <a:spLocks noGrp="1" noRot="1" noChangeAspect="1" noTextEdit="1"/>
          </p:cNvSpPr>
          <p:nvPr>
            <p:ph type="sldImg"/>
          </p:nvPr>
        </p:nvSpPr>
        <p:spPr>
          <a:ln/>
        </p:spPr>
      </p:sp>
      <p:sp>
        <p:nvSpPr>
          <p:cNvPr id="59395" name="Text Placeholder 59394"/>
          <p:cNvSpPr>
            <a:spLocks noGrp="1"/>
          </p:cNvSpPr>
          <p:nvPr>
            <p:ph type="body" idx="1"/>
          </p:nvPr>
        </p:nvSpPr>
        <p:spPr>
          <a:ln/>
        </p:spPr>
        <p:txBody>
          <a:bodyPr/>
          <a:lstStyle/>
          <a:p>
            <a:pPr lvl="0"/>
            <a:endParaRPr dirty="0"/>
          </a:p>
        </p:txBody>
      </p:sp>
    </p:spTree>
    <p:extLst>
      <p:ext uri="{BB962C8B-B14F-4D97-AF65-F5344CB8AC3E}">
        <p14:creationId xmlns:p14="http://schemas.microsoft.com/office/powerpoint/2010/main" val="230029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lgn="r"/>
            <a:fld id="{9A0DB2DC-4C9A-4742-B13C-FB6460FD3503}" type="slidenum">
              <a:rPr lang="en-US" sz="1200" dirty="0"/>
              <a:t>21</a:t>
            </a:fld>
            <a:endParaRPr lang="en-US" sz="1200" dirty="0"/>
          </a:p>
        </p:txBody>
      </p:sp>
      <p:sp>
        <p:nvSpPr>
          <p:cNvPr id="102402" name="Slide Image Placeholder 102401"/>
          <p:cNvSpPr>
            <a:spLocks noGrp="1" noRot="1" noChangeAspect="1" noTextEdit="1"/>
          </p:cNvSpPr>
          <p:nvPr>
            <p:ph type="sldImg"/>
          </p:nvPr>
        </p:nvSpPr>
        <p:spPr>
          <a:ln/>
        </p:spPr>
      </p:sp>
      <p:sp>
        <p:nvSpPr>
          <p:cNvPr id="102403" name="Text Placeholder 102402"/>
          <p:cNvSpPr>
            <a:spLocks noGrp="1"/>
          </p:cNvSpPr>
          <p:nvPr>
            <p:ph type="body" idx="1"/>
          </p:nvPr>
        </p:nvSpPr>
        <p:spPr>
          <a:ln/>
        </p:spPr>
        <p:txBody>
          <a:bodyPr/>
          <a:lstStyle/>
          <a:p>
            <a:pPr lvl="0"/>
            <a:endParaRPr dirty="0"/>
          </a:p>
        </p:txBody>
      </p:sp>
    </p:spTree>
    <p:extLst>
      <p:ext uri="{BB962C8B-B14F-4D97-AF65-F5344CB8AC3E}">
        <p14:creationId xmlns:p14="http://schemas.microsoft.com/office/powerpoint/2010/main" val="120365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spcBef>
                <a:spcPct val="0"/>
              </a:spcBef>
            </a:pPr>
            <a:fld id="{BB962C8B-B14F-4D97-AF65-F5344CB8AC3E}" type="datetime1">
              <a:rPr lang="en-US" dirty="0">
                <a:cs typeface="Arial" panose="020B0604020202020204" pitchFamily="34" charset="0"/>
              </a:rPr>
              <a:t>9/10/2021</a:t>
            </a:fld>
            <a:endParaRPr lang="en-US" dirty="0">
              <a:cs typeface="Arial" panose="020B0604020202020204" pitchFamily="34" charset="0"/>
            </a:endParaRPr>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spcBef>
                <a:spcPct val="0"/>
              </a:spcBef>
            </a:pPr>
            <a:endParaRPr lang="en-US" dirty="0">
              <a:cs typeface="Arial" panose="020B0604020202020204" pitchFamily="34" charset="0"/>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spcBef>
                <a:spcPct val="0"/>
              </a:spcBef>
            </a:pPr>
            <a:fld id="{9A0DB2DC-4C9A-4742-B13C-FB6460FD3503}" type="slidenum">
              <a:rPr lang="en-US" dirty="0">
                <a:cs typeface="Arial" panose="020B0604020202020204" pitchFamily="34" charset="0"/>
              </a:rPr>
              <a:t>‹#›</a:t>
            </a:fld>
            <a:endParaRPr lang="en-US" dirty="0">
              <a:cs typeface="Arial" panose="020B0604020202020204" pitchFamily="34" charset="0"/>
            </a:endParaRPr>
          </a:p>
        </p:txBody>
      </p:sp>
    </p:spTree>
  </p:cSld>
  <p:clrMapOvr>
    <a:masterClrMapping/>
  </p:clrMapOvr>
  <p:transition>
    <p:wipe dir="d"/>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spcBef>
                <a:spcPct val="0"/>
              </a:spcBef>
            </a:pPr>
            <a:endParaRPr lang="en-US" dirty="0">
              <a:cs typeface="Arial" panose="020B0604020202020204" pitchFamily="34" charset="0"/>
            </a:endParaRPr>
          </a:p>
        </p:txBody>
      </p:sp>
      <p:sp>
        <p:nvSpPr>
          <p:cNvPr id="5" name="Footer Placeholder 4"/>
          <p:cNvSpPr>
            <a:spLocks noGrp="1"/>
          </p:cNvSpPr>
          <p:nvPr>
            <p:ph type="ftr" sz="quarter" idx="11"/>
          </p:nvPr>
        </p:nvSpPr>
        <p:spPr/>
        <p:txBody>
          <a:bodyPr/>
          <a:lstStyle/>
          <a:p>
            <a:pPr lvl="0">
              <a:spcBef>
                <a:spcPct val="0"/>
              </a:spcBef>
            </a:pPr>
            <a:endParaRPr lang="en-US" dirty="0">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spcBef>
                <a:spcPct val="0"/>
              </a:spcBef>
            </a:pPr>
            <a:fld id="{9A0DB2DC-4C9A-4742-B13C-FB6460FD3503}" type="slidenum">
              <a:rPr lang="en-US" dirty="0">
                <a:cs typeface="Arial" panose="020B0604020202020204" pitchFamily="34" charset="0"/>
              </a:rPr>
              <a:t>‹#›</a:t>
            </a:fld>
            <a:endParaRPr lang="en-US" dirty="0">
              <a:cs typeface="Arial" panose="020B0604020202020204" pitchFamily="34" charset="0"/>
            </a:endParaRPr>
          </a:p>
        </p:txBody>
      </p:sp>
    </p:spTree>
  </p:cSld>
  <p:clrMapOvr>
    <a:masterClrMapping/>
  </p:clrMapOvr>
  <p:transition>
    <p:wipe dir="d"/>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spcBef>
                <a:spcPct val="0"/>
              </a:spcBef>
            </a:pPr>
            <a:endParaRPr lang="en-US" dirty="0">
              <a:cs typeface="Arial" panose="020B0604020202020204" pitchFamily="34" charset="0"/>
            </a:endParaRPr>
          </a:p>
        </p:txBody>
      </p:sp>
      <p:sp>
        <p:nvSpPr>
          <p:cNvPr id="5" name="Footer Placeholder 4"/>
          <p:cNvSpPr>
            <a:spLocks noGrp="1"/>
          </p:cNvSpPr>
          <p:nvPr>
            <p:ph type="ftr" sz="quarter" idx="11"/>
          </p:nvPr>
        </p:nvSpPr>
        <p:spPr/>
        <p:txBody>
          <a:bodyPr/>
          <a:lstStyle/>
          <a:p>
            <a:pPr lvl="0">
              <a:spcBef>
                <a:spcPct val="0"/>
              </a:spcBef>
            </a:pPr>
            <a:endParaRPr lang="en-US" dirty="0">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spcBef>
                <a:spcPct val="0"/>
              </a:spcBef>
            </a:pPr>
            <a:fld id="{9A0DB2DC-4C9A-4742-B13C-FB6460FD3503}" type="slidenum">
              <a:rPr lang="en-US" dirty="0">
                <a:cs typeface="Arial" panose="020B0604020202020204" pitchFamily="34" charset="0"/>
              </a:rPr>
              <a:t>‹#›</a:t>
            </a:fld>
            <a:endParaRPr lang="en-US" dirty="0">
              <a:cs typeface="Arial" panose="020B0604020202020204" pitchFamily="34" charset="0"/>
            </a:endParaRPr>
          </a:p>
        </p:txBody>
      </p:sp>
    </p:spTree>
  </p:cSld>
  <p:clrMapOvr>
    <a:masterClrMapping/>
  </p:clrMapOvr>
  <p:transition>
    <p:wipe dir="d"/>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spcBef>
                <a:spcPct val="0"/>
              </a:spcBef>
            </a:pPr>
            <a:fld id="{BB962C8B-B14F-4D97-AF65-F5344CB8AC3E}" type="datetime1">
              <a:rPr lang="en-US" dirty="0">
                <a:cs typeface="Arial" panose="020B0604020202020204" pitchFamily="34" charset="0"/>
              </a:rPr>
              <a:t>9/10/2021</a:t>
            </a:fld>
            <a:endParaRPr lang="en-US" dirty="0">
              <a:cs typeface="Arial" panose="020B0604020202020204" pitchFamily="34" charset="0"/>
            </a:endParaRPr>
          </a:p>
        </p:txBody>
      </p:sp>
      <p:sp>
        <p:nvSpPr>
          <p:cNvPr id="4" name="Footer Placeholder 3"/>
          <p:cNvSpPr>
            <a:spLocks noGrp="1"/>
          </p:cNvSpPr>
          <p:nvPr>
            <p:ph type="ftr" sz="quarter" idx="11"/>
          </p:nvPr>
        </p:nvSpPr>
        <p:spPr/>
        <p:txBody>
          <a:bodyPr/>
          <a:lstStyle/>
          <a:p>
            <a:pPr lvl="0">
              <a:spcBef>
                <a:spcPct val="0"/>
              </a:spcBef>
            </a:pPr>
            <a:endParaRPr lang="en-US" dirty="0">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a:spcBef>
                <a:spcPct val="0"/>
              </a:spcBef>
            </a:pPr>
            <a:fld id="{9A0DB2DC-4C9A-4742-B13C-FB6460FD3503}" type="slidenum">
              <a:rPr lang="en-US" dirty="0">
                <a:cs typeface="Arial" panose="020B0604020202020204" pitchFamily="34" charset="0"/>
              </a:rPr>
              <a:t>‹#›</a:t>
            </a:fld>
            <a:endParaRPr lang="en-US" dirty="0">
              <a:cs typeface="Arial" panose="020B0604020202020204" pitchFamily="34" charset="0"/>
            </a:endParaRPr>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7ABFF8-AE9D-42D3-9DA4-E8D253182C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497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22D04C-F699-44D4-B0DE-D27D1DF1A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7048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3D7EDB-F548-447E-806C-EB23521089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5024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AA5E19-FA0A-483C-ABF8-93360C4A5F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2001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553426A-2675-44B3-81D6-E323C9FBF6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0470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9B82E7B-0557-48AA-A219-5B2889EFE5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5990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E4F234A-5009-46B9-A0F3-AF1ADB91BC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740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spcBef>
                <a:spcPct val="0"/>
              </a:spcBef>
            </a:pPr>
            <a:endParaRPr lang="en-US" dirty="0">
              <a:cs typeface="Arial" panose="020B0604020202020204" pitchFamily="34" charset="0"/>
            </a:endParaRPr>
          </a:p>
        </p:txBody>
      </p:sp>
      <p:sp>
        <p:nvSpPr>
          <p:cNvPr id="5" name="Footer Placeholder 4"/>
          <p:cNvSpPr>
            <a:spLocks noGrp="1"/>
          </p:cNvSpPr>
          <p:nvPr>
            <p:ph type="ftr" sz="quarter" idx="11"/>
          </p:nvPr>
        </p:nvSpPr>
        <p:spPr/>
        <p:txBody>
          <a:bodyPr/>
          <a:lstStyle/>
          <a:p>
            <a:pPr lvl="0">
              <a:spcBef>
                <a:spcPct val="0"/>
              </a:spcBef>
            </a:pPr>
            <a:endParaRPr lang="en-US" dirty="0">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spcBef>
                <a:spcPct val="0"/>
              </a:spcBef>
            </a:pPr>
            <a:fld id="{9A0DB2DC-4C9A-4742-B13C-FB6460FD3503}" type="slidenum">
              <a:rPr lang="en-US" dirty="0">
                <a:cs typeface="Arial" panose="020B0604020202020204" pitchFamily="34" charset="0"/>
              </a:rPr>
              <a:t>‹#›</a:t>
            </a:fld>
            <a:endParaRPr lang="en-US" dirty="0">
              <a:cs typeface="Arial" panose="020B0604020202020204" pitchFamily="34" charset="0"/>
            </a:endParaRPr>
          </a:p>
        </p:txBody>
      </p:sp>
    </p:spTree>
  </p:cSld>
  <p:clrMapOvr>
    <a:masterClrMapping/>
  </p:clrMapOvr>
  <p:transition>
    <p:wipe dir="d"/>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818C27-6DD0-4EDE-B7D5-599827ADD0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7103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BE4371-4FF3-4F4A-BF28-89F6F90763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9720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23312C-1C24-4719-985A-F8E0BCB3B1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8235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14B7D6-375F-4108-A254-7C4B575553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6729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44D727-A1B4-4D3B-A1D8-3F2E677D92DD}" type="slidenum">
              <a:rPr lang="en-US"/>
              <a:pPr>
                <a:defRPr/>
              </a:pPr>
              <a:t>‹#›</a:t>
            </a:fld>
            <a:endParaRPr lang="en-US"/>
          </a:p>
        </p:txBody>
      </p:sp>
    </p:spTree>
    <p:extLst>
      <p:ext uri="{BB962C8B-B14F-4D97-AF65-F5344CB8AC3E}">
        <p14:creationId xmlns:p14="http://schemas.microsoft.com/office/powerpoint/2010/main" val="3990309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4962E5-8AC6-492B-BCBA-6C0D9317F4BC}" type="slidenum">
              <a:rPr lang="en-US"/>
              <a:pPr>
                <a:defRPr/>
              </a:pPr>
              <a:t>‹#›</a:t>
            </a:fld>
            <a:endParaRPr lang="en-US"/>
          </a:p>
        </p:txBody>
      </p:sp>
    </p:spTree>
    <p:extLst>
      <p:ext uri="{BB962C8B-B14F-4D97-AF65-F5344CB8AC3E}">
        <p14:creationId xmlns:p14="http://schemas.microsoft.com/office/powerpoint/2010/main" val="3693092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03248A-5109-44F0-852B-171C89741CBB}" type="slidenum">
              <a:rPr lang="en-US"/>
              <a:pPr>
                <a:defRPr/>
              </a:pPr>
              <a:t>‹#›</a:t>
            </a:fld>
            <a:endParaRPr lang="en-US"/>
          </a:p>
        </p:txBody>
      </p:sp>
    </p:spTree>
    <p:extLst>
      <p:ext uri="{BB962C8B-B14F-4D97-AF65-F5344CB8AC3E}">
        <p14:creationId xmlns:p14="http://schemas.microsoft.com/office/powerpoint/2010/main" val="2993441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2A38BD-BAB8-466D-8A1C-969B522FA6E4}" type="slidenum">
              <a:rPr lang="en-US"/>
              <a:pPr>
                <a:defRPr/>
              </a:pPr>
              <a:t>‹#›</a:t>
            </a:fld>
            <a:endParaRPr lang="en-US"/>
          </a:p>
        </p:txBody>
      </p:sp>
    </p:spTree>
    <p:extLst>
      <p:ext uri="{BB962C8B-B14F-4D97-AF65-F5344CB8AC3E}">
        <p14:creationId xmlns:p14="http://schemas.microsoft.com/office/powerpoint/2010/main" val="3956017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8A8FD19-954D-407B-A74B-212C6C1785CA}" type="slidenum">
              <a:rPr lang="en-US"/>
              <a:pPr>
                <a:defRPr/>
              </a:pPr>
              <a:t>‹#›</a:t>
            </a:fld>
            <a:endParaRPr lang="en-US"/>
          </a:p>
        </p:txBody>
      </p:sp>
    </p:spTree>
    <p:extLst>
      <p:ext uri="{BB962C8B-B14F-4D97-AF65-F5344CB8AC3E}">
        <p14:creationId xmlns:p14="http://schemas.microsoft.com/office/powerpoint/2010/main" val="1449866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A948040-28C1-4E59-8214-D89ADC0C3915}" type="slidenum">
              <a:rPr lang="en-US"/>
              <a:pPr>
                <a:defRPr/>
              </a:pPr>
              <a:t>‹#›</a:t>
            </a:fld>
            <a:endParaRPr lang="en-US"/>
          </a:p>
        </p:txBody>
      </p:sp>
    </p:spTree>
    <p:extLst>
      <p:ext uri="{BB962C8B-B14F-4D97-AF65-F5344CB8AC3E}">
        <p14:creationId xmlns:p14="http://schemas.microsoft.com/office/powerpoint/2010/main" val="191412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pPr lvl="0">
              <a:spcBef>
                <a:spcPct val="0"/>
              </a:spcBef>
            </a:pPr>
            <a:endParaRPr lang="en-US" dirty="0">
              <a:cs typeface="Arial" panose="020B0604020202020204" pitchFamily="34" charset="0"/>
            </a:endParaRPr>
          </a:p>
        </p:txBody>
      </p:sp>
      <p:sp>
        <p:nvSpPr>
          <p:cNvPr id="5" name="Footer Placeholder 4"/>
          <p:cNvSpPr>
            <a:spLocks noGrp="1"/>
          </p:cNvSpPr>
          <p:nvPr>
            <p:ph type="ftr" sz="quarter" idx="11"/>
          </p:nvPr>
        </p:nvSpPr>
        <p:spPr/>
        <p:txBody>
          <a:bodyPr/>
          <a:lstStyle/>
          <a:p>
            <a:pPr lvl="0">
              <a:spcBef>
                <a:spcPct val="0"/>
              </a:spcBef>
            </a:pPr>
            <a:endParaRPr lang="en-US" dirty="0">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spcBef>
                <a:spcPct val="0"/>
              </a:spcBef>
            </a:pPr>
            <a:fld id="{9A0DB2DC-4C9A-4742-B13C-FB6460FD3503}" type="slidenum">
              <a:rPr lang="en-US" dirty="0">
                <a:cs typeface="Arial" panose="020B0604020202020204" pitchFamily="34" charset="0"/>
              </a:rPr>
              <a:t>‹#›</a:t>
            </a:fld>
            <a:endParaRPr lang="en-US" dirty="0">
              <a:cs typeface="Arial" panose="020B0604020202020204" pitchFamily="34" charset="0"/>
            </a:endParaRPr>
          </a:p>
        </p:txBody>
      </p:sp>
    </p:spTree>
  </p:cSld>
  <p:clrMapOvr>
    <a:masterClrMapping/>
  </p:clrMapOvr>
  <p:transition>
    <p:wipe dir="d"/>
  </p:transition>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6BB4BF2-4E0E-4203-95C9-BFC857A8BA6E}" type="slidenum">
              <a:rPr lang="en-US"/>
              <a:pPr>
                <a:defRPr/>
              </a:pPr>
              <a:t>‹#›</a:t>
            </a:fld>
            <a:endParaRPr lang="en-US"/>
          </a:p>
        </p:txBody>
      </p:sp>
    </p:spTree>
    <p:extLst>
      <p:ext uri="{BB962C8B-B14F-4D97-AF65-F5344CB8AC3E}">
        <p14:creationId xmlns:p14="http://schemas.microsoft.com/office/powerpoint/2010/main" val="1102711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4558C16-227A-45C3-8E41-05F519A6D890}" type="slidenum">
              <a:rPr lang="en-US"/>
              <a:pPr>
                <a:defRPr/>
              </a:pPr>
              <a:t>‹#›</a:t>
            </a:fld>
            <a:endParaRPr lang="en-US"/>
          </a:p>
        </p:txBody>
      </p:sp>
    </p:spTree>
    <p:extLst>
      <p:ext uri="{BB962C8B-B14F-4D97-AF65-F5344CB8AC3E}">
        <p14:creationId xmlns:p14="http://schemas.microsoft.com/office/powerpoint/2010/main" val="1053973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834FF62-32A7-4CE5-8C10-ED8A37785E89}" type="slidenum">
              <a:rPr lang="en-US"/>
              <a:pPr>
                <a:defRPr/>
              </a:pPr>
              <a:t>‹#›</a:t>
            </a:fld>
            <a:endParaRPr lang="en-US"/>
          </a:p>
        </p:txBody>
      </p:sp>
    </p:spTree>
    <p:extLst>
      <p:ext uri="{BB962C8B-B14F-4D97-AF65-F5344CB8AC3E}">
        <p14:creationId xmlns:p14="http://schemas.microsoft.com/office/powerpoint/2010/main" val="1456070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DF81BD-25A5-49C1-BF46-FCB4A3A8B25C}" type="slidenum">
              <a:rPr lang="en-US"/>
              <a:pPr>
                <a:defRPr/>
              </a:pPr>
              <a:t>‹#›</a:t>
            </a:fld>
            <a:endParaRPr lang="en-US"/>
          </a:p>
        </p:txBody>
      </p:sp>
    </p:spTree>
    <p:extLst>
      <p:ext uri="{BB962C8B-B14F-4D97-AF65-F5344CB8AC3E}">
        <p14:creationId xmlns:p14="http://schemas.microsoft.com/office/powerpoint/2010/main" val="4054140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C973EF-D527-43BC-945F-09C289EF9D77}" type="slidenum">
              <a:rPr lang="en-US"/>
              <a:pPr>
                <a:defRPr/>
              </a:pPr>
              <a:t>‹#›</a:t>
            </a:fld>
            <a:endParaRPr lang="en-US"/>
          </a:p>
        </p:txBody>
      </p:sp>
    </p:spTree>
    <p:extLst>
      <p:ext uri="{BB962C8B-B14F-4D97-AF65-F5344CB8AC3E}">
        <p14:creationId xmlns:p14="http://schemas.microsoft.com/office/powerpoint/2010/main" val="191018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475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475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spcBef>
                <a:spcPct val="0"/>
              </a:spcBef>
            </a:pPr>
            <a:endParaRPr lang="en-US" dirty="0">
              <a:cs typeface="Arial" panose="020B0604020202020204" pitchFamily="34" charset="0"/>
            </a:endParaRPr>
          </a:p>
        </p:txBody>
      </p:sp>
      <p:sp>
        <p:nvSpPr>
          <p:cNvPr id="6" name="Footer Placeholder 5"/>
          <p:cNvSpPr>
            <a:spLocks noGrp="1"/>
          </p:cNvSpPr>
          <p:nvPr>
            <p:ph type="ftr" sz="quarter" idx="11"/>
          </p:nvPr>
        </p:nvSpPr>
        <p:spPr/>
        <p:txBody>
          <a:bodyPr/>
          <a:lstStyle/>
          <a:p>
            <a:pPr lvl="0">
              <a:spcBef>
                <a:spcPct val="0"/>
              </a:spcBef>
            </a:pPr>
            <a:endParaRPr lang="en-US" dirty="0">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a:spcBef>
                <a:spcPct val="0"/>
              </a:spcBef>
            </a:pPr>
            <a:fld id="{9A0DB2DC-4C9A-4742-B13C-FB6460FD3503}" type="slidenum">
              <a:rPr lang="en-US" dirty="0">
                <a:cs typeface="Arial" panose="020B0604020202020204" pitchFamily="34" charset="0"/>
              </a:rPr>
              <a:t>‹#›</a:t>
            </a:fld>
            <a:endParaRPr lang="en-US" dirty="0">
              <a:cs typeface="Arial" panose="020B0604020202020204" pitchFamily="34" charset="0"/>
            </a:endParaRPr>
          </a:p>
        </p:txBody>
      </p:sp>
    </p:spTree>
  </p:cSld>
  <p:clrMapOvr>
    <a:masterClrMapping/>
  </p:clrMapOvr>
  <p:transition>
    <p:wipe dir="d"/>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spcBef>
                <a:spcPct val="0"/>
              </a:spcBef>
            </a:pPr>
            <a:endParaRPr lang="en-US" dirty="0">
              <a:cs typeface="Arial" panose="020B0604020202020204" pitchFamily="34" charset="0"/>
            </a:endParaRPr>
          </a:p>
        </p:txBody>
      </p:sp>
      <p:sp>
        <p:nvSpPr>
          <p:cNvPr id="8" name="Footer Placeholder 7"/>
          <p:cNvSpPr>
            <a:spLocks noGrp="1"/>
          </p:cNvSpPr>
          <p:nvPr>
            <p:ph type="ftr" sz="quarter" idx="11"/>
          </p:nvPr>
        </p:nvSpPr>
        <p:spPr/>
        <p:txBody>
          <a:bodyPr/>
          <a:lstStyle/>
          <a:p>
            <a:pPr lvl="0">
              <a:spcBef>
                <a:spcPct val="0"/>
              </a:spcBef>
            </a:pPr>
            <a:endParaRPr lang="en-US" dirty="0">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a:spcBef>
                <a:spcPct val="0"/>
              </a:spcBef>
            </a:pPr>
            <a:fld id="{9A0DB2DC-4C9A-4742-B13C-FB6460FD3503}" type="slidenum">
              <a:rPr lang="en-US" dirty="0">
                <a:cs typeface="Arial" panose="020B0604020202020204" pitchFamily="34" charset="0"/>
              </a:rPr>
              <a:t>‹#›</a:t>
            </a:fld>
            <a:endParaRPr lang="en-US" dirty="0">
              <a:cs typeface="Arial" panose="020B0604020202020204" pitchFamily="34" charset="0"/>
            </a:endParaRPr>
          </a:p>
        </p:txBody>
      </p:sp>
    </p:spTree>
  </p:cSld>
  <p:clrMapOvr>
    <a:masterClrMapping/>
  </p:clrMapOvr>
  <p:transition>
    <p:wipe dir="d"/>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spcBef>
                <a:spcPct val="0"/>
              </a:spcBef>
            </a:pPr>
            <a:endParaRPr lang="en-US" dirty="0">
              <a:cs typeface="Arial" panose="020B0604020202020204" pitchFamily="34" charset="0"/>
            </a:endParaRPr>
          </a:p>
        </p:txBody>
      </p:sp>
      <p:sp>
        <p:nvSpPr>
          <p:cNvPr id="4" name="Footer Placeholder 3"/>
          <p:cNvSpPr>
            <a:spLocks noGrp="1"/>
          </p:cNvSpPr>
          <p:nvPr>
            <p:ph type="ftr" sz="quarter" idx="11"/>
          </p:nvPr>
        </p:nvSpPr>
        <p:spPr/>
        <p:txBody>
          <a:bodyPr/>
          <a:lstStyle/>
          <a:p>
            <a:pPr lvl="0">
              <a:spcBef>
                <a:spcPct val="0"/>
              </a:spcBef>
            </a:pPr>
            <a:endParaRPr lang="en-US" dirty="0">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a:spcBef>
                <a:spcPct val="0"/>
              </a:spcBef>
            </a:pPr>
            <a:fld id="{9A0DB2DC-4C9A-4742-B13C-FB6460FD3503}" type="slidenum">
              <a:rPr lang="en-US" dirty="0">
                <a:cs typeface="Arial" panose="020B0604020202020204" pitchFamily="34" charset="0"/>
              </a:rPr>
              <a:t>‹#›</a:t>
            </a:fld>
            <a:endParaRPr lang="en-US" dirty="0">
              <a:cs typeface="Arial" panose="020B0604020202020204" pitchFamily="34" charset="0"/>
            </a:endParaRPr>
          </a:p>
        </p:txBody>
      </p:sp>
    </p:spTree>
  </p:cSld>
  <p:clrMapOvr>
    <a:masterClrMapping/>
  </p:clrMapOvr>
  <p:transition>
    <p:wipe dir="d"/>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spcBef>
                <a:spcPct val="0"/>
              </a:spcBef>
            </a:pPr>
            <a:endParaRPr lang="en-US" dirty="0">
              <a:cs typeface="Arial" panose="020B0604020202020204" pitchFamily="34" charset="0"/>
            </a:endParaRPr>
          </a:p>
        </p:txBody>
      </p:sp>
      <p:sp>
        <p:nvSpPr>
          <p:cNvPr id="3" name="Footer Placeholder 2"/>
          <p:cNvSpPr>
            <a:spLocks noGrp="1"/>
          </p:cNvSpPr>
          <p:nvPr>
            <p:ph type="ftr" sz="quarter" idx="11"/>
          </p:nvPr>
        </p:nvSpPr>
        <p:spPr/>
        <p:txBody>
          <a:bodyPr/>
          <a:lstStyle/>
          <a:p>
            <a:pPr lvl="0">
              <a:spcBef>
                <a:spcPct val="0"/>
              </a:spcBef>
            </a:pPr>
            <a:endParaRPr lang="en-US"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a:spcBef>
                <a:spcPct val="0"/>
              </a:spcBef>
            </a:pPr>
            <a:fld id="{9A0DB2DC-4C9A-4742-B13C-FB6460FD3503}" type="slidenum">
              <a:rPr lang="en-US" dirty="0">
                <a:cs typeface="Arial" panose="020B0604020202020204" pitchFamily="34" charset="0"/>
              </a:rPr>
              <a:t>‹#›</a:t>
            </a:fld>
            <a:endParaRPr lang="en-US" dirty="0">
              <a:cs typeface="Arial" panose="020B0604020202020204" pitchFamily="34" charset="0"/>
            </a:endParaRPr>
          </a:p>
        </p:txBody>
      </p:sp>
    </p:spTree>
  </p:cSld>
  <p:clrMapOvr>
    <a:masterClrMapping/>
  </p:clrMapOvr>
  <p:transition>
    <p:wipe dir="d"/>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lvl="0">
              <a:spcBef>
                <a:spcPct val="0"/>
              </a:spcBef>
            </a:pPr>
            <a:endParaRPr lang="en-US" dirty="0">
              <a:cs typeface="Arial" panose="020B0604020202020204" pitchFamily="34" charset="0"/>
            </a:endParaRPr>
          </a:p>
        </p:txBody>
      </p:sp>
      <p:sp>
        <p:nvSpPr>
          <p:cNvPr id="6" name="Footer Placeholder 5"/>
          <p:cNvSpPr>
            <a:spLocks noGrp="1"/>
          </p:cNvSpPr>
          <p:nvPr>
            <p:ph type="ftr" sz="quarter" idx="11"/>
          </p:nvPr>
        </p:nvSpPr>
        <p:spPr/>
        <p:txBody>
          <a:bodyPr/>
          <a:lstStyle/>
          <a:p>
            <a:pPr lvl="0">
              <a:spcBef>
                <a:spcPct val="0"/>
              </a:spcBef>
            </a:pPr>
            <a:endParaRPr lang="en-US" dirty="0">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a:spcBef>
                <a:spcPct val="0"/>
              </a:spcBef>
            </a:pPr>
            <a:fld id="{9A0DB2DC-4C9A-4742-B13C-FB6460FD3503}" type="slidenum">
              <a:rPr lang="en-US" dirty="0">
                <a:cs typeface="Arial" panose="020B0604020202020204" pitchFamily="34" charset="0"/>
              </a:rPr>
              <a:t>‹#›</a:t>
            </a:fld>
            <a:endParaRPr lang="en-US" dirty="0">
              <a:cs typeface="Arial" panose="020B0604020202020204" pitchFamily="34" charset="0"/>
            </a:endParaRPr>
          </a:p>
        </p:txBody>
      </p:sp>
    </p:spTree>
  </p:cSld>
  <p:clrMapOvr>
    <a:masterClrMapping/>
  </p:clrMapOvr>
  <p:transition>
    <p:wipe dir="d"/>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lvl="0">
              <a:spcBef>
                <a:spcPct val="0"/>
              </a:spcBef>
            </a:pPr>
            <a:endParaRPr lang="en-US" dirty="0">
              <a:cs typeface="Arial" panose="020B0604020202020204" pitchFamily="34" charset="0"/>
            </a:endParaRPr>
          </a:p>
        </p:txBody>
      </p:sp>
      <p:sp>
        <p:nvSpPr>
          <p:cNvPr id="6" name="Footer Placeholder 5"/>
          <p:cNvSpPr>
            <a:spLocks noGrp="1"/>
          </p:cNvSpPr>
          <p:nvPr>
            <p:ph type="ftr" sz="quarter" idx="11"/>
          </p:nvPr>
        </p:nvSpPr>
        <p:spPr/>
        <p:txBody>
          <a:bodyPr/>
          <a:lstStyle/>
          <a:p>
            <a:pPr lvl="0">
              <a:spcBef>
                <a:spcPct val="0"/>
              </a:spcBef>
            </a:pPr>
            <a:endParaRPr lang="en-US" dirty="0">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a:spcBef>
                <a:spcPct val="0"/>
              </a:spcBef>
            </a:pPr>
            <a:fld id="{9A0DB2DC-4C9A-4742-B13C-FB6460FD3503}" type="slidenum">
              <a:rPr lang="en-US" dirty="0">
                <a:cs typeface="Arial" panose="020B0604020202020204" pitchFamily="34" charset="0"/>
              </a:rPr>
              <a:t>‹#›</a:t>
            </a:fld>
            <a:endParaRPr lang="en-US" dirty="0">
              <a:cs typeface="Arial" panose="020B0604020202020204" pitchFamily="34" charset="0"/>
            </a:endParaRPr>
          </a:p>
        </p:txBody>
      </p:sp>
    </p:spTree>
  </p:cSld>
  <p:clrMapOvr>
    <a:masterClrMapping/>
  </p:clrMapOvr>
  <p:transition>
    <p:wipe dir="d"/>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lvl="0">
              <a:spcBef>
                <a:spcPct val="0"/>
              </a:spcBef>
            </a:pPr>
            <a:fld id="{BB962C8B-B14F-4D97-AF65-F5344CB8AC3E}" type="datetime1">
              <a:rPr lang="en-US" dirty="0">
                <a:cs typeface="Arial" panose="020B0604020202020204" pitchFamily="34" charset="0"/>
              </a:rPr>
              <a:t>9/10/2021</a:t>
            </a:fld>
            <a:endParaRPr lang="en-US" dirty="0">
              <a:cs typeface="Arial" panose="020B0604020202020204" pitchFamily="34" charset="0"/>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lvl="0">
              <a:spcBef>
                <a:spcPct val="0"/>
              </a:spcBef>
            </a:pPr>
            <a:endParaRPr lang="en-US" dirty="0">
              <a:cs typeface="Arial" panose="020B0604020202020204" pitchFamily="34" charset="0"/>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a:spcBef>
                <a:spcPct val="0"/>
              </a:spcBef>
            </a:pPr>
            <a:fld id="{9A0DB2DC-4C9A-4742-B13C-FB6460FD3503}" type="slidenum">
              <a:rPr lang="en-US" dirty="0">
                <a:cs typeface="Arial" panose="020B0604020202020204" pitchFamily="34" charset="0"/>
              </a:rPr>
              <a:t>‹#›</a:t>
            </a:fld>
            <a:endParaRPr lang="en-US" dirty="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d"/>
  </p:transition>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spcBef>
                <a:spcPct val="0"/>
              </a:spcBef>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spcBef>
                <a:spcPct val="0"/>
              </a:spcBef>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spcBef>
                <a:spcPct val="0"/>
              </a:spcBef>
            </a:pPr>
            <a:fld id="{41D23820-D2EC-45B9-A056-9694A2CD59E9}" type="slidenum">
              <a:rPr lang="en-US" smtClean="0">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28773670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spcBef>
                <a:spcPct val="0"/>
              </a:spcBef>
              <a:defRPr/>
            </a:pPr>
            <a:endParaRPr lang="en-US">
              <a:solidFill>
                <a:prstClr val="black">
                  <a:tint val="75000"/>
                </a:prstClr>
              </a:solidFill>
              <a:latin typeface=".VnArial" panose="020B7200000000000000"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spcBef>
                <a:spcPct val="0"/>
              </a:spcBef>
              <a:defRPr/>
            </a:pPr>
            <a:endParaRPr lang="en-US">
              <a:solidFill>
                <a:prstClr val="black">
                  <a:tint val="75000"/>
                </a:prstClr>
              </a:solidFill>
              <a:latin typeface=".VnArial" panose="020B7200000000000000"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spcBef>
                <a:spcPct val="0"/>
              </a:spcBef>
              <a:defRPr/>
            </a:pPr>
            <a:fld id="{DDA721B2-3C27-4CBB-A399-BA458D606936}" type="slidenum">
              <a:rPr lang="en-US">
                <a:latin typeface=".VnArial" panose="020B7200000000000000" pitchFamily="34" charset="0"/>
              </a:rPr>
              <a:pPr>
                <a:spcBef>
                  <a:spcPct val="0"/>
                </a:spcBef>
                <a:defRPr/>
              </a:pPr>
              <a:t>‹#›</a:t>
            </a:fld>
            <a:endParaRPr lang="en-US">
              <a:latin typeface=".VnArial" panose="020B7200000000000000" pitchFamily="34" charset="0"/>
            </a:endParaRPr>
          </a:p>
        </p:txBody>
      </p:sp>
    </p:spTree>
    <p:extLst>
      <p:ext uri="{BB962C8B-B14F-4D97-AF65-F5344CB8AC3E}">
        <p14:creationId xmlns:p14="http://schemas.microsoft.com/office/powerpoint/2010/main" val="12215007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30.xml"/><Relationship Id="rId6" Type="http://schemas.openxmlformats.org/officeDocument/2006/relationships/image" Target="../media/image17.wmf"/><Relationship Id="rId5" Type="http://schemas.openxmlformats.org/officeDocument/2006/relationships/image" Target="../media/image16.gif"/><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UOM"/>
          <p:cNvPicPr>
            <a:picLocks noChangeAspect="1"/>
          </p:cNvPicPr>
          <p:nvPr/>
        </p:nvPicPr>
        <p:blipFill>
          <a:blip r:embed="rId3"/>
          <a:stretch>
            <a:fillRect/>
          </a:stretch>
        </p:blipFill>
        <p:spPr>
          <a:xfrm>
            <a:off x="5867400" y="4724400"/>
            <a:ext cx="914400" cy="762000"/>
          </a:xfrm>
          <a:prstGeom prst="rect">
            <a:avLst/>
          </a:prstGeom>
          <a:noFill/>
          <a:ln w="9525">
            <a:noFill/>
          </a:ln>
        </p:spPr>
      </p:pic>
      <p:pic>
        <p:nvPicPr>
          <p:cNvPr id="5123" name="Picture 3" descr="11"/>
          <p:cNvPicPr>
            <a:picLocks noChangeAspect="1"/>
          </p:cNvPicPr>
          <p:nvPr/>
        </p:nvPicPr>
        <p:blipFill>
          <a:blip r:embed="rId4"/>
          <a:stretch>
            <a:fillRect/>
          </a:stretch>
        </p:blipFill>
        <p:spPr>
          <a:xfrm>
            <a:off x="0" y="28575"/>
            <a:ext cx="9144000" cy="6829425"/>
          </a:xfrm>
          <a:prstGeom prst="rect">
            <a:avLst/>
          </a:prstGeom>
          <a:gradFill rotWithShape="1">
            <a:gsLst>
              <a:gs pos="0">
                <a:srgbClr val="FFFFFF"/>
              </a:gs>
              <a:gs pos="100000">
                <a:srgbClr val="FFFF00"/>
              </a:gs>
            </a:gsLst>
            <a:path path="shape">
              <a:fillToRect l="50000" t="50000" r="50000" b="50000"/>
            </a:path>
            <a:tileRect/>
          </a:gradFill>
          <a:ln w="9525" cap="flat" cmpd="sng">
            <a:solidFill>
              <a:srgbClr val="FF00FF"/>
            </a:solidFill>
            <a:prstDash val="solid"/>
            <a:miter/>
            <a:headEnd type="none" w="med" len="med"/>
            <a:tailEnd type="none" w="med" len="med"/>
          </a:ln>
        </p:spPr>
      </p:pic>
      <p:pic>
        <p:nvPicPr>
          <p:cNvPr id="5124" name="Picture 5" descr="ANd9GcS128o8xVcBQYIaf6ZLfnnVL-hRGX7lnX1ICUy3IOOw91RSIRBSKQ"/>
          <p:cNvPicPr>
            <a:picLocks noChangeAspect="1"/>
          </p:cNvPicPr>
          <p:nvPr/>
        </p:nvPicPr>
        <p:blipFill>
          <a:blip r:embed="rId5"/>
          <a:stretch>
            <a:fillRect/>
          </a:stretch>
        </p:blipFill>
        <p:spPr>
          <a:xfrm>
            <a:off x="2209800" y="1371600"/>
            <a:ext cx="6705600" cy="4114800"/>
          </a:xfrm>
          <a:prstGeom prst="rect">
            <a:avLst/>
          </a:prstGeom>
          <a:noFill/>
          <a:ln w="9525">
            <a:noFill/>
          </a:ln>
        </p:spPr>
      </p:pic>
      <p:sp>
        <p:nvSpPr>
          <p:cNvPr id="5125" name="Rectangle 6"/>
          <p:cNvSpPr/>
          <p:nvPr/>
        </p:nvSpPr>
        <p:spPr>
          <a:xfrm>
            <a:off x="2133600" y="200025"/>
            <a:ext cx="6858000" cy="955675"/>
          </a:xfrm>
          <a:prstGeom prst="rect">
            <a:avLst/>
          </a:prstGeom>
          <a:solidFill>
            <a:srgbClr val="00FFFF"/>
          </a:solidFill>
          <a:ln w="57150" cap="flat" cmpd="sng">
            <a:solidFill>
              <a:schemeClr val="bg1"/>
            </a:solidFill>
            <a:prstDash val="solid"/>
            <a:miter/>
            <a:headEnd type="none" w="med" len="med"/>
            <a:tailEnd type="none" w="med" len="med"/>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Mẹ đi quang gánh trên vai</a:t>
            </a:r>
            <a:br>
              <a:rPr lang="en-US" altLang="en-US" sz="2800" b="1" dirty="0">
                <a:solidFill>
                  <a:srgbClr val="FF0000"/>
                </a:solidFill>
                <a:latin typeface="Times New Roman" panose="02020603050405020304" pitchFamily="18" charset="0"/>
                <a:cs typeface="Times New Roman" panose="02020603050405020304" pitchFamily="18" charset="0"/>
              </a:rPr>
            </a:br>
            <a:r>
              <a:rPr lang="en-US" altLang="en-US" sz="2800" b="1" dirty="0">
                <a:solidFill>
                  <a:srgbClr val="FF0000"/>
                </a:solidFill>
                <a:latin typeface="Times New Roman" panose="02020603050405020304" pitchFamily="18" charset="0"/>
                <a:cs typeface="Times New Roman" panose="02020603050405020304" pitchFamily="18" charset="0"/>
              </a:rPr>
              <a:t>Mẹ về quảy cả tương lai con về.</a:t>
            </a:r>
          </a:p>
        </p:txBody>
      </p:sp>
      <p:sp>
        <p:nvSpPr>
          <p:cNvPr id="5126" name="Rectangle 7"/>
          <p:cNvSpPr/>
          <p:nvPr/>
        </p:nvSpPr>
        <p:spPr>
          <a:xfrm>
            <a:off x="2150592" y="5638791"/>
            <a:ext cx="6564618" cy="954107"/>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Dẫu con đi khắp muôn phương</a:t>
            </a:r>
            <a:br>
              <a:rPr lang="en-US" altLang="en-US" sz="2800" b="1" dirty="0">
                <a:solidFill>
                  <a:srgbClr val="FF0000"/>
                </a:solidFill>
                <a:latin typeface="Times New Roman" panose="02020603050405020304" pitchFamily="18" charset="0"/>
                <a:cs typeface="Times New Roman" panose="02020603050405020304" pitchFamily="18" charset="0"/>
              </a:rPr>
            </a:br>
            <a:r>
              <a:rPr lang="en-US" altLang="en-US" sz="2800" b="1" dirty="0">
                <a:solidFill>
                  <a:srgbClr val="FF0000"/>
                </a:solidFill>
                <a:latin typeface="Times New Roman" panose="02020603050405020304" pitchFamily="18" charset="0"/>
                <a:cs typeface="Times New Roman" panose="02020603050405020304" pitchFamily="18" charset="0"/>
              </a:rPr>
              <a:t>Không gì sánh được tình thương mẹ hiền.</a:t>
            </a:r>
          </a:p>
        </p:txBody>
      </p:sp>
    </p:spTree>
  </p:cSld>
  <p:clrMapOvr>
    <a:masterClrMapping/>
  </p:clrMapOvr>
  <p:transition spd="slow" advClick="0">
    <p:pull dir="l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473670" y="1911100"/>
            <a:ext cx="8348450" cy="310854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latin typeface="Times New Roman" panose="02020603050405020304" pitchFamily="18" charset="0"/>
                <a:cs typeface="Times New Roman" panose="02020603050405020304" pitchFamily="18" charset="0"/>
              </a:rPr>
              <a:t>“…Bố nhớ, cách đây mấy năm, mẹ đã phải </a:t>
            </a:r>
            <a:r>
              <a:rPr lang="en-US" sz="2800" u="sng" dirty="0">
                <a:latin typeface="Times New Roman" panose="02020603050405020304" pitchFamily="18" charset="0"/>
                <a:cs typeface="Times New Roman" panose="02020603050405020304" pitchFamily="18" charset="0"/>
              </a:rPr>
              <a:t>thức suốt đêm</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cúi mình trên chiếc nôi, trông chừng hơi thở hổn hển của con, </a:t>
            </a:r>
            <a:r>
              <a:rPr lang="en-US" sz="2800" u="sng" dirty="0">
                <a:latin typeface="Times New Roman" panose="02020603050405020304" pitchFamily="18" charset="0"/>
                <a:cs typeface="Times New Roman" panose="02020603050405020304" pitchFamily="18" charset="0"/>
              </a:rPr>
              <a:t>quằn quại</a:t>
            </a:r>
            <a:r>
              <a:rPr lang="en-US" sz="2800" dirty="0">
                <a:latin typeface="Times New Roman" panose="02020603050405020304" pitchFamily="18" charset="0"/>
                <a:cs typeface="Times New Roman" panose="02020603050405020304" pitchFamily="18" charset="0"/>
              </a:rPr>
              <a:t> vì nỗi lo sợ, </a:t>
            </a:r>
            <a:r>
              <a:rPr lang="en-US" sz="2800" u="sng" dirty="0">
                <a:latin typeface="Times New Roman" panose="02020603050405020304" pitchFamily="18" charset="0"/>
                <a:cs typeface="Times New Roman" panose="02020603050405020304" pitchFamily="18" charset="0"/>
              </a:rPr>
              <a:t>khóc nức nở</a:t>
            </a:r>
            <a:r>
              <a:rPr lang="en-US" sz="2800" dirty="0">
                <a:latin typeface="Times New Roman" panose="02020603050405020304" pitchFamily="18" charset="0"/>
                <a:cs typeface="Times New Roman" panose="02020603050405020304" pitchFamily="18" charset="0"/>
              </a:rPr>
              <a:t> khi nghĩ rằng có thể mất con!...Người mẹ </a:t>
            </a:r>
            <a:r>
              <a:rPr lang="en-US" sz="2800" u="sng" dirty="0">
                <a:latin typeface="Times New Roman" panose="02020603050405020304" pitchFamily="18" charset="0"/>
                <a:cs typeface="Times New Roman" panose="02020603050405020304" pitchFamily="18" charset="0"/>
              </a:rPr>
              <a:t>sẵn sàng bỏ hết một năm hạnh phúc để tránh cho con một giờ đau đớn</a:t>
            </a:r>
            <a:r>
              <a:rPr lang="en-US" sz="2800" dirty="0">
                <a:latin typeface="Times New Roman" panose="02020603050405020304" pitchFamily="18" charset="0"/>
                <a:cs typeface="Times New Roman" panose="02020603050405020304" pitchFamily="18" charset="0"/>
              </a:rPr>
              <a:t>, người mẹ có thể </a:t>
            </a:r>
            <a:r>
              <a:rPr lang="en-US" sz="2800" u="sng" dirty="0">
                <a:latin typeface="Times New Roman" panose="02020603050405020304" pitchFamily="18" charset="0"/>
                <a:cs typeface="Times New Roman" panose="02020603050405020304" pitchFamily="18" charset="0"/>
              </a:rPr>
              <a:t>đi ăn xin để nuôi con, có thể hi sinh tính mạng để cứu sống con…”</a:t>
            </a:r>
            <a:endParaRPr lang="en-US" sz="2800" dirty="0">
              <a:latin typeface="Times New Roman" panose="02020603050405020304" pitchFamily="18" charset="0"/>
              <a:cs typeface="Times New Roman" panose="02020603050405020304" pitchFamily="18" charset="0"/>
            </a:endParaRPr>
          </a:p>
        </p:txBody>
      </p:sp>
      <p:sp>
        <p:nvSpPr>
          <p:cNvPr id="6" name="Text Box 79882"/>
          <p:cNvSpPr txBox="1"/>
          <p:nvPr/>
        </p:nvSpPr>
        <p:spPr>
          <a:xfrm>
            <a:off x="549275" y="147320"/>
            <a:ext cx="7683500" cy="1384995"/>
          </a:xfrm>
          <a:prstGeom prst="rect">
            <a:avLst/>
          </a:prstGeom>
          <a:noFill/>
          <a:ln w="9525" cap="flat" cmpd="sng">
            <a:solidFill>
              <a:srgbClr val="000000"/>
            </a:solidFill>
            <a:prstDash val="solid"/>
            <a:miter/>
            <a:headEnd type="none" w="med" len="med"/>
            <a:tailEnd type="none" w="med" len="med"/>
          </a:ln>
        </p:spPr>
        <p:txBody>
          <a:bodyPr>
            <a:spAutoFit/>
          </a:bodyPr>
          <a:lstStyle/>
          <a:p>
            <a:pPr marL="0" marR="0" lvl="0" indent="0" algn="just" defTabSz="914400" eaLnBrk="1" fontAlgn="auto" latinLnBrk="0" hangingPunct="1">
              <a:lnSpc>
                <a:spcPct val="100000"/>
              </a:lnSpc>
              <a:spcBef>
                <a:spcPts val="600"/>
              </a:spcBef>
              <a:spcAft>
                <a:spcPts val="600"/>
              </a:spcAft>
              <a:buClrTx/>
              <a:buSzTx/>
              <a:buFontTx/>
              <a:buNone/>
              <a:tabLst/>
              <a:defRPr/>
            </a:pPr>
            <a:r>
              <a:rPr kumimoji="0" lang="vi-VN" sz="2800" b="1" i="1" u="none" strike="noStrike" kern="0" cap="none" spc="0" normalizeH="0" baseline="0" noProof="0" dirty="0">
                <a:ln>
                  <a:noFill/>
                </a:ln>
                <a:solidFill>
                  <a:srgbClr val="FF0000"/>
                </a:solidFill>
                <a:effectLst/>
                <a:uLnTx/>
                <a:uFillTx/>
                <a:latin typeface="Times New Roman" panose="02020603050405020304" pitchFamily="18" charset="0"/>
                <a:sym typeface="Wingdings" panose="05000000000000000000" pitchFamily="2" charset="2"/>
              </a:rPr>
              <a:t>Đọc đoạn văn và chú ý những cụm từ được gạch chân, qua đó em hãy</a:t>
            </a:r>
            <a:r>
              <a:rPr kumimoji="0" lang="vi-VN" sz="2800" b="1" i="1" u="none" strike="noStrike" kern="0" cap="none" spc="0" normalizeH="0" noProof="0" dirty="0">
                <a:ln>
                  <a:noFill/>
                </a:ln>
                <a:solidFill>
                  <a:srgbClr val="FF0000"/>
                </a:solidFill>
                <a:effectLst/>
                <a:uLnTx/>
                <a:uFillTx/>
                <a:latin typeface="Times New Roman" panose="02020603050405020304" pitchFamily="18" charset="0"/>
                <a:sym typeface="Wingdings" panose="05000000000000000000" pitchFamily="2" charset="2"/>
              </a:rPr>
              <a:t> cảm nhận về hình ảnh</a:t>
            </a:r>
            <a:r>
              <a:rPr kumimoji="0" lang="vi-VN" sz="2800" b="1" i="1" u="none" strike="noStrike" kern="0" cap="none" spc="0" normalizeH="0" baseline="0" noProof="0" dirty="0">
                <a:ln>
                  <a:noFill/>
                </a:ln>
                <a:solidFill>
                  <a:srgbClr val="FF0000"/>
                </a:solidFill>
                <a:effectLst/>
                <a:uLnTx/>
                <a:uFillTx/>
                <a:latin typeface="Times New Roman" panose="02020603050405020304" pitchFamily="18" charset="0"/>
                <a:sym typeface="Wingdings" panose="05000000000000000000" pitchFamily="2" charset="2"/>
              </a:rPr>
              <a:t>  người mẹ En-ri-co?</a:t>
            </a:r>
          </a:p>
        </p:txBody>
      </p:sp>
    </p:spTree>
    <p:extLst>
      <p:ext uri="{BB962C8B-B14F-4D97-AF65-F5344CB8AC3E}">
        <p14:creationId xmlns:p14="http://schemas.microsoft.com/office/powerpoint/2010/main" val="3874821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800" decel="100000"/>
                                        <p:tgtEl>
                                          <p:spTgt spid="39940"/>
                                        </p:tgtEl>
                                      </p:cBhvr>
                                    </p:animEffect>
                                    <p:anim calcmode="lin" valueType="num">
                                      <p:cBhvr>
                                        <p:cTn id="8" dur="800" decel="100000" fill="hold"/>
                                        <p:tgtEl>
                                          <p:spTgt spid="39940"/>
                                        </p:tgtEl>
                                        <p:attrNameLst>
                                          <p:attrName>style.rotation</p:attrName>
                                        </p:attrNameLst>
                                      </p:cBhvr>
                                      <p:tavLst>
                                        <p:tav tm="0">
                                          <p:val>
                                            <p:fltVal val="-90"/>
                                          </p:val>
                                        </p:tav>
                                        <p:tav tm="100000">
                                          <p:val>
                                            <p:fltVal val="0"/>
                                          </p:val>
                                        </p:tav>
                                      </p:tavLst>
                                    </p:anim>
                                    <p:anim calcmode="lin" valueType="num">
                                      <p:cBhvr>
                                        <p:cTn id="9" dur="800" decel="100000" fill="hold"/>
                                        <p:tgtEl>
                                          <p:spTgt spid="39940"/>
                                        </p:tgtEl>
                                        <p:attrNameLst>
                                          <p:attrName>ppt_x</p:attrName>
                                        </p:attrNameLst>
                                      </p:cBhvr>
                                      <p:tavLst>
                                        <p:tav tm="0">
                                          <p:val>
                                            <p:strVal val="#ppt_x+0.4"/>
                                          </p:val>
                                        </p:tav>
                                        <p:tav tm="100000">
                                          <p:val>
                                            <p:strVal val="#ppt_x-0.05"/>
                                          </p:val>
                                        </p:tav>
                                      </p:tavLst>
                                    </p:anim>
                                    <p:anim calcmode="lin" valueType="num">
                                      <p:cBhvr>
                                        <p:cTn id="10" dur="800" decel="100000" fill="hold"/>
                                        <p:tgtEl>
                                          <p:spTgt spid="3994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994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9940"/>
                                        </p:tgtEl>
                                        <p:attrNameLst>
                                          <p:attrName>ppt_y</p:attrName>
                                        </p:attrNameLst>
                                      </p:cBhvr>
                                      <p:tavLst>
                                        <p:tav tm="0">
                                          <p:val>
                                            <p:strVal val="#ppt_y+0.1"/>
                                          </p:val>
                                        </p:tav>
                                        <p:tav tm="100000">
                                          <p:val>
                                            <p:strVal val="#ppt_y"/>
                                          </p:val>
                                        </p:tav>
                                      </p:tavLst>
                                    </p:anim>
                                  </p:childTnLst>
                                </p:cTn>
                              </p:par>
                              <p:par>
                                <p:cTn id="13" presetID="31" presetClass="entr" presetSubtype="0" fill="hold" grpId="0" nodeType="with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300" fill="hold"/>
                                        <p:tgtEl>
                                          <p:spTgt spid="6"/>
                                        </p:tgtEl>
                                        <p:attrNameLst>
                                          <p:attrName>ppt_w</p:attrName>
                                        </p:attrNameLst>
                                      </p:cBhvr>
                                      <p:tavLst>
                                        <p:tav tm="0">
                                          <p:val>
                                            <p:fltVal val="0"/>
                                          </p:val>
                                        </p:tav>
                                        <p:tav tm="100000">
                                          <p:val>
                                            <p:strVal val="#ppt_w"/>
                                          </p:val>
                                        </p:tav>
                                      </p:tavLst>
                                    </p:anim>
                                    <p:anim calcmode="lin" valueType="num">
                                      <p:cBhvr>
                                        <p:cTn id="16" dur="300" fill="hold"/>
                                        <p:tgtEl>
                                          <p:spTgt spid="6"/>
                                        </p:tgtEl>
                                        <p:attrNameLst>
                                          <p:attrName>ppt_h</p:attrName>
                                        </p:attrNameLst>
                                      </p:cBhvr>
                                      <p:tavLst>
                                        <p:tav tm="0">
                                          <p:val>
                                            <p:fltVal val="0"/>
                                          </p:val>
                                        </p:tav>
                                        <p:tav tm="100000">
                                          <p:val>
                                            <p:strVal val="#ppt_h"/>
                                          </p:val>
                                        </p:tav>
                                      </p:tavLst>
                                    </p:anim>
                                    <p:anim calcmode="lin" valueType="num">
                                      <p:cBhvr>
                                        <p:cTn id="17" dur="300" fill="hold"/>
                                        <p:tgtEl>
                                          <p:spTgt spid="6"/>
                                        </p:tgtEl>
                                        <p:attrNameLst>
                                          <p:attrName>style.rotation</p:attrName>
                                        </p:attrNameLst>
                                      </p:cBhvr>
                                      <p:tavLst>
                                        <p:tav tm="0">
                                          <p:val>
                                            <p:fltVal val="90"/>
                                          </p:val>
                                        </p:tav>
                                        <p:tav tm="100000">
                                          <p:val>
                                            <p:fltVal val="0"/>
                                          </p:val>
                                        </p:tav>
                                      </p:tavLst>
                                    </p:anim>
                                    <p:animEffect transition="in" filter="fade">
                                      <p:cBhvr>
                                        <p:cTn id="18"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81" name="Text Box 79880"/>
          <p:cNvSpPr txBox="1"/>
          <p:nvPr/>
        </p:nvSpPr>
        <p:spPr>
          <a:xfrm>
            <a:off x="267970" y="1076255"/>
            <a:ext cx="8630285" cy="5893921"/>
          </a:xfrm>
          <a:prstGeom prst="rect">
            <a:avLst/>
          </a:prstGeom>
          <a:noFill/>
          <a:ln w="9525">
            <a:noFill/>
          </a:ln>
        </p:spPr>
        <p:txBody>
          <a:bodyPr wrap="square">
            <a:spAutoFit/>
          </a:bodyPr>
          <a:lstStyle/>
          <a:p>
            <a:pPr algn="just"/>
            <a:r>
              <a:rPr sz="2600" i="1" u="sng" dirty="0">
                <a:solidFill>
                  <a:srgbClr val="000000"/>
                </a:solidFill>
                <a:latin typeface="Times New Roman" panose="02020603050405020304" pitchFamily="18" charset="0"/>
                <a:cs typeface="Times New Roman" panose="02020603050405020304" pitchFamily="18" charset="0"/>
              </a:rPr>
              <a:t>“…Hãy nghĩ kỹ điều này, Enrico ạ: Trong đời, con có thể trải qua những ngày buồn thảm nhưng ngày buồn thảm nhất tất sẽ là ngày mà con mất mẹ.</a:t>
            </a:r>
          </a:p>
          <a:p>
            <a:pPr algn="just"/>
            <a:r>
              <a:rPr sz="2600" dirty="0">
                <a:solidFill>
                  <a:srgbClr val="000000"/>
                </a:solidFill>
                <a:latin typeface="Times New Roman" panose="02020603050405020304" pitchFamily="18" charset="0"/>
                <a:cs typeface="Times New Roman" panose="02020603050405020304" pitchFamily="18" charset="0"/>
              </a:rPr>
              <a:t>Khi đã khôn lớn, trưởng thành, khi các cuộc đấu tranh đã tôi luyện con thành dũng cảm có thể có lúc con sẽ </a:t>
            </a:r>
            <a:r>
              <a:rPr sz="2600" i="1" dirty="0">
                <a:solidFill>
                  <a:srgbClr val="000000"/>
                </a:solidFill>
                <a:latin typeface="Times New Roman" panose="02020603050405020304" pitchFamily="18" charset="0"/>
                <a:cs typeface="Times New Roman" panose="02020603050405020304" pitchFamily="18" charset="0"/>
              </a:rPr>
              <a:t>mong ước thiết tha được nghe lại tiếng nói của mẹ, được mẹ dang tay ra đón vào lòng. </a:t>
            </a:r>
            <a:r>
              <a:rPr sz="2600" i="1" u="sng" dirty="0">
                <a:solidFill>
                  <a:srgbClr val="000000"/>
                </a:solidFill>
                <a:latin typeface="Times New Roman" panose="02020603050405020304" pitchFamily="18" charset="0"/>
                <a:cs typeface="Times New Roman" panose="02020603050405020304" pitchFamily="18" charset="0"/>
              </a:rPr>
              <a:t>Dù có lớn khôn, khỏe mạnh thế nào đi chăng nữa, con sẽ vẫn thấy mình là một đứa trẻ tội nghiệp, yếu đuối và không được chở che. Con sẽ cay đắng nhớ lại những lúc làm cho mẹ đau lòng… Con không thể sống thanh thản, nếu đã làm cho mẹ buồn phiền. Dù có hối hận, có cầu xin linh hồn mẹ tha thứ tất cả cũng chỉ vô ích mà thôi.</a:t>
            </a:r>
            <a:r>
              <a:rPr sz="2600" i="1" dirty="0">
                <a:solidFill>
                  <a:srgbClr val="000000"/>
                </a:solidFill>
                <a:latin typeface="Times New Roman" panose="02020603050405020304" pitchFamily="18" charset="0"/>
                <a:cs typeface="Times New Roman" panose="02020603050405020304" pitchFamily="18" charset="0"/>
              </a:rPr>
              <a:t> </a:t>
            </a:r>
            <a:r>
              <a:rPr sz="2600" dirty="0">
                <a:solidFill>
                  <a:srgbClr val="000000"/>
                </a:solidFill>
                <a:latin typeface="Times New Roman" panose="02020603050405020304" pitchFamily="18" charset="0"/>
                <a:cs typeface="Times New Roman" panose="02020603050405020304" pitchFamily="18" charset="0"/>
              </a:rPr>
              <a:t>Lương tâm con sẽ không một phút nào yên tĩnh. Hình ảnh dịu dàng và hiền hậu của mẹ sẽ làm tâm hồn con như</a:t>
            </a:r>
            <a:r>
              <a:rPr sz="2600" i="1" dirty="0">
                <a:solidFill>
                  <a:srgbClr val="000000"/>
                </a:solidFill>
                <a:latin typeface="Times New Roman" panose="02020603050405020304" pitchFamily="18" charset="0"/>
                <a:cs typeface="Times New Roman" panose="02020603050405020304" pitchFamily="18" charset="0"/>
              </a:rPr>
              <a:t> bị khổ hình…”</a:t>
            </a:r>
          </a:p>
        </p:txBody>
      </p:sp>
      <p:sp>
        <p:nvSpPr>
          <p:cNvPr id="79883" name="Text Box 79882"/>
          <p:cNvSpPr txBox="1"/>
          <p:nvPr/>
        </p:nvSpPr>
        <p:spPr>
          <a:xfrm>
            <a:off x="549275" y="147320"/>
            <a:ext cx="7683500" cy="892552"/>
          </a:xfrm>
          <a:prstGeom prst="rect">
            <a:avLst/>
          </a:prstGeom>
          <a:noFill/>
          <a:ln w="9525" cap="flat" cmpd="sng">
            <a:solidFill>
              <a:schemeClr val="tx1"/>
            </a:solidFill>
            <a:prstDash val="solid"/>
            <a:miter/>
            <a:headEnd type="none" w="med" len="med"/>
            <a:tailEnd type="none" w="med" len="med"/>
          </a:ln>
        </p:spPr>
        <p:txBody>
          <a:bodyPr>
            <a:spAutoFit/>
          </a:bodyPr>
          <a:lstStyle/>
          <a:p>
            <a:pPr algn="ctr"/>
            <a:r>
              <a:rPr sz="2600" b="1" i="1" dirty="0">
                <a:solidFill>
                  <a:srgbClr val="FF0000"/>
                </a:solidFill>
                <a:latin typeface="Times New Roman" panose="02020603050405020304" pitchFamily="18" charset="0"/>
                <a:sym typeface="Wingdings" panose="05000000000000000000" pitchFamily="2" charset="2"/>
              </a:rPr>
              <a:t>Đoạn văn dưới đây cho em cảm nhận như thế nào về vai trò của người mẹ trong suốt cuộc đời của Enrico? </a:t>
            </a:r>
          </a:p>
        </p:txBody>
      </p:sp>
    </p:spTree>
    <p:extLst>
      <p:ext uri="{BB962C8B-B14F-4D97-AF65-F5344CB8AC3E}">
        <p14:creationId xmlns:p14="http://schemas.microsoft.com/office/powerpoint/2010/main" val="15741438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79883"/>
                                        </p:tgtEl>
                                        <p:attrNameLst>
                                          <p:attrName>style.visibility</p:attrName>
                                        </p:attrNameLst>
                                      </p:cBhvr>
                                      <p:to>
                                        <p:strVal val="visible"/>
                                      </p:to>
                                    </p:set>
                                    <p:anim calcmode="lin" valueType="num">
                                      <p:cBhvr>
                                        <p:cTn id="7" dur="300" fill="hold"/>
                                        <p:tgtEl>
                                          <p:spTgt spid="79883"/>
                                        </p:tgtEl>
                                        <p:attrNameLst>
                                          <p:attrName>ppt_w</p:attrName>
                                        </p:attrNameLst>
                                      </p:cBhvr>
                                      <p:tavLst>
                                        <p:tav tm="0">
                                          <p:val>
                                            <p:fltVal val="0"/>
                                          </p:val>
                                        </p:tav>
                                        <p:tav tm="100000">
                                          <p:val>
                                            <p:strVal val="#ppt_w"/>
                                          </p:val>
                                        </p:tav>
                                      </p:tavLst>
                                    </p:anim>
                                    <p:anim calcmode="lin" valueType="num">
                                      <p:cBhvr>
                                        <p:cTn id="8" dur="300" fill="hold"/>
                                        <p:tgtEl>
                                          <p:spTgt spid="79883"/>
                                        </p:tgtEl>
                                        <p:attrNameLst>
                                          <p:attrName>ppt_h</p:attrName>
                                        </p:attrNameLst>
                                      </p:cBhvr>
                                      <p:tavLst>
                                        <p:tav tm="0">
                                          <p:val>
                                            <p:fltVal val="0"/>
                                          </p:val>
                                        </p:tav>
                                        <p:tav tm="100000">
                                          <p:val>
                                            <p:strVal val="#ppt_h"/>
                                          </p:val>
                                        </p:tav>
                                      </p:tavLst>
                                    </p:anim>
                                    <p:anim calcmode="lin" valueType="num">
                                      <p:cBhvr>
                                        <p:cTn id="9" dur="300" fill="hold"/>
                                        <p:tgtEl>
                                          <p:spTgt spid="79883"/>
                                        </p:tgtEl>
                                        <p:attrNameLst>
                                          <p:attrName>style.rotation</p:attrName>
                                        </p:attrNameLst>
                                      </p:cBhvr>
                                      <p:tavLst>
                                        <p:tav tm="0">
                                          <p:val>
                                            <p:fltVal val="90"/>
                                          </p:val>
                                        </p:tav>
                                        <p:tav tm="100000">
                                          <p:val>
                                            <p:fltVal val="0"/>
                                          </p:val>
                                        </p:tav>
                                      </p:tavLst>
                                    </p:anim>
                                    <p:animEffect transition="in" filter="fade">
                                      <p:cBhvr>
                                        <p:cTn id="10" dur="300"/>
                                        <p:tgtEl>
                                          <p:spTgt spid="79883"/>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79881"/>
                                        </p:tgtEl>
                                        <p:attrNameLst>
                                          <p:attrName>style.visibility</p:attrName>
                                        </p:attrNameLst>
                                      </p:cBhvr>
                                      <p:to>
                                        <p:strVal val="visible"/>
                                      </p:to>
                                    </p:set>
                                    <p:animEffect transition="in" filter="wheel(4)">
                                      <p:cBhvr>
                                        <p:cTn id="13" dur="1000"/>
                                        <p:tgtEl>
                                          <p:spTgt spid="79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1" grpId="0"/>
      <p:bldP spid="7988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905" name="Text Box 80904"/>
          <p:cNvSpPr txBox="1"/>
          <p:nvPr/>
        </p:nvSpPr>
        <p:spPr>
          <a:xfrm>
            <a:off x="397775" y="4928015"/>
            <a:ext cx="7969250" cy="1384995"/>
          </a:xfrm>
          <a:prstGeom prst="rect">
            <a:avLst/>
          </a:prstGeom>
          <a:noFill/>
          <a:ln w="9525">
            <a:noFill/>
          </a:ln>
        </p:spPr>
        <p:txBody>
          <a:bodyPr>
            <a:spAutoFit/>
          </a:bodyPr>
          <a:lstStyle/>
          <a:p>
            <a:pPr marL="363855" indent="-363855" algn="just"/>
            <a:r>
              <a:rPr lang="vi-VN"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Mẹ y</a:t>
            </a:r>
            <a:r>
              <a:rPr sz="2800" b="1" dirty="0">
                <a:solidFill>
                  <a:srgbClr val="FF0000"/>
                </a:solidFill>
                <a:latin typeface="Times New Roman" panose="02020603050405020304" pitchFamily="18" charset="0"/>
                <a:cs typeface="Times New Roman" panose="02020603050405020304" pitchFamily="18" charset="0"/>
              </a:rPr>
              <a:t>êu thương con sâu sắc</a:t>
            </a:r>
            <a:r>
              <a:rPr lang="vi-VN" sz="2800" b="1" dirty="0">
                <a:solidFill>
                  <a:srgbClr val="FF0000"/>
                </a:solidFill>
                <a:latin typeface="Times New Roman" panose="02020603050405020304" pitchFamily="18" charset="0"/>
                <a:cs typeface="Times New Roman" panose="02020603050405020304" pitchFamily="18" charset="0"/>
              </a:rPr>
              <a:t>, g</a:t>
            </a:r>
            <a:r>
              <a:rPr sz="2800" b="1" dirty="0">
                <a:solidFill>
                  <a:srgbClr val="FF0000"/>
                </a:solidFill>
                <a:latin typeface="Times New Roman" panose="02020603050405020304" pitchFamily="18" charset="0"/>
                <a:cs typeface="Times New Roman" panose="02020603050405020304" pitchFamily="18" charset="0"/>
              </a:rPr>
              <a:t>iàu đức hi sinh</a:t>
            </a:r>
            <a:r>
              <a:rPr lang="vi-VN" sz="2800" b="1" dirty="0">
                <a:solidFill>
                  <a:srgbClr val="FF0000"/>
                </a:solidFill>
                <a:latin typeface="Times New Roman" panose="02020603050405020304" pitchFamily="18" charset="0"/>
                <a:cs typeface="Times New Roman" panose="02020603050405020304" pitchFamily="18" charset="0"/>
              </a:rPr>
              <a:t>,</a:t>
            </a:r>
            <a:r>
              <a:rPr sz="2800" b="1" dirty="0">
                <a:solidFill>
                  <a:srgbClr val="FF0000"/>
                </a:solidFill>
                <a:latin typeface="Times New Roman" panose="02020603050405020304" pitchFamily="18" charset="0"/>
                <a:cs typeface="Times New Roman" panose="02020603050405020304" pitchFamily="18" charset="0"/>
              </a:rPr>
              <a:t> hết lòng tận tụy vì con</a:t>
            </a:r>
            <a:r>
              <a:rPr lang="vi-VN" sz="2800" b="1" dirty="0">
                <a:solidFill>
                  <a:srgbClr val="FF0000"/>
                </a:solidFill>
                <a:latin typeface="Times New Roman" panose="02020603050405020304" pitchFamily="18" charset="0"/>
                <a:cs typeface="Times New Roman" panose="02020603050405020304" pitchFamily="18" charset="0"/>
              </a:rPr>
              <a:t>, là điểm tựa vững chắc che chở cho con.</a:t>
            </a:r>
            <a:endParaRPr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73670" y="848570"/>
            <a:ext cx="8500240"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mẹ đã phải thức suốt đêm</a:t>
            </a:r>
            <a:r>
              <a:rPr kumimoji="0" lang="en-US" sz="2800" b="0" i="0" strike="noStrike" kern="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a:t>
            </a:r>
            <a:r>
              <a:rPr kumimoji="0" lang="en-US" sz="2800" b="0" i="0"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cúi mình trên chiếc nôi, trông chừng hơi thở hổn hển của con, quằn quại vì nỗi lo</a:t>
            </a:r>
            <a:r>
              <a:rPr kumimoji="0" lang="en-US" sz="2800" b="0" i="0" strike="noStrike" kern="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sợ,...</a:t>
            </a:r>
            <a:endParaRPr kumimoji="0" lang="vi-VN" sz="1800" b="0" i="0" strike="noStrike" kern="0" cap="none" spc="0" normalizeH="0" baseline="0" noProof="0" dirty="0">
              <a:ln>
                <a:noFill/>
              </a:ln>
              <a:solidFill>
                <a:srgbClr val="0000FF"/>
              </a:solidFill>
              <a:effectLst/>
              <a:uLnTx/>
              <a:uFillTx/>
            </a:endParaRPr>
          </a:p>
        </p:txBody>
      </p:sp>
      <p:sp>
        <p:nvSpPr>
          <p:cNvPr id="3" name="Rectangle 2"/>
          <p:cNvSpPr/>
          <p:nvPr/>
        </p:nvSpPr>
        <p:spPr>
          <a:xfrm>
            <a:off x="473670" y="1835205"/>
            <a:ext cx="8500240"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sẵn sàng bỏ hết một năm hạnh</a:t>
            </a:r>
            <a:r>
              <a:rPr kumimoji="0" lang="en-US" sz="2800" b="0" i="0"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2800" b="0" i="0"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phúc để tránh cho con một giờ đau đớn</a:t>
            </a:r>
            <a:endParaRPr kumimoji="0" lang="vi-VN" sz="1800" b="0" i="0" strike="noStrike" kern="0" cap="none" spc="0" normalizeH="0" baseline="0" noProof="0" dirty="0">
              <a:ln>
                <a:noFill/>
              </a:ln>
              <a:solidFill>
                <a:sysClr val="windowText" lastClr="000000"/>
              </a:solidFill>
              <a:effectLst/>
              <a:uLnTx/>
              <a:uFillTx/>
            </a:endParaRPr>
          </a:p>
        </p:txBody>
      </p:sp>
      <p:sp>
        <p:nvSpPr>
          <p:cNvPr id="4" name="Rectangle 3"/>
          <p:cNvSpPr/>
          <p:nvPr/>
        </p:nvSpPr>
        <p:spPr>
          <a:xfrm>
            <a:off x="473670" y="2821840"/>
            <a:ext cx="8500240"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có thể đi ăn xin để nuôi con, có thể hi sinh tính mạng để cứu sống con…</a:t>
            </a:r>
            <a:endParaRPr kumimoji="0" lang="vi-VN" sz="1800" b="0" i="0" strike="noStrike" kern="0" cap="none" spc="0" normalizeH="0" baseline="0" noProof="0" dirty="0">
              <a:ln>
                <a:noFill/>
              </a:ln>
              <a:solidFill>
                <a:srgbClr val="0000FF"/>
              </a:solidFill>
              <a:effectLst/>
              <a:uLnTx/>
              <a:uFillTx/>
            </a:endParaRPr>
          </a:p>
        </p:txBody>
      </p:sp>
      <p:sp>
        <p:nvSpPr>
          <p:cNvPr id="9" name="Rectangles 95237"/>
          <p:cNvSpPr/>
          <p:nvPr/>
        </p:nvSpPr>
        <p:spPr>
          <a:xfrm>
            <a:off x="473670" y="197602"/>
            <a:ext cx="7741290" cy="523220"/>
          </a:xfrm>
          <a:prstGeom prst="rect">
            <a:avLst/>
          </a:prstGeom>
          <a:noFill/>
          <a:ln w="9525">
            <a:noFill/>
          </a:ln>
        </p:spPr>
        <p:txBody>
          <a:bodyPr wrap="square" anchor="ctr" anchorCtr="0">
            <a:spAutoFit/>
          </a:bodyPr>
          <a:lstStyle/>
          <a:p>
            <a:r>
              <a:rPr sz="2800" b="1" i="1" dirty="0">
                <a:solidFill>
                  <a:srgbClr val="FF0000"/>
                </a:solidFill>
                <a:latin typeface="Times New Roman" panose="02020603050405020304" pitchFamily="18" charset="0"/>
                <a:cs typeface="Times New Roman" panose="02020603050405020304" pitchFamily="18" charset="0"/>
              </a:rPr>
              <a:t>b. Hình ảnh người mẹ</a:t>
            </a:r>
            <a:r>
              <a:rPr lang="vi-VN" sz="2800" b="1" i="1" dirty="0">
                <a:solidFill>
                  <a:srgbClr val="FF0000"/>
                </a:solidFill>
                <a:latin typeface="Times New Roman" panose="02020603050405020304" pitchFamily="18" charset="0"/>
                <a:cs typeface="Times New Roman" panose="02020603050405020304" pitchFamily="18" charset="0"/>
              </a:rPr>
              <a:t> qua lời gợi nhắc của bố:</a:t>
            </a:r>
            <a:endParaRPr sz="2800" b="1" i="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73670" y="3765108"/>
            <a:ext cx="8500240" cy="954107"/>
          </a:xfrm>
          <a:prstGeom prst="rect">
            <a:avLst/>
          </a:prstGeom>
        </p:spPr>
        <p:txBody>
          <a:bodyPr wrap="square">
            <a:spAutoFit/>
          </a:bodyPr>
          <a:lstStyle/>
          <a:p>
            <a:pPr lvl="0" algn="just"/>
            <a:r>
              <a:rPr lang="vi-VN" sz="2800" dirty="0">
                <a:solidFill>
                  <a:srgbClr val="0000FF"/>
                </a:solidFill>
                <a:latin typeface="Times New Roman" panose="02020603050405020304" pitchFamily="18" charset="0"/>
                <a:cs typeface="Times New Roman" panose="02020603050405020304" pitchFamily="18" charset="0"/>
              </a:rPr>
              <a:t>- trong đời, con có thể trải qua những ngày buồn thảm nhưng ngày buồn thảm nhất tất sẽ là ngày mà con mất mẹ.</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905"/>
                                        </p:tgtEl>
                                        <p:attrNameLst>
                                          <p:attrName>style.visibility</p:attrName>
                                        </p:attrNameLst>
                                      </p:cBhvr>
                                      <p:to>
                                        <p:strVal val="visible"/>
                                      </p:to>
                                    </p:set>
                                    <p:animEffect transition="in" filter="fade">
                                      <p:cBhvr>
                                        <p:cTn id="7" dur="10"/>
                                        <p:tgtEl>
                                          <p:spTgt spid="80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97774" y="752475"/>
            <a:ext cx="79689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solidFill>
                  <a:srgbClr val="FF0000"/>
                </a:solidFill>
                <a:latin typeface="Times New Roman" panose="02020603050405020304" pitchFamily="18" charset="0"/>
              </a:rPr>
              <a:t>Tại sao nội dung văn bản là bức thư người bố gửi cho con nhưng nhan đề lại lấy tên là </a:t>
            </a:r>
            <a:r>
              <a:rPr lang="en-US" altLang="en-US" sz="2800" i="1" dirty="0">
                <a:solidFill>
                  <a:srgbClr val="FF0000"/>
                </a:solidFill>
                <a:latin typeface="Times New Roman" panose="02020603050405020304" pitchFamily="18" charset="0"/>
              </a:rPr>
              <a:t>Mẹ tôi</a:t>
            </a:r>
            <a:r>
              <a:rPr lang="en-US" altLang="en-US" sz="2800" dirty="0">
                <a:solidFill>
                  <a:srgbClr val="FF0000"/>
                </a:solidFill>
                <a:latin typeface="Times New Roman" panose="02020603050405020304" pitchFamily="18" charset="0"/>
              </a:rPr>
              <a:t> ?</a:t>
            </a:r>
          </a:p>
        </p:txBody>
      </p:sp>
      <p:sp>
        <p:nvSpPr>
          <p:cNvPr id="5" name="Rectangle 8"/>
          <p:cNvSpPr>
            <a:spLocks noChangeArrowheads="1"/>
          </p:cNvSpPr>
          <p:nvPr/>
        </p:nvSpPr>
        <p:spPr bwMode="auto">
          <a:xfrm>
            <a:off x="397774" y="2062890"/>
            <a:ext cx="85938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dirty="0">
                <a:solidFill>
                  <a:srgbClr val="0000FF"/>
                </a:solidFill>
                <a:latin typeface="Times New Roman" panose="02020603050405020304" pitchFamily="18" charset="0"/>
              </a:rPr>
              <a:t>Tác giả lấy nhan đề “ </a:t>
            </a:r>
            <a:r>
              <a:rPr lang="en-US" altLang="en-US" sz="2800" i="1" dirty="0">
                <a:solidFill>
                  <a:srgbClr val="0000FF"/>
                </a:solidFill>
                <a:latin typeface="Times New Roman" panose="02020603050405020304" pitchFamily="18" charset="0"/>
              </a:rPr>
              <a:t>Mẹ tôi”</a:t>
            </a:r>
            <a:r>
              <a:rPr lang="en-US" altLang="en-US" sz="2800" dirty="0">
                <a:solidFill>
                  <a:srgbClr val="0000FF"/>
                </a:solidFill>
                <a:latin typeface="Times New Roman" panose="02020603050405020304" pitchFamily="18" charset="0"/>
              </a:rPr>
              <a:t> vì:</a:t>
            </a:r>
          </a:p>
          <a:p>
            <a:pPr>
              <a:buFontTx/>
              <a:buNone/>
            </a:pPr>
            <a:r>
              <a:rPr lang="en-US" altLang="en-US" sz="2800" dirty="0">
                <a:solidFill>
                  <a:srgbClr val="0000FF"/>
                </a:solidFill>
                <a:latin typeface="Times New Roman" panose="02020603050405020304" pitchFamily="18" charset="0"/>
              </a:rPr>
              <a:t>- Hình ảnh người mẹ được kể qua lời của người bố cũng là</a:t>
            </a:r>
          </a:p>
          <a:p>
            <a:pPr>
              <a:buFontTx/>
              <a:buNone/>
            </a:pPr>
            <a:r>
              <a:rPr lang="en-US" altLang="en-US" sz="2800" dirty="0">
                <a:solidFill>
                  <a:srgbClr val="0000FF"/>
                </a:solidFill>
                <a:latin typeface="Times New Roman" panose="02020603050405020304" pitchFamily="18" charset="0"/>
              </a:rPr>
              <a:t>nhân vật trung tâm mà người bố muốn nói tới.</a:t>
            </a:r>
          </a:p>
          <a:p>
            <a:pPr>
              <a:buFontTx/>
              <a:buNone/>
            </a:pPr>
            <a:r>
              <a:rPr lang="en-US" altLang="en-US" sz="2800" dirty="0">
                <a:solidFill>
                  <a:srgbClr val="0000FF"/>
                </a:solidFill>
                <a:latin typeface="Times New Roman" panose="02020603050405020304" pitchFamily="18" charset="0"/>
              </a:rPr>
              <a:t>- Mục đích của bức thư là muốn giáo dục con cần có tình</a:t>
            </a:r>
          </a:p>
          <a:p>
            <a:pPr>
              <a:buFontTx/>
              <a:buNone/>
            </a:pPr>
            <a:r>
              <a:rPr lang="en-US" altLang="en-US" sz="2800" dirty="0">
                <a:solidFill>
                  <a:srgbClr val="0000FF"/>
                </a:solidFill>
                <a:latin typeface="Times New Roman" panose="02020603050405020304" pitchFamily="18" charset="0"/>
              </a:rPr>
              <a:t>cảm kính yêu, thái độ biết ơn đối với người mẹ.</a:t>
            </a:r>
          </a:p>
        </p:txBody>
      </p:sp>
    </p:spTree>
    <p:extLst>
      <p:ext uri="{BB962C8B-B14F-4D97-AF65-F5344CB8AC3E}">
        <p14:creationId xmlns:p14="http://schemas.microsoft.com/office/powerpoint/2010/main" val="23610128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54" name="Cloud Callout 82953"/>
          <p:cNvSpPr/>
          <p:nvPr/>
        </p:nvSpPr>
        <p:spPr>
          <a:xfrm>
            <a:off x="264160" y="90170"/>
            <a:ext cx="8439150" cy="2300605"/>
          </a:xfrm>
          <a:prstGeom prst="cloudCallout">
            <a:avLst>
              <a:gd name="adj1" fmla="val -42663"/>
              <a:gd name="adj2" fmla="val 63784"/>
            </a:avLst>
          </a:prstGeom>
          <a:solidFill>
            <a:srgbClr val="FFFFFF">
              <a:alpha val="50000"/>
            </a:srgbClr>
          </a:solidFill>
          <a:ln w="9525" cap="flat" cmpd="sng">
            <a:solidFill>
              <a:schemeClr val="tx1"/>
            </a:solidFill>
            <a:prstDash val="solid"/>
            <a:headEnd type="none" w="med" len="med"/>
            <a:tailEnd type="none" w="med" len="med"/>
          </a:ln>
        </p:spPr>
        <p:txBody>
          <a:bodyPr rIns="0"/>
          <a:lstStyle/>
          <a:p>
            <a:pPr algn="ctr"/>
            <a:r>
              <a:rPr sz="2400" dirty="0">
                <a:solidFill>
                  <a:srgbClr val="FF0000"/>
                </a:solidFill>
                <a:latin typeface="Times New Roman" panose="02020603050405020304" pitchFamily="18" charset="0"/>
                <a:cs typeface="Times New Roman" panose="02020603050405020304" pitchFamily="18" charset="0"/>
              </a:rPr>
              <a:t>Theo em, ý nào dưới đây đúng cho câu hỏi: Tại sao người bố không trực tiếp bày tỏ suy nghĩ, thái độ của mình với con mà lại viết thư? Cách bày tỏ ấy có tác dụng gì đối với cậu bé?</a:t>
            </a:r>
          </a:p>
          <a:p>
            <a:pPr algn="ctr"/>
            <a:endParaRPr sz="2400" b="1" dirty="0">
              <a:solidFill>
                <a:srgbClr val="333399"/>
              </a:solidFill>
              <a:latin typeface="Times New Roman" panose="02020603050405020304" pitchFamily="18" charset="0"/>
              <a:cs typeface="Times New Roman" panose="02020603050405020304" pitchFamily="18" charset="0"/>
            </a:endParaRPr>
          </a:p>
        </p:txBody>
      </p:sp>
      <p:sp>
        <p:nvSpPr>
          <p:cNvPr id="82955" name="Text Box 82954"/>
          <p:cNvSpPr txBox="1"/>
          <p:nvPr/>
        </p:nvSpPr>
        <p:spPr>
          <a:xfrm>
            <a:off x="93663" y="2670175"/>
            <a:ext cx="8897937" cy="3969385"/>
          </a:xfrm>
          <a:prstGeom prst="rect">
            <a:avLst/>
          </a:prstGeom>
          <a:noFill/>
          <a:ln w="9525">
            <a:noFill/>
          </a:ln>
          <a:extLst>
            <a:ext uri="{909E8E84-426E-40DD-AFC4-6F175D3DCCD1}">
              <a14:hiddenFill xmlns:a14="http://schemas.microsoft.com/office/drawing/2010/main">
                <a:solidFill>
                  <a:srgbClr val="666699">
                    <a:alpha val="17999"/>
                  </a:srgbClr>
                </a:solidFill>
              </a14:hiddenFill>
            </a:ext>
          </a:extLst>
        </p:spPr>
        <p:txBody>
          <a:bodyPr>
            <a:spAutoFit/>
          </a:bodyPr>
          <a:lstStyle/>
          <a:p>
            <a:pPr marL="363855" indent="-363855" algn="just">
              <a:spcBef>
                <a:spcPct val="0"/>
              </a:spcBef>
              <a:buAutoNum type="alphaUcPeriod"/>
            </a:pPr>
            <a:r>
              <a:rPr sz="2800" dirty="0">
                <a:solidFill>
                  <a:srgbClr val="0000FF"/>
                </a:solidFill>
                <a:latin typeface="Times New Roman" panose="02020603050405020304" pitchFamily="18" charset="0"/>
                <a:cs typeface="Times New Roman" panose="02020603050405020304" pitchFamily="18" charset="0"/>
              </a:rPr>
              <a:t>Vì bố ở xa không về tâm sự trực tiếp được.</a:t>
            </a:r>
          </a:p>
          <a:p>
            <a:pPr marL="363855" indent="-363855" algn="just">
              <a:spcBef>
                <a:spcPct val="0"/>
              </a:spcBef>
              <a:buNone/>
            </a:pPr>
            <a:r>
              <a:rPr sz="2800" dirty="0">
                <a:solidFill>
                  <a:srgbClr val="0000FF"/>
                </a:solidFill>
                <a:latin typeface="Times New Roman" panose="02020603050405020304" pitchFamily="18" charset="0"/>
                <a:cs typeface="Times New Roman" panose="02020603050405020304" pitchFamily="18" charset="0"/>
              </a:rPr>
              <a:t> </a:t>
            </a:r>
          </a:p>
          <a:p>
            <a:pPr marL="363855" indent="-363855" algn="just">
              <a:spcBef>
                <a:spcPct val="0"/>
              </a:spcBef>
              <a:buAutoNum type="alphaUcPeriod" startAt="2"/>
            </a:pPr>
            <a:r>
              <a:rPr sz="2800" dirty="0">
                <a:solidFill>
                  <a:srgbClr val="0000FF"/>
                </a:solidFill>
                <a:latin typeface="Times New Roman" panose="02020603050405020304" pitchFamily="18" charset="0"/>
                <a:cs typeface="Times New Roman" panose="02020603050405020304" pitchFamily="18" charset="0"/>
              </a:rPr>
              <a:t>Nhằm cảnh cáo con về hành động thiếu lễ độ với mẹ trước cô giáo.</a:t>
            </a:r>
          </a:p>
          <a:p>
            <a:pPr marL="363855" indent="-363855" algn="just">
              <a:spcBef>
                <a:spcPct val="0"/>
              </a:spcBef>
              <a:buNone/>
            </a:pPr>
            <a:endParaRPr sz="2800" dirty="0">
              <a:solidFill>
                <a:srgbClr val="0000FF"/>
              </a:solidFill>
              <a:latin typeface="Times New Roman" panose="02020603050405020304" pitchFamily="18" charset="0"/>
              <a:cs typeface="Times New Roman" panose="02020603050405020304" pitchFamily="18" charset="0"/>
            </a:endParaRPr>
          </a:p>
          <a:p>
            <a:pPr marL="363855" indent="-363855" algn="just">
              <a:spcBef>
                <a:spcPct val="0"/>
              </a:spcBef>
              <a:buNone/>
            </a:pPr>
            <a:r>
              <a:rPr sz="2800" dirty="0">
                <a:solidFill>
                  <a:srgbClr val="0000FF"/>
                </a:solidFill>
                <a:latin typeface="Times New Roman" panose="02020603050405020304" pitchFamily="18" charset="0"/>
                <a:cs typeface="Times New Roman" panose="02020603050405020304" pitchFamily="18" charset="0"/>
              </a:rPr>
              <a:t>C.  Vừa bày tỏ được thái độ nghiêm khắc, tình phụ tử sâu sắc vừa thể hiện cách giáo dục con tinh tế kín đáo của bố mà không làm tổn thương đến lòng tự trọng của cậu bé (Enrico cảm động mà sửa lỗi).</a:t>
            </a:r>
          </a:p>
        </p:txBody>
      </p:sp>
      <p:sp>
        <p:nvSpPr>
          <p:cNvPr id="82958" name="Oval 82957"/>
          <p:cNvSpPr/>
          <p:nvPr/>
        </p:nvSpPr>
        <p:spPr>
          <a:xfrm>
            <a:off x="170180" y="4795203"/>
            <a:ext cx="379413" cy="509587"/>
          </a:xfrm>
          <a:prstGeom prst="ellipse">
            <a:avLst/>
          </a:prstGeom>
          <a:noFill/>
          <a:ln w="28575" cap="flat" cmpd="sng">
            <a:solidFill>
              <a:srgbClr val="FF0000"/>
            </a:solidFill>
            <a:prstDash val="solid"/>
            <a:headEnd type="none" w="med" len="med"/>
            <a:tailEnd type="none" w="med" len="med"/>
          </a:ln>
        </p:spPr>
        <p:txBody>
          <a:bodyPr anchor="ctr" anchorCtr="0">
            <a:spAutoFit/>
          </a:bodyPr>
          <a:lstStyle/>
          <a:p>
            <a:pPr algn="ctr"/>
            <a:endParaRPr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2954"/>
                                        </p:tgtEl>
                                        <p:attrNameLst>
                                          <p:attrName>style.visibility</p:attrName>
                                        </p:attrNameLst>
                                      </p:cBhvr>
                                      <p:to>
                                        <p:strVal val="visible"/>
                                      </p:to>
                                    </p:set>
                                    <p:animEffect transition="in" filter="fade">
                                      <p:cBhvr>
                                        <p:cTn id="7" dur="1000"/>
                                        <p:tgtEl>
                                          <p:spTgt spid="82954"/>
                                        </p:tgtEl>
                                      </p:cBhvr>
                                    </p:animEffect>
                                    <p:anim calcmode="lin" valueType="num">
                                      <p:cBhvr>
                                        <p:cTn id="8" dur="1000" fill="hold"/>
                                        <p:tgtEl>
                                          <p:spTgt spid="82954"/>
                                        </p:tgtEl>
                                        <p:attrNameLst>
                                          <p:attrName>ppt_x</p:attrName>
                                        </p:attrNameLst>
                                      </p:cBhvr>
                                      <p:tavLst>
                                        <p:tav tm="0">
                                          <p:val>
                                            <p:strVal val="#ppt_x"/>
                                          </p:val>
                                        </p:tav>
                                        <p:tav tm="100000">
                                          <p:val>
                                            <p:strVal val="#ppt_x"/>
                                          </p:val>
                                        </p:tav>
                                      </p:tavLst>
                                    </p:anim>
                                    <p:anim calcmode="lin" valueType="num">
                                      <p:cBhvr>
                                        <p:cTn id="9" dur="1000" fill="hold"/>
                                        <p:tgtEl>
                                          <p:spTgt spid="829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2955"/>
                                        </p:tgtEl>
                                        <p:attrNameLst>
                                          <p:attrName>style.visibility</p:attrName>
                                        </p:attrNameLst>
                                      </p:cBhvr>
                                      <p:to>
                                        <p:strVal val="visible"/>
                                      </p:to>
                                    </p:set>
                                    <p:animEffect transition="in" filter="fade">
                                      <p:cBhvr>
                                        <p:cTn id="13" dur="1000"/>
                                        <p:tgtEl>
                                          <p:spTgt spid="82955"/>
                                        </p:tgtEl>
                                      </p:cBhvr>
                                    </p:animEffect>
                                    <p:anim calcmode="lin" valueType="num">
                                      <p:cBhvr>
                                        <p:cTn id="14" dur="1000" fill="hold"/>
                                        <p:tgtEl>
                                          <p:spTgt spid="82955"/>
                                        </p:tgtEl>
                                        <p:attrNameLst>
                                          <p:attrName>ppt_x</p:attrName>
                                        </p:attrNameLst>
                                      </p:cBhvr>
                                      <p:tavLst>
                                        <p:tav tm="0">
                                          <p:val>
                                            <p:strVal val="#ppt_x"/>
                                          </p:val>
                                        </p:tav>
                                        <p:tav tm="100000">
                                          <p:val>
                                            <p:strVal val="#ppt_x"/>
                                          </p:val>
                                        </p:tav>
                                      </p:tavLst>
                                    </p:anim>
                                    <p:anim calcmode="lin" valueType="num">
                                      <p:cBhvr>
                                        <p:cTn id="15" dur="1000" fill="hold"/>
                                        <p:tgtEl>
                                          <p:spTgt spid="8295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1" nodeType="clickEffect">
                                  <p:stCondLst>
                                    <p:cond delay="0"/>
                                  </p:stCondLst>
                                  <p:childTnLst>
                                    <p:set>
                                      <p:cBhvr>
                                        <p:cTn id="19" dur="1" fill="hold">
                                          <p:stCondLst>
                                            <p:cond delay="0"/>
                                          </p:stCondLst>
                                        </p:cTn>
                                        <p:tgtEl>
                                          <p:spTgt spid="82958"/>
                                        </p:tgtEl>
                                        <p:attrNameLst>
                                          <p:attrName>style.visibility</p:attrName>
                                        </p:attrNameLst>
                                      </p:cBhvr>
                                      <p:to>
                                        <p:strVal val="visible"/>
                                      </p:to>
                                    </p:set>
                                    <p:anim calcmode="lin" valueType="num">
                                      <p:cBhvr>
                                        <p:cTn id="20" dur="1000" fill="hold"/>
                                        <p:tgtEl>
                                          <p:spTgt spid="82958"/>
                                        </p:tgtEl>
                                        <p:attrNameLst>
                                          <p:attrName>ppt_w</p:attrName>
                                        </p:attrNameLst>
                                      </p:cBhvr>
                                      <p:tavLst>
                                        <p:tav tm="0">
                                          <p:val>
                                            <p:strVal val="#ppt_w+.3"/>
                                          </p:val>
                                        </p:tav>
                                        <p:tav tm="100000">
                                          <p:val>
                                            <p:strVal val="#ppt_w"/>
                                          </p:val>
                                        </p:tav>
                                      </p:tavLst>
                                    </p:anim>
                                    <p:anim calcmode="lin" valueType="num">
                                      <p:cBhvr>
                                        <p:cTn id="21" dur="1000" fill="hold"/>
                                        <p:tgtEl>
                                          <p:spTgt spid="82958"/>
                                        </p:tgtEl>
                                        <p:attrNameLst>
                                          <p:attrName>ppt_h</p:attrName>
                                        </p:attrNameLst>
                                      </p:cBhvr>
                                      <p:tavLst>
                                        <p:tav tm="0">
                                          <p:val>
                                            <p:strVal val="#ppt_h"/>
                                          </p:val>
                                        </p:tav>
                                        <p:tav tm="100000">
                                          <p:val>
                                            <p:strVal val="#ppt_h"/>
                                          </p:val>
                                        </p:tav>
                                      </p:tavLst>
                                    </p:anim>
                                    <p:animEffect transition="in" filter="fade">
                                      <p:cBhvr>
                                        <p:cTn id="22" dur="1000"/>
                                        <p:tgtEl>
                                          <p:spTgt spid="82958"/>
                                        </p:tgtEl>
                                      </p:cBhvr>
                                    </p:animEffect>
                                  </p:childTnLst>
                                </p:cTn>
                              </p:par>
                            </p:childTnLst>
                          </p:cTn>
                        </p:par>
                        <p:par>
                          <p:cTn id="23" fill="hold">
                            <p:stCondLst>
                              <p:cond delay="1000"/>
                            </p:stCondLst>
                            <p:childTnLst>
                              <p:par>
                                <p:cTn id="24" presetID="35" presetClass="emph" presetSubtype="0" repeatCount="indefinite" fill="hold" grpId="2" nodeType="afterEffect">
                                  <p:stCondLst>
                                    <p:cond delay="0"/>
                                  </p:stCondLst>
                                  <p:childTnLst>
                                    <p:anim calcmode="discrete" valueType="str">
                                      <p:cBhvr>
                                        <p:cTn id="25" dur="1000" fill="hold"/>
                                        <p:tgtEl>
                                          <p:spTgt spid="8295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4" grpId="0" bldLvl="0" animBg="1"/>
      <p:bldP spid="82955" grpId="0" bldLvl="0" animBg="1"/>
      <p:bldP spid="82958" grpId="1" bldLvl="0" animBg="1"/>
      <p:bldP spid="82958" grpId="2"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321880" y="312730"/>
            <a:ext cx="8638540" cy="1143000"/>
          </a:xfrm>
          <a:noFill/>
          <a:ln w="19050">
            <a:solidFill>
              <a:srgbClr val="FF00FF">
                <a:alpha val="100000"/>
              </a:srgbClr>
            </a:solidFill>
            <a:miter lim="800000"/>
          </a:ln>
          <a:extLst>
            <a:ext uri="{909E8E84-426E-40DD-AFC4-6F175D3DCCD1}">
              <a14:hiddenFill xmlns:a14="http://schemas.microsoft.com/office/drawing/2010/main">
                <a:solidFill>
                  <a:schemeClr val="accent1">
                    <a:alpha val="100000"/>
                  </a:schemeClr>
                </a:solidFill>
              </a14:hiddenFill>
            </a:ext>
          </a:extLst>
        </p:spPr>
        <p:txBody>
          <a:bodyPr vert="horz" wrap="square" lIns="91440" tIns="45720" rIns="91440" bIns="45720" anchor="ctr" anchorCtr="0"/>
          <a:lstStyle/>
          <a:p>
            <a:pPr algn="just" eaLnBrk="1" hangingPunct="1"/>
            <a:r>
              <a:rPr lang="en-US" altLang="en-US" sz="3200" dirty="0">
                <a:solidFill>
                  <a:srgbClr val="FF0000"/>
                </a:solidFill>
                <a:latin typeface="Times New Roman" panose="02020603050405020304" pitchFamily="18" charset="0"/>
                <a:cs typeface="Times New Roman" panose="02020603050405020304" pitchFamily="18" charset="0"/>
              </a:rPr>
              <a:t>Theo em, điều gì khiến En-ri-cô xúc động khi đọc thư bố?</a:t>
            </a:r>
          </a:p>
        </p:txBody>
      </p:sp>
      <p:sp>
        <p:nvSpPr>
          <p:cNvPr id="26627" name="Rectangle 3"/>
          <p:cNvSpPr>
            <a:spLocks noGrp="1"/>
          </p:cNvSpPr>
          <p:nvPr>
            <p:ph idx="1"/>
          </p:nvPr>
        </p:nvSpPr>
        <p:spPr>
          <a:xfrm>
            <a:off x="152400" y="1978025"/>
            <a:ext cx="8895080" cy="4526280"/>
          </a:xfrm>
          <a:noFill/>
          <a:ln>
            <a:solidFill>
              <a:srgbClr val="FF00FF">
                <a:alpha val="100000"/>
              </a:srgbClr>
            </a:solidFill>
            <a:miter lim="800000"/>
          </a:ln>
          <a:extLst>
            <a:ext uri="{909E8E84-426E-40DD-AFC4-6F175D3DCCD1}">
              <a14:hiddenFill xmlns:a14="http://schemas.microsoft.com/office/drawing/2010/main">
                <a:solidFill>
                  <a:srgbClr val="00FFFF">
                    <a:alpha val="100000"/>
                  </a:srgbClr>
                </a:solidFill>
              </a14:hiddenFill>
            </a:ext>
          </a:extLst>
        </p:spPr>
        <p:txBody>
          <a:bodyPr vert="horz" wrap="square" lIns="91440" tIns="45720" rIns="91440" bIns="45720" anchor="t" anchorCtr="0"/>
          <a:lstStyle/>
          <a:p>
            <a:pPr algn="just" eaLnBrk="1" hangingPunct="1">
              <a:lnSpc>
                <a:spcPct val="90000"/>
              </a:lnSpc>
              <a:buNone/>
            </a:pPr>
            <a:r>
              <a:rPr lang="en-US" altLang="en-US" dirty="0">
                <a:solidFill>
                  <a:srgbClr val="0000FF"/>
                </a:solidFill>
                <a:latin typeface="Times New Roman" panose="02020603050405020304" pitchFamily="18" charset="0"/>
                <a:cs typeface="Times New Roman" panose="02020603050405020304" pitchFamily="18" charset="0"/>
              </a:rPr>
              <a:t>   a/ Vì  bố gợi lại kỉ niệm giữa mẹ và  En-ri-cô.</a:t>
            </a:r>
          </a:p>
          <a:p>
            <a:pPr algn="just" eaLnBrk="1" hangingPunct="1">
              <a:lnSpc>
                <a:spcPct val="90000"/>
              </a:lnSpc>
              <a:buNone/>
            </a:pPr>
            <a:r>
              <a:rPr lang="en-US" altLang="en-US" dirty="0">
                <a:solidFill>
                  <a:srgbClr val="0000FF"/>
                </a:solidFill>
                <a:latin typeface="Times New Roman" panose="02020603050405020304" pitchFamily="18" charset="0"/>
                <a:cs typeface="Times New Roman" panose="02020603050405020304" pitchFamily="18" charset="0"/>
              </a:rPr>
              <a:t>   b/ Vì  En-ri-cô sợ bố.</a:t>
            </a:r>
          </a:p>
          <a:p>
            <a:pPr algn="just" eaLnBrk="1" hangingPunct="1">
              <a:lnSpc>
                <a:spcPct val="90000"/>
              </a:lnSpc>
              <a:buNone/>
            </a:pPr>
            <a:r>
              <a:rPr lang="en-US" altLang="en-US" dirty="0">
                <a:solidFill>
                  <a:srgbClr val="0000FF"/>
                </a:solidFill>
                <a:latin typeface="Times New Roman" panose="02020603050405020304" pitchFamily="18" charset="0"/>
                <a:cs typeface="Times New Roman" panose="02020603050405020304" pitchFamily="18" charset="0"/>
              </a:rPr>
              <a:t>   c/ Vì  thái độ kiên quyết và nghiêm khắc của bố.</a:t>
            </a:r>
          </a:p>
          <a:p>
            <a:pPr algn="just" eaLnBrk="1" hangingPunct="1">
              <a:lnSpc>
                <a:spcPct val="90000"/>
              </a:lnSpc>
              <a:buNone/>
            </a:pPr>
            <a:r>
              <a:rPr lang="en-US" altLang="en-US" dirty="0">
                <a:solidFill>
                  <a:srgbClr val="0000FF"/>
                </a:solidFill>
                <a:latin typeface="Times New Roman" panose="02020603050405020304" pitchFamily="18" charset="0"/>
                <a:cs typeface="Times New Roman" panose="02020603050405020304" pitchFamily="18" charset="0"/>
              </a:rPr>
              <a:t>   d/ Vì  những lời nói rất chân tình và sâu sắc của bố.</a:t>
            </a:r>
          </a:p>
          <a:p>
            <a:pPr algn="just" eaLnBrk="1" hangingPunct="1">
              <a:lnSpc>
                <a:spcPct val="90000"/>
              </a:lnSpc>
              <a:buNone/>
            </a:pPr>
            <a:r>
              <a:rPr lang="en-US" altLang="en-US" dirty="0">
                <a:solidFill>
                  <a:srgbClr val="0000FF"/>
                </a:solidFill>
                <a:latin typeface="Times New Roman" panose="02020603050405020304" pitchFamily="18" charset="0"/>
                <a:cs typeface="Times New Roman" panose="02020603050405020304" pitchFamily="18" charset="0"/>
              </a:rPr>
              <a:t>   e/ Vì  En-ri-cô thấy xấu hổ.</a:t>
            </a:r>
          </a:p>
          <a:p>
            <a:pPr eaLnBrk="1" hangingPunct="1">
              <a:lnSpc>
                <a:spcPct val="90000"/>
              </a:lnSpc>
            </a:pPr>
            <a:endParaRPr lang="en-US" altLang="en-US" dirty="0">
              <a:solidFill>
                <a:srgbClr val="0000FF"/>
              </a:solidFill>
              <a:latin typeface="Times New Roman" panose="02020603050405020304" pitchFamily="18" charset="0"/>
              <a:cs typeface="Times New Roman" panose="02020603050405020304" pitchFamily="18" charset="0"/>
            </a:endParaRPr>
          </a:p>
        </p:txBody>
      </p:sp>
      <p:sp>
        <p:nvSpPr>
          <p:cNvPr id="48133" name="Oval 5"/>
          <p:cNvSpPr/>
          <p:nvPr/>
        </p:nvSpPr>
        <p:spPr>
          <a:xfrm>
            <a:off x="170090" y="1940712"/>
            <a:ext cx="774065" cy="653443"/>
          </a:xfrm>
          <a:prstGeom prst="ellipse">
            <a:avLst/>
          </a:prstGeom>
          <a:solidFill>
            <a:srgbClr val="FFFFFF"/>
          </a:solidFill>
          <a:ln w="9525">
            <a:noFill/>
          </a:ln>
        </p:spPr>
        <p:txBody>
          <a:bodyPr wrap="squar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a</a:t>
            </a:r>
          </a:p>
        </p:txBody>
      </p:sp>
      <p:sp>
        <p:nvSpPr>
          <p:cNvPr id="48134" name="Oval 6"/>
          <p:cNvSpPr/>
          <p:nvPr/>
        </p:nvSpPr>
        <p:spPr>
          <a:xfrm>
            <a:off x="226095" y="2973630"/>
            <a:ext cx="702945" cy="717036"/>
          </a:xfrm>
          <a:prstGeom prst="ellipse">
            <a:avLst/>
          </a:prstGeom>
          <a:solidFill>
            <a:srgbClr val="FFFFFF"/>
          </a:solidFill>
          <a:ln w="9525">
            <a:noFill/>
          </a:ln>
        </p:spPr>
        <p:txBody>
          <a:bodyPr wrap="squar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c</a:t>
            </a:r>
          </a:p>
        </p:txBody>
      </p:sp>
      <p:sp>
        <p:nvSpPr>
          <p:cNvPr id="26631" name="Oval 7"/>
          <p:cNvSpPr/>
          <p:nvPr/>
        </p:nvSpPr>
        <p:spPr>
          <a:xfrm>
            <a:off x="929005" y="4434279"/>
            <a:ext cx="932815" cy="725022"/>
          </a:xfrm>
          <a:prstGeom prst="ellipse">
            <a:avLst/>
          </a:prstGeom>
          <a:noFill/>
          <a:ln w="9525">
            <a:noFill/>
          </a:ln>
        </p:spPr>
        <p:txBody>
          <a:bodyPr wrap="squar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FontTx/>
              <a:buNone/>
            </a:pPr>
            <a:endParaRPr lang="en-US" altLang="en-US" sz="1800" dirty="0">
              <a:solidFill>
                <a:srgbClr val="000000"/>
              </a:solidFill>
              <a:latin typeface="Times New Roman" panose="02020603050405020304" pitchFamily="18" charset="0"/>
              <a:cs typeface="Times New Roman" panose="02020603050405020304" pitchFamily="18" charset="0"/>
            </a:endParaRPr>
          </a:p>
        </p:txBody>
      </p:sp>
      <p:sp>
        <p:nvSpPr>
          <p:cNvPr id="48136" name="Oval 8"/>
          <p:cNvSpPr/>
          <p:nvPr/>
        </p:nvSpPr>
        <p:spPr>
          <a:xfrm>
            <a:off x="245985" y="3504895"/>
            <a:ext cx="758825" cy="745622"/>
          </a:xfrm>
          <a:prstGeom prst="ellipse">
            <a:avLst/>
          </a:prstGeom>
          <a:solidFill>
            <a:srgbClr val="FFFFFF"/>
          </a:solidFill>
          <a:ln w="9525">
            <a:noFill/>
          </a:ln>
        </p:spPr>
        <p:txBody>
          <a:bodyPr wrap="squar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3360141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 calcmode="lin" valueType="num">
                                      <p:cBhvr additive="base">
                                        <p:cTn id="7" dur="500" fill="hold"/>
                                        <p:tgtEl>
                                          <p:spTgt spid="48133"/>
                                        </p:tgtEl>
                                        <p:attrNameLst>
                                          <p:attrName>ppt_x</p:attrName>
                                        </p:attrNameLst>
                                      </p:cBhvr>
                                      <p:tavLst>
                                        <p:tav tm="0">
                                          <p:val>
                                            <p:strVal val="#ppt_x"/>
                                          </p:val>
                                        </p:tav>
                                        <p:tav tm="100000">
                                          <p:val>
                                            <p:strVal val="#ppt_x"/>
                                          </p:val>
                                        </p:tav>
                                      </p:tavLst>
                                    </p:anim>
                                    <p:anim calcmode="lin" valueType="num">
                                      <p:cBhvr additive="base">
                                        <p:cTn id="8" dur="500" fill="hold"/>
                                        <p:tgtEl>
                                          <p:spTgt spid="481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4"/>
                                        </p:tgtEl>
                                        <p:attrNameLst>
                                          <p:attrName>style.visibility</p:attrName>
                                        </p:attrNameLst>
                                      </p:cBhvr>
                                      <p:to>
                                        <p:strVal val="visible"/>
                                      </p:to>
                                    </p:set>
                                    <p:anim calcmode="lin" valueType="num">
                                      <p:cBhvr additive="base">
                                        <p:cTn id="13" dur="500" fill="hold"/>
                                        <p:tgtEl>
                                          <p:spTgt spid="48134"/>
                                        </p:tgtEl>
                                        <p:attrNameLst>
                                          <p:attrName>ppt_x</p:attrName>
                                        </p:attrNameLst>
                                      </p:cBhvr>
                                      <p:tavLst>
                                        <p:tav tm="0">
                                          <p:val>
                                            <p:strVal val="#ppt_x"/>
                                          </p:val>
                                        </p:tav>
                                        <p:tav tm="100000">
                                          <p:val>
                                            <p:strVal val="#ppt_x"/>
                                          </p:val>
                                        </p:tav>
                                      </p:tavLst>
                                    </p:anim>
                                    <p:anim calcmode="lin" valueType="num">
                                      <p:cBhvr additive="base">
                                        <p:cTn id="14" dur="500" fill="hold"/>
                                        <p:tgtEl>
                                          <p:spTgt spid="481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6"/>
                                        </p:tgtEl>
                                        <p:attrNameLst>
                                          <p:attrName>style.visibility</p:attrName>
                                        </p:attrNameLst>
                                      </p:cBhvr>
                                      <p:to>
                                        <p:strVal val="visible"/>
                                      </p:to>
                                    </p:set>
                                    <p:anim calcmode="lin" valueType="num">
                                      <p:cBhvr additive="base">
                                        <p:cTn id="19" dur="500" fill="hold"/>
                                        <p:tgtEl>
                                          <p:spTgt spid="48136"/>
                                        </p:tgtEl>
                                        <p:attrNameLst>
                                          <p:attrName>ppt_x</p:attrName>
                                        </p:attrNameLst>
                                      </p:cBhvr>
                                      <p:tavLst>
                                        <p:tav tm="0">
                                          <p:val>
                                            <p:strVal val="#ppt_x"/>
                                          </p:val>
                                        </p:tav>
                                        <p:tav tm="100000">
                                          <p:val>
                                            <p:strVal val="#ppt_x"/>
                                          </p:val>
                                        </p:tav>
                                      </p:tavLst>
                                    </p:anim>
                                    <p:anim calcmode="lin" valueType="num">
                                      <p:cBhvr additive="base">
                                        <p:cTn id="20" dur="500" fill="hold"/>
                                        <p:tgtEl>
                                          <p:spTgt spid="48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ldLvl="0" animBg="1"/>
      <p:bldP spid="48134" grpId="0" bldLvl="0" animBg="1"/>
      <p:bldP spid="4813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p:nvPr/>
        </p:nvSpPr>
        <p:spPr>
          <a:xfrm>
            <a:off x="76200" y="11430"/>
            <a:ext cx="3352800" cy="676910"/>
          </a:xfrm>
          <a:prstGeom prst="rect">
            <a:avLst/>
          </a:prstGeom>
          <a:noFill/>
          <a:ln w="9525">
            <a:noFill/>
          </a:ln>
          <a:extLst>
            <a:ext uri="{909E8E84-426E-40DD-AFC4-6F175D3DCCD1}">
              <a14:hiddenFill xmlns:a14="http://schemas.microsoft.com/office/drawing/2010/main">
                <a:gradFill rotWithShape="1">
                  <a:gsLst>
                    <a:gs pos="0">
                      <a:srgbClr val="FEE7F2">
                        <a:alpha val="100000"/>
                      </a:srgbClr>
                    </a:gs>
                    <a:gs pos="17999">
                      <a:srgbClr val="FBD49C">
                        <a:alpha val="100000"/>
                      </a:srgbClr>
                    </a:gs>
                    <a:gs pos="39000">
                      <a:srgbClr val="FBA97D">
                        <a:alpha val="100000"/>
                      </a:srgbClr>
                    </a:gs>
                    <a:gs pos="64000">
                      <a:srgbClr val="FAC77D">
                        <a:alpha val="100000"/>
                      </a:srgbClr>
                    </a:gs>
                    <a:gs pos="82001">
                      <a:srgbClr val="FEE7F2">
                        <a:alpha val="100000"/>
                      </a:srgbClr>
                    </a:gs>
                    <a:gs pos="100000">
                      <a:srgbClr val="FBEAC7">
                        <a:alpha val="100000"/>
                      </a:srgbClr>
                    </a:gs>
                  </a:gsLst>
                  <a:path path="shape">
                    <a:fillToRect l="50000" t="50000" r="50000" b="50000"/>
                  </a:path>
                  <a:tileRect/>
                </a:gradFill>
              </a14:hiddenFill>
            </a:ext>
          </a:extLst>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u="sng" dirty="0">
                <a:solidFill>
                  <a:srgbClr val="FF0000"/>
                </a:solidFill>
                <a:latin typeface="Times New Roman" panose="02020603050405020304" pitchFamily="18" charset="0"/>
                <a:cs typeface="Times New Roman" panose="02020603050405020304" pitchFamily="18" charset="0"/>
              </a:rPr>
              <a:t>III. Tổng kết</a:t>
            </a:r>
            <a:endParaRPr lang="en-US" altLang="en-US"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7108" name="AutoShape 4"/>
          <p:cNvSpPr/>
          <p:nvPr/>
        </p:nvSpPr>
        <p:spPr>
          <a:xfrm>
            <a:off x="397193" y="687729"/>
            <a:ext cx="2649537" cy="578438"/>
          </a:xfrm>
          <a:prstGeom prst="roundRect">
            <a:avLst>
              <a:gd name="adj" fmla="val 16667"/>
            </a:avLst>
          </a:prstGeom>
          <a:noFill/>
          <a:ln w="57150" cap="flat" cmpd="thickThin">
            <a:noFill/>
            <a:prstDash val="solid"/>
            <a:headEnd type="none" w="med" len="med"/>
            <a:tailEnd type="none" w="med" len="med"/>
          </a:ln>
          <a:extLst>
            <a:ext uri="{909E8E84-426E-40DD-AFC4-6F175D3DCCD1}">
              <a14:hiddenFill xmlns:a14="http://schemas.microsoft.com/office/drawing/2010/main">
                <a:solidFill>
                  <a:srgbClr val="5DA824">
                    <a:alpha val="52156"/>
                  </a:srgbClr>
                </a:solidFill>
              </a14:hiddenFill>
            </a:ext>
          </a:extLst>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i="1" dirty="0">
                <a:solidFill>
                  <a:srgbClr val="FF0000"/>
                </a:solidFill>
                <a:latin typeface="Times New Roman" panose="02020603050405020304" pitchFamily="18" charset="0"/>
              </a:rPr>
              <a:t>1. Nghệ thuật</a:t>
            </a:r>
          </a:p>
        </p:txBody>
      </p:sp>
      <p:sp>
        <p:nvSpPr>
          <p:cNvPr id="47109" name="Text Box 5"/>
          <p:cNvSpPr txBox="1"/>
          <p:nvPr/>
        </p:nvSpPr>
        <p:spPr>
          <a:xfrm>
            <a:off x="397510" y="1379855"/>
            <a:ext cx="8610600" cy="22453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174625" lvl="0" indent="-174625" algn="just" eaLnBrk="1" hangingPunct="1">
              <a:spcBef>
                <a:spcPct val="50000"/>
              </a:spcBef>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dirty="0">
                <a:solidFill>
                  <a:srgbClr val="0000FF"/>
                </a:solidFill>
                <a:latin typeface="Times New Roman" panose="02020603050405020304" pitchFamily="18" charset="0"/>
                <a:cs typeface="Times New Roman" panose="02020603050405020304" pitchFamily="18" charset="0"/>
              </a:rPr>
              <a:t>Hình thức diễn đạt độc đáo, gi</a:t>
            </a:r>
            <a:r>
              <a:rPr lang="en-US" alt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u tính biểu cảm. </a:t>
            </a:r>
          </a:p>
          <a:p>
            <a:pPr marL="174625" lvl="0" indent="-174625" algn="just" eaLnBrk="1" hangingPunct="1">
              <a:spcBef>
                <a:spcPct val="50000"/>
              </a:spcBef>
              <a:buNone/>
            </a:pPr>
            <a:r>
              <a:rPr lang="en-US" altLang="en-US" sz="2800" dirty="0">
                <a:solidFill>
                  <a:srgbClr val="0000FF"/>
                </a:solidFill>
                <a:latin typeface="Times New Roman" panose="02020603050405020304" pitchFamily="18" charset="0"/>
                <a:cs typeface="Times New Roman" panose="02020603050405020304" pitchFamily="18" charset="0"/>
              </a:rPr>
              <a:t>-  Sử dụng từ ngữ linh hoạt, gi</a:t>
            </a:r>
            <a:r>
              <a:rPr lang="en-US" alt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u sức gợi</a:t>
            </a:r>
            <a:r>
              <a:rPr lang="en-US" alt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174625" lvl="0" indent="-174625" algn="just" eaLnBrk="1" hangingPunct="1">
              <a:spcBef>
                <a:spcPct val="50000"/>
              </a:spcBef>
              <a:buNone/>
            </a:pPr>
            <a:r>
              <a:rPr lang="en-US" altLang="en-US" sz="2800" dirty="0">
                <a:solidFill>
                  <a:srgbClr val="0000FF"/>
                </a:solidFill>
                <a:latin typeface="Times New Roman" panose="02020603050405020304" pitchFamily="18" charset="0"/>
                <a:cs typeface="Times New Roman" panose="02020603050405020304" pitchFamily="18" charset="0"/>
              </a:rPr>
              <a:t>-  Giọng văn tha thiết nhưng nghiêm nghị giúp bộc lộ thái độ yêu - ghét rõ r</a:t>
            </a:r>
            <a:r>
              <a:rPr lang="en-US" alt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ng của bố.</a:t>
            </a:r>
            <a:endParaRPr lang="en-US" alt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7110" name="Text Box 6"/>
          <p:cNvSpPr txBox="1"/>
          <p:nvPr/>
        </p:nvSpPr>
        <p:spPr>
          <a:xfrm>
            <a:off x="304800" y="4264025"/>
            <a:ext cx="8686800" cy="13836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dirty="0">
                <a:solidFill>
                  <a:srgbClr val="0000FF"/>
                </a:solidFill>
                <a:latin typeface="Times New Roman" panose="02020603050405020304" pitchFamily="18" charset="0"/>
              </a:rPr>
              <a:t>- “Mẹ tôi” là bài ca tuyệt đẹp, ca ngợi vẻ đẹp cao cả giàu đức hi sinh của người mẹ, vẻ đẹp mẫu mực của người cha và cho ta bài học sâu sắc về đạo làm con.</a:t>
            </a:r>
          </a:p>
        </p:txBody>
      </p:sp>
      <p:sp>
        <p:nvSpPr>
          <p:cNvPr id="47112" name="AutoShape 8"/>
          <p:cNvSpPr/>
          <p:nvPr/>
        </p:nvSpPr>
        <p:spPr>
          <a:xfrm>
            <a:off x="321945" y="3581576"/>
            <a:ext cx="2212975" cy="578452"/>
          </a:xfrm>
          <a:prstGeom prst="roundRect">
            <a:avLst>
              <a:gd name="adj" fmla="val 16667"/>
            </a:avLst>
          </a:prstGeom>
          <a:noFill/>
          <a:ln w="57150" cap="flat" cmpd="thickThin">
            <a:noFill/>
            <a:prstDash val="solid"/>
            <a:headEnd type="none" w="med" len="med"/>
            <a:tailEnd type="none" w="med" len="med"/>
          </a:ln>
          <a:extLst>
            <a:ext uri="{909E8E84-426E-40DD-AFC4-6F175D3DCCD1}">
              <a14:hiddenFill xmlns:a14="http://schemas.microsoft.com/office/drawing/2010/main">
                <a:solidFill>
                  <a:srgbClr val="5DA824">
                    <a:alpha val="52156"/>
                  </a:srgbClr>
                </a:solidFill>
              </a14:hiddenFill>
            </a:ext>
          </a:extLst>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i="1" dirty="0">
                <a:solidFill>
                  <a:srgbClr val="FF0000"/>
                </a:solidFill>
                <a:latin typeface="Times New Roman" panose="02020603050405020304" pitchFamily="18" charset="0"/>
              </a:rPr>
              <a:t>2. Nội dung</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dissolve">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checkerboard(across)">
                                      <p:cBhvr>
                                        <p:cTn id="12" dur="500"/>
                                        <p:tgtEl>
                                          <p:spTgt spid="4710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12"/>
                                        </p:tgtEl>
                                        <p:attrNameLst>
                                          <p:attrName>style.visibility</p:attrName>
                                        </p:attrNameLst>
                                      </p:cBhvr>
                                      <p:to>
                                        <p:strVal val="visible"/>
                                      </p:to>
                                    </p:set>
                                    <p:animEffect transition="in" filter="dissolve">
                                      <p:cBhvr>
                                        <p:cTn id="17" dur="500"/>
                                        <p:tgtEl>
                                          <p:spTgt spid="47112"/>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7110"/>
                                        </p:tgtEl>
                                        <p:attrNameLst>
                                          <p:attrName>style.visibility</p:attrName>
                                        </p:attrNameLst>
                                      </p:cBhvr>
                                      <p:to>
                                        <p:strVal val="visible"/>
                                      </p:to>
                                    </p:set>
                                    <p:anim calcmode="lin" valueType="num">
                                      <p:cBhvr>
                                        <p:cTn id="22" dur="1000" fill="hold"/>
                                        <p:tgtEl>
                                          <p:spTgt spid="47110"/>
                                        </p:tgtEl>
                                        <p:attrNameLst>
                                          <p:attrName>ppt_w</p:attrName>
                                        </p:attrNameLst>
                                      </p:cBhvr>
                                      <p:tavLst>
                                        <p:tav tm="0">
                                          <p:val>
                                            <p:strVal val="#ppt_w*0.70"/>
                                          </p:val>
                                        </p:tav>
                                        <p:tav tm="100000">
                                          <p:val>
                                            <p:strVal val="#ppt_w"/>
                                          </p:val>
                                        </p:tav>
                                      </p:tavLst>
                                    </p:anim>
                                    <p:anim calcmode="lin" valueType="num">
                                      <p:cBhvr>
                                        <p:cTn id="23" dur="1000" fill="hold"/>
                                        <p:tgtEl>
                                          <p:spTgt spid="47110"/>
                                        </p:tgtEl>
                                        <p:attrNameLst>
                                          <p:attrName>ppt_h</p:attrName>
                                        </p:attrNameLst>
                                      </p:cBhvr>
                                      <p:tavLst>
                                        <p:tav tm="0">
                                          <p:val>
                                            <p:strVal val="#ppt_h"/>
                                          </p:val>
                                        </p:tav>
                                        <p:tav tm="100000">
                                          <p:val>
                                            <p:strVal val="#ppt_h"/>
                                          </p:val>
                                        </p:tav>
                                      </p:tavLst>
                                    </p:anim>
                                    <p:animEffect transition="in" filter="fade">
                                      <p:cBhvr>
                                        <p:cTn id="24" dur="10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ldLvl="0" animBg="1"/>
      <p:bldP spid="47109" grpId="0"/>
      <p:bldP spid="47110" grpId="0"/>
      <p:bldP spid="4711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p:nvPr/>
        </p:nvSpPr>
        <p:spPr>
          <a:xfrm>
            <a:off x="76200" y="11430"/>
            <a:ext cx="3352800" cy="676910"/>
          </a:xfrm>
          <a:prstGeom prst="rect">
            <a:avLst/>
          </a:prstGeom>
          <a:noFill/>
          <a:ln w="9525">
            <a:noFill/>
          </a:ln>
          <a:extLst>
            <a:ext uri="{909E8E84-426E-40DD-AFC4-6F175D3DCCD1}">
              <a14:hiddenFill xmlns:a14="http://schemas.microsoft.com/office/drawing/2010/main">
                <a:gradFill rotWithShape="1">
                  <a:gsLst>
                    <a:gs pos="0">
                      <a:srgbClr val="FEE7F2">
                        <a:alpha val="100000"/>
                      </a:srgbClr>
                    </a:gs>
                    <a:gs pos="17999">
                      <a:srgbClr val="FBD49C">
                        <a:alpha val="100000"/>
                      </a:srgbClr>
                    </a:gs>
                    <a:gs pos="39000">
                      <a:srgbClr val="FBA97D">
                        <a:alpha val="100000"/>
                      </a:srgbClr>
                    </a:gs>
                    <a:gs pos="64000">
                      <a:srgbClr val="FAC77D">
                        <a:alpha val="100000"/>
                      </a:srgbClr>
                    </a:gs>
                    <a:gs pos="82001">
                      <a:srgbClr val="FEE7F2">
                        <a:alpha val="100000"/>
                      </a:srgbClr>
                    </a:gs>
                    <a:gs pos="100000">
                      <a:srgbClr val="FBEAC7">
                        <a:alpha val="100000"/>
                      </a:srgbClr>
                    </a:gs>
                  </a:gsLst>
                  <a:path path="shape">
                    <a:fillToRect l="50000" t="50000" r="50000" b="50000"/>
                  </a:path>
                  <a:tileRect/>
                </a:gradFill>
              </a14:hiddenFill>
            </a:ext>
          </a:extLst>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50000"/>
              </a:spcBef>
              <a:buFontTx/>
              <a:buNone/>
            </a:pPr>
            <a:r>
              <a:rPr lang="en-US" altLang="en-US" b="1" u="sng" dirty="0">
                <a:solidFill>
                  <a:srgbClr val="FF0000"/>
                </a:solidFill>
                <a:latin typeface="Times New Roman" panose="02020603050405020304" pitchFamily="18" charset="0"/>
                <a:cs typeface="Times New Roman" panose="02020603050405020304" pitchFamily="18" charset="0"/>
              </a:rPr>
              <a:t>III. Tổng kết</a:t>
            </a:r>
            <a:endParaRPr lang="en-US" altLang="en-US"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 Box 7"/>
          <p:cNvSpPr txBox="1"/>
          <p:nvPr/>
        </p:nvSpPr>
        <p:spPr>
          <a:xfrm>
            <a:off x="1308515" y="924465"/>
            <a:ext cx="39624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50000"/>
              </a:spcBef>
              <a:buFontTx/>
              <a:buNone/>
            </a:pPr>
            <a:r>
              <a:rPr lang="en-US" altLang="en-US" sz="2800" b="1" u="sng" dirty="0">
                <a:solidFill>
                  <a:srgbClr val="0000FF"/>
                </a:solidFill>
                <a:latin typeface="Times New Roman" panose="02020603050405020304" pitchFamily="18" charset="0"/>
              </a:rPr>
              <a:t>Ghi nhớ</a:t>
            </a:r>
            <a:r>
              <a:rPr lang="en-US" altLang="en-US" sz="2800" b="1" dirty="0">
                <a:solidFill>
                  <a:srgbClr val="0000FF"/>
                </a:solidFill>
                <a:latin typeface="Times New Roman" panose="02020603050405020304" pitchFamily="18" charset="0"/>
              </a:rPr>
              <a:t>: (SGK - Tr.12)</a:t>
            </a:r>
          </a:p>
        </p:txBody>
      </p:sp>
    </p:spTree>
    <p:extLst>
      <p:ext uri="{BB962C8B-B14F-4D97-AF65-F5344CB8AC3E}">
        <p14:creationId xmlns:p14="http://schemas.microsoft.com/office/powerpoint/2010/main" val="187911599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6" name="Text Box 107525"/>
          <p:cNvSpPr txBox="1"/>
          <p:nvPr/>
        </p:nvSpPr>
        <p:spPr>
          <a:xfrm>
            <a:off x="30163" y="12700"/>
            <a:ext cx="8043862" cy="900113"/>
          </a:xfrm>
          <a:prstGeom prst="rect">
            <a:avLst/>
          </a:prstGeom>
          <a:noFill/>
          <a:ln w="9525">
            <a:noFill/>
          </a:ln>
          <a:extLst>
            <a:ext uri="{909E8E84-426E-40DD-AFC4-6F175D3DCCD1}">
              <a14:hiddenFill xmlns:a14="http://schemas.microsoft.com/office/drawing/2010/main">
                <a:gradFill rotWithShape="1">
                  <a:gsLst>
                    <a:gs pos="0">
                      <a:srgbClr val="FEE7F2">
                        <a:alpha val="100000"/>
                      </a:srgbClr>
                    </a:gs>
                    <a:gs pos="17999">
                      <a:srgbClr val="FBD49C">
                        <a:alpha val="100000"/>
                      </a:srgbClr>
                    </a:gs>
                    <a:gs pos="39000">
                      <a:srgbClr val="FBA97D">
                        <a:alpha val="100000"/>
                      </a:srgbClr>
                    </a:gs>
                    <a:gs pos="64000">
                      <a:srgbClr val="FAC77D">
                        <a:alpha val="100000"/>
                      </a:srgbClr>
                    </a:gs>
                    <a:gs pos="82001">
                      <a:srgbClr val="FEE7F2">
                        <a:alpha val="100000"/>
                      </a:srgbClr>
                    </a:gs>
                    <a:gs pos="100000">
                      <a:srgbClr val="FBEAC7">
                        <a:alpha val="100000"/>
                      </a:srgbClr>
                    </a:gs>
                  </a:gsLst>
                  <a:path path="shape">
                    <a:fillToRect l="50000" t="50000" r="50000" b="50000"/>
                  </a:path>
                  <a:tileRect/>
                </a:gradFill>
              </a14:hiddenFill>
            </a:ext>
          </a:extLst>
        </p:spPr>
        <p:txBody>
          <a:bodyPr anchor="ctr" anchorCtr="0"/>
          <a:lstStyle/>
          <a:p>
            <a:r>
              <a:rPr sz="3600" b="1" u="sng">
                <a:solidFill>
                  <a:srgbClr val="FF0000"/>
                </a:solidFill>
                <a:latin typeface="Times New Roman" panose="02020603050405020304" pitchFamily="18" charset="0"/>
                <a:cs typeface="Times New Roman" panose="02020603050405020304" pitchFamily="18" charset="0"/>
              </a:rPr>
              <a:t>IV</a:t>
            </a:r>
            <a:r>
              <a:rPr lang="en-US" sz="3600" b="1" u="sng">
                <a:solidFill>
                  <a:srgbClr val="FF0000"/>
                </a:solidFill>
                <a:latin typeface="Times New Roman" panose="02020603050405020304" pitchFamily="18" charset="0"/>
                <a:cs typeface="Times New Roman" panose="02020603050405020304" pitchFamily="18" charset="0"/>
              </a:rPr>
              <a:t>. Luyện tập</a:t>
            </a:r>
          </a:p>
        </p:txBody>
      </p:sp>
      <p:sp>
        <p:nvSpPr>
          <p:cNvPr id="2" name="Text Box 1"/>
          <p:cNvSpPr txBox="1"/>
          <p:nvPr/>
        </p:nvSpPr>
        <p:spPr>
          <a:xfrm>
            <a:off x="382270" y="989965"/>
            <a:ext cx="8377555" cy="2061210"/>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 	Sau khi tìm hiểu văn bản, em cảm nhận gì về giá trị của gia đình đối với cuộc sống của mỗi người chúng ta. Viết một đoạn văn trình bày cảm nhận của em.</a:t>
            </a:r>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vert="horz" wrap="square" lIns="91440" tIns="45720" rIns="91440" bIns="45720" anchor="ctr" anchorCtr="0"/>
          <a:lstStyle/>
          <a:p>
            <a:pPr eaLnBrk="1" hangingPunct="1"/>
            <a:endParaRPr lang="en-US" altLang="en-US" dirty="0"/>
          </a:p>
        </p:txBody>
      </p:sp>
      <p:pic>
        <p:nvPicPr>
          <p:cNvPr id="23556" name="Picture 4" descr="1013159_558949934162721_1035997689_n"/>
          <p:cNvPicPr>
            <a:picLocks noChangeAspect="1"/>
          </p:cNvPicPr>
          <p:nvPr/>
        </p:nvPicPr>
        <p:blipFill>
          <a:blip r:embed="rId2"/>
          <a:stretch>
            <a:fillRect/>
          </a:stretch>
        </p:blipFill>
        <p:spPr>
          <a:xfrm>
            <a:off x="0" y="0"/>
            <a:ext cx="9144000" cy="6838950"/>
          </a:xfrm>
          <a:prstGeom prst="rect">
            <a:avLst/>
          </a:prstGeom>
          <a:noFill/>
          <a:ln w="9525">
            <a:noFill/>
          </a:ln>
        </p:spPr>
      </p:pic>
      <p:sp>
        <p:nvSpPr>
          <p:cNvPr id="2" name="Text Box 1"/>
          <p:cNvSpPr txBox="1"/>
          <p:nvPr/>
        </p:nvSpPr>
        <p:spPr>
          <a:xfrm>
            <a:off x="64770" y="5326380"/>
            <a:ext cx="9079865" cy="1014730"/>
          </a:xfrm>
          <a:prstGeom prst="rect">
            <a:avLst/>
          </a:prstGeom>
          <a:noFill/>
        </p:spPr>
        <p:txBody>
          <a:bodyPr wrap="square" rtlCol="0" anchor="t">
            <a:spAutoFit/>
          </a:bodyPr>
          <a:lstStyle/>
          <a:p>
            <a:pPr marL="0" lvl="0" indent="0" algn="ctr" eaLnBrk="1" hangingPunct="1">
              <a:spcBef>
                <a:spcPct val="50000"/>
              </a:spcBef>
              <a:buNone/>
            </a:pPr>
            <a:r>
              <a:rPr lang="en-US" altLang="en-US" sz="3000" dirty="0">
                <a:solidFill>
                  <a:srgbClr val="FF0000"/>
                </a:solidFill>
                <a:latin typeface="Times New Roman" panose="02020603050405020304" pitchFamily="18" charset="0"/>
                <a:sym typeface="+mn-ea"/>
              </a:rPr>
              <a:t>Cha mẹ luôn yêu thương, hết lòng vì con ↔ các con hiếu thảo, nên người. Đó là hạnh phúc của mọi gia đình).</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32774" name="Text Box 32773"/>
          <p:cNvSpPr txBox="1"/>
          <p:nvPr/>
        </p:nvSpPr>
        <p:spPr>
          <a:xfrm>
            <a:off x="1156335" y="4188143"/>
            <a:ext cx="7134225" cy="1076325"/>
          </a:xfrm>
          <a:prstGeom prst="rect">
            <a:avLst/>
          </a:prstGeom>
          <a:noFill/>
          <a:ln w="9525">
            <a:noFill/>
          </a:ln>
        </p:spPr>
        <p:txBody>
          <a:bodyPr>
            <a:spAutoFit/>
          </a:bodyPr>
          <a:lstStyle/>
          <a:p>
            <a:pPr algn="ctr">
              <a:spcBef>
                <a:spcPct val="0"/>
              </a:spcBef>
            </a:pPr>
            <a:r>
              <a:rPr sz="3200" i="1" dirty="0">
                <a:solidFill>
                  <a:srgbClr val="FF0000"/>
                </a:solidFill>
                <a:latin typeface="Times New Roman" panose="02020603050405020304" pitchFamily="18" charset="0"/>
                <a:cs typeface="Times New Roman" panose="02020603050405020304" pitchFamily="18" charset="0"/>
              </a:rPr>
              <a:t>Trích “Những tấm lòng cao cả” </a:t>
            </a:r>
          </a:p>
          <a:p>
            <a:pPr algn="ctr">
              <a:spcBef>
                <a:spcPct val="0"/>
              </a:spcBef>
            </a:pPr>
            <a:r>
              <a:rPr sz="3200" i="1" dirty="0">
                <a:solidFill>
                  <a:srgbClr val="FF0000"/>
                </a:solidFill>
                <a:latin typeface="Times New Roman" panose="02020603050405020304" pitchFamily="18" charset="0"/>
                <a:cs typeface="Times New Roman" panose="02020603050405020304" pitchFamily="18" charset="0"/>
              </a:rPr>
              <a:t> Et – môn – đô </a:t>
            </a:r>
            <a:r>
              <a:rPr lang="en-US" sz="3200" i="1" dirty="0">
                <a:solidFill>
                  <a:srgbClr val="FF0000"/>
                </a:solidFill>
                <a:latin typeface="Times New Roman" panose="02020603050405020304" pitchFamily="18" charset="0"/>
                <a:cs typeface="Times New Roman" panose="02020603050405020304" pitchFamily="18" charset="0"/>
              </a:rPr>
              <a:t> </a:t>
            </a:r>
            <a:r>
              <a:rPr sz="3200" i="1" dirty="0">
                <a:solidFill>
                  <a:srgbClr val="FF0000"/>
                </a:solidFill>
                <a:latin typeface="Times New Roman" panose="02020603050405020304" pitchFamily="18" charset="0"/>
                <a:cs typeface="Times New Roman" panose="02020603050405020304" pitchFamily="18" charset="0"/>
              </a:rPr>
              <a:t>Đơ  A - mi - xi </a:t>
            </a:r>
          </a:p>
        </p:txBody>
      </p:sp>
      <p:pic>
        <p:nvPicPr>
          <p:cNvPr id="32780" name="Picture 32779" descr="Graphic1"/>
          <p:cNvPicPr>
            <a:picLocks noChangeAspect="1"/>
          </p:cNvPicPr>
          <p:nvPr/>
        </p:nvPicPr>
        <p:blipFill>
          <a:blip r:embed="rId4">
            <a:clrChange>
              <a:clrFrom>
                <a:srgbClr val="FFFFFF"/>
              </a:clrFrom>
              <a:clrTo>
                <a:srgbClr val="FFFFFF">
                  <a:alpha val="0"/>
                </a:srgbClr>
              </a:clrTo>
            </a:clrChange>
          </a:blip>
          <a:stretch>
            <a:fillRect/>
          </a:stretch>
        </p:blipFill>
        <p:spPr>
          <a:xfrm>
            <a:off x="1156018" y="1607820"/>
            <a:ext cx="7058025" cy="2389188"/>
          </a:xfrm>
          <a:prstGeom prst="rect">
            <a:avLst/>
          </a:prstGeom>
          <a:noFill/>
          <a:ln w="9525">
            <a:noFill/>
          </a:ln>
        </p:spPr>
      </p:pic>
      <p:sp>
        <p:nvSpPr>
          <p:cNvPr id="2" name="Text Box 1"/>
          <p:cNvSpPr txBox="1"/>
          <p:nvPr/>
        </p:nvSpPr>
        <p:spPr>
          <a:xfrm>
            <a:off x="593090" y="369570"/>
            <a:ext cx="2461260" cy="583565"/>
          </a:xfrm>
          <a:prstGeom prst="rect">
            <a:avLst/>
          </a:prstGeom>
          <a:noFill/>
        </p:spPr>
        <p:txBody>
          <a:bodyPr wrap="square" rtlCol="0">
            <a:spAutoFit/>
          </a:bodyPr>
          <a:lstStyle/>
          <a:p>
            <a:r>
              <a:rPr lang="en-US" sz="3200">
                <a:solidFill>
                  <a:srgbClr val="FFFF00"/>
                </a:solidFill>
                <a:latin typeface="Times New Roman" panose="02020603050405020304" pitchFamily="18" charset="0"/>
                <a:cs typeface="Times New Roman" panose="02020603050405020304" pitchFamily="18" charset="0"/>
              </a:rPr>
              <a:t>Văn bản</a:t>
            </a:r>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sz="half" idx="4294967295"/>
          </p:nvPr>
        </p:nvSpPr>
        <p:spPr>
          <a:xfrm>
            <a:off x="760780" y="2027238"/>
            <a:ext cx="8061340" cy="4525962"/>
          </a:xfrm>
        </p:spPr>
        <p:txBody>
          <a:bodyPr/>
          <a:lstStyle/>
          <a:p>
            <a:pPr marL="533400" indent="-533400" algn="just" eaLnBrk="1" hangingPunct="1">
              <a:buClr>
                <a:schemeClr val="tx1"/>
              </a:buClr>
              <a:buFont typeface="Wingdings" panose="05000000000000000000" pitchFamily="2" charset="2"/>
              <a:buNone/>
              <a:defRPr/>
            </a:pPr>
            <a:r>
              <a:rPr lang="en-US" b="1" u="sng" dirty="0">
                <a:solidFill>
                  <a:srgbClr val="FF3300"/>
                </a:solidFill>
                <a:latin typeface="Times New Roman" panose="02020603050405020304" pitchFamily="18" charset="0"/>
                <a:cs typeface="Times New Roman" panose="02020603050405020304" pitchFamily="18" charset="0"/>
              </a:rPr>
              <a:t>Bài cũ</a:t>
            </a:r>
          </a:p>
          <a:p>
            <a:pPr marL="0" indent="0" algn="just" eaLnBrk="1" hangingPunct="1">
              <a:buFont typeface="Arial" panose="020B0604020202020204" pitchFamily="34" charset="0"/>
              <a:buNone/>
              <a:defRPr/>
            </a:pPr>
            <a:endParaRPr lang="en-US" b="1" dirty="0">
              <a:solidFill>
                <a:srgbClr val="0000CC"/>
              </a:solidFill>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endParaRPr lang="en-US" b="1" dirty="0">
              <a:solidFill>
                <a:srgbClr val="0000CC"/>
              </a:solidFill>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r>
              <a:rPr lang="en-US" b="1" dirty="0">
                <a:solidFill>
                  <a:srgbClr val="0000CC"/>
                </a:solidFill>
                <a:latin typeface="Times New Roman" panose="02020603050405020304" pitchFamily="18" charset="0"/>
                <a:cs typeface="Times New Roman" panose="02020603050405020304" pitchFamily="18" charset="0"/>
              </a:rPr>
              <a:t> </a:t>
            </a:r>
            <a:r>
              <a:rPr lang="en-US" b="1" u="sng" dirty="0">
                <a:solidFill>
                  <a:srgbClr val="FF0000"/>
                </a:solidFill>
                <a:latin typeface="Times New Roman" panose="02020603050405020304" pitchFamily="18" charset="0"/>
                <a:cs typeface="Times New Roman" panose="02020603050405020304" pitchFamily="18" charset="0"/>
              </a:rPr>
              <a:t>Bài mới</a:t>
            </a:r>
          </a:p>
          <a:p>
            <a:pPr marL="0" indent="0" algn="just" eaLnBrk="1" hangingPunct="1">
              <a:buClr>
                <a:schemeClr val="tx1"/>
              </a:buClr>
              <a:buFont typeface="Arial" panose="020B0604020202020204" pitchFamily="34" charset="0"/>
              <a:buNone/>
              <a:defRPr/>
            </a:pPr>
            <a:r>
              <a:rPr lang="en-US" dirty="0">
                <a:solidFill>
                  <a:srgbClr val="0000FF"/>
                </a:solidFill>
                <a:latin typeface="Times New Roman" panose="02020603050405020304" pitchFamily="18" charset="0"/>
                <a:cs typeface="Times New Roman" panose="02020603050405020304" pitchFamily="18" charset="0"/>
              </a:rPr>
              <a:t>Chuẩn bị bài: Từ ghép</a:t>
            </a:r>
          </a:p>
          <a:p>
            <a:pPr marL="0" indent="0" algn="just" eaLnBrk="1" hangingPunct="1">
              <a:buClr>
                <a:schemeClr val="tx1"/>
              </a:buClr>
              <a:buNone/>
              <a:defRPr/>
            </a:pPr>
            <a:r>
              <a:rPr lang="en-US" dirty="0">
                <a:solidFill>
                  <a:srgbClr val="0000FF"/>
                </a:solidFill>
                <a:latin typeface="Times New Roman" panose="02020603050405020304" pitchFamily="18" charset="0"/>
                <a:cs typeface="Times New Roman" panose="02020603050405020304" pitchFamily="18" charset="0"/>
              </a:rPr>
              <a:t>- HS đọc ví dụ và trả lời câu hỏi mục I, II SGK/13, 14</a:t>
            </a:r>
          </a:p>
          <a:p>
            <a:pPr marL="0" indent="0" algn="just" eaLnBrk="1" hangingPunct="1">
              <a:buClr>
                <a:schemeClr val="tx1"/>
              </a:buClr>
              <a:buNone/>
              <a:defRPr/>
            </a:pPr>
            <a:r>
              <a:rPr lang="en-US" dirty="0">
                <a:solidFill>
                  <a:srgbClr val="0000FF"/>
                </a:solidFill>
                <a:latin typeface="Times New Roman" panose="02020603050405020304" pitchFamily="18" charset="0"/>
                <a:cs typeface="Times New Roman" panose="02020603050405020304" pitchFamily="18" charset="0"/>
              </a:rPr>
              <a:t>- HS đọc kĩ ghi nhớ SGK/ 14</a:t>
            </a:r>
          </a:p>
        </p:txBody>
      </p:sp>
      <p:sp>
        <p:nvSpPr>
          <p:cNvPr id="91139" name="AutoShape 3"/>
          <p:cNvSpPr>
            <a:spLocks noChangeArrowheads="1"/>
          </p:cNvSpPr>
          <p:nvPr/>
        </p:nvSpPr>
        <p:spPr bwMode="auto">
          <a:xfrm>
            <a:off x="533400" y="1447800"/>
            <a:ext cx="8153400" cy="5181600"/>
          </a:xfrm>
          <a:prstGeom prst="roundRect">
            <a:avLst>
              <a:gd name="adj" fmla="val 16667"/>
            </a:avLst>
          </a:prstGeom>
          <a:noFill/>
          <a:ln w="76200" cmpd="tri">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vi-VN" altLang="vi-VN" sz="3600">
              <a:solidFill>
                <a:prstClr val="black"/>
              </a:solidFill>
              <a:latin typeface="Arial" panose="020B0604020202020204" pitchFamily="34" charset="0"/>
              <a:cs typeface="Arial" panose="020B0604020202020204" pitchFamily="34" charset="0"/>
            </a:endParaRPr>
          </a:p>
        </p:txBody>
      </p:sp>
      <p:pic>
        <p:nvPicPr>
          <p:cNvPr id="91140" name="Picture 4" descr="boo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1000"/>
            <a:ext cx="12954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5" descr="01_08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1041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6" descr="bball"/>
          <p:cNvPicPr>
            <a:picLocks noGrp="1" noChangeAspect="1" noChangeArrowheads="1" noCrop="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1143000" y="1447800"/>
            <a:ext cx="714375" cy="7143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43" name="Picture 8" descr="penpaper3"/>
          <p:cNvPicPr>
            <a:picLocks noGrp="1" noChangeAspect="1" noChangeArrowheads="1" noCrop="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8523288" y="6162675"/>
            <a:ext cx="620712" cy="6953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144" name="WordArt 9"/>
          <p:cNvSpPr>
            <a:spLocks noChangeArrowheads="1" noChangeShapeType="1" noTextEdit="1"/>
          </p:cNvSpPr>
          <p:nvPr/>
        </p:nvSpPr>
        <p:spPr bwMode="auto">
          <a:xfrm>
            <a:off x="1905000" y="381000"/>
            <a:ext cx="5486400" cy="866775"/>
          </a:xfrm>
          <a:prstGeom prst="rect">
            <a:avLst/>
          </a:prstGeom>
        </p:spPr>
        <p:txBody>
          <a:bodyPr wrap="none" fromWordArt="1">
            <a:prstTxWarp prst="textPlain">
              <a:avLst>
                <a:gd name="adj" fmla="val 50000"/>
              </a:avLst>
            </a:prstTxWarp>
          </a:bodyPr>
          <a:lstStyle/>
          <a:p>
            <a:pPr algn="ctr" eaLnBrk="0" hangingPunct="0">
              <a:spcBef>
                <a:spcPct val="0"/>
              </a:spcBef>
            </a:pPr>
            <a:r>
              <a:rPr lang="vi-VN" kern="10">
                <a:ln w="9525">
                  <a:solidFill>
                    <a:srgbClr val="00FFFF"/>
                  </a:solidFill>
                  <a:round/>
                  <a:headEnd/>
                  <a:tailEnd/>
                </a:ln>
                <a:solidFill>
                  <a:srgbClr val="FF0000"/>
                </a:solidFill>
                <a:latin typeface="Times New Roman" panose="02020603050405020304" pitchFamily="18" charset="0"/>
                <a:ea typeface="+mj-lt"/>
                <a:cs typeface="Times New Roman" panose="02020603050405020304" pitchFamily="18" charset="0"/>
              </a:rPr>
              <a:t>Hướng dẫn về nhà</a:t>
            </a:r>
          </a:p>
        </p:txBody>
      </p:sp>
      <p:pic>
        <p:nvPicPr>
          <p:cNvPr id="91145" name="Picture 10"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9525" y="5580063"/>
            <a:ext cx="12954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6" name="Picture 11"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848600" y="0"/>
            <a:ext cx="12954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8068"/>
          <p:cNvSpPr txBox="1"/>
          <p:nvPr/>
        </p:nvSpPr>
        <p:spPr>
          <a:xfrm>
            <a:off x="701355" y="2503572"/>
            <a:ext cx="6680200" cy="954107"/>
          </a:xfrm>
          <a:prstGeom prst="rect">
            <a:avLst/>
          </a:prstGeom>
          <a:noFill/>
          <a:ln w="9525">
            <a:noFill/>
          </a:ln>
        </p:spPr>
        <p:txBody>
          <a:bodyPr>
            <a:spAutoFit/>
          </a:bodyPr>
          <a:lstStyle/>
          <a:p>
            <a:pPr marL="174625" indent="-174625">
              <a:spcBef>
                <a:spcPts val="0"/>
              </a:spcBef>
              <a:buFontTx/>
              <a:buChar char="-"/>
            </a:pPr>
            <a:r>
              <a:rPr sz="2800" dirty="0">
                <a:solidFill>
                  <a:srgbClr val="0000FF"/>
                </a:solidFill>
                <a:latin typeface="Times New Roman" panose="02020603050405020304" pitchFamily="18" charset="0"/>
                <a:cs typeface="Times New Roman" panose="02020603050405020304" pitchFamily="18" charset="0"/>
              </a:rPr>
              <a:t>Làm bài tập 1.</a:t>
            </a:r>
          </a:p>
          <a:p>
            <a:pPr marL="174625" indent="-174625">
              <a:spcBef>
                <a:spcPts val="0"/>
              </a:spcBef>
              <a:buFontTx/>
              <a:buChar char="-"/>
            </a:pPr>
            <a:r>
              <a:rPr lang="vi-VN" sz="2800" dirty="0">
                <a:solidFill>
                  <a:srgbClr val="0000FF"/>
                </a:solidFill>
                <a:latin typeface="Times New Roman" panose="02020603050405020304" pitchFamily="18" charset="0"/>
                <a:cs typeface="Times New Roman" panose="02020603050405020304" pitchFamily="18" charset="0"/>
              </a:rPr>
              <a:t>Sưu tầm các câu ca dao, tục ngữ nói về mẹ.</a:t>
            </a:r>
            <a:endParaRPr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485506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1378" name="Rectangles 101377"/>
          <p:cNvSpPr/>
          <p:nvPr/>
        </p:nvSpPr>
        <p:spPr>
          <a:xfrm>
            <a:off x="533400" y="0"/>
            <a:ext cx="8305800" cy="3124200"/>
          </a:xfrm>
          <a:prstGeom prst="rect">
            <a:avLst/>
          </a:prstGeom>
        </p:spPr>
        <p:txBody>
          <a:bodyPr wrap="none" fromWordArt="1">
            <a:prstTxWarp prst="textCanUp">
              <a:avLst>
                <a:gd name="adj" fmla="val 66667"/>
              </a:avLst>
            </a:prstTxWarp>
            <a:normAutofit/>
          </a:bodyPr>
          <a:lstStyle/>
          <a:p>
            <a:pPr algn="ctr">
              <a:spcBef>
                <a:spcPct val="0"/>
              </a:spcBef>
            </a:pPr>
            <a:r>
              <a:rPr lang="en-US" sz="3600" b="1">
                <a:gradFill rotWithShape="1">
                  <a:gsLst>
                    <a:gs pos="0">
                      <a:srgbClr val="FFF200">
                        <a:alpha val="100000"/>
                      </a:srgbClr>
                    </a:gs>
                    <a:gs pos="22500">
                      <a:srgbClr val="FF7A00">
                        <a:alpha val="100000"/>
                      </a:srgbClr>
                    </a:gs>
                    <a:gs pos="35000">
                      <a:srgbClr val="FF0300">
                        <a:alpha val="100000"/>
                      </a:srgbClr>
                    </a:gs>
                    <a:gs pos="50000">
                      <a:srgbClr val="4D0808">
                        <a:alpha val="100000"/>
                      </a:srgbClr>
                    </a:gs>
                    <a:gs pos="65000">
                      <a:srgbClr val="FF0300">
                        <a:alpha val="100000"/>
                      </a:srgbClr>
                    </a:gs>
                    <a:gs pos="77500">
                      <a:srgbClr val="FF7A00">
                        <a:alpha val="100000"/>
                      </a:srgbClr>
                    </a:gs>
                    <a:gs pos="100000">
                      <a:srgbClr val="FFF200">
                        <a:alpha val="100000"/>
                      </a:srgbClr>
                    </a:gs>
                  </a:gsLst>
                  <a:lin ang="5400000" scaled="1"/>
                  <a:tileRect/>
                </a:gradFill>
                <a:effectLst>
                  <a:outerShdw dist="35921" dir="2699999" algn="ctr" rotWithShape="0">
                    <a:srgbClr val="C0C0C0">
                      <a:alpha val="80000"/>
                    </a:srgbClr>
                  </a:outerShdw>
                </a:effectLst>
                <a:latin typeface="Times New Roman" panose="02020603050405020304" pitchFamily="18" charset="0"/>
                <a:ea typeface=".VnTime" panose="020B7200000000000000" pitchFamily="34" charset="0"/>
                <a:cs typeface="Times New Roman" panose="02020603050405020304" pitchFamily="18" charset="0"/>
              </a:rPr>
              <a:t>Xin chào và hẹn gặp lại các em</a:t>
            </a:r>
          </a:p>
        </p:txBody>
      </p:sp>
      <p:pic>
        <p:nvPicPr>
          <p:cNvPr id="101379" name="Picture 101378" descr="blumen-pflanzen108"/>
          <p:cNvPicPr>
            <a:picLocks noChangeAspect="1"/>
          </p:cNvPicPr>
          <p:nvPr/>
        </p:nvPicPr>
        <p:blipFill>
          <a:blip r:embed="rId3"/>
          <a:stretch>
            <a:fillRect/>
          </a:stretch>
        </p:blipFill>
        <p:spPr>
          <a:xfrm>
            <a:off x="1992313" y="2133600"/>
            <a:ext cx="5159375" cy="4217988"/>
          </a:xfrm>
          <a:prstGeom prst="rect">
            <a:avLst/>
          </a:prstGeom>
          <a:noFill/>
          <a:ln w="9525">
            <a:noFill/>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2000" fill="hold"/>
                                        <p:tgtEl>
                                          <p:spTgt spid="101378"/>
                                        </p:tgtEl>
                                        <p:attrNameLst>
                                          <p:attrName>ppt_w</p:attrName>
                                        </p:attrNameLst>
                                      </p:cBhvr>
                                      <p:tavLst>
                                        <p:tav tm="0">
                                          <p:val>
                                            <p:strVal val="#ppt_w*0.70"/>
                                          </p:val>
                                        </p:tav>
                                        <p:tav tm="100000">
                                          <p:val>
                                            <p:strVal val="#ppt_w"/>
                                          </p:val>
                                        </p:tav>
                                      </p:tavLst>
                                    </p:anim>
                                    <p:anim calcmode="lin" valueType="num">
                                      <p:cBhvr>
                                        <p:cTn id="8" dur="2000" fill="hold"/>
                                        <p:tgtEl>
                                          <p:spTgt spid="101378"/>
                                        </p:tgtEl>
                                        <p:attrNameLst>
                                          <p:attrName>ppt_h</p:attrName>
                                        </p:attrNameLst>
                                      </p:cBhvr>
                                      <p:tavLst>
                                        <p:tav tm="0">
                                          <p:val>
                                            <p:strVal val="#ppt_h"/>
                                          </p:val>
                                        </p:tav>
                                        <p:tav tm="100000">
                                          <p:val>
                                            <p:strVal val="#ppt_h"/>
                                          </p:val>
                                        </p:tav>
                                      </p:tavLst>
                                    </p:anim>
                                    <p:animEffect transition="in" filter="fade">
                                      <p:cBhvr>
                                        <p:cTn id="9" dur="2000"/>
                                        <p:tgtEl>
                                          <p:spTgt spid="101378"/>
                                        </p:tgtEl>
                                      </p:cBhvr>
                                    </p:animEffect>
                                  </p:childTnLst>
                                </p:cTn>
                              </p:par>
                              <p:par>
                                <p:cTn id="10" presetID="55" presetClass="entr" presetSubtype="0" fill="hold" nodeType="withEffect">
                                  <p:stCondLst>
                                    <p:cond delay="0"/>
                                  </p:stCondLst>
                                  <p:childTnLst>
                                    <p:set>
                                      <p:cBhvr>
                                        <p:cTn id="11" dur="1" fill="hold">
                                          <p:stCondLst>
                                            <p:cond delay="0"/>
                                          </p:stCondLst>
                                        </p:cTn>
                                        <p:tgtEl>
                                          <p:spTgt spid="101379"/>
                                        </p:tgtEl>
                                        <p:attrNameLst>
                                          <p:attrName>style.visibility</p:attrName>
                                        </p:attrNameLst>
                                      </p:cBhvr>
                                      <p:to>
                                        <p:strVal val="visible"/>
                                      </p:to>
                                    </p:set>
                                    <p:anim calcmode="lin" valueType="num">
                                      <p:cBhvr>
                                        <p:cTn id="12" dur="3000" fill="hold"/>
                                        <p:tgtEl>
                                          <p:spTgt spid="101379"/>
                                        </p:tgtEl>
                                        <p:attrNameLst>
                                          <p:attrName>ppt_w</p:attrName>
                                        </p:attrNameLst>
                                      </p:cBhvr>
                                      <p:tavLst>
                                        <p:tav tm="0">
                                          <p:val>
                                            <p:strVal val="#ppt_w*0.70"/>
                                          </p:val>
                                        </p:tav>
                                        <p:tav tm="100000">
                                          <p:val>
                                            <p:strVal val="#ppt_w"/>
                                          </p:val>
                                        </p:tav>
                                      </p:tavLst>
                                    </p:anim>
                                    <p:anim calcmode="lin" valueType="num">
                                      <p:cBhvr>
                                        <p:cTn id="13" dur="3000" fill="hold"/>
                                        <p:tgtEl>
                                          <p:spTgt spid="101379"/>
                                        </p:tgtEl>
                                        <p:attrNameLst>
                                          <p:attrName>ppt_h</p:attrName>
                                        </p:attrNameLst>
                                      </p:cBhvr>
                                      <p:tavLst>
                                        <p:tav tm="0">
                                          <p:val>
                                            <p:strVal val="#ppt_h"/>
                                          </p:val>
                                        </p:tav>
                                        <p:tav tm="100000">
                                          <p:val>
                                            <p:strVal val="#ppt_h"/>
                                          </p:val>
                                        </p:tav>
                                      </p:tavLst>
                                    </p:anim>
                                    <p:animEffect transition="in" filter="fade">
                                      <p:cBhvr>
                                        <p:cTn id="14" dur="3000"/>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67586" name="Title 67585"/>
          <p:cNvSpPr>
            <a:spLocks noGrp="1"/>
          </p:cNvSpPr>
          <p:nvPr>
            <p:ph type="title"/>
          </p:nvPr>
        </p:nvSpPr>
        <p:spPr>
          <a:xfrm>
            <a:off x="0" y="0"/>
            <a:ext cx="9144000" cy="1141413"/>
          </a:xfrm>
          <a:noFill/>
          <a:ln/>
        </p:spPr>
        <p:txBody>
          <a:bodyPr anchor="ctr" anchorCtr="0"/>
          <a:lstStyle/>
          <a:p>
            <a:r>
              <a:rPr lang="en-US" sz="3600" b="1" u="sng" dirty="0">
                <a:solidFill>
                  <a:srgbClr val="FF0000"/>
                </a:solidFill>
                <a:latin typeface="Times New Roman" panose="02020603050405020304" pitchFamily="18" charset="0"/>
                <a:cs typeface="Times New Roman" panose="02020603050405020304" pitchFamily="18" charset="0"/>
              </a:rPr>
              <a:t>I. ĐỌC - HIỂU CHÚ THÍCH</a:t>
            </a:r>
          </a:p>
        </p:txBody>
      </p:sp>
      <p:sp>
        <p:nvSpPr>
          <p:cNvPr id="67594" name="Rounded Rectangle 67593"/>
          <p:cNvSpPr/>
          <p:nvPr/>
        </p:nvSpPr>
        <p:spPr>
          <a:xfrm>
            <a:off x="169545" y="1007700"/>
            <a:ext cx="2975610" cy="647155"/>
          </a:xfrm>
          <a:prstGeom prst="roundRect">
            <a:avLst>
              <a:gd name="adj" fmla="val 16667"/>
            </a:avLst>
          </a:prstGeom>
          <a:noFill/>
          <a:ln w="57150" cap="flat" cmpd="thickThin">
            <a:noFill/>
            <a:prstDash val="solid"/>
            <a:headEnd type="none" w="med" len="med"/>
            <a:tailEnd type="none" w="med" len="med"/>
          </a:ln>
          <a:extLst>
            <a:ext uri="{909E8E84-426E-40DD-AFC4-6F175D3DCCD1}">
              <a14:hiddenFill xmlns:a14="http://schemas.microsoft.com/office/drawing/2010/main">
                <a:solidFill>
                  <a:srgbClr val="5DA824">
                    <a:alpha val="52000"/>
                  </a:srgbClr>
                </a:solidFill>
              </a14:hiddenFill>
            </a:ext>
          </a:extLst>
        </p:spPr>
        <p:txBody>
          <a:bodyPr wrap="square" anchor="ctr" anchorCtr="0">
            <a:spAutoFit/>
          </a:bodyPr>
          <a:lstStyle/>
          <a:p>
            <a:r>
              <a:rPr sz="3200" b="1" dirty="0">
                <a:solidFill>
                  <a:srgbClr val="FF3300"/>
                </a:solidFill>
                <a:latin typeface="Times New Roman" panose="02020603050405020304" pitchFamily="18" charset="0"/>
                <a:cs typeface="Times New Roman" panose="02020603050405020304" pitchFamily="18" charset="0"/>
              </a:rPr>
              <a:t> </a:t>
            </a:r>
            <a:r>
              <a:rPr lang="en-US" sz="3200" b="1" dirty="0">
                <a:solidFill>
                  <a:srgbClr val="FF3300"/>
                </a:solidFill>
                <a:latin typeface="Times New Roman" panose="02020603050405020304" pitchFamily="18" charset="0"/>
                <a:cs typeface="Times New Roman" panose="02020603050405020304" pitchFamily="18" charset="0"/>
              </a:rPr>
              <a:t>1</a:t>
            </a:r>
            <a:r>
              <a:rPr sz="3200" b="1" dirty="0">
                <a:solidFill>
                  <a:srgbClr val="FF3300"/>
                </a:solidFill>
                <a:latin typeface="Times New Roman" panose="02020603050405020304" pitchFamily="18" charset="0"/>
                <a:cs typeface="Times New Roman" panose="02020603050405020304" pitchFamily="18" charset="0"/>
              </a:rPr>
              <a:t>. </a:t>
            </a:r>
            <a:r>
              <a:rPr sz="3200" b="1" dirty="0">
                <a:solidFill>
                  <a:srgbClr val="FF0000"/>
                </a:solidFill>
                <a:latin typeface="Times New Roman" panose="02020603050405020304" pitchFamily="18" charset="0"/>
                <a:cs typeface="Times New Roman" panose="02020603050405020304" pitchFamily="18" charset="0"/>
              </a:rPr>
              <a:t>Tác</a:t>
            </a:r>
            <a:r>
              <a:rPr sz="3200" b="1" dirty="0">
                <a:solidFill>
                  <a:srgbClr val="FF3300"/>
                </a:solidFill>
                <a:latin typeface="Times New Roman" panose="02020603050405020304" pitchFamily="18" charset="0"/>
                <a:cs typeface="Times New Roman" panose="02020603050405020304" pitchFamily="18" charset="0"/>
              </a:rPr>
              <a:t> giả</a:t>
            </a:r>
          </a:p>
        </p:txBody>
      </p:sp>
      <p:sp>
        <p:nvSpPr>
          <p:cNvPr id="67596" name="Text Box 67595"/>
          <p:cNvSpPr txBox="1"/>
          <p:nvPr/>
        </p:nvSpPr>
        <p:spPr>
          <a:xfrm>
            <a:off x="473710" y="1706880"/>
            <a:ext cx="5237163" cy="830997"/>
          </a:xfrm>
          <a:prstGeom prst="rect">
            <a:avLst/>
          </a:prstGeom>
          <a:noFill/>
          <a:ln w="9525">
            <a:noFill/>
          </a:ln>
        </p:spPr>
        <p:txBody>
          <a:bodyPr>
            <a:spAutoFit/>
          </a:bodyPr>
          <a:lstStyle/>
          <a:p>
            <a:pPr algn="just"/>
            <a:r>
              <a:rPr sz="2400" dirty="0">
                <a:solidFill>
                  <a:srgbClr val="0000FF"/>
                </a:solidFill>
                <a:latin typeface="Times New Roman" panose="02020603050405020304" pitchFamily="18" charset="0"/>
                <a:cs typeface="Times New Roman" panose="02020603050405020304" pitchFamily="18" charset="0"/>
              </a:rPr>
              <a:t>-  Emondo Dơ Amixi  sinh năm 1846 mất năm 1908. </a:t>
            </a:r>
          </a:p>
        </p:txBody>
      </p:sp>
      <p:sp>
        <p:nvSpPr>
          <p:cNvPr id="67597" name="Text Box 67596"/>
          <p:cNvSpPr txBox="1"/>
          <p:nvPr/>
        </p:nvSpPr>
        <p:spPr>
          <a:xfrm>
            <a:off x="473710" y="2594293"/>
            <a:ext cx="5105400" cy="830997"/>
          </a:xfrm>
          <a:prstGeom prst="rect">
            <a:avLst/>
          </a:prstGeom>
          <a:noFill/>
          <a:ln w="9525">
            <a:noFill/>
          </a:ln>
        </p:spPr>
        <p:txBody>
          <a:bodyPr>
            <a:spAutoFit/>
          </a:bodyPr>
          <a:lstStyle/>
          <a:p>
            <a:pPr algn="just"/>
            <a:r>
              <a:rPr sz="2400" dirty="0">
                <a:solidFill>
                  <a:srgbClr val="0000FF"/>
                </a:solidFill>
                <a:latin typeface="Times New Roman" panose="02020603050405020304" pitchFamily="18" charset="0"/>
                <a:cs typeface="Times New Roman" panose="02020603050405020304" pitchFamily="18" charset="0"/>
              </a:rPr>
              <a:t>-  Quê: Xứ Liguria vùng biển tây bắc nước Ý.</a:t>
            </a:r>
          </a:p>
        </p:txBody>
      </p:sp>
      <p:sp>
        <p:nvSpPr>
          <p:cNvPr id="67598" name="Text Box 67597"/>
          <p:cNvSpPr txBox="1"/>
          <p:nvPr/>
        </p:nvSpPr>
        <p:spPr>
          <a:xfrm>
            <a:off x="321945" y="3657600"/>
            <a:ext cx="5520055" cy="1753235"/>
          </a:xfrm>
          <a:prstGeom prst="rect">
            <a:avLst/>
          </a:prstGeom>
          <a:noFill/>
          <a:ln w="9525">
            <a:noFill/>
          </a:ln>
        </p:spPr>
        <p:txBody>
          <a:bodyPr wrap="square">
            <a:spAutoFit/>
          </a:bodyPr>
          <a:lstStyle/>
          <a:p>
            <a:pPr marL="177800" indent="-177800" algn="just">
              <a:buChar char="-"/>
            </a:pPr>
            <a:r>
              <a:rPr sz="2400" dirty="0">
                <a:solidFill>
                  <a:srgbClr val="0000FF"/>
                </a:solidFill>
                <a:latin typeface="Times New Roman" panose="02020603050405020304" pitchFamily="18" charset="0"/>
                <a:cs typeface="Times New Roman" panose="02020603050405020304" pitchFamily="18" charset="0"/>
              </a:rPr>
              <a:t> Là nhà hoạt động xã hội, nhà văn lỗi lạc, giàu lòng nhân ái. </a:t>
            </a:r>
          </a:p>
          <a:p>
            <a:pPr marL="177800" indent="-177800" algn="just"/>
            <a:r>
              <a:rPr sz="2400" dirty="0">
                <a:solidFill>
                  <a:srgbClr val="0000FF"/>
                </a:solidFill>
                <a:latin typeface="Times New Roman" panose="02020603050405020304" pitchFamily="18" charset="0"/>
                <a:cs typeface="Times New Roman" panose="02020603050405020304" pitchFamily="18" charset="0"/>
              </a:rPr>
              <a:t>-  Ông có một sự nghiệp văn học đồ sộ gồm nhiều thể loại.</a:t>
            </a:r>
          </a:p>
        </p:txBody>
      </p:sp>
      <p:pic>
        <p:nvPicPr>
          <p:cNvPr id="67605" name="Picture 67604" descr="deamicis"/>
          <p:cNvPicPr>
            <a:picLocks noChangeAspect="1"/>
          </p:cNvPicPr>
          <p:nvPr/>
        </p:nvPicPr>
        <p:blipFill>
          <a:blip r:embed="rId2"/>
          <a:stretch>
            <a:fillRect/>
          </a:stretch>
        </p:blipFill>
        <p:spPr>
          <a:xfrm>
            <a:off x="5937568" y="1684020"/>
            <a:ext cx="3205162" cy="4121150"/>
          </a:xfrm>
          <a:prstGeom prst="rect">
            <a:avLst/>
          </a:prstGeom>
          <a:noFill/>
          <a:ln w="9525">
            <a:noFill/>
          </a:ln>
        </p:spPr>
      </p:pic>
      <p:sp>
        <p:nvSpPr>
          <p:cNvPr id="67610" name="Text Box 67609"/>
          <p:cNvSpPr txBox="1"/>
          <p:nvPr/>
        </p:nvSpPr>
        <p:spPr>
          <a:xfrm>
            <a:off x="685800" y="1339850"/>
            <a:ext cx="184150" cy="366713"/>
          </a:xfrm>
          <a:prstGeom prst="rect">
            <a:avLst/>
          </a:prstGeom>
          <a:noFill/>
          <a:ln w="9525">
            <a:noFill/>
          </a:ln>
        </p:spPr>
        <p:txBody>
          <a:bodyPr wrap="none" anchor="t" anchorCtr="0">
            <a:spAutoFit/>
          </a:bodyPr>
          <a:lstStyle/>
          <a:p>
            <a:endParaRPr dirty="0">
              <a:latin typeface="Times New Roman" panose="02020603050405020304" pitchFamily="18" charset="0"/>
              <a:cs typeface="Times New Roman" panose="02020603050405020304" pitchFamily="18" charset="0"/>
            </a:endParaRPr>
          </a:p>
        </p:txBody>
      </p:sp>
      <p:sp>
        <p:nvSpPr>
          <p:cNvPr id="3" name="Text Box 2"/>
          <p:cNvSpPr txBox="1"/>
          <p:nvPr/>
        </p:nvSpPr>
        <p:spPr>
          <a:xfrm>
            <a:off x="6469380" y="6085840"/>
            <a:ext cx="1878330" cy="368300"/>
          </a:xfrm>
          <a:prstGeom prst="rect">
            <a:avLst/>
          </a:prstGeom>
          <a:noFill/>
        </p:spPr>
        <p:txBody>
          <a:bodyPr wrap="none" rtlCol="0" anchor="t">
            <a:spAutoFit/>
          </a:bodyPr>
          <a:lstStyle/>
          <a:p>
            <a:r>
              <a:rPr dirty="0">
                <a:solidFill>
                  <a:srgbClr val="0000FF"/>
                </a:solidFill>
                <a:latin typeface="Times New Roman" panose="02020603050405020304" pitchFamily="18" charset="0"/>
                <a:cs typeface="Times New Roman" panose="02020603050405020304" pitchFamily="18" charset="0"/>
                <a:sym typeface="+mn-ea"/>
              </a:rPr>
              <a:t>Emondo Dơ Amix</a:t>
            </a:r>
            <a:endParaRPr lang="en-US" dirty="0">
              <a:solidFill>
                <a:srgbClr val="0000FF"/>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blinds(horizontal)">
                                      <p:cBhvr>
                                        <p:cTn id="7" dur="10"/>
                                        <p:tgtEl>
                                          <p:spTgt spid="675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94"/>
                                        </p:tgtEl>
                                        <p:attrNameLst>
                                          <p:attrName>style.visibility</p:attrName>
                                        </p:attrNameLst>
                                      </p:cBhvr>
                                      <p:to>
                                        <p:strVal val="visible"/>
                                      </p:to>
                                    </p:set>
                                    <p:animEffect transition="in" filter="dissolve">
                                      <p:cBhvr>
                                        <p:cTn id="12" dur="10"/>
                                        <p:tgtEl>
                                          <p:spTgt spid="6759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10"/>
                                        <p:tgtEl>
                                          <p:spTgt spid="3"/>
                                        </p:tgtEl>
                                      </p:cBhvr>
                                    </p:animEffect>
                                  </p:childTnLst>
                                </p:cTn>
                              </p:par>
                            </p:childTnLst>
                          </p:cTn>
                        </p:par>
                        <p:par>
                          <p:cTn id="16" fill="hold">
                            <p:stCondLst>
                              <p:cond delay="10"/>
                            </p:stCondLst>
                            <p:childTnLst>
                              <p:par>
                                <p:cTn id="17" presetID="8" presetClass="entr" presetSubtype="16" fill="hold" nodeType="afterEffect">
                                  <p:stCondLst>
                                    <p:cond delay="0"/>
                                  </p:stCondLst>
                                  <p:childTnLst>
                                    <p:set>
                                      <p:cBhvr>
                                        <p:cTn id="18" dur="1" fill="hold">
                                          <p:stCondLst>
                                            <p:cond delay="0"/>
                                          </p:stCondLst>
                                        </p:cTn>
                                        <p:tgtEl>
                                          <p:spTgt spid="67605"/>
                                        </p:tgtEl>
                                        <p:attrNameLst>
                                          <p:attrName>style.visibility</p:attrName>
                                        </p:attrNameLst>
                                      </p:cBhvr>
                                      <p:to>
                                        <p:strVal val="visible"/>
                                      </p:to>
                                    </p:set>
                                    <p:animEffect transition="in" filter="diamond(in)">
                                      <p:cBhvr>
                                        <p:cTn id="19" dur="1000"/>
                                        <p:tgtEl>
                                          <p:spTgt spid="6760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67596"/>
                                        </p:tgtEl>
                                        <p:attrNameLst>
                                          <p:attrName>style.visibility</p:attrName>
                                        </p:attrNameLst>
                                      </p:cBhvr>
                                      <p:to>
                                        <p:strVal val="visible"/>
                                      </p:to>
                                    </p:set>
                                    <p:animEffect transition="in" filter="checkerboard(across)">
                                      <p:cBhvr>
                                        <p:cTn id="24" dur="500"/>
                                        <p:tgtEl>
                                          <p:spTgt spid="67596"/>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67597"/>
                                        </p:tgtEl>
                                        <p:attrNameLst>
                                          <p:attrName>style.visibility</p:attrName>
                                        </p:attrNameLst>
                                      </p:cBhvr>
                                      <p:to>
                                        <p:strVal val="visible"/>
                                      </p:to>
                                    </p:set>
                                    <p:animEffect transition="in" filter="diamond(in)">
                                      <p:cBhvr>
                                        <p:cTn id="27" dur="1000"/>
                                        <p:tgtEl>
                                          <p:spTgt spid="67597"/>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67598"/>
                                        </p:tgtEl>
                                        <p:attrNameLst>
                                          <p:attrName>style.visibility</p:attrName>
                                        </p:attrNameLst>
                                      </p:cBhvr>
                                      <p:to>
                                        <p:strVal val="visible"/>
                                      </p:to>
                                    </p:set>
                                    <p:anim calcmode="lin" valueType="num">
                                      <p:cBhvr additive="base">
                                        <p:cTn id="30" dur="500" fill="hold"/>
                                        <p:tgtEl>
                                          <p:spTgt spid="67598"/>
                                        </p:tgtEl>
                                        <p:attrNameLst>
                                          <p:attrName>ppt_x</p:attrName>
                                        </p:attrNameLst>
                                      </p:cBhvr>
                                      <p:tavLst>
                                        <p:tav tm="0">
                                          <p:val>
                                            <p:strVal val="#ppt_x"/>
                                          </p:val>
                                        </p:tav>
                                        <p:tav tm="100000">
                                          <p:val>
                                            <p:strVal val="#ppt_x"/>
                                          </p:val>
                                        </p:tav>
                                      </p:tavLst>
                                    </p:anim>
                                    <p:anim calcmode="lin" valueType="num">
                                      <p:cBhvr additive="base">
                                        <p:cTn id="31" dur="500" fill="hold"/>
                                        <p:tgtEl>
                                          <p:spTgt spid="675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94" grpId="0" bldLvl="0" animBg="1"/>
      <p:bldP spid="67596" grpId="0"/>
      <p:bldP spid="67597" grpId="0"/>
      <p:bldP spid="67598"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7" descr="2Q=="/>
          <p:cNvSpPr>
            <a:spLocks noChangeAspect="1"/>
          </p:cNvSpPr>
          <p:nvPr/>
        </p:nvSpPr>
        <p:spPr>
          <a:xfrm>
            <a:off x="155575" y="46038"/>
            <a:ext cx="304800" cy="304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
        <p:nvSpPr>
          <p:cNvPr id="17411" name="AutoShape 9" descr="2Q=="/>
          <p:cNvSpPr>
            <a:spLocks noChangeAspect="1"/>
          </p:cNvSpPr>
          <p:nvPr/>
        </p:nvSpPr>
        <p:spPr>
          <a:xfrm>
            <a:off x="4419600" y="3276600"/>
            <a:ext cx="304800" cy="304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pic>
        <p:nvPicPr>
          <p:cNvPr id="17412" name="Picture 17" descr="8677091760_ebf30110a4_b"/>
          <p:cNvPicPr>
            <a:picLocks noChangeAspect="1"/>
          </p:cNvPicPr>
          <p:nvPr/>
        </p:nvPicPr>
        <p:blipFill>
          <a:blip r:embed="rId2"/>
          <a:stretch>
            <a:fillRect/>
          </a:stretch>
        </p:blipFill>
        <p:spPr>
          <a:xfrm>
            <a:off x="4648200" y="0"/>
            <a:ext cx="4495800" cy="6858000"/>
          </a:xfrm>
          <a:prstGeom prst="rect">
            <a:avLst/>
          </a:prstGeom>
          <a:noFill/>
          <a:ln w="9525">
            <a:noFill/>
          </a:ln>
        </p:spPr>
      </p:pic>
      <p:pic>
        <p:nvPicPr>
          <p:cNvPr id="17413" name="Picture 19" descr="42326-44"/>
          <p:cNvPicPr>
            <a:picLocks noChangeAspect="1"/>
          </p:cNvPicPr>
          <p:nvPr/>
        </p:nvPicPr>
        <p:blipFill>
          <a:blip r:embed="rId3"/>
          <a:stretch>
            <a:fillRect/>
          </a:stretch>
        </p:blipFill>
        <p:spPr>
          <a:xfrm>
            <a:off x="0" y="0"/>
            <a:ext cx="4648200" cy="6858000"/>
          </a:xfrm>
          <a:prstGeom prst="rect">
            <a:avLst/>
          </a:prstGeom>
          <a:noFill/>
          <a:ln w="9525">
            <a:noFill/>
          </a:ln>
        </p:spPr>
      </p:pic>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0" name="Rounded Rectangle 71689"/>
          <p:cNvSpPr/>
          <p:nvPr/>
        </p:nvSpPr>
        <p:spPr>
          <a:xfrm>
            <a:off x="169545" y="99259"/>
            <a:ext cx="3036345" cy="646986"/>
          </a:xfrm>
          <a:prstGeom prst="roundRect">
            <a:avLst>
              <a:gd name="adj" fmla="val 16667"/>
            </a:avLst>
          </a:prstGeom>
          <a:noFill/>
          <a:ln w="57150" cap="flat" cmpd="thickThin">
            <a:noFill/>
            <a:prstDash val="solid"/>
            <a:headEnd type="none" w="med" len="med"/>
            <a:tailEnd type="none" w="med" len="med"/>
          </a:ln>
          <a:extLst>
            <a:ext uri="{909E8E84-426E-40DD-AFC4-6F175D3DCCD1}">
              <a14:hiddenFill xmlns:a14="http://schemas.microsoft.com/office/drawing/2010/main">
                <a:solidFill>
                  <a:srgbClr val="5DA824">
                    <a:alpha val="52000"/>
                  </a:srgbClr>
                </a:solidFill>
              </a14:hiddenFill>
            </a:ext>
          </a:extLst>
        </p:spPr>
        <p:txBody>
          <a:bodyPr wrap="square" anchor="ctr" anchorCtr="0">
            <a:spAutoFit/>
          </a:bodyPr>
          <a:lstStyle/>
          <a:p>
            <a:r>
              <a:rPr lang="en-US" sz="3200" b="1" dirty="0">
                <a:solidFill>
                  <a:srgbClr val="FF0000"/>
                </a:solidFill>
                <a:latin typeface="Times New Roman" panose="02020603050405020304" pitchFamily="18" charset="0"/>
                <a:cs typeface="Times New Roman" panose="02020603050405020304" pitchFamily="18" charset="0"/>
              </a:rPr>
              <a:t>2</a:t>
            </a:r>
            <a:r>
              <a:rPr sz="3200" b="1" dirty="0" smtClean="0">
                <a:solidFill>
                  <a:srgbClr val="FF0000"/>
                </a:solidFill>
                <a:latin typeface="Times New Roman" panose="02020603050405020304" pitchFamily="18" charset="0"/>
                <a:cs typeface="Times New Roman" panose="02020603050405020304" pitchFamily="18" charset="0"/>
              </a:rPr>
              <a:t>. </a:t>
            </a:r>
            <a:r>
              <a:rPr sz="3200" b="1" dirty="0">
                <a:solidFill>
                  <a:srgbClr val="FF0000"/>
                </a:solidFill>
                <a:latin typeface="Times New Roman" panose="02020603050405020304" pitchFamily="18" charset="0"/>
                <a:cs typeface="Times New Roman" panose="02020603050405020304" pitchFamily="18" charset="0"/>
              </a:rPr>
              <a:t>Tác phẩm</a:t>
            </a:r>
            <a:r>
              <a:rPr lang="vi-VN" sz="3200" b="1" dirty="0">
                <a:solidFill>
                  <a:srgbClr val="FF0000"/>
                </a:solidFill>
                <a:latin typeface="Times New Roman" panose="02020603050405020304" pitchFamily="18" charset="0"/>
                <a:cs typeface="Times New Roman" panose="02020603050405020304" pitchFamily="18" charset="0"/>
              </a:rPr>
              <a:t>:</a:t>
            </a:r>
            <a:r>
              <a:rPr sz="3200" b="1" dirty="0">
                <a:solidFill>
                  <a:srgbClr val="FF6600"/>
                </a:solidFill>
                <a:latin typeface="Times New Roman" panose="02020603050405020304" pitchFamily="18" charset="0"/>
                <a:cs typeface="Times New Roman" panose="02020603050405020304" pitchFamily="18" charset="0"/>
              </a:rPr>
              <a:t> </a:t>
            </a:r>
          </a:p>
        </p:txBody>
      </p:sp>
      <p:pic>
        <p:nvPicPr>
          <p:cNvPr id="71696" name="Picture 71695" descr="nhung-tam-long-cao-ca"/>
          <p:cNvPicPr>
            <a:picLocks noChangeAspect="1"/>
          </p:cNvPicPr>
          <p:nvPr/>
        </p:nvPicPr>
        <p:blipFill>
          <a:blip r:embed="rId2"/>
          <a:stretch>
            <a:fillRect/>
          </a:stretch>
        </p:blipFill>
        <p:spPr>
          <a:xfrm>
            <a:off x="6164263" y="0"/>
            <a:ext cx="2979737" cy="3960813"/>
          </a:xfrm>
          <a:prstGeom prst="rect">
            <a:avLst/>
          </a:prstGeom>
          <a:noFill/>
          <a:ln w="9525">
            <a:noFill/>
          </a:ln>
        </p:spPr>
      </p:pic>
      <p:sp>
        <p:nvSpPr>
          <p:cNvPr id="71704" name="Text Box 71703"/>
          <p:cNvSpPr txBox="1"/>
          <p:nvPr/>
        </p:nvSpPr>
        <p:spPr>
          <a:xfrm>
            <a:off x="548958" y="2746693"/>
            <a:ext cx="3490912" cy="583565"/>
          </a:xfrm>
          <a:prstGeom prst="rect">
            <a:avLst/>
          </a:prstGeom>
          <a:noFill/>
          <a:ln w="9525">
            <a:noFill/>
          </a:ln>
        </p:spPr>
        <p:txBody>
          <a:bodyPr>
            <a:spAutoFit/>
          </a:bodyPr>
          <a:lstStyle/>
          <a:p>
            <a:r>
              <a:rPr lang="en-US" sz="3200" b="1" u="sng" dirty="0">
                <a:solidFill>
                  <a:srgbClr val="FF0000"/>
                </a:solidFill>
                <a:latin typeface="Times New Roman" panose="02020603050405020304" pitchFamily="18" charset="0"/>
                <a:cs typeface="Times New Roman" panose="02020603050405020304" pitchFamily="18" charset="0"/>
              </a:rPr>
              <a:t>b</a:t>
            </a:r>
            <a:r>
              <a:rPr sz="3200" b="1" u="sng" dirty="0">
                <a:solidFill>
                  <a:srgbClr val="FF0000"/>
                </a:solidFill>
                <a:latin typeface="Times New Roman" panose="02020603050405020304" pitchFamily="18" charset="0"/>
                <a:cs typeface="Times New Roman" panose="02020603050405020304" pitchFamily="18" charset="0"/>
              </a:rPr>
              <a:t>.Thể loại</a:t>
            </a:r>
            <a:r>
              <a:rPr lang="vi-VN" sz="3200" b="1" u="sng" dirty="0">
                <a:solidFill>
                  <a:srgbClr val="FF0000"/>
                </a:solidFill>
                <a:latin typeface="Times New Roman" panose="02020603050405020304" pitchFamily="18" charset="0"/>
                <a:cs typeface="Times New Roman" panose="02020603050405020304" pitchFamily="18" charset="0"/>
              </a:rPr>
              <a:t>:</a:t>
            </a:r>
            <a:endParaRPr sz="3200" b="1" u="sng" dirty="0" err="1">
              <a:solidFill>
                <a:srgbClr val="FF0000"/>
              </a:solidFill>
              <a:latin typeface="Times New Roman" panose="02020603050405020304" pitchFamily="18" charset="0"/>
              <a:cs typeface="Times New Roman" panose="02020603050405020304" pitchFamily="18" charset="0"/>
            </a:endParaRPr>
          </a:p>
        </p:txBody>
      </p:sp>
      <p:sp>
        <p:nvSpPr>
          <p:cNvPr id="71706" name="Text Box 71705"/>
          <p:cNvSpPr txBox="1"/>
          <p:nvPr/>
        </p:nvSpPr>
        <p:spPr>
          <a:xfrm>
            <a:off x="1157288" y="6008688"/>
            <a:ext cx="3338512" cy="583565"/>
          </a:xfrm>
          <a:prstGeom prst="rect">
            <a:avLst/>
          </a:prstGeom>
          <a:noFill/>
          <a:ln w="9525">
            <a:noFill/>
          </a:ln>
        </p:spPr>
        <p:txBody>
          <a:bodyPr>
            <a:spAutoFit/>
          </a:bodyPr>
          <a:lstStyle/>
          <a:p>
            <a:endParaRPr sz="3200" dirty="0">
              <a:solidFill>
                <a:srgbClr val="000000"/>
              </a:solidFill>
              <a:latin typeface="Times New Roman" panose="02020603050405020304" pitchFamily="18" charset="0"/>
              <a:cs typeface="Times New Roman" panose="02020603050405020304" pitchFamily="18" charset="0"/>
            </a:endParaRPr>
          </a:p>
        </p:txBody>
      </p:sp>
      <p:sp>
        <p:nvSpPr>
          <p:cNvPr id="71709" name="Text Box 71708"/>
          <p:cNvSpPr txBox="1"/>
          <p:nvPr/>
        </p:nvSpPr>
        <p:spPr>
          <a:xfrm>
            <a:off x="548958" y="1228725"/>
            <a:ext cx="5084762" cy="1568450"/>
          </a:xfrm>
          <a:prstGeom prst="rect">
            <a:avLst/>
          </a:prstGeom>
          <a:noFill/>
          <a:ln w="9525">
            <a:noFill/>
          </a:ln>
        </p:spPr>
        <p:txBody>
          <a:bodyPr>
            <a:spAutoFit/>
          </a:bodyPr>
          <a:lstStyle/>
          <a:p>
            <a:r>
              <a:rPr sz="3200" dirty="0">
                <a:solidFill>
                  <a:srgbClr val="0000FF"/>
                </a:solidFill>
                <a:latin typeface="Times New Roman" panose="02020603050405020304" pitchFamily="18" charset="0"/>
                <a:cs typeface="Times New Roman" panose="02020603050405020304" pitchFamily="18" charset="0"/>
              </a:rPr>
              <a:t>      Văn bản “ Mẹ tôi” trích trong tập truyện “Những tấm lòng cao cả”</a:t>
            </a:r>
          </a:p>
        </p:txBody>
      </p:sp>
      <p:sp>
        <p:nvSpPr>
          <p:cNvPr id="71710" name="Text Box 71709"/>
          <p:cNvSpPr txBox="1"/>
          <p:nvPr/>
        </p:nvSpPr>
        <p:spPr>
          <a:xfrm>
            <a:off x="473393" y="697230"/>
            <a:ext cx="3946525" cy="583565"/>
          </a:xfrm>
          <a:prstGeom prst="rect">
            <a:avLst/>
          </a:prstGeom>
          <a:noFill/>
          <a:ln w="9525">
            <a:noFill/>
          </a:ln>
        </p:spPr>
        <p:txBody>
          <a:bodyPr>
            <a:spAutoFit/>
          </a:bodyPr>
          <a:lstStyle/>
          <a:p>
            <a:r>
              <a:rPr sz="3200" dirty="0">
                <a:solidFill>
                  <a:srgbClr val="FF0000"/>
                </a:solidFill>
                <a:latin typeface="Times New Roman" panose="02020603050405020304" pitchFamily="18" charset="0"/>
                <a:cs typeface="Times New Roman" panose="02020603050405020304" pitchFamily="18" charset="0"/>
              </a:rPr>
              <a:t> </a:t>
            </a:r>
            <a:r>
              <a:rPr sz="3200" b="1" u="sng" dirty="0">
                <a:solidFill>
                  <a:srgbClr val="FF0000"/>
                </a:solidFill>
                <a:latin typeface="Times New Roman" panose="02020603050405020304" pitchFamily="18" charset="0"/>
                <a:cs typeface="Times New Roman" panose="02020603050405020304" pitchFamily="18" charset="0"/>
              </a:rPr>
              <a:t>a. Xuất xứ</a:t>
            </a:r>
            <a:r>
              <a:rPr lang="vi-VN" sz="3200" b="1" u="sng" dirty="0">
                <a:solidFill>
                  <a:srgbClr val="FF0000"/>
                </a:solidFill>
                <a:latin typeface="Times New Roman" panose="02020603050405020304" pitchFamily="18" charset="0"/>
                <a:cs typeface="Times New Roman" panose="02020603050405020304" pitchFamily="18" charset="0"/>
              </a:rPr>
              <a:t>:</a:t>
            </a:r>
            <a:endParaRPr sz="3200" b="1" u="sng" dirty="0">
              <a:solidFill>
                <a:srgbClr val="FF0000"/>
              </a:solidFill>
              <a:latin typeface="Times New Roman" panose="02020603050405020304" pitchFamily="18" charset="0"/>
              <a:cs typeface="Times New Roman" panose="02020603050405020304" pitchFamily="18" charset="0"/>
            </a:endParaRPr>
          </a:p>
        </p:txBody>
      </p:sp>
      <p:sp>
        <p:nvSpPr>
          <p:cNvPr id="71712" name="Text Box 71711"/>
          <p:cNvSpPr txBox="1"/>
          <p:nvPr/>
        </p:nvSpPr>
        <p:spPr>
          <a:xfrm>
            <a:off x="2446655" y="2746375"/>
            <a:ext cx="3491230" cy="583565"/>
          </a:xfrm>
          <a:prstGeom prst="rect">
            <a:avLst/>
          </a:prstGeom>
          <a:noFill/>
          <a:ln w="9525">
            <a:noFill/>
          </a:ln>
        </p:spPr>
        <p:txBody>
          <a:bodyPr wrap="square">
            <a:spAutoFit/>
          </a:bodyPr>
          <a:lstStyle/>
          <a:p>
            <a:r>
              <a:rPr sz="3200" dirty="0">
                <a:solidFill>
                  <a:srgbClr val="0000FF"/>
                </a:solidFill>
                <a:latin typeface="Times New Roman" panose="02020603050405020304" pitchFamily="18" charset="0"/>
                <a:cs typeface="Times New Roman" panose="02020603050405020304" pitchFamily="18" charset="0"/>
              </a:rPr>
              <a:t>  Thư</a:t>
            </a:r>
            <a:r>
              <a:rPr sz="3200">
                <a:solidFill>
                  <a:srgbClr val="0000FF"/>
                </a:solidFill>
                <a:latin typeface="Times New Roman" panose="02020603050405020304" pitchFamily="18" charset="0"/>
                <a:cs typeface="Times New Roman" panose="02020603050405020304" pitchFamily="18" charset="0"/>
              </a:rPr>
              <a:t> </a:t>
            </a:r>
            <a:r>
              <a:rPr sz="3200" dirty="0" err="1">
                <a:solidFill>
                  <a:srgbClr val="0000FF"/>
                </a:solidFill>
                <a:latin typeface="Times New Roman" panose="02020603050405020304" pitchFamily="18" charset="0"/>
                <a:cs typeface="Times New Roman" panose="02020603050405020304" pitchFamily="18" charset="0"/>
              </a:rPr>
              <a:t>từ</a:t>
            </a:r>
            <a:r>
              <a:rPr sz="3200">
                <a:solidFill>
                  <a:srgbClr val="0000FF"/>
                </a:solidFill>
                <a:latin typeface="Times New Roman" panose="02020603050405020304" pitchFamily="18" charset="0"/>
                <a:cs typeface="Times New Roman" panose="02020603050405020304" pitchFamily="18" charset="0"/>
              </a:rPr>
              <a:t> - </a:t>
            </a:r>
            <a:r>
              <a:rPr sz="3200" dirty="0" err="1">
                <a:solidFill>
                  <a:srgbClr val="0000FF"/>
                </a:solidFill>
                <a:latin typeface="Times New Roman" panose="02020603050405020304" pitchFamily="18" charset="0"/>
                <a:cs typeface="Times New Roman" panose="02020603050405020304" pitchFamily="18" charset="0"/>
              </a:rPr>
              <a:t>Biểu</a:t>
            </a:r>
            <a:r>
              <a:rPr sz="3200">
                <a:solidFill>
                  <a:srgbClr val="0000FF"/>
                </a:solidFill>
                <a:latin typeface="Times New Roman" panose="02020603050405020304" pitchFamily="18" charset="0"/>
                <a:cs typeface="Times New Roman" panose="02020603050405020304" pitchFamily="18" charset="0"/>
              </a:rPr>
              <a:t> </a:t>
            </a:r>
            <a:r>
              <a:rPr sz="3200" dirty="0" err="1">
                <a:solidFill>
                  <a:srgbClr val="0000FF"/>
                </a:solidFill>
                <a:latin typeface="Times New Roman" panose="02020603050405020304" pitchFamily="18" charset="0"/>
                <a:cs typeface="Times New Roman" panose="02020603050405020304" pitchFamily="18" charset="0"/>
              </a:rPr>
              <a:t>cảm</a:t>
            </a:r>
          </a:p>
        </p:txBody>
      </p:sp>
      <p:sp>
        <p:nvSpPr>
          <p:cNvPr id="72715" name="Rounded Rectangle 72714"/>
          <p:cNvSpPr/>
          <p:nvPr/>
        </p:nvSpPr>
        <p:spPr>
          <a:xfrm>
            <a:off x="549275" y="3353458"/>
            <a:ext cx="2117725" cy="646703"/>
          </a:xfrm>
          <a:prstGeom prst="roundRect">
            <a:avLst>
              <a:gd name="adj" fmla="val 16667"/>
            </a:avLst>
          </a:prstGeom>
          <a:noFill/>
          <a:ln w="57150" cap="flat" cmpd="thickThin">
            <a:noFill/>
            <a:prstDash val="solid"/>
            <a:headEnd type="none" w="med" len="med"/>
            <a:tailEnd type="none" w="med" len="med"/>
          </a:ln>
          <a:extLst>
            <a:ext uri="{909E8E84-426E-40DD-AFC4-6F175D3DCCD1}">
              <a14:hiddenFill xmlns:a14="http://schemas.microsoft.com/office/drawing/2010/main">
                <a:solidFill>
                  <a:srgbClr val="5DA824">
                    <a:alpha val="52000"/>
                  </a:srgbClr>
                </a:solidFill>
              </a14:hiddenFill>
            </a:ext>
          </a:extLst>
        </p:spPr>
        <p:txBody>
          <a:bodyPr anchor="ctr" anchorCtr="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c</a:t>
            </a:r>
            <a:r>
              <a:rPr sz="3200" b="1" u="sng" dirty="0">
                <a:solidFill>
                  <a:srgbClr val="FF0000"/>
                </a:solidFill>
                <a:latin typeface="Times New Roman" panose="02020603050405020304" pitchFamily="18" charset="0"/>
                <a:cs typeface="Times New Roman" panose="02020603050405020304" pitchFamily="18" charset="0"/>
              </a:rPr>
              <a:t>. Bố cục</a:t>
            </a:r>
            <a:r>
              <a:rPr lang="vi-VN" sz="3200" b="1" u="sng" dirty="0">
                <a:solidFill>
                  <a:srgbClr val="FF0000"/>
                </a:solidFill>
                <a:latin typeface="Times New Roman" panose="02020603050405020304" pitchFamily="18" charset="0"/>
                <a:cs typeface="Times New Roman" panose="02020603050405020304" pitchFamily="18" charset="0"/>
              </a:rPr>
              <a:t>:</a:t>
            </a:r>
            <a:endParaRPr sz="3200" b="1" u="sng" dirty="0" err="1">
              <a:solidFill>
                <a:srgbClr val="FF0000"/>
              </a:solidFill>
              <a:latin typeface="Times New Roman" panose="02020603050405020304" pitchFamily="18" charset="0"/>
              <a:cs typeface="Times New Roman" panose="02020603050405020304" pitchFamily="18" charset="0"/>
            </a:endParaRPr>
          </a:p>
        </p:txBody>
      </p:sp>
      <p:sp>
        <p:nvSpPr>
          <p:cNvPr id="72718" name="Text Box 72717"/>
          <p:cNvSpPr txBox="1"/>
          <p:nvPr/>
        </p:nvSpPr>
        <p:spPr>
          <a:xfrm>
            <a:off x="2446655" y="3428365"/>
            <a:ext cx="2268855" cy="583565"/>
          </a:xfrm>
          <a:prstGeom prst="rect">
            <a:avLst/>
          </a:prstGeom>
          <a:noFill/>
          <a:ln w="9525">
            <a:noFill/>
          </a:ln>
        </p:spPr>
        <p:txBody>
          <a:bodyPr wrap="square">
            <a:spAutoFit/>
          </a:bodyPr>
          <a:lstStyle/>
          <a:p>
            <a:r>
              <a:rPr sz="3200">
                <a:solidFill>
                  <a:srgbClr val="0000FF"/>
                </a:solidFill>
                <a:latin typeface="Times New Roman" panose="02020603050405020304" pitchFamily="18" charset="0"/>
                <a:cs typeface="Times New Roman" panose="02020603050405020304" pitchFamily="18" charset="0"/>
              </a:rPr>
              <a:t>2 </a:t>
            </a:r>
            <a:r>
              <a:rPr sz="3200" dirty="0" err="1">
                <a:solidFill>
                  <a:srgbClr val="0000FF"/>
                </a:solidFill>
                <a:latin typeface="Times New Roman" panose="02020603050405020304" pitchFamily="18" charset="0"/>
                <a:cs typeface="Times New Roman" panose="02020603050405020304" pitchFamily="18" charset="0"/>
              </a:rPr>
              <a:t>phần</a:t>
            </a:r>
          </a:p>
        </p:txBody>
      </p:sp>
      <p:sp>
        <p:nvSpPr>
          <p:cNvPr id="72717" name="Text Box 72716"/>
          <p:cNvSpPr txBox="1"/>
          <p:nvPr/>
        </p:nvSpPr>
        <p:spPr>
          <a:xfrm>
            <a:off x="283528" y="5099050"/>
            <a:ext cx="7816850" cy="1599565"/>
          </a:xfrm>
          <a:prstGeom prst="rect">
            <a:avLst/>
          </a:prstGeom>
          <a:noFill/>
          <a:ln w="9525">
            <a:noFill/>
          </a:ln>
        </p:spPr>
        <p:txBody>
          <a:bodyPr>
            <a:spAutoFit/>
          </a:bodyPr>
          <a:lstStyle/>
          <a:p>
            <a:r>
              <a:rPr sz="2800" u="sng" dirty="0">
                <a:solidFill>
                  <a:srgbClr val="0000FF"/>
                </a:solidFill>
                <a:latin typeface="Times New Roman" panose="02020603050405020304" pitchFamily="18" charset="0"/>
                <a:cs typeface="Times New Roman" panose="02020603050405020304" pitchFamily="18" charset="0"/>
              </a:rPr>
              <a:t>Phần 2</a:t>
            </a:r>
            <a:r>
              <a:rPr sz="2800" dirty="0">
                <a:solidFill>
                  <a:srgbClr val="0000FF"/>
                </a:solidFill>
                <a:latin typeface="Times New Roman" panose="02020603050405020304" pitchFamily="18" charset="0"/>
                <a:cs typeface="Times New Roman" panose="02020603050405020304" pitchFamily="18" charset="0"/>
              </a:rPr>
              <a:t>:     </a:t>
            </a:r>
            <a:r>
              <a:rPr sz="2800" i="1" dirty="0">
                <a:solidFill>
                  <a:srgbClr val="0000FF"/>
                </a:solidFill>
                <a:latin typeface="Times New Roman" panose="02020603050405020304" pitchFamily="18" charset="0"/>
                <a:cs typeface="Times New Roman" panose="02020603050405020304" pitchFamily="18" charset="0"/>
              </a:rPr>
              <a:t>Đoạn còn lại</a:t>
            </a:r>
            <a:endParaRPr sz="2800" dirty="0">
              <a:solidFill>
                <a:srgbClr val="0000FF"/>
              </a:solidFill>
              <a:latin typeface="Times New Roman" panose="02020603050405020304" pitchFamily="18" charset="0"/>
              <a:cs typeface="Times New Roman" panose="02020603050405020304" pitchFamily="18" charset="0"/>
            </a:endParaRPr>
          </a:p>
          <a:p>
            <a:pPr marL="342900" indent="-342900"/>
            <a:r>
              <a:rPr sz="2800" dirty="0">
                <a:solidFill>
                  <a:srgbClr val="0000FF"/>
                </a:solidFill>
                <a:latin typeface="Times New Roman" panose="02020603050405020304" pitchFamily="18" charset="0"/>
                <a:cs typeface="Times New Roman" panose="02020603050405020304" pitchFamily="18" charset="0"/>
              </a:rPr>
              <a:t> 	   </a:t>
            </a:r>
            <a:r>
              <a:rPr sz="2800" b="1" dirty="0">
                <a:solidFill>
                  <a:srgbClr val="0000FF"/>
                </a:solidFill>
                <a:latin typeface="Times New Roman" panose="02020603050405020304" pitchFamily="18" charset="0"/>
                <a:cs typeface="Times New Roman" panose="02020603050405020304" pitchFamily="18" charset="0"/>
              </a:rPr>
              <a:t>Tình cảm, thái độ của người cha khi con mắc lỗi và gợi lại trong cậu tình mẫu tử thiêng liêng.</a:t>
            </a:r>
          </a:p>
        </p:txBody>
      </p:sp>
      <p:sp>
        <p:nvSpPr>
          <p:cNvPr id="14" name="Text Box 72715"/>
          <p:cNvSpPr txBox="1"/>
          <p:nvPr/>
        </p:nvSpPr>
        <p:spPr>
          <a:xfrm>
            <a:off x="321628" y="4036160"/>
            <a:ext cx="6603117" cy="954107"/>
          </a:xfrm>
          <a:prstGeom prst="rect">
            <a:avLst/>
          </a:prstGeom>
          <a:noFill/>
          <a:ln w="9525">
            <a:noFill/>
          </a:ln>
        </p:spPr>
        <p:txBody>
          <a:bodyPr wrap="square">
            <a:spAutoFit/>
          </a:bodyPr>
          <a:lstStyle/>
          <a:p>
            <a:pPr>
              <a:spcBef>
                <a:spcPts val="600"/>
              </a:spcBef>
              <a:spcAft>
                <a:spcPts val="600"/>
              </a:spcAft>
            </a:pPr>
            <a:r>
              <a:rPr sz="2800" u="sng" dirty="0">
                <a:solidFill>
                  <a:srgbClr val="0000FF"/>
                </a:solidFill>
                <a:latin typeface="Times New Roman" panose="02020603050405020304" pitchFamily="18" charset="0"/>
                <a:cs typeface="Times New Roman" panose="02020603050405020304" pitchFamily="18" charset="0"/>
              </a:rPr>
              <a:t>Phần 1</a:t>
            </a:r>
            <a:r>
              <a:rPr sz="2800" dirty="0">
                <a:solidFill>
                  <a:srgbClr val="0000FF"/>
                </a:solidFill>
                <a:latin typeface="Times New Roman" panose="02020603050405020304" pitchFamily="18" charset="0"/>
                <a:cs typeface="Times New Roman" panose="02020603050405020304" pitchFamily="18" charset="0"/>
              </a:rPr>
              <a:t>: </a:t>
            </a:r>
            <a:r>
              <a:rPr sz="2800" i="1" dirty="0">
                <a:solidFill>
                  <a:srgbClr val="0000FF"/>
                </a:solidFill>
                <a:latin typeface="Times New Roman" panose="02020603050405020304" pitchFamily="18" charset="0"/>
                <a:cs typeface="Times New Roman" panose="02020603050405020304" pitchFamily="18" charset="0"/>
              </a:rPr>
              <a:t>Từ đầu đến “xúc động vô cùng”</a:t>
            </a:r>
            <a:r>
              <a:rPr sz="2800"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Hoàn cảnh người bố viết thư cho En-ri-co.</a:t>
            </a:r>
            <a:endParaRPr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309727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dissolve">
                                      <p:cBhvr>
                                        <p:cTn id="7" dur="500"/>
                                        <p:tgtEl>
                                          <p:spTgt spid="71690"/>
                                        </p:tgtEl>
                                      </p:cBhvr>
                                    </p:animEffect>
                                  </p:childTnLst>
                                </p:cTn>
                              </p:par>
                              <p:par>
                                <p:cTn id="8" presetID="2" presetClass="entr" presetSubtype="4" fill="hold" nodeType="withEffect">
                                  <p:stCondLst>
                                    <p:cond delay="0"/>
                                  </p:stCondLst>
                                  <p:childTnLst>
                                    <p:set>
                                      <p:cBhvr>
                                        <p:cTn id="9" dur="1" fill="hold">
                                          <p:stCondLst>
                                            <p:cond delay="0"/>
                                          </p:stCondLst>
                                        </p:cTn>
                                        <p:tgtEl>
                                          <p:spTgt spid="71696"/>
                                        </p:tgtEl>
                                        <p:attrNameLst>
                                          <p:attrName>style.visibility</p:attrName>
                                        </p:attrNameLst>
                                      </p:cBhvr>
                                      <p:to>
                                        <p:strVal val="visible"/>
                                      </p:to>
                                    </p:set>
                                    <p:anim calcmode="lin" valueType="num">
                                      <p:cBhvr additive="base">
                                        <p:cTn id="10" dur="500" fill="hold"/>
                                        <p:tgtEl>
                                          <p:spTgt spid="71696"/>
                                        </p:tgtEl>
                                        <p:attrNameLst>
                                          <p:attrName>ppt_x</p:attrName>
                                        </p:attrNameLst>
                                      </p:cBhvr>
                                      <p:tavLst>
                                        <p:tav tm="0">
                                          <p:val>
                                            <p:strVal val="#ppt_x"/>
                                          </p:val>
                                        </p:tav>
                                        <p:tav tm="100000">
                                          <p:val>
                                            <p:strVal val="#ppt_x"/>
                                          </p:val>
                                        </p:tav>
                                      </p:tavLst>
                                    </p:anim>
                                    <p:anim calcmode="lin" valueType="num">
                                      <p:cBhvr additive="base">
                                        <p:cTn id="11" dur="500" fill="hold"/>
                                        <p:tgtEl>
                                          <p:spTgt spid="7169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1710"/>
                                        </p:tgtEl>
                                        <p:attrNameLst>
                                          <p:attrName>style.visibility</p:attrName>
                                        </p:attrNameLst>
                                      </p:cBhvr>
                                      <p:to>
                                        <p:strVal val="visible"/>
                                      </p:to>
                                    </p:set>
                                    <p:animEffect transition="in" filter="blinds(horizontal)">
                                      <p:cBhvr>
                                        <p:cTn id="16" dur="500"/>
                                        <p:tgtEl>
                                          <p:spTgt spid="717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1709"/>
                                        </p:tgtEl>
                                        <p:attrNameLst>
                                          <p:attrName>style.visibility</p:attrName>
                                        </p:attrNameLst>
                                      </p:cBhvr>
                                      <p:to>
                                        <p:strVal val="visible"/>
                                      </p:to>
                                    </p:set>
                                    <p:animEffect transition="in" filter="blinds(horizontal)">
                                      <p:cBhvr>
                                        <p:cTn id="21" dur="500"/>
                                        <p:tgtEl>
                                          <p:spTgt spid="7170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71704"/>
                                        </p:tgtEl>
                                        <p:attrNameLst>
                                          <p:attrName>style.visibility</p:attrName>
                                        </p:attrNameLst>
                                      </p:cBhvr>
                                      <p:to>
                                        <p:strVal val="visible"/>
                                      </p:to>
                                    </p:set>
                                    <p:animEffect transition="in" filter="box(in)">
                                      <p:cBhvr>
                                        <p:cTn id="26" dur="500"/>
                                        <p:tgtEl>
                                          <p:spTgt spid="7170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71712"/>
                                        </p:tgtEl>
                                        <p:attrNameLst>
                                          <p:attrName>style.visibility</p:attrName>
                                        </p:attrNameLst>
                                      </p:cBhvr>
                                      <p:to>
                                        <p:strVal val="visible"/>
                                      </p:to>
                                    </p:set>
                                    <p:animEffect transition="in" filter="box(in)">
                                      <p:cBhvr>
                                        <p:cTn id="31" dur="500"/>
                                        <p:tgtEl>
                                          <p:spTgt spid="7171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2715"/>
                                        </p:tgtEl>
                                        <p:attrNameLst>
                                          <p:attrName>style.visibility</p:attrName>
                                        </p:attrNameLst>
                                      </p:cBhvr>
                                      <p:to>
                                        <p:strVal val="visible"/>
                                      </p:to>
                                    </p:set>
                                    <p:animEffect transition="in" filter="dissolve">
                                      <p:cBhvr>
                                        <p:cTn id="36" dur="500"/>
                                        <p:tgtEl>
                                          <p:spTgt spid="72715"/>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72718"/>
                                        </p:tgtEl>
                                        <p:attrNameLst>
                                          <p:attrName>style.visibility</p:attrName>
                                        </p:attrNameLst>
                                      </p:cBhvr>
                                      <p:to>
                                        <p:strVal val="visible"/>
                                      </p:to>
                                    </p:set>
                                    <p:animEffect transition="in" filter="box(in)">
                                      <p:cBhvr>
                                        <p:cTn id="41" dur="500"/>
                                        <p:tgtEl>
                                          <p:spTgt spid="7271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slide(fromBottom)">
                                      <p:cBhvr>
                                        <p:cTn id="46" dur="10"/>
                                        <p:tgtEl>
                                          <p:spTgt spid="1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2717"/>
                                        </p:tgtEl>
                                        <p:attrNameLst>
                                          <p:attrName>style.visibility</p:attrName>
                                        </p:attrNameLst>
                                      </p:cBhvr>
                                      <p:to>
                                        <p:strVal val="visible"/>
                                      </p:to>
                                    </p:set>
                                    <p:animEffect transition="in" filter="randombar(horizontal)">
                                      <p:cBhvr>
                                        <p:cTn id="49" dur="500"/>
                                        <p:tgtEl>
                                          <p:spTgt spid="72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bldLvl="0" animBg="1"/>
      <p:bldP spid="71704" grpId="0"/>
      <p:bldP spid="71709" grpId="0"/>
      <p:bldP spid="71710" grpId="0"/>
      <p:bldP spid="71712" grpId="0"/>
      <p:bldP spid="72715" grpId="0" bldLvl="0" animBg="1"/>
      <p:bldP spid="72718" grpId="0"/>
      <p:bldP spid="72717"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2" name="Rounded Rectangle 73731"/>
          <p:cNvSpPr/>
          <p:nvPr/>
        </p:nvSpPr>
        <p:spPr>
          <a:xfrm>
            <a:off x="282258" y="954586"/>
            <a:ext cx="7553227" cy="578882"/>
          </a:xfrm>
          <a:prstGeom prst="roundRect">
            <a:avLst>
              <a:gd name="adj" fmla="val 16667"/>
            </a:avLst>
          </a:prstGeom>
          <a:noFill/>
          <a:ln w="57150" cap="flat" cmpd="thickThin">
            <a:noFill/>
            <a:prstDash val="solid"/>
            <a:headEnd type="none" w="med" len="med"/>
            <a:tailEnd type="none" w="med" len="med"/>
          </a:ln>
          <a:extLst>
            <a:ext uri="{909E8E84-426E-40DD-AFC4-6F175D3DCCD1}">
              <a14:hiddenFill xmlns:a14="http://schemas.microsoft.com/office/drawing/2010/main">
                <a:solidFill>
                  <a:srgbClr val="5DA824">
                    <a:alpha val="52000"/>
                  </a:srgbClr>
                </a:solidFill>
              </a14:hiddenFill>
            </a:ext>
          </a:extLst>
        </p:spPr>
        <p:txBody>
          <a:bodyPr wrap="square" anchor="ctr" anchorCtr="0">
            <a:spAutoFit/>
          </a:bodyPr>
          <a:lstStyle/>
          <a:p>
            <a:pPr algn="just"/>
            <a:r>
              <a:rPr sz="2800" b="1" dirty="0">
                <a:solidFill>
                  <a:srgbClr val="FF0000"/>
                </a:solidFill>
                <a:latin typeface="Times New Roman" panose="02020603050405020304" pitchFamily="18" charset="0"/>
                <a:cs typeface="Times New Roman" panose="02020603050405020304" pitchFamily="18" charset="0"/>
              </a:rPr>
              <a:t>1. </a:t>
            </a:r>
            <a:r>
              <a:rPr lang="vi-VN" sz="2800" b="1" dirty="0">
                <a:solidFill>
                  <a:srgbClr val="FF0000"/>
                </a:solidFill>
                <a:latin typeface="Times New Roman" panose="02020603050405020304" pitchFamily="18" charset="0"/>
                <a:cs typeface="Times New Roman" panose="02020603050405020304" pitchFamily="18" charset="0"/>
              </a:rPr>
              <a:t>Hoàn cảnh người bố viết thư cho En-ri-cô:</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3736" name="Text Box 73735"/>
          <p:cNvSpPr txBox="1"/>
          <p:nvPr/>
        </p:nvSpPr>
        <p:spPr>
          <a:xfrm>
            <a:off x="133490" y="13970"/>
            <a:ext cx="9144000" cy="1152525"/>
          </a:xfrm>
          <a:prstGeom prst="rect">
            <a:avLst/>
          </a:prstGeom>
          <a:noFill/>
          <a:ln w="9525">
            <a:noFill/>
          </a:ln>
        </p:spPr>
        <p:txBody>
          <a:bodyPr anchor="ctr" anchorCtr="0"/>
          <a:lstStyle/>
          <a:p>
            <a:pPr algn="just"/>
            <a:r>
              <a:rPr sz="3200" b="1" u="sng" dirty="0">
                <a:solidFill>
                  <a:srgbClr val="FF0000"/>
                </a:solidFill>
                <a:latin typeface="Times New Roman" panose="02020603050405020304" pitchFamily="18" charset="0"/>
                <a:cs typeface="Times New Roman" panose="02020603050405020304" pitchFamily="18" charset="0"/>
              </a:rPr>
              <a:t>II. </a:t>
            </a:r>
            <a:r>
              <a:rPr lang="en-US" sz="3200" b="1" u="sng" dirty="0">
                <a:solidFill>
                  <a:srgbClr val="FF0000"/>
                </a:solidFill>
                <a:latin typeface="Times New Roman" panose="02020603050405020304" pitchFamily="18" charset="0"/>
                <a:cs typeface="Times New Roman" panose="02020603050405020304" pitchFamily="18" charset="0"/>
              </a:rPr>
              <a:t>ĐỌC - HIỂU VĂN BẢN</a:t>
            </a:r>
          </a:p>
        </p:txBody>
      </p:sp>
      <p:sp>
        <p:nvSpPr>
          <p:cNvPr id="74755" name="Rounded Rectangle 74754"/>
          <p:cNvSpPr/>
          <p:nvPr/>
        </p:nvSpPr>
        <p:spPr>
          <a:xfrm>
            <a:off x="339295" y="6085325"/>
            <a:ext cx="3549650" cy="578882"/>
          </a:xfrm>
          <a:prstGeom prst="roundRect">
            <a:avLst>
              <a:gd name="adj" fmla="val 16667"/>
            </a:avLst>
          </a:prstGeom>
          <a:noFill/>
          <a:ln w="57150" cap="flat" cmpd="thickThin">
            <a:noFill/>
            <a:prstDash val="solid"/>
            <a:headEnd type="none" w="med" len="med"/>
            <a:tailEnd type="none" w="med" len="med"/>
          </a:ln>
          <a:extLst>
            <a:ext uri="{909E8E84-426E-40DD-AFC4-6F175D3DCCD1}">
              <a14:hiddenFill xmlns:a14="http://schemas.microsoft.com/office/drawing/2010/main">
                <a:solidFill>
                  <a:srgbClr val="5DA824">
                    <a:alpha val="52000"/>
                  </a:srgbClr>
                </a:solidFill>
              </a14:hiddenFill>
            </a:ext>
          </a:extLst>
        </p:spPr>
        <p:txBody>
          <a:bodyPr anchor="ctr" anchorCtr="0">
            <a:spAutoFit/>
          </a:bodyPr>
          <a:lstStyle/>
          <a:p>
            <a:r>
              <a:rPr sz="2800" b="1" dirty="0">
                <a:solidFill>
                  <a:srgbClr val="FF0000"/>
                </a:solidFill>
                <a:latin typeface="Times New Roman" panose="02020603050405020304" pitchFamily="18" charset="0"/>
                <a:cs typeface="Times New Roman" panose="02020603050405020304" pitchFamily="18" charset="0"/>
              </a:rPr>
              <a:t>2. Nội dung bức thư</a:t>
            </a:r>
            <a:r>
              <a:rPr lang="vi-VN" sz="2800" b="1" dirty="0">
                <a:solidFill>
                  <a:srgbClr val="FF0000"/>
                </a:solidFill>
                <a:latin typeface="Times New Roman" panose="02020603050405020304" pitchFamily="18" charset="0"/>
                <a:cs typeface="Times New Roman" panose="02020603050405020304" pitchFamily="18" charset="0"/>
              </a:rPr>
              <a:t>:</a:t>
            </a:r>
            <a:endParaRPr sz="2800" b="1" dirty="0">
              <a:solidFill>
                <a:srgbClr val="FF0000"/>
              </a:solidFill>
              <a:latin typeface="Times New Roman" panose="02020603050405020304" pitchFamily="18" charset="0"/>
              <a:cs typeface="Times New Roman" panose="02020603050405020304" pitchFamily="18" charset="0"/>
            </a:endParaRPr>
          </a:p>
        </p:txBody>
      </p:sp>
      <p:sp>
        <p:nvSpPr>
          <p:cNvPr id="6" name="Text Box 73738"/>
          <p:cNvSpPr txBox="1"/>
          <p:nvPr/>
        </p:nvSpPr>
        <p:spPr>
          <a:xfrm>
            <a:off x="246380" y="1531938"/>
            <a:ext cx="9031110" cy="4031873"/>
          </a:xfrm>
          <a:prstGeom prst="rect">
            <a:avLst/>
          </a:prstGeom>
          <a:noFill/>
          <a:ln w="9525">
            <a:noFill/>
          </a:ln>
        </p:spPr>
        <p:txBody>
          <a:bodyPr wrap="square">
            <a:spAutoFit/>
          </a:bodyPr>
          <a:lstStyle/>
          <a:p>
            <a:pPr>
              <a:spcBef>
                <a:spcPts val="600"/>
              </a:spcBef>
              <a:spcAft>
                <a:spcPts val="600"/>
              </a:spcAft>
              <a:buChar char="-"/>
            </a:pPr>
            <a:r>
              <a:rPr sz="2800" dirty="0">
                <a:solidFill>
                  <a:srgbClr val="0000FF"/>
                </a:solidFill>
                <a:latin typeface="Times New Roman" panose="02020603050405020304" pitchFamily="18" charset="0"/>
                <a:cs typeface="Times New Roman" panose="02020603050405020304" pitchFamily="18" charset="0"/>
              </a:rPr>
              <a:t>  </a:t>
            </a:r>
            <a:r>
              <a:rPr sz="2800" b="1" dirty="0">
                <a:solidFill>
                  <a:srgbClr val="0000FF"/>
                </a:solidFill>
                <a:latin typeface="Times New Roman" panose="02020603050405020304" pitchFamily="18" charset="0"/>
                <a:cs typeface="Times New Roman" panose="02020603050405020304" pitchFamily="18" charset="0"/>
              </a:rPr>
              <a:t>Nguyên nhân:</a:t>
            </a:r>
            <a:r>
              <a:rPr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vì thấy c</a:t>
            </a:r>
            <a:r>
              <a:rPr sz="2800" dirty="0">
                <a:solidFill>
                  <a:srgbClr val="0000FF"/>
                </a:solidFill>
                <a:latin typeface="Times New Roman" panose="02020603050405020304" pitchFamily="18" charset="0"/>
                <a:cs typeface="Times New Roman" panose="02020603050405020304" pitchFamily="18" charset="0"/>
              </a:rPr>
              <a:t>on vô lễ với mẹ</a:t>
            </a:r>
          </a:p>
          <a:p>
            <a:pPr>
              <a:spcBef>
                <a:spcPts val="600"/>
              </a:spcBef>
              <a:spcAft>
                <a:spcPts val="600"/>
              </a:spcAft>
              <a:buChar char="-"/>
            </a:pPr>
            <a:r>
              <a:rPr sz="2800" dirty="0">
                <a:solidFill>
                  <a:srgbClr val="0000FF"/>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M</a:t>
            </a:r>
            <a:r>
              <a:rPr sz="2800" b="1" dirty="0">
                <a:solidFill>
                  <a:srgbClr val="0000FF"/>
                </a:solidFill>
                <a:latin typeface="Times New Roman" panose="02020603050405020304" pitchFamily="18" charset="0"/>
                <a:cs typeface="Times New Roman" panose="02020603050405020304" pitchFamily="18" charset="0"/>
              </a:rPr>
              <a:t>ục đích:</a:t>
            </a:r>
          </a:p>
          <a:p>
            <a:pPr lvl="0">
              <a:spcBef>
                <a:spcPts val="600"/>
              </a:spcBef>
              <a:spcAft>
                <a:spcPts val="600"/>
              </a:spcAft>
            </a:pPr>
            <a:r>
              <a:rPr lang="vi-VN" sz="2800" dirty="0">
                <a:solidFill>
                  <a:srgbClr val="0000FF"/>
                </a:solidFill>
                <a:latin typeface="Times New Roman" panose="02020603050405020304" pitchFamily="18" charset="0"/>
                <a:cs typeface="Times New Roman" panose="02020603050405020304" pitchFamily="18" charset="0"/>
              </a:rPr>
              <a:t>     + Để giúp con suy nghĩ kĩ, nhận ra và sửa lỗi lầm</a:t>
            </a:r>
          </a:p>
          <a:p>
            <a:pPr lvl="1">
              <a:spcBef>
                <a:spcPts val="600"/>
              </a:spcBef>
              <a:spcAft>
                <a:spcPts val="600"/>
              </a:spcAft>
            </a:pPr>
            <a:r>
              <a:rPr sz="2800" dirty="0">
                <a:solidFill>
                  <a:srgbClr val="0000FF"/>
                </a:solidFill>
                <a:latin typeface="Times New Roman" panose="02020603050405020304" pitchFamily="18" charset="0"/>
                <a:cs typeface="Times New Roman" panose="02020603050405020304" pitchFamily="18" charset="0"/>
              </a:rPr>
              <a:t>+ Bày tỏ thái độ, tình cảm của mình trước hành vi của con.</a:t>
            </a:r>
          </a:p>
          <a:p>
            <a:pPr lvl="1">
              <a:spcBef>
                <a:spcPts val="600"/>
              </a:spcBef>
              <a:spcAft>
                <a:spcPts val="600"/>
              </a:spcAft>
            </a:pPr>
            <a:r>
              <a:rPr sz="2800" dirty="0">
                <a:solidFill>
                  <a:srgbClr val="0000FF"/>
                </a:solidFill>
                <a:latin typeface="Times New Roman" panose="02020603050405020304" pitchFamily="18" charset="0"/>
                <a:cs typeface="Times New Roman" panose="02020603050405020304" pitchFamily="18" charset="0"/>
              </a:rPr>
              <a:t>+ Gợi lại trong con tình mẫu tử thiêng liêng.</a:t>
            </a:r>
            <a:endParaRPr lang="vi-VN" sz="2800" dirty="0">
              <a:solidFill>
                <a:srgbClr val="0000FF"/>
              </a:solidFill>
              <a:latin typeface="Times New Roman" panose="02020603050405020304" pitchFamily="18" charset="0"/>
              <a:cs typeface="Times New Roman" panose="02020603050405020304" pitchFamily="18" charset="0"/>
            </a:endParaRPr>
          </a:p>
          <a:p>
            <a:pPr lvl="1">
              <a:spcBef>
                <a:spcPts val="600"/>
              </a:spcBef>
              <a:spcAft>
                <a:spcPts val="600"/>
              </a:spcAft>
            </a:pPr>
            <a:r>
              <a:rPr lang="vi-VN" sz="2800" dirty="0">
                <a:solidFill>
                  <a:srgbClr val="0000FF"/>
                </a:solidFill>
                <a:latin typeface="Times New Roman" panose="02020603050405020304" pitchFamily="18" charset="0"/>
                <a:cs typeface="Times New Roman" panose="02020603050405020304" pitchFamily="18" charset="0"/>
              </a:rPr>
              <a:t>+ Kín đáo, tế nhị</a:t>
            </a:r>
            <a:endParaRPr sz="2800" dirty="0">
              <a:solidFill>
                <a:srgbClr val="0000FF"/>
              </a:solidFill>
              <a:latin typeface="Times New Roman" panose="02020603050405020304" pitchFamily="18" charset="0"/>
              <a:cs typeface="Times New Roman" panose="02020603050405020304" pitchFamily="18" charset="0"/>
            </a:endParaRPr>
          </a:p>
          <a:p>
            <a:pPr>
              <a:spcBef>
                <a:spcPts val="600"/>
              </a:spcBef>
              <a:spcAft>
                <a:spcPts val="600"/>
              </a:spcAft>
            </a:pPr>
            <a:r>
              <a:rPr sz="2800" dirty="0">
                <a:solidFill>
                  <a:srgbClr val="0000FF"/>
                </a:solidFill>
                <a:latin typeface="Times New Roman" panose="02020603050405020304" pitchFamily="18" charset="0"/>
                <a:cs typeface="Times New Roman" panose="02020603050405020304" pitchFamily="18" charset="0"/>
              </a:rPr>
              <a:t>-  </a:t>
            </a:r>
            <a:r>
              <a:rPr sz="2800" b="1" dirty="0">
                <a:solidFill>
                  <a:srgbClr val="0000FF"/>
                </a:solidFill>
                <a:latin typeface="Times New Roman" panose="02020603050405020304" pitchFamily="18" charset="0"/>
                <a:cs typeface="Times New Roman" panose="02020603050405020304" pitchFamily="18" charset="0"/>
              </a:rPr>
              <a:t>Tác dụng của lá thư:</a:t>
            </a:r>
            <a:r>
              <a:rPr sz="2800" dirty="0">
                <a:solidFill>
                  <a:srgbClr val="0000FF"/>
                </a:solidFill>
                <a:latin typeface="Times New Roman" panose="02020603050405020304" pitchFamily="18" charset="0"/>
                <a:cs typeface="Times New Roman" panose="02020603050405020304" pitchFamily="18" charset="0"/>
              </a:rPr>
              <a:t> “Làm cậu bé xúc động vô cùng”.</a:t>
            </a:r>
          </a:p>
        </p:txBody>
      </p:sp>
      <p:sp>
        <p:nvSpPr>
          <p:cNvPr id="7" name="Text Box 73740"/>
          <p:cNvSpPr txBox="1"/>
          <p:nvPr/>
        </p:nvSpPr>
        <p:spPr>
          <a:xfrm>
            <a:off x="246380" y="5554060"/>
            <a:ext cx="8423275" cy="523220"/>
          </a:xfrm>
          <a:prstGeom prst="rect">
            <a:avLst/>
          </a:prstGeom>
          <a:noFill/>
          <a:ln w="9525">
            <a:noFill/>
          </a:ln>
        </p:spPr>
        <p:txBody>
          <a:bodyPr>
            <a:spAutoFit/>
          </a:bodyPr>
          <a:lstStyle/>
          <a:p>
            <a:pPr marL="363855" indent="-363855" algn="just"/>
            <a:r>
              <a:rPr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vi-VN"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Cách </a:t>
            </a:r>
            <a:r>
              <a:rPr lang="vi-VN"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giáo dục tinh tế, hiệu quả</a:t>
            </a:r>
            <a:r>
              <a:rPr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1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 fill="hold"/>
                                        <p:tgtEl>
                                          <p:spTgt spid="6"/>
                                        </p:tgtEl>
                                        <p:attrNameLst>
                                          <p:attrName>ppt_w</p:attrName>
                                        </p:attrNameLst>
                                      </p:cBhvr>
                                      <p:tavLst>
                                        <p:tav tm="0">
                                          <p:val>
                                            <p:strVal val="#ppt_w*0.70"/>
                                          </p:val>
                                        </p:tav>
                                        <p:tav tm="100000">
                                          <p:val>
                                            <p:strVal val="#ppt_w"/>
                                          </p:val>
                                        </p:tav>
                                      </p:tavLst>
                                    </p:anim>
                                    <p:anim calcmode="lin" valueType="num">
                                      <p:cBhvr>
                                        <p:cTn id="13" dur="10" fill="hold"/>
                                        <p:tgtEl>
                                          <p:spTgt spid="6"/>
                                        </p:tgtEl>
                                        <p:attrNameLst>
                                          <p:attrName>ppt_h</p:attrName>
                                        </p:attrNameLst>
                                      </p:cBhvr>
                                      <p:tavLst>
                                        <p:tav tm="0">
                                          <p:val>
                                            <p:strVal val="#ppt_h"/>
                                          </p:val>
                                        </p:tav>
                                        <p:tav tm="100000">
                                          <p:val>
                                            <p:strVal val="#ppt_h"/>
                                          </p:val>
                                        </p:tav>
                                      </p:tavLst>
                                    </p:anim>
                                    <p:animEffect transition="in" filter="fade">
                                      <p:cBhvr>
                                        <p:cTn id="14" dur="1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ox(in)">
                                      <p:cBhvr>
                                        <p:cTn id="19" dur="1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circle(in)">
                                      <p:cBhvr>
                                        <p:cTn id="24" dur="1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circle(in)">
                                      <p:cBhvr>
                                        <p:cTn id="29" dur="1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box(in)">
                                      <p:cBhvr>
                                        <p:cTn id="34" dur="10"/>
                                        <p:tgtEl>
                                          <p:spTgt spid="6">
                                            <p:txEl>
                                              <p:pRg st="3" end="3"/>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box(in)">
                                      <p:cBhvr>
                                        <p:cTn id="37" dur="10"/>
                                        <p:tgtEl>
                                          <p:spTgt spid="6">
                                            <p:txEl>
                                              <p:pRg st="4" end="4"/>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box(in)">
                                      <p:cBhvr>
                                        <p:cTn id="40" dur="10"/>
                                        <p:tgtEl>
                                          <p:spTgt spid="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wheel(1)">
                                      <p:cBhvr>
                                        <p:cTn id="45" dur="10"/>
                                        <p:tgtEl>
                                          <p:spTgt spid="6">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74755"/>
                                        </p:tgtEl>
                                        <p:attrNameLst>
                                          <p:attrName>style.visibility</p:attrName>
                                        </p:attrNameLst>
                                      </p:cBhvr>
                                      <p:to>
                                        <p:strVal val="visible"/>
                                      </p:to>
                                    </p:set>
                                    <p:animEffect transition="in" filter="dissolve">
                                      <p:cBhvr>
                                        <p:cTn id="55" dur="500"/>
                                        <p:tgtEl>
                                          <p:spTgt spid="7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bldLvl="0" animBg="1"/>
      <p:bldP spid="74755" grpId="0" bldLvl="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5" name="Rounded Rectangle 74754"/>
          <p:cNvSpPr/>
          <p:nvPr/>
        </p:nvSpPr>
        <p:spPr>
          <a:xfrm>
            <a:off x="447675" y="79312"/>
            <a:ext cx="7375525" cy="1056131"/>
          </a:xfrm>
          <a:prstGeom prst="roundRect">
            <a:avLst>
              <a:gd name="adj" fmla="val 16667"/>
            </a:avLst>
          </a:prstGeom>
          <a:noFill/>
          <a:ln w="3175" cap="flat" cmpd="thickThin">
            <a:solidFill>
              <a:srgbClr val="4A851D"/>
            </a:solidFill>
            <a:prstDash val="solid"/>
            <a:headEnd type="none" w="med" len="med"/>
            <a:tailEnd type="none" w="med" len="med"/>
          </a:ln>
          <a:extLst>
            <a:ext uri="{909E8E84-426E-40DD-AFC4-6F175D3DCCD1}">
              <a14:hiddenFill xmlns:a14="http://schemas.microsoft.com/office/drawing/2010/main">
                <a:solidFill>
                  <a:srgbClr val="5DA824">
                    <a:alpha val="52000"/>
                  </a:srgbClr>
                </a:solidFill>
              </a14:hiddenFill>
            </a:ext>
          </a:extLst>
        </p:spPr>
        <p:txBody>
          <a:bodyPr wrap="square" anchor="ctr" anchorCtr="0">
            <a:spAutoFit/>
          </a:bodyPr>
          <a:lstStyle/>
          <a:p>
            <a:pPr algn="ctr"/>
            <a:r>
              <a:rPr lang="en-US" sz="2800">
                <a:solidFill>
                  <a:srgbClr val="FF0000"/>
                </a:solidFill>
                <a:latin typeface="Times New Roman" panose="02020603050405020304" pitchFamily="18" charset="0"/>
                <a:cs typeface="Times New Roman" panose="02020603050405020304" pitchFamily="18" charset="0"/>
              </a:rPr>
              <a:t>Đọc đoạn văn sau và nêu nhận xét của em về </a:t>
            </a:r>
            <a:r>
              <a:rPr lang="en-US" sz="2800" i="1">
                <a:solidFill>
                  <a:srgbClr val="FF0000"/>
                </a:solidFill>
                <a:latin typeface="Times New Roman" panose="02020603050405020304" pitchFamily="18" charset="0"/>
                <a:cs typeface="Times New Roman" panose="02020603050405020304" pitchFamily="18" charset="0"/>
              </a:rPr>
              <a:t>tâm trạng</a:t>
            </a:r>
            <a:r>
              <a:rPr lang="en-US" sz="2800">
                <a:solidFill>
                  <a:srgbClr val="FF0000"/>
                </a:solidFill>
                <a:latin typeface="Times New Roman" panose="02020603050405020304" pitchFamily="18" charset="0"/>
                <a:cs typeface="Times New Roman" panose="02020603050405020304" pitchFamily="18" charset="0"/>
              </a:rPr>
              <a:t> và </a:t>
            </a:r>
            <a:r>
              <a:rPr lang="en-US" sz="2800" i="1">
                <a:solidFill>
                  <a:srgbClr val="FF0000"/>
                </a:solidFill>
                <a:latin typeface="Times New Roman" panose="02020603050405020304" pitchFamily="18" charset="0"/>
                <a:cs typeface="Times New Roman" panose="02020603050405020304" pitchFamily="18" charset="0"/>
              </a:rPr>
              <a:t>thái độ</a:t>
            </a:r>
            <a:r>
              <a:rPr lang="en-US" sz="2800">
                <a:solidFill>
                  <a:srgbClr val="FF0000"/>
                </a:solidFill>
                <a:latin typeface="Times New Roman" panose="02020603050405020304" pitchFamily="18" charset="0"/>
                <a:cs typeface="Times New Roman" panose="02020603050405020304" pitchFamily="18" charset="0"/>
              </a:rPr>
              <a:t> của người bố.</a:t>
            </a:r>
          </a:p>
        </p:txBody>
      </p:sp>
      <p:sp>
        <p:nvSpPr>
          <p:cNvPr id="74772" name="Text Box 74771"/>
          <p:cNvSpPr txBox="1"/>
          <p:nvPr/>
        </p:nvSpPr>
        <p:spPr>
          <a:xfrm>
            <a:off x="397510" y="1350010"/>
            <a:ext cx="7586345" cy="4401205"/>
          </a:xfrm>
          <a:prstGeom prst="rect">
            <a:avLst/>
          </a:prstGeom>
          <a:noFill/>
          <a:ln w="9525">
            <a:noFill/>
          </a:ln>
        </p:spPr>
        <p:txBody>
          <a:bodyPr wrap="square">
            <a:spAutoFit/>
          </a:bodyPr>
          <a:lstStyle/>
          <a:p>
            <a:pPr algn="just"/>
            <a:r>
              <a:rPr sz="2800" dirty="0">
                <a:solidFill>
                  <a:schemeClr val="tx1"/>
                </a:solidFill>
                <a:latin typeface="Times New Roman" panose="02020603050405020304" pitchFamily="18" charset="0"/>
                <a:cs typeface="Times New Roman" panose="02020603050405020304" pitchFamily="18" charset="0"/>
              </a:rPr>
              <a:t>“…En-ri-co của bố ạ!... Bố rất yêu con….con là niềm hi vọng </a:t>
            </a:r>
            <a:r>
              <a:rPr sz="2800" i="1" dirty="0">
                <a:solidFill>
                  <a:schemeClr val="tx1"/>
                </a:solidFill>
                <a:latin typeface="Times New Roman" panose="02020603050405020304" pitchFamily="18" charset="0"/>
                <a:cs typeface="Times New Roman" panose="02020603050405020304" pitchFamily="18" charset="0"/>
              </a:rPr>
              <a:t>tha thiết nhất</a:t>
            </a:r>
            <a:r>
              <a:rPr sz="2800" dirty="0">
                <a:solidFill>
                  <a:schemeClr val="tx1"/>
                </a:solidFill>
                <a:latin typeface="Times New Roman" panose="02020603050405020304" pitchFamily="18" charset="0"/>
                <a:cs typeface="Times New Roman" panose="02020603050405020304" pitchFamily="18" charset="0"/>
              </a:rPr>
              <a:t> đời bố…</a:t>
            </a:r>
            <a:r>
              <a:rPr sz="2800" i="1" dirty="0">
                <a:solidFill>
                  <a:schemeClr val="tx1"/>
                </a:solidFill>
                <a:latin typeface="Times New Roman" panose="02020603050405020304" pitchFamily="18" charset="0"/>
                <a:cs typeface="Times New Roman" panose="02020603050405020304" pitchFamily="18" charset="0"/>
              </a:rPr>
              <a:t>sự hỗn láo</a:t>
            </a:r>
            <a:r>
              <a:rPr sz="2800" dirty="0">
                <a:solidFill>
                  <a:schemeClr val="tx1"/>
                </a:solidFill>
                <a:latin typeface="Times New Roman" panose="02020603050405020304" pitchFamily="18" charset="0"/>
                <a:cs typeface="Times New Roman" panose="02020603050405020304" pitchFamily="18" charset="0"/>
              </a:rPr>
              <a:t> của con như một nhát dao đâm vào tim Bố vậy… bố </a:t>
            </a:r>
            <a:r>
              <a:rPr sz="2800" i="1" dirty="0">
                <a:solidFill>
                  <a:schemeClr val="tx1"/>
                </a:solidFill>
                <a:latin typeface="Times New Roman" panose="02020603050405020304" pitchFamily="18" charset="0"/>
                <a:cs typeface="Times New Roman" panose="02020603050405020304" pitchFamily="18" charset="0"/>
              </a:rPr>
              <a:t>đau đớn</a:t>
            </a:r>
            <a:r>
              <a:rPr sz="2800" dirty="0">
                <a:solidFill>
                  <a:schemeClr val="tx1"/>
                </a:solidFill>
                <a:latin typeface="Times New Roman" panose="02020603050405020304" pitchFamily="18" charset="0"/>
                <a:cs typeface="Times New Roman" panose="02020603050405020304" pitchFamily="18" charset="0"/>
              </a:rPr>
              <a:t> vì con hư! </a:t>
            </a:r>
            <a:r>
              <a:rPr sz="2800" i="1" dirty="0">
                <a:solidFill>
                  <a:schemeClr val="tx1"/>
                </a:solidFill>
                <a:latin typeface="Times New Roman" panose="02020603050405020304" pitchFamily="18" charset="0"/>
                <a:cs typeface="Times New Roman" panose="02020603050405020304" pitchFamily="18" charset="0"/>
              </a:rPr>
              <a:t>tủi nhục</a:t>
            </a:r>
            <a:r>
              <a:rPr sz="2800" dirty="0">
                <a:solidFill>
                  <a:schemeClr val="tx1"/>
                </a:solidFill>
                <a:latin typeface="Times New Roman" panose="02020603050405020304" pitchFamily="18" charset="0"/>
                <a:cs typeface="Times New Roman" panose="02020603050405020304" pitchFamily="18" charset="0"/>
              </a:rPr>
              <a:t> vì bố mẹ có đứa con thiếu giáo dục…Việc như thế con không bao giờ được </a:t>
            </a:r>
            <a:r>
              <a:rPr sz="2800" i="1" dirty="0">
                <a:solidFill>
                  <a:schemeClr val="tx1"/>
                </a:solidFill>
                <a:latin typeface="Times New Roman" panose="02020603050405020304" pitchFamily="18" charset="0"/>
                <a:cs typeface="Times New Roman" panose="02020603050405020304" pitchFamily="18" charset="0"/>
              </a:rPr>
              <a:t>tái phạm</a:t>
            </a:r>
            <a:r>
              <a:rPr sz="2800" dirty="0">
                <a:solidFill>
                  <a:schemeClr val="tx1"/>
                </a:solidFill>
                <a:latin typeface="Times New Roman" panose="02020603050405020304" pitchFamily="18" charset="0"/>
                <a:cs typeface="Times New Roman" panose="02020603050405020304" pitchFamily="18" charset="0"/>
              </a:rPr>
              <a:t> nữa…con phải </a:t>
            </a:r>
            <a:r>
              <a:rPr sz="2800" i="1" dirty="0">
                <a:solidFill>
                  <a:schemeClr val="tx1"/>
                </a:solidFill>
                <a:latin typeface="Times New Roman" panose="02020603050405020304" pitchFamily="18" charset="0"/>
                <a:cs typeface="Times New Roman" panose="02020603050405020304" pitchFamily="18" charset="0"/>
              </a:rPr>
              <a:t>xin lỗi mẹ…xin mẹ</a:t>
            </a:r>
            <a:r>
              <a:rPr sz="2800" dirty="0">
                <a:solidFill>
                  <a:schemeClr val="tx1"/>
                </a:solidFill>
                <a:latin typeface="Times New Roman" panose="02020603050405020304" pitchFamily="18" charset="0"/>
                <a:cs typeface="Times New Roman" panose="02020603050405020304" pitchFamily="18" charset="0"/>
              </a:rPr>
              <a:t> hôn con…xóa đi dấu vết của sự </a:t>
            </a:r>
            <a:r>
              <a:rPr sz="2800" i="1" dirty="0">
                <a:solidFill>
                  <a:schemeClr val="tx1"/>
                </a:solidFill>
                <a:latin typeface="Times New Roman" panose="02020603050405020304" pitchFamily="18" charset="0"/>
                <a:cs typeface="Times New Roman" panose="02020603050405020304" pitchFamily="18" charset="0"/>
              </a:rPr>
              <a:t>vong ơn bội nghĩa, thà</a:t>
            </a:r>
            <a:r>
              <a:rPr sz="2800" dirty="0">
                <a:solidFill>
                  <a:schemeClr val="tx1"/>
                </a:solidFill>
                <a:latin typeface="Times New Roman" panose="02020603050405020304" pitchFamily="18" charset="0"/>
                <a:cs typeface="Times New Roman" panose="02020603050405020304" pitchFamily="18" charset="0"/>
              </a:rPr>
              <a:t> bố </a:t>
            </a:r>
            <a:r>
              <a:rPr sz="2800" i="1" dirty="0">
                <a:solidFill>
                  <a:schemeClr val="tx1"/>
                </a:solidFill>
                <a:latin typeface="Times New Roman" panose="02020603050405020304" pitchFamily="18" charset="0"/>
                <a:cs typeface="Times New Roman" panose="02020603050405020304" pitchFamily="18" charset="0"/>
              </a:rPr>
              <a:t>không có </a:t>
            </a:r>
            <a:r>
              <a:rPr sz="2800" dirty="0">
                <a:solidFill>
                  <a:schemeClr val="tx1"/>
                </a:solidFill>
                <a:latin typeface="Times New Roman" panose="02020603050405020304" pitchFamily="18" charset="0"/>
                <a:cs typeface="Times New Roman" panose="02020603050405020304" pitchFamily="18" charset="0"/>
              </a:rPr>
              <a:t>con </a:t>
            </a:r>
            <a:r>
              <a:rPr sz="2800" i="1" dirty="0">
                <a:solidFill>
                  <a:schemeClr val="tx1"/>
                </a:solidFill>
                <a:latin typeface="Times New Roman" panose="02020603050405020304" pitchFamily="18" charset="0"/>
                <a:cs typeface="Times New Roman" panose="02020603050405020304" pitchFamily="18" charset="0"/>
              </a:rPr>
              <a:t>còn hơn</a:t>
            </a:r>
            <a:r>
              <a:rPr sz="2800" dirty="0">
                <a:solidFill>
                  <a:schemeClr val="tx1"/>
                </a:solidFill>
                <a:latin typeface="Times New Roman" panose="02020603050405020304" pitchFamily="18" charset="0"/>
                <a:cs typeface="Times New Roman" panose="02020603050405020304" pitchFamily="18" charset="0"/>
              </a:rPr>
              <a:t> con </a:t>
            </a:r>
            <a:r>
              <a:rPr sz="2800" i="1" dirty="0">
                <a:solidFill>
                  <a:schemeClr val="tx1"/>
                </a:solidFill>
                <a:latin typeface="Times New Roman" panose="02020603050405020304" pitchFamily="18" charset="0"/>
                <a:cs typeface="Times New Roman" panose="02020603050405020304" pitchFamily="18" charset="0"/>
              </a:rPr>
              <a:t>bội bạc</a:t>
            </a:r>
            <a:r>
              <a:rPr sz="2800" dirty="0">
                <a:solidFill>
                  <a:schemeClr val="tx1"/>
                </a:solidFill>
                <a:latin typeface="Times New Roman" panose="02020603050405020304" pitchFamily="18" charset="0"/>
                <a:cs typeface="Times New Roman" panose="02020603050405020304" pitchFamily="18" charset="0"/>
              </a:rPr>
              <a:t> với mẹ…. Con </a:t>
            </a:r>
            <a:r>
              <a:rPr sz="2800" i="1" dirty="0">
                <a:solidFill>
                  <a:schemeClr val="tx1"/>
                </a:solidFill>
                <a:latin typeface="Times New Roman" panose="02020603050405020304" pitchFamily="18" charset="0"/>
                <a:cs typeface="Times New Roman" panose="02020603050405020304" pitchFamily="18" charset="0"/>
              </a:rPr>
              <a:t>đừng</a:t>
            </a:r>
            <a:r>
              <a:rPr sz="2800" dirty="0">
                <a:solidFill>
                  <a:schemeClr val="tx1"/>
                </a:solidFill>
                <a:latin typeface="Times New Roman" panose="02020603050405020304" pitchFamily="18" charset="0"/>
                <a:cs typeface="Times New Roman" panose="02020603050405020304" pitchFamily="18" charset="0"/>
              </a:rPr>
              <a:t> hôn bố…Trước mặt cô giáo con đã thiếu lễ độ với mẹ…”</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dissolve">
                                      <p:cBhvr>
                                        <p:cTn id="7" dur="500"/>
                                        <p:tgtEl>
                                          <p:spTgt spid="7475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772"/>
                                        </p:tgtEl>
                                        <p:attrNameLst>
                                          <p:attrName>style.visibility</p:attrName>
                                        </p:attrNameLst>
                                      </p:cBhvr>
                                      <p:to>
                                        <p:strVal val="visible"/>
                                      </p:to>
                                    </p:set>
                                    <p:animEffect transition="in" filter="randombar(horizontal)">
                                      <p:cBhvr>
                                        <p:cTn id="12" dur="500"/>
                                        <p:tgtEl>
                                          <p:spTgt spid="74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ldLvl="0" animBg="1"/>
      <p:bldP spid="747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Table 22529"/>
          <p:cNvGraphicFramePr/>
          <p:nvPr>
            <p:extLst>
              <p:ext uri="{D42A27DB-BD31-4B8C-83A1-F6EECF244321}">
                <p14:modId xmlns:p14="http://schemas.microsoft.com/office/powerpoint/2010/main" val="3156501289"/>
              </p:ext>
            </p:extLst>
          </p:nvPr>
        </p:nvGraphicFramePr>
        <p:xfrm>
          <a:off x="228600" y="932120"/>
          <a:ext cx="8763000" cy="13489833"/>
        </p:xfrm>
        <a:graphic>
          <a:graphicData uri="http://schemas.openxmlformats.org/drawingml/2006/table">
            <a:tbl>
              <a:tblPr/>
              <a:tblGrid>
                <a:gridCol w="6605588">
                  <a:extLst>
                    <a:ext uri="{9D8B030D-6E8A-4147-A177-3AD203B41FA5}">
                      <a16:colId xmlns="" xmlns:a16="http://schemas.microsoft.com/office/drawing/2014/main" val="20000"/>
                    </a:ext>
                  </a:extLst>
                </a:gridCol>
                <a:gridCol w="2157412">
                  <a:extLst>
                    <a:ext uri="{9D8B030D-6E8A-4147-A177-3AD203B41FA5}">
                      <a16:colId xmlns="" xmlns:a16="http://schemas.microsoft.com/office/drawing/2014/main" val="20001"/>
                    </a:ext>
                  </a:extLst>
                </a:gridCol>
              </a:tblGrid>
              <a:tr h="236829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sz="2800" b="0" dirty="0">
                          <a:latin typeface="Times New Roman" panose="02020603050405020304" pitchFamily="18" charset="0"/>
                          <a:cs typeface="Times New Roman" panose="02020603050405020304" pitchFamily="18" charset="0"/>
                        </a:rPr>
                        <a:t>- S</a:t>
                      </a:r>
                      <a:r>
                        <a:rPr lang="vi-VN" altLang="x-none" sz="2800" b="0" dirty="0">
                          <a:latin typeface="Times New Roman" panose="02020603050405020304" pitchFamily="18" charset="0"/>
                          <a:cs typeface="Times New Roman" panose="02020603050405020304" pitchFamily="18" charset="0"/>
                        </a:rPr>
                        <a:t>ự </a:t>
                      </a:r>
                      <a:r>
                        <a:rPr sz="2800" b="0" dirty="0">
                          <a:latin typeface="Times New Roman" panose="02020603050405020304" pitchFamily="18" charset="0"/>
                          <a:cs typeface="Times New Roman" panose="02020603050405020304" pitchFamily="18" charset="0"/>
                        </a:rPr>
                        <a:t>hỗn láo của con như một nhát dao đâm v</a:t>
                      </a:r>
                      <a:r>
                        <a:rPr sz="2800" b="0" dirty="0">
                          <a:latin typeface="Times New Roman" panose="02020603050405020304" pitchFamily="18" charset="0"/>
                          <a:ea typeface="Times New Roman" panose="02020603050405020304" pitchFamily="18" charset="0"/>
                        </a:rPr>
                        <a:t>à</a:t>
                      </a:r>
                      <a:r>
                        <a:rPr sz="2800" b="0" dirty="0">
                          <a:latin typeface="Times New Roman" panose="02020603050405020304" pitchFamily="18" charset="0"/>
                          <a:cs typeface="Times New Roman" panose="02020603050405020304" pitchFamily="18" charset="0"/>
                        </a:rPr>
                        <a:t>o tim bố vậy!</a:t>
                      </a:r>
                      <a:endParaRPr lang="vi-VN" altLang="x-none" sz="2800" b="0" dirty="0">
                        <a:latin typeface=".VnTime" panose="020B7200000000000000" pitchFamily="34" charset="0"/>
                        <a:cs typeface="Times New Roman" panose="02020603050405020304" pitchFamily="18" charset="0"/>
                      </a:endParaRPr>
                    </a:p>
                    <a:p>
                      <a:pPr lvl="0" algn="just" eaLnBrk="1" hangingPunct="1">
                        <a:buNone/>
                      </a:pPr>
                      <a:r>
                        <a:rPr sz="2800" b="0" dirty="0">
                          <a:latin typeface="Times New Roman" panose="02020603050405020304" pitchFamily="18" charset="0"/>
                          <a:cs typeface="Times New Roman" panose="02020603050405020304" pitchFamily="18" charset="0"/>
                        </a:rPr>
                        <a:t>- Bố không thể nén được cơn tức giận.</a:t>
                      </a:r>
                      <a:endParaRPr lang="vi-VN" altLang="x-none" sz="2800" b="0" dirty="0">
                        <a:latin typeface=".VnTime" panose="020B7200000000000000" pitchFamily="34" charset="0"/>
                        <a:cs typeface="Times New Roman" panose="02020603050405020304" pitchFamily="18" charset="0"/>
                      </a:endParaRPr>
                    </a:p>
                    <a:p>
                      <a:pPr lvl="0" algn="just" eaLnBrk="1" hangingPunct="1">
                        <a:buNone/>
                      </a:pPr>
                      <a:r>
                        <a:rPr sz="2800" b="0" dirty="0">
                          <a:latin typeface="Times New Roman" panose="02020603050405020304" pitchFamily="18" charset="0"/>
                          <a:cs typeface="Times New Roman" panose="02020603050405020304" pitchFamily="18" charset="0"/>
                        </a:rPr>
                        <a:t>- Con m</a:t>
                      </a:r>
                      <a:r>
                        <a:rPr sz="2800" b="0" dirty="0">
                          <a:latin typeface="Times New Roman" panose="02020603050405020304" pitchFamily="18" charset="0"/>
                          <a:ea typeface="Times New Roman" panose="02020603050405020304" pitchFamily="18" charset="0"/>
                        </a:rPr>
                        <a:t>à</a:t>
                      </a:r>
                      <a:r>
                        <a:rPr sz="2800" b="0" dirty="0">
                          <a:latin typeface="Times New Roman" panose="02020603050405020304" pitchFamily="18" charset="0"/>
                          <a:cs typeface="Times New Roman" panose="02020603050405020304" pitchFamily="18" charset="0"/>
                        </a:rPr>
                        <a:t> lại xúc phạm đến mẹ con ư?</a:t>
                      </a:r>
                      <a:endParaRPr lang="vi-VN" altLang="x-none" sz="2800" b="0" dirty="0">
                        <a:latin typeface=".VnTime" panose="020B7200000000000000" pitchFamily="34" charset="0"/>
                        <a:cs typeface="Times New Roman" panose="02020603050405020304" pitchFamily="18" charset="0"/>
                      </a:endParaRPr>
                    </a:p>
                    <a:p>
                      <a:pPr lvl="0" algn="just" eaLnBrk="1" hangingPunct="1">
                        <a:buNone/>
                      </a:pPr>
                      <a:r>
                        <a:rPr sz="2800" b="0" dirty="0">
                          <a:latin typeface="Times New Roman" panose="02020603050405020304" pitchFamily="18" charset="0"/>
                          <a:cs typeface="Times New Roman" panose="02020603050405020304" pitchFamily="18" charset="0"/>
                        </a:rPr>
                        <a:t>- Thật nhục nhã v</a:t>
                      </a:r>
                      <a:r>
                        <a:rPr sz="2800" b="0" dirty="0">
                          <a:latin typeface="Times New Roman" panose="02020603050405020304" pitchFamily="18" charset="0"/>
                          <a:ea typeface="Times New Roman" panose="02020603050405020304" pitchFamily="18" charset="0"/>
                        </a:rPr>
                        <a:t>à</a:t>
                      </a:r>
                      <a:r>
                        <a:rPr sz="2800" b="0" dirty="0">
                          <a:latin typeface="Times New Roman" panose="02020603050405020304" pitchFamily="18" charset="0"/>
                          <a:cs typeface="Times New Roman" panose="02020603050405020304" pitchFamily="18" charset="0"/>
                        </a:rPr>
                        <a:t> xấu hổ.</a:t>
                      </a:r>
                      <a:endParaRPr lang="vi-VN" sz="2800" b="0" dirty="0">
                        <a:latin typeface="Times New Roman" panose="02020603050405020304" pitchFamily="18" charset="0"/>
                        <a:cs typeface="Times New Roman" panose="02020603050405020304" pitchFamily="18" charset="0"/>
                      </a:endParaRPr>
                    </a:p>
                    <a:p>
                      <a:pPr lvl="0" algn="just" eaLnBrk="1" hangingPunct="1">
                        <a:buNone/>
                      </a:pPr>
                      <a:endParaRPr lang="vi-VN" altLang="x-none" sz="2800" b="0" dirty="0">
                        <a:latin typeface=".VnTime" panose="020B7200000000000000" pitchFamily="34" charset="0"/>
                        <a:cs typeface="Times New Roman" panose="02020603050405020304" pitchFamily="18" charset="0"/>
                      </a:endParaRPr>
                    </a:p>
                    <a:p>
                      <a:pPr lvl="0" algn="just" eaLnBrk="1" hangingPunct="1">
                        <a:buNone/>
                      </a:pPr>
                      <a:r>
                        <a:rPr sz="2800" b="0" dirty="0">
                          <a:latin typeface="Times New Roman" panose="02020603050405020304" pitchFamily="18" charset="0"/>
                          <a:cs typeface="Times New Roman" panose="02020603050405020304" pitchFamily="18" charset="0"/>
                        </a:rPr>
                        <a:t>- Th</a:t>
                      </a:r>
                      <a:r>
                        <a:rPr sz="2800" b="0" dirty="0">
                          <a:latin typeface="Times New Roman" panose="02020603050405020304" pitchFamily="18" charset="0"/>
                          <a:ea typeface="Times New Roman" panose="02020603050405020304" pitchFamily="18" charset="0"/>
                        </a:rPr>
                        <a:t>à</a:t>
                      </a:r>
                      <a:r>
                        <a:rPr sz="2800" b="0" dirty="0">
                          <a:latin typeface="Times New Roman" panose="02020603050405020304" pitchFamily="18" charset="0"/>
                          <a:cs typeface="Times New Roman" panose="02020603050405020304" pitchFamily="18" charset="0"/>
                        </a:rPr>
                        <a:t> rằng bố không có con còn hơn l</a:t>
                      </a:r>
                      <a:r>
                        <a:rPr sz="2800" b="0" dirty="0">
                          <a:latin typeface="Times New Roman" panose="02020603050405020304" pitchFamily="18" charset="0"/>
                          <a:ea typeface="Times New Roman" panose="02020603050405020304" pitchFamily="18" charset="0"/>
                        </a:rPr>
                        <a:t>à</a:t>
                      </a:r>
                      <a:r>
                        <a:rPr sz="2800" b="0" dirty="0">
                          <a:latin typeface="Times New Roman" panose="02020603050405020304" pitchFamily="18" charset="0"/>
                          <a:cs typeface="Times New Roman" panose="02020603050405020304" pitchFamily="18" charset="0"/>
                        </a:rPr>
                        <a:t> thấy con bội bạc với mẹ.</a:t>
                      </a:r>
                      <a:endParaRPr lang="vi-VN" sz="2800" b="0" dirty="0">
                        <a:latin typeface="Times New Roman" panose="02020603050405020304" pitchFamily="18" charset="0"/>
                        <a:cs typeface="Times New Roman" panose="02020603050405020304" pitchFamily="18" charset="0"/>
                      </a:endParaRPr>
                    </a:p>
                    <a:p>
                      <a:pPr lvl="0" algn="just" eaLnBrk="1" hangingPunct="1">
                        <a:buNone/>
                      </a:pPr>
                      <a:endParaRPr lang="en-US" sz="2800" b="0" dirty="0">
                        <a:latin typeface="Times New Roman" panose="02020603050405020304" pitchFamily="18" charset="0"/>
                        <a:cs typeface="Times New Roman" panose="02020603050405020304" pitchFamily="18" charset="0"/>
                      </a:endParaRPr>
                    </a:p>
                    <a:p>
                      <a:pPr lvl="0" algn="just" eaLnBrk="1" hangingPunct="1">
                        <a:buNone/>
                      </a:pPr>
                      <a:r>
                        <a:rPr lang="it-IT" altLang="x-none" sz="2800" b="0" dirty="0">
                          <a:latin typeface="Times New Roman" panose="02020603050405020304" pitchFamily="18" charset="0"/>
                          <a:cs typeface="Times New Roman" panose="02020603050405020304" pitchFamily="18" charset="0"/>
                        </a:rPr>
                        <a:t>- Con phải xin lỗi mẹ.</a:t>
                      </a:r>
                      <a:endParaRPr lang="vi-VN" altLang="x-none" sz="2800" b="0" dirty="0">
                        <a:latin typeface=".VnTime" panose="020B7200000000000000" pitchFamily="34" charset="0"/>
                        <a:cs typeface="Times New Roman" panose="02020603050405020304" pitchFamily="18" charset="0"/>
                      </a:endParaRPr>
                    </a:p>
                    <a:p>
                      <a:pPr lvl="0" algn="just" eaLnBrk="1" hangingPunct="1">
                        <a:buNone/>
                      </a:pPr>
                      <a:r>
                        <a:rPr lang="it-IT" altLang="x-none" sz="2800" b="0" dirty="0">
                          <a:latin typeface="Times New Roman" panose="02020603050405020304" pitchFamily="18" charset="0"/>
                          <a:cs typeface="Times New Roman" panose="02020603050405020304" pitchFamily="18" charset="0"/>
                        </a:rPr>
                        <a:t>- Con hãy cầu xin mẹ hôn con.</a:t>
                      </a:r>
                      <a:endParaRPr lang="vi-VN" altLang="x-none" sz="2800" b="0" dirty="0">
                        <a:latin typeface=".VnTime" panose="020B7200000000000000" pitchFamily="34" charset="0"/>
                        <a:cs typeface="Times New Roman" panose="02020603050405020304" pitchFamily="18" charset="0"/>
                      </a:endParaRPr>
                    </a:p>
                    <a:p>
                      <a:pPr lvl="0" algn="just" eaLnBrk="1" hangingPunct="1">
                        <a:buNone/>
                      </a:pPr>
                      <a:r>
                        <a:rPr sz="2800" b="0" dirty="0">
                          <a:latin typeface="Times New Roman" panose="02020603050405020304" pitchFamily="18" charset="0"/>
                          <a:cs typeface="Times New Roman" panose="02020603050405020304" pitchFamily="18" charset="0"/>
                        </a:rPr>
                        <a:t>- Con hãy nhớ rằng tình yêu thương, kính trọng cha mẹ l</a:t>
                      </a:r>
                      <a:r>
                        <a:rPr sz="2800" b="0" dirty="0">
                          <a:latin typeface="Times New Roman" panose="02020603050405020304" pitchFamily="18" charset="0"/>
                          <a:ea typeface="Times New Roman" panose="02020603050405020304" pitchFamily="18" charset="0"/>
                        </a:rPr>
                        <a:t>à</a:t>
                      </a:r>
                      <a:r>
                        <a:rPr sz="2800" b="0" dirty="0">
                          <a:latin typeface="Times New Roman" panose="02020603050405020304" pitchFamily="18" charset="0"/>
                          <a:cs typeface="Times New Roman" panose="02020603050405020304" pitchFamily="18" charset="0"/>
                        </a:rPr>
                        <a:t> tình cảm thiêng liêng hơn cả...</a:t>
                      </a:r>
                      <a:endParaRPr lang="vi-VN" altLang="x-none" sz="2800" b="0" dirty="0">
                        <a:latin typeface=".VnTime" panose="020B7200000000000000"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sz="2800" b="1" dirty="0">
                        <a:latin typeface=".VnTime" panose="020B7200000000000000"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605788">
                <a:tc>
                  <a:txBody>
                    <a:bodyPr/>
                    <a:lstStyle/>
                    <a:p>
                      <a:pPr lvl="0" algn="just" eaLnBrk="1" hangingPunct="1">
                        <a:buNone/>
                      </a:pPr>
                      <a:endParaRPr lang="vi-VN" altLang="x-none" sz="2800" b="0" dirty="0">
                        <a:latin typeface=".VnTime" panose="020B7200000000000000"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vi-VN"/>
                    </a:p>
                  </a:txBody>
                  <a:tcPr/>
                </a:tc>
                <a:extLst>
                  <a:ext uri="{0D108BD9-81ED-4DB2-BD59-A6C34878D82A}">
                    <a16:rowId xmlns="" xmlns:a16="http://schemas.microsoft.com/office/drawing/2014/main" val="10001"/>
                  </a:ext>
                </a:extLst>
              </a:tr>
              <a:tr h="3909965">
                <a:tc>
                  <a:txBody>
                    <a:bodyPr/>
                    <a:lstStyle/>
                    <a:p>
                      <a:pPr lvl="0" algn="just" eaLnBrk="1" hangingPunct="1">
                        <a:buNone/>
                      </a:pPr>
                      <a:endParaRPr lang="vi-VN" altLang="x-none" sz="2800" b="0" dirty="0">
                        <a:latin typeface=".VnTime" panose="020B7200000000000000"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lvl="0" eaLnBrk="1" hangingPunct="1">
                        <a:buNone/>
                      </a:pPr>
                      <a:endParaRPr lang="vi-VN" altLang="x-none" sz="2800" b="1" dirty="0">
                        <a:latin typeface=".VnTime" panose="020B7200000000000000"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3" name="TextBox 2"/>
          <p:cNvSpPr txBox="1"/>
          <p:nvPr/>
        </p:nvSpPr>
        <p:spPr>
          <a:xfrm>
            <a:off x="6781800" y="848570"/>
            <a:ext cx="2209800" cy="569386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solidFill>
                  <a:srgbClr val="0000FF"/>
                </a:solidFill>
                <a:latin typeface="Times New Roman" panose="02020603050405020304" pitchFamily="18" charset="0"/>
                <a:cs typeface="Times New Roman" panose="02020603050405020304" pitchFamily="18" charset="0"/>
              </a:rPr>
              <a:t>- Tâm trạng: buồn khổ, tức giận, đau đớn tột cùng</a:t>
            </a:r>
          </a:p>
          <a:p>
            <a:pPr marL="0" lvl="0" indent="0" eaLnBrk="1" hangingPunct="1">
              <a:spcBef>
                <a:spcPct val="0"/>
              </a:spcBef>
              <a:buNone/>
            </a:pPr>
            <a:endParaRPr lang="vi-VN" altLang="en-US" sz="2800" dirty="0">
              <a:solidFill>
                <a:srgbClr val="0000FF"/>
              </a:solidFill>
              <a:latin typeface=".VnTime" panose="020B7200000000000000" pitchFamily="34" charset="0"/>
              <a:cs typeface="Times New Roman" panose="02020603050405020304" pitchFamily="18" charset="0"/>
            </a:endParaRPr>
          </a:p>
          <a:p>
            <a:pPr marL="0" lvl="0" indent="0" eaLnBrk="1" hangingPunct="1">
              <a:spcBef>
                <a:spcPct val="0"/>
              </a:spcBef>
              <a:buNone/>
            </a:pPr>
            <a:r>
              <a:rPr lang="en-US" altLang="en-US" sz="2800" dirty="0">
                <a:solidFill>
                  <a:srgbClr val="0000FF"/>
                </a:solidFill>
                <a:latin typeface="Times New Roman" panose="02020603050405020304" pitchFamily="18" charset="0"/>
                <a:cs typeface="Times New Roman" panose="02020603050405020304" pitchFamily="18" charset="0"/>
              </a:rPr>
              <a:t>- Cảnh cáo, nghiêm khắc</a:t>
            </a:r>
          </a:p>
          <a:p>
            <a:pPr marL="0" lvl="0" indent="0" eaLnBrk="1" hangingPunct="1">
              <a:spcBef>
                <a:spcPct val="0"/>
              </a:spcBef>
              <a:buNone/>
            </a:pPr>
            <a:endParaRPr lang="vi-VN" altLang="en-US" sz="2800" dirty="0">
              <a:solidFill>
                <a:srgbClr val="0000FF"/>
              </a:solidFill>
              <a:latin typeface=".VnTime" panose="020B7200000000000000" pitchFamily="34" charset="0"/>
              <a:cs typeface="Times New Roman" panose="02020603050405020304" pitchFamily="18" charset="0"/>
            </a:endParaRPr>
          </a:p>
          <a:p>
            <a:pPr marL="0" lvl="0" indent="0" eaLnBrk="1" hangingPunct="1">
              <a:spcBef>
                <a:spcPct val="0"/>
              </a:spcBef>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Lời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khuyên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nhủ</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chân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thành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sâu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sắc</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800" dirty="0">
                <a:solidFill>
                  <a:srgbClr val="0000FF"/>
                </a:solidFill>
                <a:latin typeface="Times New Roman" panose="02020603050405020304" pitchFamily="18" charset="0"/>
                <a:cs typeface="Times New Roman" panose="02020603050405020304" pitchFamily="18" charset="0"/>
              </a:rPr>
              <a:t>- Yêu thương con.</a:t>
            </a:r>
            <a:endParaRPr lang="en-US" alt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ounded Rectangle 3"/>
          <p:cNvSpPr/>
          <p:nvPr/>
        </p:nvSpPr>
        <p:spPr>
          <a:xfrm>
            <a:off x="93980" y="-62170"/>
            <a:ext cx="5073015" cy="582530"/>
          </a:xfrm>
          <a:prstGeom prst="roundRect">
            <a:avLst>
              <a:gd name="adj" fmla="val 16667"/>
            </a:avLst>
          </a:prstGeom>
          <a:noFill/>
          <a:ln w="57150" cap="flat" cmpd="thickThin">
            <a:noFill/>
            <a:prstDash val="solid"/>
            <a:headEnd type="none" w="med" len="med"/>
            <a:tailEnd type="none" w="med" len="med"/>
          </a:ln>
          <a:extLst>
            <a:ext uri="{909E8E84-426E-40DD-AFC4-6F175D3DCCD1}">
              <a14:hiddenFill xmlns:a14="http://schemas.microsoft.com/office/drawing/2010/main">
                <a:solidFill>
                  <a:srgbClr val="5DA824">
                    <a:alpha val="52000"/>
                  </a:srgbClr>
                </a:solidFill>
              </a14:hiddenFill>
            </a:ext>
          </a:extLst>
        </p:spPr>
        <p:txBody>
          <a:bodyPr wrap="square" anchor="ctr" anchorCtr="0">
            <a:spAutoFit/>
          </a:bodyPr>
          <a:lstStyle/>
          <a:p>
            <a:r>
              <a:rPr sz="2800" b="1" dirty="0">
                <a:solidFill>
                  <a:srgbClr val="FF0000"/>
                </a:solidFill>
                <a:latin typeface="Times New Roman" panose="02020603050405020304" pitchFamily="18" charset="0"/>
                <a:cs typeface="Times New Roman" panose="02020603050405020304" pitchFamily="18" charset="0"/>
              </a:rPr>
              <a:t>2. Nội dung bức thư</a:t>
            </a:r>
            <a:r>
              <a:rPr lang="vi-VN" sz="2800" b="1" dirty="0">
                <a:solidFill>
                  <a:srgbClr val="FF0000"/>
                </a:solidFill>
                <a:latin typeface="Times New Roman" panose="02020603050405020304" pitchFamily="18" charset="0"/>
                <a:cs typeface="Times New Roman" panose="02020603050405020304" pitchFamily="18" charset="0"/>
              </a:rPr>
              <a:t>:</a:t>
            </a:r>
            <a:endParaRPr sz="2800" b="1" dirty="0" err="1">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0090" y="393200"/>
            <a:ext cx="9410980" cy="523220"/>
          </a:xfrm>
          <a:prstGeom prst="rect">
            <a:avLst/>
          </a:prstGeom>
        </p:spPr>
        <p:txBody>
          <a:bodyPr wrap="square">
            <a:spAutoFit/>
          </a:bodyPr>
          <a:lstStyle/>
          <a:p>
            <a:r>
              <a:rPr lang="en-US" altLang="en-US" sz="2800" b="1" i="1" dirty="0">
                <a:solidFill>
                  <a:srgbClr val="FF0000"/>
                </a:solidFill>
                <a:latin typeface="Times New Roman" panose="02020603050405020304" pitchFamily="18" charset="0"/>
              </a:rPr>
              <a:t>a. Thái độ, tình cảm và lời nhắn nhủ của bố dành cho con: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10"/>
                                        <p:tgtEl>
                                          <p:spTgt spid="22530"/>
                                        </p:tgtEl>
                                      </p:cBhvr>
                                    </p:animEffect>
                                    <p:anim calcmode="lin" valueType="num">
                                      <p:cBhvr>
                                        <p:cTn id="8" dur="10" fill="hold"/>
                                        <p:tgtEl>
                                          <p:spTgt spid="22530"/>
                                        </p:tgtEl>
                                        <p:attrNameLst>
                                          <p:attrName>ppt_x</p:attrName>
                                        </p:attrNameLst>
                                      </p:cBhvr>
                                      <p:tavLst>
                                        <p:tav tm="0">
                                          <p:val>
                                            <p:strVal val="#ppt_x"/>
                                          </p:val>
                                        </p:tav>
                                        <p:tav tm="100000">
                                          <p:val>
                                            <p:strVal val="#ppt_x"/>
                                          </p:val>
                                        </p:tav>
                                      </p:tavLst>
                                    </p:anim>
                                    <p:anim calcmode="lin" valueType="num">
                                      <p:cBhvr>
                                        <p:cTn id="9" dur="10" fill="hold"/>
                                        <p:tgtEl>
                                          <p:spTgt spid="22530"/>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9"/>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8" name="Rounded Rectangle 103437"/>
          <p:cNvSpPr/>
          <p:nvPr/>
        </p:nvSpPr>
        <p:spPr>
          <a:xfrm>
            <a:off x="93980" y="38355"/>
            <a:ext cx="5073015" cy="582530"/>
          </a:xfrm>
          <a:prstGeom prst="roundRect">
            <a:avLst>
              <a:gd name="adj" fmla="val 16667"/>
            </a:avLst>
          </a:prstGeom>
          <a:noFill/>
          <a:ln w="57150" cap="flat" cmpd="thickThin">
            <a:noFill/>
            <a:prstDash val="solid"/>
            <a:headEnd type="none" w="med" len="med"/>
            <a:tailEnd type="none" w="med" len="med"/>
          </a:ln>
          <a:extLst>
            <a:ext uri="{909E8E84-426E-40DD-AFC4-6F175D3DCCD1}">
              <a14:hiddenFill xmlns:a14="http://schemas.microsoft.com/office/drawing/2010/main">
                <a:solidFill>
                  <a:srgbClr val="5DA824">
                    <a:alpha val="52000"/>
                  </a:srgbClr>
                </a:solidFill>
              </a14:hiddenFill>
            </a:ext>
          </a:extLst>
        </p:spPr>
        <p:txBody>
          <a:bodyPr wrap="square" anchor="ctr" anchorCtr="0">
            <a:spAutoFit/>
          </a:bodyPr>
          <a:lstStyle/>
          <a:p>
            <a:r>
              <a:rPr sz="2800" b="1" dirty="0">
                <a:solidFill>
                  <a:srgbClr val="FF0000"/>
                </a:solidFill>
                <a:latin typeface="Times New Roman" panose="02020603050405020304" pitchFamily="18" charset="0"/>
                <a:cs typeface="Times New Roman" panose="02020603050405020304" pitchFamily="18" charset="0"/>
              </a:rPr>
              <a:t>2. Nội dung bức thư</a:t>
            </a:r>
            <a:r>
              <a:rPr lang="vi-VN" sz="2800" b="1" dirty="0">
                <a:solidFill>
                  <a:srgbClr val="FF0000"/>
                </a:solidFill>
                <a:latin typeface="Times New Roman" panose="02020603050405020304" pitchFamily="18" charset="0"/>
                <a:cs typeface="Times New Roman" panose="02020603050405020304" pitchFamily="18" charset="0"/>
              </a:rPr>
              <a:t>:</a:t>
            </a:r>
            <a:endParaRPr sz="2800" b="1" dirty="0" err="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0090" y="658662"/>
            <a:ext cx="9410980" cy="523220"/>
          </a:xfrm>
          <a:prstGeom prst="rect">
            <a:avLst/>
          </a:prstGeom>
        </p:spPr>
        <p:txBody>
          <a:bodyPr wrap="square">
            <a:spAutoFit/>
          </a:bodyPr>
          <a:lstStyle/>
          <a:p>
            <a:r>
              <a:rPr lang="en-US" altLang="en-US" sz="2800" b="1" i="1" dirty="0">
                <a:solidFill>
                  <a:srgbClr val="FF0000"/>
                </a:solidFill>
                <a:latin typeface="Times New Roman" panose="02020603050405020304" pitchFamily="18" charset="0"/>
              </a:rPr>
              <a:t>a. Thái độ, tình cảm và lời nhắn nhủ của bố dành cho con:</a:t>
            </a:r>
          </a:p>
        </p:txBody>
      </p:sp>
      <p:sp>
        <p:nvSpPr>
          <p:cNvPr id="11" name="TextBox 10"/>
          <p:cNvSpPr txBox="1"/>
          <p:nvPr/>
        </p:nvSpPr>
        <p:spPr>
          <a:xfrm>
            <a:off x="245985" y="1311985"/>
            <a:ext cx="9182950" cy="523220"/>
          </a:xfrm>
          <a:prstGeom prst="rect">
            <a:avLst/>
          </a:prstGeom>
          <a:noFill/>
          <a:ln w="9525">
            <a:noFill/>
          </a:ln>
        </p:spPr>
        <p:txBody>
          <a:bodyPr wrap="square">
            <a:spAutoFit/>
          </a:bodyPr>
          <a:lstStyle/>
          <a:p>
            <a:r>
              <a:rPr lang="vi-VN" sz="2800" dirty="0">
                <a:solidFill>
                  <a:srgbClr val="0000FF"/>
                </a:solidFill>
                <a:latin typeface="Times New Roman" panose="02020603050405020304" pitchFamily="18" charset="0"/>
                <a:cs typeface="Times New Roman" panose="02020603050405020304" pitchFamily="18" charset="0"/>
              </a:rPr>
              <a:t>*</a:t>
            </a:r>
            <a:r>
              <a:rPr sz="2800" dirty="0">
                <a:solidFill>
                  <a:srgbClr val="0000FF"/>
                </a:solidFill>
                <a:latin typeface="Times New Roman" panose="02020603050405020304" pitchFamily="18" charset="0"/>
                <a:cs typeface="Times New Roman" panose="02020603050405020304" pitchFamily="18" charset="0"/>
              </a:rPr>
              <a:t> Sử dụng câu cầu khiến làm cho lời văn rõ ràng, dứt khoát</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14" name="Text Box 10"/>
          <p:cNvSpPr txBox="1"/>
          <p:nvPr/>
        </p:nvSpPr>
        <p:spPr>
          <a:xfrm>
            <a:off x="397775" y="1986995"/>
            <a:ext cx="8594019" cy="523220"/>
          </a:xfrm>
          <a:prstGeom prst="rect">
            <a:avLst/>
          </a:prstGeom>
          <a:noFill/>
        </p:spPr>
        <p:txBody>
          <a:bodyPr wrap="none" rtlCol="0" anchor="t">
            <a:spAutoFit/>
          </a:bodyPr>
          <a:lstStyle/>
          <a:p>
            <a:r>
              <a:rPr lang="en-US" sz="28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28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2800" b="1" dirty="0">
                <a:solidFill>
                  <a:srgbClr val="FF0000"/>
                </a:solidFill>
                <a:latin typeface="Times New Roman" panose="02020603050405020304" pitchFamily="18" charset="0"/>
                <a:cs typeface="Times New Roman" panose="02020603050405020304" pitchFamily="18" charset="0"/>
                <a:sym typeface="+mn-ea"/>
              </a:rPr>
              <a:t>M</a:t>
            </a:r>
            <a:r>
              <a:rPr sz="2800" b="1" dirty="0">
                <a:solidFill>
                  <a:srgbClr val="FF0000"/>
                </a:solidFill>
                <a:latin typeface="Times New Roman" panose="02020603050405020304" pitchFamily="18" charset="0"/>
                <a:cs typeface="Times New Roman" panose="02020603050405020304" pitchFamily="18" charset="0"/>
                <a:sym typeface="+mn-ea"/>
              </a:rPr>
              <a:t>ột người cha mẫu mực, sâu sắc, thấu hiểu đạo lý.</a:t>
            </a:r>
            <a:endParaRPr lang="en-US" sz="2800" b="1" dirty="0">
              <a:solidFill>
                <a:srgbClr val="FF0000"/>
              </a:solidFill>
              <a:latin typeface="Times New Roman" panose="02020603050405020304" pitchFamily="18" charset="0"/>
              <a:cs typeface="Times New Roman" panose="02020603050405020304" pitchFamily="18" charset="0"/>
              <a:sym typeface="+mn-ea"/>
            </a:endParaRPr>
          </a:p>
        </p:txBody>
      </p:sp>
      <p:sp>
        <p:nvSpPr>
          <p:cNvPr id="15" name="Rectangles 95237"/>
          <p:cNvSpPr/>
          <p:nvPr/>
        </p:nvSpPr>
        <p:spPr>
          <a:xfrm>
            <a:off x="170090" y="2745945"/>
            <a:ext cx="7741290" cy="523220"/>
          </a:xfrm>
          <a:prstGeom prst="rect">
            <a:avLst/>
          </a:prstGeom>
          <a:noFill/>
          <a:ln w="9525">
            <a:noFill/>
          </a:ln>
        </p:spPr>
        <p:txBody>
          <a:bodyPr wrap="square" anchor="ctr" anchorCtr="0">
            <a:spAutoFit/>
          </a:bodyPr>
          <a:lstStyle/>
          <a:p>
            <a:r>
              <a:rPr sz="2800" b="1" i="1" dirty="0">
                <a:solidFill>
                  <a:srgbClr val="FF0000"/>
                </a:solidFill>
                <a:latin typeface="Times New Roman" panose="02020603050405020304" pitchFamily="18" charset="0"/>
                <a:cs typeface="Times New Roman" panose="02020603050405020304" pitchFamily="18" charset="0"/>
              </a:rPr>
              <a:t>b. Hình ảnh người mẹ</a:t>
            </a:r>
            <a:r>
              <a:rPr lang="vi-VN" sz="2800" b="1" i="1" dirty="0">
                <a:solidFill>
                  <a:srgbClr val="FF0000"/>
                </a:solidFill>
                <a:latin typeface="Times New Roman" panose="02020603050405020304" pitchFamily="18" charset="0"/>
                <a:cs typeface="Times New Roman" panose="02020603050405020304" pitchFamily="18" charset="0"/>
              </a:rPr>
              <a:t> qua lời gợi nhắc của bố:</a:t>
            </a:r>
            <a:endParaRPr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00307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1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ox(in)">
                                      <p:cBhvr>
                                        <p:cTn id="19" dur="1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1625</Words>
  <Application>Microsoft Office PowerPoint</Application>
  <PresentationFormat>On-screen Show (4:3)</PresentationFormat>
  <Paragraphs>116</Paragraphs>
  <Slides>21</Slides>
  <Notes>3</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Blue Waves</vt:lpstr>
      <vt:lpstr>Default Design</vt:lpstr>
      <vt:lpstr>Office Theme</vt:lpstr>
      <vt:lpstr>PowerPoint Presentation</vt:lpstr>
      <vt:lpstr>PowerPoint Presentation</vt:lpstr>
      <vt:lpstr>I. ĐỌC - HIỂU CHÚ THÍCH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 em, điều gì khiến En-ri-cô xúc động khi đọc thư bố?</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Microsoft</cp:lastModifiedBy>
  <cp:revision>81</cp:revision>
  <dcterms:created xsi:type="dcterms:W3CDTF">2007-07-15T07:12:38Z</dcterms:created>
  <dcterms:modified xsi:type="dcterms:W3CDTF">2021-09-10T12:16:16Z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1033-11.2.0.10130</vt:lpwstr>
  </property>
</Properties>
</file>