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5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446" y="48"/>
      </p:cViewPr>
      <p:guideLst>
        <p:guide orient="horz" pos="2158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" type="objOnly">
  <p:cSld name="OBJECT_ONLY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body" idx="1"/>
          </p:nvPr>
        </p:nvSpPr>
        <p:spPr>
          <a:xfrm>
            <a:off x="457200" y="274638"/>
            <a:ext cx="8229600" cy="585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able" type="tbl">
  <p:cSld name="TABLE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1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/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/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/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99" name="Google Shape;99;p15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324100" y="3659188"/>
            <a:ext cx="304800" cy="40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0" name="Google Shape;100;p15" descr="EJ1450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76835" y="76200"/>
            <a:ext cx="9144000" cy="6853238"/>
          </a:xfrm>
          <a:prstGeom prst="rect">
            <a:avLst/>
          </a:prstGeom>
          <a:solidFill>
            <a:srgbClr val="FF3300"/>
          </a:solidFill>
          <a:ln w="9525" cap="flat" cmpd="sng">
            <a:solidFill>
              <a:srgbClr val="FF3300"/>
            </a:solidFill>
            <a:prstDash val="solid"/>
            <a:miter lim="8000"/>
            <a:headEnd type="none" w="sm" len="sm"/>
            <a:tailEnd type="none" w="sm" len="sm"/>
          </a:ln>
        </p:spPr>
      </p:pic>
      <p:sp>
        <p:nvSpPr>
          <p:cNvPr id="101" name="Google Shape;101;p15"/>
          <p:cNvSpPr/>
          <p:nvPr/>
        </p:nvSpPr>
        <p:spPr>
          <a:xfrm>
            <a:off x="1524000" y="2286000"/>
            <a:ext cx="5867400" cy="2895600"/>
          </a:xfrm>
          <a:prstGeom prst="rect">
            <a:avLst/>
          </a:prstGeom>
        </p:spPr>
      </p:sp>
      <p:pic>
        <p:nvPicPr>
          <p:cNvPr id="102" name="Google Shape;102;p15" descr="hummingbirds_hovering_hg_clr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5">
            <a:alphaModFix/>
          </a:blip>
          <a:srcRect/>
          <a:stretch/>
        </p:blipFill>
        <p:spPr>
          <a:xfrm>
            <a:off x="7543800" y="76200"/>
            <a:ext cx="175260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5"/>
          <p:cNvSpPr/>
          <p:nvPr/>
        </p:nvSpPr>
        <p:spPr>
          <a:xfrm>
            <a:off x="1447800" y="3048000"/>
            <a:ext cx="6198870" cy="148907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1" i="1">
                <a:ln w="9525" cap="flat" cmpd="sng">
                  <a:solidFill>
                    <a:srgbClr val="CC00FF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Times New Roman"/>
              </a:rPr>
              <a:t>LÃO HẠC</a:t>
            </a:r>
            <a:br>
              <a:rPr b="1" i="1">
                <a:ln w="9525" cap="flat" cmpd="sng">
                  <a:solidFill>
                    <a:srgbClr val="CC00FF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Times New Roman"/>
              </a:rPr>
            </a:br>
            <a:r>
              <a:rPr b="1" i="1">
                <a:ln w="9525" cap="flat" cmpd="sng">
                  <a:solidFill>
                    <a:srgbClr val="CC00FF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latin typeface="Times New Roman"/>
              </a:rPr>
              <a:t>                 (Nam Cao)</a:t>
            </a:r>
          </a:p>
        </p:txBody>
      </p:sp>
      <p:sp>
        <p:nvSpPr>
          <p:cNvPr id="104" name="Google Shape;104;p15"/>
          <p:cNvSpPr txBox="1"/>
          <p:nvPr/>
        </p:nvSpPr>
        <p:spPr>
          <a:xfrm>
            <a:off x="2628900" y="2133600"/>
            <a:ext cx="2663825" cy="6438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0033"/>
              </a:buClr>
              <a:buSzPts val="3600"/>
              <a:buFont typeface="Arial"/>
              <a:buNone/>
            </a:pPr>
            <a:r>
              <a:rPr lang="en-US" sz="3600" b="1" i="0" u="none" strike="noStrike" cap="none">
                <a:solidFill>
                  <a:srgbClr val="660033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800" b="1" i="0" u="none" strike="noStrike" cap="non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VĂN BẢN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6"/>
          <p:cNvSpPr/>
          <p:nvPr/>
        </p:nvSpPr>
        <p:spPr>
          <a:xfrm>
            <a:off x="5715" y="0"/>
            <a:ext cx="9168130" cy="918210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FFCCFF"/>
              </a:gs>
            </a:gsLst>
            <a:path path="circle">
              <a:fillToRect l="50000" t="50000" r="50000" b="50000"/>
            </a:path>
            <a:tileRect/>
          </a:gradFill>
          <a:ln w="952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i="0" u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6"/>
          <p:cNvSpPr/>
          <p:nvPr/>
        </p:nvSpPr>
        <p:spPr>
          <a:xfrm>
            <a:off x="1219200" y="133350"/>
            <a:ext cx="6047105" cy="113728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1" i="0">
                <a:ln w="19050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latin typeface="Times New Roman"/>
              </a:rPr>
              <a:t>HƯỚNG DẪN CHUẨN BỊ BÀI</a:t>
            </a:r>
          </a:p>
        </p:txBody>
      </p:sp>
      <p:sp>
        <p:nvSpPr>
          <p:cNvPr id="111" name="Google Shape;111;p16"/>
          <p:cNvSpPr/>
          <p:nvPr/>
        </p:nvSpPr>
        <p:spPr>
          <a:xfrm>
            <a:off x="-1" y="891540"/>
            <a:ext cx="9138285" cy="5854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Đọc văn bản: </a:t>
            </a:r>
            <a:r>
              <a:rPr lang="en-US" sz="3200" b="1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“Lão Hạc”</a:t>
            </a: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SGK / trang 38 - 45</a:t>
            </a:r>
            <a:endParaRPr sz="3200" b="1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2. Tìm hiểu sơ lược về tác giả Nam Cao (Cuộc đời và sự nghiệp)                                    </a:t>
            </a:r>
            <a:endParaRPr/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3. Tìm hiểu đôi nét về tác phẩm, chú ý các các nội dung:</a:t>
            </a:r>
            <a:endParaRPr/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sng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Gợi ý:</a:t>
            </a: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- Chủ đề</a:t>
            </a:r>
            <a:endParaRPr sz="3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1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- </a:t>
            </a: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Thể loại </a:t>
            </a:r>
            <a:endParaRPr sz="3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- Ngôi kể</a:t>
            </a:r>
            <a:endParaRPr sz="3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- Bố cục</a:t>
            </a:r>
            <a:endParaRPr sz="3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- Phương thức biểu đạt</a:t>
            </a:r>
            <a:endParaRPr sz="3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7"/>
          <p:cNvSpPr/>
          <p:nvPr/>
        </p:nvSpPr>
        <p:spPr>
          <a:xfrm>
            <a:off x="5715" y="0"/>
            <a:ext cx="9168130" cy="918210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FFCCFF"/>
              </a:gs>
            </a:gsLst>
            <a:path path="circle">
              <a:fillToRect l="50000" t="50000" r="50000" b="50000"/>
            </a:path>
            <a:tileRect/>
          </a:gradFill>
          <a:ln w="952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i="0" u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7"/>
          <p:cNvSpPr/>
          <p:nvPr/>
        </p:nvSpPr>
        <p:spPr>
          <a:xfrm>
            <a:off x="1219200" y="133350"/>
            <a:ext cx="6047105" cy="113728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1" i="0">
                <a:ln w="19050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latin typeface="Times New Roman"/>
              </a:rPr>
              <a:t>HƯỚNG DẪN CHUẨN BỊ BÀI</a:t>
            </a:r>
          </a:p>
        </p:txBody>
      </p:sp>
      <p:sp>
        <p:nvSpPr>
          <p:cNvPr id="118" name="Google Shape;118;p17"/>
          <p:cNvSpPr/>
          <p:nvPr/>
        </p:nvSpPr>
        <p:spPr>
          <a:xfrm>
            <a:off x="6350" y="918210"/>
            <a:ext cx="9166860" cy="52647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4. Tìm hiểu văn bản ( Suy nghĩ và trả lời các câu hỏi sau)</a:t>
            </a:r>
            <a:endParaRPr/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</a:t>
            </a: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Vì sao lão Hạc thương cậu Vàng nhưng đành phải bán đi?</a:t>
            </a:r>
            <a:endParaRPr/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Sau khi bán cậu Vàng, lão Hạc có thể chọn con đường sống nhưng vì sao lão lại chọn cái chết đau đớn và dữ dội như vậy?</a:t>
            </a:r>
            <a:endParaRPr/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rPr lang="en-US" sz="3200" b="0" i="0" u="none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 Hãy tìm một số câu nói thể hiện sự trăn trở của ông giáo khi nói về lão Hạc.</a:t>
            </a:r>
            <a:endParaRPr/>
          </a:p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28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8"/>
          <p:cNvSpPr/>
          <p:nvPr/>
        </p:nvSpPr>
        <p:spPr>
          <a:xfrm>
            <a:off x="5715" y="0"/>
            <a:ext cx="9168130" cy="918210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FFCCFF"/>
              </a:gs>
            </a:gsLst>
            <a:path path="circle">
              <a:fillToRect l="50000" t="50000" r="50000" b="50000"/>
            </a:path>
            <a:tileRect/>
          </a:gradFill>
          <a:ln w="9525" cap="flat" cmpd="sng">
            <a:solidFill>
              <a:schemeClr val="lt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1" i="0" u="non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8"/>
          <p:cNvSpPr/>
          <p:nvPr/>
        </p:nvSpPr>
        <p:spPr>
          <a:xfrm>
            <a:off x="1219200" y="133350"/>
            <a:ext cx="6047105" cy="113728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1" i="0">
                <a:ln w="19050" cap="flat" cmpd="sng">
                  <a:solidFill>
                    <a:srgbClr val="FF0000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FFFF00"/>
                </a:solidFill>
                <a:latin typeface="Arial"/>
              </a:rPr>
              <a:t>HƯỚNG DẪN CHUẨN BỊ BÀI</a:t>
            </a:r>
          </a:p>
        </p:txBody>
      </p:sp>
      <p:sp>
        <p:nvSpPr>
          <p:cNvPr id="125" name="Google Shape;125;p18"/>
          <p:cNvSpPr/>
          <p:nvPr/>
        </p:nvSpPr>
        <p:spPr>
          <a:xfrm>
            <a:off x="226060" y="1371600"/>
            <a:ext cx="8727440" cy="209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US" sz="3200" b="1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5. Câu hỏi vận dụng:                                  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  <a:buSzPts val="3200"/>
              <a:buFont typeface="Arial"/>
              <a:buNone/>
            </a:pPr>
            <a:r>
              <a:rPr lang="en-US" sz="3200" b="1" i="0" u="none">
                <a:solidFill>
                  <a:srgbClr val="00B05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US" sz="3200" b="0" i="0" u="none" strike="noStrike" cap="non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Từ nhân cách tỏa sáng trong tâm hồn lão Hạc, em </a:t>
            </a:r>
            <a:r>
              <a:rPr lang="en-US" sz="3200" b="0" i="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học tập được điều gì và thể hiện điều ấy như thế nào trong cuộc sống?</a:t>
            </a:r>
            <a:r>
              <a:rPr lang="en-US"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3200" b="0" i="0" u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9"/>
          <p:cNvSpPr txBox="1"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31" name="Google Shape;131;p19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324100" y="3659188"/>
            <a:ext cx="304800" cy="406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19" descr="EJ1450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9144000" cy="6853238"/>
          </a:xfrm>
          <a:prstGeom prst="rect">
            <a:avLst/>
          </a:prstGeom>
          <a:solidFill>
            <a:srgbClr val="FF3300"/>
          </a:solidFill>
          <a:ln w="9525" cap="flat" cmpd="sng">
            <a:solidFill>
              <a:srgbClr val="FF3300"/>
            </a:solidFill>
            <a:prstDash val="solid"/>
            <a:miter lim="8000"/>
            <a:headEnd type="none" w="sm" len="sm"/>
            <a:tailEnd type="none" w="sm" len="sm"/>
          </a:ln>
        </p:spPr>
      </p:pic>
      <p:sp>
        <p:nvSpPr>
          <p:cNvPr id="133" name="Google Shape;133;p19"/>
          <p:cNvSpPr/>
          <p:nvPr/>
        </p:nvSpPr>
        <p:spPr>
          <a:xfrm>
            <a:off x="1524000" y="2286000"/>
            <a:ext cx="5867400" cy="2895600"/>
          </a:xfrm>
          <a:prstGeom prst="rect">
            <a:avLst/>
          </a:prstGeom>
        </p:spPr>
      </p:sp>
      <p:pic>
        <p:nvPicPr>
          <p:cNvPr id="134" name="Google Shape;134;p19" descr="hummingbirds_hovering_hg_clr"/>
          <p:cNvPicPr preferRelativeResize="0">
            <a:picLocks noGrp="1"/>
          </p:cNvPicPr>
          <p:nvPr>
            <p:ph type="body" idx="4294967295"/>
          </p:nvPr>
        </p:nvPicPr>
        <p:blipFill rotWithShape="1">
          <a:blip r:embed="rId5">
            <a:alphaModFix/>
          </a:blip>
          <a:srcRect/>
          <a:stretch/>
        </p:blipFill>
        <p:spPr>
          <a:xfrm>
            <a:off x="7543800" y="76200"/>
            <a:ext cx="175260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19"/>
          <p:cNvSpPr/>
          <p:nvPr/>
        </p:nvSpPr>
        <p:spPr>
          <a:xfrm>
            <a:off x="1638300" y="2514600"/>
            <a:ext cx="5905500" cy="148907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1" i="1">
                <a:ln w="9525" cap="flat" cmpd="sng">
                  <a:solidFill>
                    <a:srgbClr val="CC00FF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CC00FF"/>
                </a:solidFill>
                <a:latin typeface="Times New Roman"/>
              </a:rPr>
              <a:t>Chúc các em có những tìm hiểu, </a:t>
            </a:r>
            <a:br>
              <a:rPr b="1" i="1">
                <a:ln w="9525" cap="flat" cmpd="sng">
                  <a:solidFill>
                    <a:srgbClr val="CC00FF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CC00FF"/>
                </a:solidFill>
                <a:latin typeface="Times New Roman"/>
              </a:rPr>
            </a:br>
            <a:r>
              <a:rPr b="1" i="1">
                <a:ln w="9525" cap="flat" cmpd="sng">
                  <a:solidFill>
                    <a:srgbClr val="CC00FF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CC00FF"/>
                </a:solidFill>
                <a:latin typeface="Times New Roman"/>
              </a:rPr>
              <a:t>khám phá thật thú vị nhé!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Trình chiếu Trên màn hình (4:3)</PresentationFormat>
  <Paragraphs>21</Paragraphs>
  <Slides>5</Slides>
  <Notes>5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3</vt:i4>
      </vt:variant>
      <vt:variant>
        <vt:lpstr>Chủ đề</vt:lpstr>
      </vt:variant>
      <vt:variant>
        <vt:i4>1</vt:i4>
      </vt:variant>
      <vt:variant>
        <vt:lpstr>Tiêu đề Bản chiếu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Default Design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pc</dc:creator>
  <cp:lastModifiedBy>ANH TUAN NGUYEN</cp:lastModifiedBy>
  <cp:revision>1</cp:revision>
  <dcterms:modified xsi:type="dcterms:W3CDTF">2021-09-08T04:01:48Z</dcterms:modified>
</cp:coreProperties>
</file>