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314" r:id="rId2"/>
    <p:sldId id="315" r:id="rId3"/>
    <p:sldId id="316" r:id="rId4"/>
    <p:sldId id="317" r:id="rId5"/>
    <p:sldId id="318" r:id="rId6"/>
    <p:sldId id="319" r:id="rId7"/>
    <p:sldId id="320" r:id="rId8"/>
    <p:sldId id="321" r:id="rId9"/>
    <p:sldId id="312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12FC"/>
    <a:srgbClr val="030349"/>
    <a:srgbClr val="1D7F50"/>
    <a:srgbClr val="FFFFFF"/>
    <a:srgbClr val="FCFBF6"/>
    <a:srgbClr val="5EA00E"/>
    <a:srgbClr val="E0F0E3"/>
    <a:srgbClr val="E1F0E3"/>
    <a:srgbClr val="ECF6EE"/>
    <a:srgbClr val="76BC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29" autoAdjust="0"/>
    <p:restoredTop sz="94660"/>
  </p:normalViewPr>
  <p:slideViewPr>
    <p:cSldViewPr snapToGrid="0">
      <p:cViewPr varScale="1">
        <p:scale>
          <a:sx n="68" d="100"/>
          <a:sy n="68" d="100"/>
        </p:scale>
        <p:origin x="85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A7AAC-5656-4F87-B359-473ABD83872C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C0FC6-12E5-4CF8-AD5C-4E0CEB282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95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C0FC6-12E5-4CF8-AD5C-4E0CEB282E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29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pPr/>
              <a:t>2021/9/8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400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QQ截图20190104102515"/>
          <p:cNvPicPr>
            <a:picLocks noChangeAspect="1"/>
          </p:cNvPicPr>
          <p:nvPr/>
        </p:nvPicPr>
        <p:blipFill>
          <a:blip r:embed="rId13"/>
          <a:srcRect t="794"/>
          <a:stretch>
            <a:fillRect/>
          </a:stretch>
        </p:blipFill>
        <p:spPr>
          <a:xfrm>
            <a:off x="635" y="5715"/>
            <a:ext cx="12190730" cy="684720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17805" y="237490"/>
            <a:ext cx="11756390" cy="6449060"/>
            <a:chOff x="343" y="374"/>
            <a:chExt cx="18514" cy="10156"/>
          </a:xfrm>
        </p:grpSpPr>
        <p:sp>
          <p:nvSpPr>
            <p:cNvPr id="8" name="矩形 7"/>
            <p:cNvSpPr/>
            <p:nvPr/>
          </p:nvSpPr>
          <p:spPr>
            <a:xfrm>
              <a:off x="343" y="374"/>
              <a:ext cx="18514" cy="10156"/>
            </a:xfrm>
            <a:prstGeom prst="rect">
              <a:avLst/>
            </a:prstGeom>
            <a:noFill/>
            <a:ln>
              <a:solidFill>
                <a:srgbClr val="1D7F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63" y="640"/>
              <a:ext cx="18074" cy="9640"/>
            </a:xfrm>
            <a:prstGeom prst="rect">
              <a:avLst/>
            </a:prstGeom>
            <a:noFill/>
            <a:ln>
              <a:solidFill>
                <a:srgbClr val="1D7F5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" y="0"/>
            <a:ext cx="12174538" cy="684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12187238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86560" y="1597582"/>
            <a:ext cx="73033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a-DK" sz="32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Chủ đề: Văn bản và tạo lập văn bản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/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4: “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đọan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 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SGK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50</a:t>
            </a:r>
          </a:p>
        </p:txBody>
      </p:sp>
      <p:sp>
        <p:nvSpPr>
          <p:cNvPr id="5" name="Rectangle 4"/>
          <p:cNvSpPr/>
          <p:nvPr/>
        </p:nvSpPr>
        <p:spPr>
          <a:xfrm>
            <a:off x="3093386" y="757698"/>
            <a:ext cx="5731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HƯỚNG DẪN CHUẨN BỊ BÀI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48" y="734854"/>
            <a:ext cx="2573338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538" y="91167"/>
            <a:ext cx="2938462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724043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3602" y="867321"/>
            <a:ext cx="10326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I/ Tác dụng của việc liên kết các đoạn văn trong văn bản </a:t>
            </a:r>
          </a:p>
        </p:txBody>
      </p:sp>
      <p:sp>
        <p:nvSpPr>
          <p:cNvPr id="6" name="Rectangle 5"/>
          <p:cNvSpPr/>
          <p:nvPr/>
        </p:nvSpPr>
        <p:spPr>
          <a:xfrm>
            <a:off x="113602" y="1766671"/>
            <a:ext cx="5823174" cy="507831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altLang="vi-VN" sz="20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sân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Mĩ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dày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gương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tươi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sủa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>
              <a:spcBef>
                <a:spcPct val="50000"/>
              </a:spcBef>
              <a:defRPr/>
            </a:pP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ngang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Hòa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bẫy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quyên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thằng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Minh,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ghé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ấy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lạ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chung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quanh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nhìn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cửa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kính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treo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tường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ráo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altLang="vi-VN" sz="2400" b="1" i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6196083" y="1779687"/>
            <a:ext cx="5759355" cy="5078313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altLang="vi-VN" sz="20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sân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Mĩ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dày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áo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quần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gương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vui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tươi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sủa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>
              <a:spcBef>
                <a:spcPct val="50000"/>
              </a:spcBef>
              <a:defRPr/>
            </a:pP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altLang="vi-VN" sz="2400" b="1" i="1" kern="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altLang="vi-VN" sz="2400" b="1" i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altLang="vi-VN" sz="2400" b="1" i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latin typeface="Arial" pitchFamily="34" charset="0"/>
                <a:cs typeface="Arial" pitchFamily="34" charset="0"/>
              </a:rPr>
              <a:t>mấy</a:t>
            </a:r>
            <a:r>
              <a:rPr lang="en-US" altLang="vi-VN" sz="2400" b="1" i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latin typeface="Arial" pitchFamily="34" charset="0"/>
                <a:cs typeface="Arial" pitchFamily="34" charset="0"/>
              </a:rPr>
              <a:t>hôm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ngang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Hòa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bẫy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quyên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thằng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Minh,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ghé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ấy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lạ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chung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quanh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nhìn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cửa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kính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treo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tường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ráo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i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altLang="vi-VN" sz="2400" b="1" i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5725" y="1311830"/>
            <a:ext cx="1874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2400" b="1" u="sng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Ví dụ 1/ I/50</a:t>
            </a:r>
          </a:p>
        </p:txBody>
      </p:sp>
      <p:sp>
        <p:nvSpPr>
          <p:cNvPr id="9" name="Rectangle 8"/>
          <p:cNvSpPr/>
          <p:nvPr/>
        </p:nvSpPr>
        <p:spPr>
          <a:xfrm>
            <a:off x="7653284" y="1305006"/>
            <a:ext cx="2132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altLang="vi-VN" sz="2400" b="1" u="sng" kern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altLang="vi-VN" sz="2400" b="1" u="sng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400" b="1" u="sng" kern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altLang="vi-VN" sz="2400" b="1" u="sng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2/ 50,51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95739">
            <a:off x="9943101" y="-105023"/>
            <a:ext cx="2663825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18" y="243859"/>
            <a:ext cx="738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02058" y="10666"/>
            <a:ext cx="103166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a-DK" sz="2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Chủ đề: Văn bản và tạo lập văn bản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/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4: “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đọan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50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65842" y="348917"/>
            <a:ext cx="84980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da-DK" sz="2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Chủ đề: Văn bản và tạo lập văn bản </a:t>
            </a:r>
            <a:endParaRPr lang="en-US" sz="2800" b="1" dirty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/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4: “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đọan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5891"/>
            <a:ext cx="1243012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6482" y="1350092"/>
            <a:ext cx="10385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vi-VN" sz="28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 Tác dụng của việc liên kết các đoạn văn trong văn bản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4188" y="1982690"/>
            <a:ext cx="93896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Bước 1: Đọc kĩ ví dụ 1, ví dụ 2 ở s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lide</a:t>
            </a:r>
            <a:r>
              <a:rPr lang="vi-VN" sz="2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trên. </a:t>
            </a:r>
          </a:p>
          <a:p>
            <a:pPr lvl="0">
              <a:defRPr/>
            </a:pPr>
            <a:r>
              <a:rPr lang="vi-VN" sz="2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Bước 2: Suy ngẫm để trả lời các câu hỏi sau. </a:t>
            </a:r>
          </a:p>
          <a:p>
            <a:pPr lvl="0">
              <a:defRPr/>
            </a:pPr>
            <a:endParaRPr lang="vi-VN" kern="0" dirty="0">
              <a:solidFill>
                <a:sysClr val="windowText" lastClr="000000"/>
              </a:solidFill>
              <a:latin typeface="Times New Roman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1" y="3436063"/>
            <a:ext cx="2347912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2" y="2834434"/>
            <a:ext cx="10563226" cy="2709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50590" y="2863041"/>
            <a:ext cx="79020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kern="0" dirty="0">
                <a:latin typeface="Arial" pitchFamily="34" charset="0"/>
                <a:cs typeface="Arial" pitchFamily="34" charset="0"/>
              </a:rPr>
              <a:t>So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sánh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bày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ví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dụ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.</a:t>
            </a:r>
            <a:endParaRPr lang="x-none" sz="2400" b="1" i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76215" y="3773933"/>
            <a:ext cx="77528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Cụm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mấy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hôm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”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bổ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sung ý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đoạn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thứ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400" b="1" kern="0" dirty="0">
                <a:latin typeface="Arial" pitchFamily="34" charset="0"/>
                <a:cs typeface="Arial" pitchFamily="34" charset="0"/>
              </a:rPr>
              <a:t>?</a:t>
            </a:r>
            <a:endParaRPr lang="x-none" sz="2400" b="1" i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0996" y="4713430"/>
            <a:ext cx="84352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Theo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cụm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hệ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  <a:endParaRPr lang="x-none" sz="2400" b="1" i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1506" y="5636213"/>
            <a:ext cx="11131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Bước 3: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Cụm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vi-VN" sz="2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rút</a:t>
            </a:r>
            <a:r>
              <a:rPr lang="en-US" sz="2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vi-VN" sz="2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kết luận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về tác dụng của việc liên kết các đoạn văn trong văn bản</a:t>
            </a:r>
            <a:r>
              <a:rPr lang="en-US" sz="2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vi-VN" sz="24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953" y="-723937"/>
            <a:ext cx="3230562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759" y="1720813"/>
            <a:ext cx="11334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953" y="554532"/>
            <a:ext cx="11334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24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7151" y="303892"/>
            <a:ext cx="97786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II/ Cách liên kết các đoạn văn trong văn bản</a:t>
            </a:r>
          </a:p>
        </p:txBody>
      </p:sp>
      <p:sp>
        <p:nvSpPr>
          <p:cNvPr id="6" name="Rectangle 5"/>
          <p:cNvSpPr/>
          <p:nvPr/>
        </p:nvSpPr>
        <p:spPr>
          <a:xfrm>
            <a:off x="257151" y="790292"/>
            <a:ext cx="9118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vi-VN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 ví dụ a, b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d</a:t>
            </a:r>
            <a:r>
              <a:rPr lang="vi-VN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 II/51,52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(VD c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VD2/50,51và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sile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2 ở </a:t>
            </a:r>
            <a:r>
              <a:rPr lang="en-US" sz="2400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vi-VN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0924" y="1325597"/>
            <a:ext cx="11370741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19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khâu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khoa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tộc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lịch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giới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khâu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khâu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thụ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văn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bắt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hay,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9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0924" y="2700437"/>
            <a:ext cx="11247910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lúc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ngang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Hòa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An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bẫy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chim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quyên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thằng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Minh,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ghé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ấy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lạ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chung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quanh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nhìn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cửa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kính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treo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tường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ráo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mắt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Mĩ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trông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xinh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xắn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oai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nghiêm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đình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Hòa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Ấp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Sân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rộng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buổi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trưa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hè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vắng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lặng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Lòng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đâm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lo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sợ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vơ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9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923" y="4975448"/>
            <a:ext cx="11370741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19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d.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Bây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đưa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chỗ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sữa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chữa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just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chớ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giấu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dốt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nhờ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phê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phê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tiến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1900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altLang="vi-VN" sz="1900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710" y="46072"/>
            <a:ext cx="1420812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276733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2099" y="437276"/>
            <a:ext cx="114868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II/ Cách liên kết các đoạn văn trong văn bản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960496"/>
            <a:ext cx="7215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vi-VN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1/</a:t>
            </a:r>
            <a:r>
              <a:rPr lang="vi-VN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Dùng từ ngữ để liên kết các đoạn văn </a:t>
            </a:r>
          </a:p>
        </p:txBody>
      </p:sp>
      <p:sp>
        <p:nvSpPr>
          <p:cNvPr id="6" name="Rectangle 5"/>
          <p:cNvSpPr/>
          <p:nvPr/>
        </p:nvSpPr>
        <p:spPr>
          <a:xfrm>
            <a:off x="400334" y="1452940"/>
            <a:ext cx="97672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Bước 1: Đọc kĩ các ví dụ a, b,</a:t>
            </a:r>
            <a:r>
              <a:rPr lang="en-US" sz="28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d</a:t>
            </a:r>
            <a:r>
              <a:rPr lang="vi-VN" sz="28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slide</a:t>
            </a:r>
            <a:r>
              <a:rPr lang="vi-VN" sz="28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trên.</a:t>
            </a:r>
          </a:p>
          <a:p>
            <a:pPr lvl="0">
              <a:defRPr/>
            </a:pPr>
            <a:r>
              <a:rPr lang="vi-VN" sz="28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Bước 2: Suy </a:t>
            </a:r>
            <a:r>
              <a:rPr lang="en-US" sz="28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vi-VN" sz="28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gẫm và trả lời các câu hỏi sau: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76" y="2968625"/>
            <a:ext cx="2347912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39" y="2407792"/>
            <a:ext cx="10714939" cy="293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37290" y="2541315"/>
            <a:ext cx="7751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50000"/>
              </a:spcBef>
              <a:defRPr/>
            </a:pP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ngữ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giữa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đoạn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03090" y="3418671"/>
            <a:ext cx="7706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50000"/>
              </a:spcBef>
              <a:defRPr/>
            </a:pP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Mối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hệ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nghĩa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giữa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đoạn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9" name="Rectangle 8"/>
          <p:cNvSpPr/>
          <p:nvPr/>
        </p:nvSpPr>
        <p:spPr>
          <a:xfrm>
            <a:off x="3539191" y="4503047"/>
            <a:ext cx="83003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50000"/>
              </a:spcBef>
              <a:defRPr/>
            </a:pP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Kể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thêm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ngữ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tương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tự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0334" y="5347268"/>
            <a:ext cx="113094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vi-VN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Bước 3 :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Rút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kết luận về việc sử dụng từ ngữ để liên kết các đoạn văn trong văn bản.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32515">
            <a:off x="9846700" y="418793"/>
            <a:ext cx="11334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05939">
            <a:off x="10693327" y="96788"/>
            <a:ext cx="11334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18544">
            <a:off x="10557882" y="1111150"/>
            <a:ext cx="11334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90331">
            <a:off x="9668617" y="1363156"/>
            <a:ext cx="738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3547">
            <a:off x="4884424" y="5436274"/>
            <a:ext cx="1243012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3547">
            <a:off x="6188602" y="5447859"/>
            <a:ext cx="1243012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3547">
            <a:off x="9218379" y="5350216"/>
            <a:ext cx="1243012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3547">
            <a:off x="7580402" y="5324983"/>
            <a:ext cx="1243012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601616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—Pngtree—yellow flowers_1856752.png"/>
          <p:cNvPicPr>
            <a:picLocks noChangeAspect="1"/>
          </p:cNvPicPr>
          <p:nvPr/>
        </p:nvPicPr>
        <p:blipFill>
          <a:blip r:embed="rId2" cstate="print"/>
          <a:srcRect l="12525" t="31342" b="15651"/>
          <a:stretch>
            <a:fillRect/>
          </a:stretch>
        </p:blipFill>
        <p:spPr>
          <a:xfrm>
            <a:off x="0" y="2933698"/>
            <a:ext cx="12192000" cy="39243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1970" y="458437"/>
            <a:ext cx="103813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II/ Cách liên kết các đoạn văn trong văn bản</a:t>
            </a:r>
          </a:p>
        </p:txBody>
      </p:sp>
      <p:sp>
        <p:nvSpPr>
          <p:cNvPr id="5" name="Rectangle 4"/>
          <p:cNvSpPr/>
          <p:nvPr/>
        </p:nvSpPr>
        <p:spPr>
          <a:xfrm>
            <a:off x="386685" y="981657"/>
            <a:ext cx="91803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2/ Dùng câu nối để liên kết các đoạn văn</a:t>
            </a:r>
          </a:p>
        </p:txBody>
      </p:sp>
      <p:sp>
        <p:nvSpPr>
          <p:cNvPr id="6" name="Rectangle 5"/>
          <p:cNvSpPr/>
          <p:nvPr/>
        </p:nvSpPr>
        <p:spPr>
          <a:xfrm>
            <a:off x="386685" y="1504877"/>
            <a:ext cx="15616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2800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2800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sz="2800" b="1" kern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/53</a:t>
            </a:r>
          </a:p>
        </p:txBody>
      </p:sp>
      <p:sp>
        <p:nvSpPr>
          <p:cNvPr id="7" name="Rectangle 6"/>
          <p:cNvSpPr/>
          <p:nvPr/>
        </p:nvSpPr>
        <p:spPr>
          <a:xfrm>
            <a:off x="1837723" y="2022776"/>
            <a:ext cx="1001745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lvl="0">
              <a:spcBef>
                <a:spcPct val="50000"/>
              </a:spcBef>
              <a:buFontTx/>
              <a:buChar char="-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Chăn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giỏi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phiên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chợ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u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giấy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mà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anh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Thận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>
              <a:spcBef>
                <a:spcPct val="50000"/>
              </a:spcBef>
              <a:buFontTx/>
              <a:buChar char="-"/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Ái</a:t>
            </a:r>
            <a:r>
              <a:rPr lang="en-US" sz="2800" b="1" kern="0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dà</a:t>
            </a:r>
            <a:r>
              <a:rPr lang="en-US" sz="2800" b="1" kern="0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kern="0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b="1" kern="0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800" b="1" kern="0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800" b="1" kern="0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kern="0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kern="0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nữa</a:t>
            </a:r>
            <a:r>
              <a:rPr lang="en-US" sz="2800" b="1" kern="0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cơ</a:t>
            </a:r>
            <a:r>
              <a:rPr lang="en-US" sz="2800" b="1" kern="0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đấy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!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chăn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nghé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nhỉ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Thôi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cái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thôi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thằng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nó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chăn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trâu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đấy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>
              <a:spcBef>
                <a:spcPct val="50000"/>
              </a:spcBef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		(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Bùi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Hiển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i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b="1" i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b="1" i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800" b="1" i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tiên</a:t>
            </a:r>
            <a:r>
              <a:rPr lang="en-US" sz="2800" b="1" i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i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cu </a:t>
            </a:r>
            <a:r>
              <a:rPr lang="en-US" sz="2800" b="1" i="1" kern="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Tí</a:t>
            </a:r>
            <a:r>
              <a:rPr lang="en-US" sz="28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0621188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51" y="4610313"/>
            <a:ext cx="1487488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3081" y="2044005"/>
            <a:ext cx="100856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Bước 1: Đọc kĩ các ví dụ ở s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lide</a:t>
            </a:r>
            <a:r>
              <a:rPr lang="vi-VN" sz="28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trên.</a:t>
            </a:r>
          </a:p>
          <a:p>
            <a:pPr lvl="0">
              <a:defRPr/>
            </a:pPr>
            <a:r>
              <a:rPr lang="vi-VN" sz="28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Bước 2: Suy </a:t>
            </a:r>
            <a:r>
              <a:rPr lang="en-US" sz="28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vi-VN" sz="28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gẫm và trả lời các câu hỏi sau: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15" y="3262313"/>
            <a:ext cx="227330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30893" y="3502561"/>
            <a:ext cx="8529009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defTabSz="457200">
              <a:spcBef>
                <a:spcPct val="50000"/>
              </a:spcBef>
              <a:defRPr/>
            </a:pPr>
            <a:r>
              <a:rPr lang="en-US" altLang="vi-VN" sz="2800" b="1" kern="0" dirty="0">
                <a:solidFill>
                  <a:srgbClr val="2F5897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giữa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đoạn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văn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	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sau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.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Tại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sao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lại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2800" b="1" kern="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altLang="vi-VN" sz="2800" b="1" kern="0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1685" y="4825639"/>
            <a:ext cx="102837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vi-VN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Bước 3: 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vi-VN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út ra kết luận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dùng câu để nối các đoạn trong văn bản</a:t>
            </a:r>
            <a:r>
              <a:rPr lang="en-US" sz="28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vi-VN" sz="28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538" y="0"/>
            <a:ext cx="2938462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9" y="362992"/>
            <a:ext cx="1038225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3003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022"/>
            <a:ext cx="289560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0" y="400807"/>
            <a:ext cx="6096000" cy="15799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ts val="5800"/>
              </a:lnSpc>
              <a:spcBef>
                <a:spcPct val="0"/>
              </a:spcBef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III/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Ghi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nhớ</a:t>
            </a:r>
            <a:br>
              <a:rPr lang="en-US" sz="3200" dirty="0">
                <a:solidFill>
                  <a:srgbClr val="C0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vi-VN" sz="3200" dirty="0">
              <a:solidFill>
                <a:sysClr val="windowText" lastClr="000000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7750" y="1190767"/>
            <a:ext cx="90575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Qua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SGK,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sơ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duy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200" b="1" dirty="0">
                <a:solidFill>
                  <a:srgbClr val="0C12FC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687" y="3195186"/>
            <a:ext cx="19145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268" y="2325664"/>
            <a:ext cx="3382962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189">
            <a:off x="2574071" y="2997847"/>
            <a:ext cx="3084512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1312"/>
            <a:ext cx="12193588" cy="419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011969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" y="19050"/>
            <a:ext cx="12172950" cy="68472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2" t="26623" r="18120" b="47937"/>
          <a:stretch>
            <a:fillRect/>
          </a:stretch>
        </p:blipFill>
        <p:spPr>
          <a:xfrm>
            <a:off x="10501333" y="2679832"/>
            <a:ext cx="1057910" cy="835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2" t="26623" r="18120" b="47937"/>
          <a:stretch>
            <a:fillRect/>
          </a:stretch>
        </p:blipFill>
        <p:spPr>
          <a:xfrm flipH="1">
            <a:off x="3706495" y="3496945"/>
            <a:ext cx="670560" cy="529590"/>
          </a:xfrm>
          <a:prstGeom prst="rect">
            <a:avLst/>
          </a:prstGeom>
        </p:spPr>
      </p:pic>
      <p:pic>
        <p:nvPicPr>
          <p:cNvPr id="27" name="图片 26" descr="21"/>
          <p:cNvPicPr>
            <a:picLocks noChangeAspect="1"/>
          </p:cNvPicPr>
          <p:nvPr/>
        </p:nvPicPr>
        <p:blipFill>
          <a:blip r:embed="rId7"/>
          <a:srcRect l="52370"/>
          <a:stretch>
            <a:fillRect/>
          </a:stretch>
        </p:blipFill>
        <p:spPr>
          <a:xfrm>
            <a:off x="7184390" y="2874010"/>
            <a:ext cx="3187065" cy="1798320"/>
          </a:xfrm>
          <a:prstGeom prst="rect">
            <a:avLst/>
          </a:prstGeom>
        </p:spPr>
      </p:pic>
      <p:grpSp>
        <p:nvGrpSpPr>
          <p:cNvPr id="4" name="组合 27"/>
          <p:cNvGrpSpPr/>
          <p:nvPr/>
        </p:nvGrpSpPr>
        <p:grpSpPr>
          <a:xfrm>
            <a:off x="217805" y="237490"/>
            <a:ext cx="11756390" cy="6449060"/>
            <a:chOff x="343" y="374"/>
            <a:chExt cx="18514" cy="10156"/>
          </a:xfrm>
        </p:grpSpPr>
        <p:sp>
          <p:nvSpPr>
            <p:cNvPr id="29" name="矩形 28"/>
            <p:cNvSpPr/>
            <p:nvPr/>
          </p:nvSpPr>
          <p:spPr>
            <a:xfrm>
              <a:off x="343" y="374"/>
              <a:ext cx="18514" cy="10156"/>
            </a:xfrm>
            <a:prstGeom prst="rect">
              <a:avLst/>
            </a:prstGeom>
            <a:noFill/>
            <a:ln>
              <a:solidFill>
                <a:srgbClr val="1D7F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63" y="640"/>
              <a:ext cx="18074" cy="9640"/>
            </a:xfrm>
            <a:prstGeom prst="rect">
              <a:avLst/>
            </a:prstGeom>
            <a:noFill/>
            <a:ln>
              <a:solidFill>
                <a:srgbClr val="1D7F5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2" name="图片 31" descr="21"/>
          <p:cNvPicPr>
            <a:picLocks noChangeAspect="1"/>
          </p:cNvPicPr>
          <p:nvPr/>
        </p:nvPicPr>
        <p:blipFill>
          <a:blip r:embed="rId7"/>
          <a:srcRect l="8534" t="42527" r="79280" b="23688"/>
          <a:stretch>
            <a:fillRect/>
          </a:stretch>
        </p:blipFill>
        <p:spPr>
          <a:xfrm>
            <a:off x="2497455" y="3497580"/>
            <a:ext cx="737870" cy="550545"/>
          </a:xfrm>
          <a:prstGeom prst="rect">
            <a:avLst/>
          </a:prstGeom>
        </p:spPr>
      </p:pic>
      <p:pic>
        <p:nvPicPr>
          <p:cNvPr id="34" name="图片 33" descr="21"/>
          <p:cNvPicPr>
            <a:picLocks noChangeAspect="1"/>
          </p:cNvPicPr>
          <p:nvPr/>
        </p:nvPicPr>
        <p:blipFill>
          <a:blip r:embed="rId7"/>
          <a:srcRect l="80432"/>
          <a:stretch>
            <a:fillRect/>
          </a:stretch>
        </p:blipFill>
        <p:spPr>
          <a:xfrm rot="4440000">
            <a:off x="2802255" y="498475"/>
            <a:ext cx="1024255" cy="1406525"/>
          </a:xfrm>
          <a:prstGeom prst="rect">
            <a:avLst/>
          </a:prstGeom>
        </p:spPr>
      </p:pic>
      <p:pic>
        <p:nvPicPr>
          <p:cNvPr id="35" name="图片 34" descr="21"/>
          <p:cNvPicPr>
            <a:picLocks noChangeAspect="1"/>
          </p:cNvPicPr>
          <p:nvPr/>
        </p:nvPicPr>
        <p:blipFill>
          <a:blip r:embed="rId7"/>
          <a:srcRect l="80432"/>
          <a:stretch>
            <a:fillRect/>
          </a:stretch>
        </p:blipFill>
        <p:spPr>
          <a:xfrm rot="10800000" flipH="1" flipV="1">
            <a:off x="2691765" y="1887855"/>
            <a:ext cx="1245870" cy="17113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090" y="0"/>
            <a:ext cx="2934910" cy="3262745"/>
          </a:xfrm>
          <a:prstGeom prst="rect">
            <a:avLst/>
          </a:prstGeom>
        </p:spPr>
      </p:pic>
      <p:pic>
        <p:nvPicPr>
          <p:cNvPr id="41" name="图片 40" descr="21"/>
          <p:cNvPicPr>
            <a:picLocks noChangeAspect="1"/>
          </p:cNvPicPr>
          <p:nvPr/>
        </p:nvPicPr>
        <p:blipFill>
          <a:blip r:embed="rId7"/>
          <a:srcRect l="8534" t="42527" r="79280" b="23688"/>
          <a:stretch>
            <a:fillRect/>
          </a:stretch>
        </p:blipFill>
        <p:spPr>
          <a:xfrm>
            <a:off x="1563370" y="1535430"/>
            <a:ext cx="1128395" cy="842010"/>
          </a:xfrm>
          <a:prstGeom prst="rect">
            <a:avLst/>
          </a:prstGeom>
        </p:spPr>
      </p:pic>
      <p:pic>
        <p:nvPicPr>
          <p:cNvPr id="9" name="5c2e70c9d5c47">
            <a:hlinkClick r:id="" action="ppaction://media"/>
            <a:extLst>
              <a:ext uri="{FF2B5EF4-FFF2-40B4-BE49-F238E27FC236}">
                <a16:creationId xmlns:a16="http://schemas.microsoft.com/office/drawing/2014/main" id="{2F314ED2-7C90-468F-80A0-29A45A25A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2667989" y="6553200"/>
            <a:ext cx="609600" cy="6096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314699" y="708200"/>
            <a:ext cx="62464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Sylfaen" pitchFamily="18" charset="0"/>
                <a:cs typeface="Times New Roman" pitchFamily="18" charset="0"/>
              </a:rPr>
              <a:t>Chúc</a:t>
            </a:r>
            <a:r>
              <a:rPr lang="en-US" sz="8000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Sylfaen" pitchFamily="18" charset="0"/>
                <a:cs typeface="Times New Roman" pitchFamily="18" charset="0"/>
              </a:rPr>
              <a:t>các</a:t>
            </a:r>
            <a:r>
              <a:rPr lang="en-US" sz="8000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Sylfaen" pitchFamily="18" charset="0"/>
                <a:cs typeface="Times New Roman" pitchFamily="18" charset="0"/>
              </a:rPr>
              <a:t>em</a:t>
            </a:r>
            <a:r>
              <a:rPr lang="en-US" sz="8000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Sylfaen" pitchFamily="18" charset="0"/>
                <a:cs typeface="Times New Roman" pitchFamily="18" charset="0"/>
              </a:rPr>
              <a:t>học</a:t>
            </a:r>
            <a:r>
              <a:rPr lang="en-US" sz="8000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Sylfaen" pitchFamily="18" charset="0"/>
                <a:cs typeface="Times New Roman" pitchFamily="18" charset="0"/>
              </a:rPr>
              <a:t>tập</a:t>
            </a:r>
            <a:r>
              <a:rPr lang="en-US" sz="8000" dirty="0">
                <a:latin typeface="Sylfae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Sylfaen" pitchFamily="18" charset="0"/>
                <a:cs typeface="Times New Roman" pitchFamily="18" charset="0"/>
              </a:rPr>
              <a:t>tốt</a:t>
            </a:r>
            <a:r>
              <a:rPr lang="en-US" sz="8000" dirty="0">
                <a:latin typeface="Sylfae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7. Mạch lạc trong văn bả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7. Mạch lạc trong văn bản</Template>
  <TotalTime>228</TotalTime>
  <Words>1094</Words>
  <Application>Microsoft Office PowerPoint</Application>
  <PresentationFormat>Màn hình rộng</PresentationFormat>
  <Paragraphs>52</Paragraphs>
  <Slides>9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6" baseType="lpstr">
      <vt:lpstr>等线</vt:lpstr>
      <vt:lpstr>等线 Light</vt:lpstr>
      <vt:lpstr>Arial</vt:lpstr>
      <vt:lpstr>Calibri</vt:lpstr>
      <vt:lpstr>Sylfaen</vt:lpstr>
      <vt:lpstr>Times New Roman</vt:lpstr>
      <vt:lpstr>7. Mạch lạc trong văn bản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ANH TUAN NGUYEN</cp:lastModifiedBy>
  <cp:revision>32</cp:revision>
  <dcterms:created xsi:type="dcterms:W3CDTF">2021-08-31T14:12:10Z</dcterms:created>
  <dcterms:modified xsi:type="dcterms:W3CDTF">2021-09-08T03:25:23Z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