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2" r:id="rId4"/>
    <p:sldId id="268" r:id="rId5"/>
    <p:sldId id="269" r:id="rId6"/>
    <p:sldId id="270" r:id="rId7"/>
    <p:sldId id="279" r:id="rId8"/>
    <p:sldId id="271" r:id="rId9"/>
    <p:sldId id="272" r:id="rId10"/>
    <p:sldId id="273" r:id="rId11"/>
    <p:sldId id="280" r:id="rId12"/>
    <p:sldId id="274" r:id="rId13"/>
    <p:sldId id="275" r:id="rId14"/>
    <p:sldId id="276" r:id="rId15"/>
    <p:sldId id="285" r:id="rId16"/>
    <p:sldId id="282" r:id="rId17"/>
    <p:sldId id="283" r:id="rId18"/>
    <p:sldId id="264" r:id="rId19"/>
    <p:sldId id="284" r:id="rId20"/>
    <p:sldId id="267" r:id="rId21"/>
    <p:sldId id="261"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86434" autoAdjust="0"/>
  </p:normalViewPr>
  <p:slideViewPr>
    <p:cSldViewPr>
      <p:cViewPr varScale="1">
        <p:scale>
          <a:sx n="95" d="100"/>
          <a:sy n="95" d="100"/>
        </p:scale>
        <p:origin x="582" y="84"/>
      </p:cViewPr>
      <p:guideLst>
        <p:guide orient="horz" pos="1620"/>
        <p:guide pos="2880"/>
      </p:guideLst>
    </p:cSldViewPr>
  </p:slideViewPr>
  <p:outlineViewPr>
    <p:cViewPr>
      <p:scale>
        <a:sx n="33" d="100"/>
        <a:sy n="33" d="100"/>
      </p:scale>
      <p:origin x="259" y="21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DE305-468A-4F10-B371-CADB2F7F308C}" type="datetimeFigureOut">
              <a:rPr lang="vi-VN" smtClean="0"/>
              <a:pPr/>
              <a:t>08/09/2021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54247-4E33-4C01-A602-729948CC50FF}" type="slidenum">
              <a:rPr lang="vi-VN" smtClean="0"/>
              <a:pPr/>
              <a:t>‹#›</a:t>
            </a:fld>
            <a:endParaRPr lang="vi-VN"/>
          </a:p>
        </p:txBody>
      </p:sp>
    </p:spTree>
    <p:extLst>
      <p:ext uri="{BB962C8B-B14F-4D97-AF65-F5344CB8AC3E}">
        <p14:creationId xmlns:p14="http://schemas.microsoft.com/office/powerpoint/2010/main" val="3498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CA1DD98-BA7F-4409-A446-F6263A8F49E6}" type="slidenum">
              <a:rPr lang="en-US" smtClean="0"/>
              <a:pPr/>
              <a:t>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32428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027C52A-E746-4637-A4DD-B15F909B8740}" type="slidenum">
              <a:rPr lang="en-US" smtClean="0"/>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110082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2C0C06A-95FD-4302-A914-969EA4D1D58A}" type="slidenum">
              <a:rPr lang="en-US" smtClean="0"/>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325484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A83C8A5-125E-47EC-A75C-0A85BCACDDE7}" type="slidenum">
              <a:rPr lang="en-US" smtClean="0"/>
              <a:pPr/>
              <a:t>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131568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A83C8A5-125E-47EC-A75C-0A85BCACDDE7}" type="slidenum">
              <a:rPr lang="en-US" smtClean="0"/>
              <a:pPr/>
              <a:t>17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109657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8C354247-4E33-4C01-A602-729948CC50FF}" type="slidenum">
              <a:rPr lang="vi-VN" smtClean="0"/>
              <a:pPr/>
              <a:t>19</a:t>
            </a:fld>
            <a:endParaRPr lang="vi-VN"/>
          </a:p>
        </p:txBody>
      </p:sp>
    </p:spTree>
    <p:extLst>
      <p:ext uri="{BB962C8B-B14F-4D97-AF65-F5344CB8AC3E}">
        <p14:creationId xmlns:p14="http://schemas.microsoft.com/office/powerpoint/2010/main" val="382079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AA6EB9D-5B9A-4566-A21E-E392A27F9D6F}" type="slidenum">
              <a:rPr lang="en-US" smtClean="0"/>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222971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C748BEE-585B-4223-8A90-11C72F4AC6CF}" type="slidenum">
              <a:rPr lang="en-US" smtClean="0"/>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33512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C748BEE-585B-4223-8A90-11C72F4AC6CF}" type="slidenum">
              <a:rPr lang="en-US" smtClean="0"/>
              <a:pPr/>
              <a:t>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380186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94289C5-C71D-474C-AB9C-4416F9777700}" type="slidenum">
              <a:rPr lang="en-US" smtClean="0"/>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161106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AE9C974-6FE0-43F0-AFFA-A4A888F4B82D}" type="slidenum">
              <a:rPr lang="en-US" smtClean="0"/>
              <a:pPr/>
              <a:t>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205064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BD6481-4324-4CD1-9E1D-E3555EC8FC29}" type="slidenum">
              <a:rPr lang="en-US" smtClean="0"/>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403969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BD6481-4324-4CD1-9E1D-E3555EC8FC29}" type="slidenum">
              <a:rPr lang="en-US" smtClean="0"/>
              <a:pPr/>
              <a:t>11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247045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C5A5721-69EF-4794-A153-0068FD045180}" type="slidenum">
              <a:rPr lang="en-US" smtClean="0"/>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183713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0C2138-4074-4C87-AC85-9C7EA04CE71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339617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C2138-4074-4C87-AC85-9C7EA04CE71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427261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C2138-4074-4C87-AC85-9C7EA04CE71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416215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91423" tIns="91423" rIns="91423" bIns="91423"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3000"/>
              <a:buNone/>
              <a:defRPr sz="46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1600"/>
              <a:buNone/>
              <a:defRPr sz="1400">
                <a:latin typeface="Comfortaa"/>
                <a:ea typeface="Comfortaa"/>
                <a:cs typeface="Comfortaa"/>
                <a:sym typeface="Comfortaa"/>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3000"/>
              <a:buNone/>
              <a:defRPr sz="1600" b="1">
                <a:latin typeface="Delius Unicase"/>
                <a:ea typeface="Delius Unicase"/>
                <a:cs typeface="Delius Unicase"/>
                <a:sym typeface="Delius Unicas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3000"/>
              <a:buNone/>
              <a:defRPr sz="46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1600"/>
              <a:buNone/>
              <a:defRPr sz="1400">
                <a:latin typeface="Comfortaa"/>
                <a:ea typeface="Comfortaa"/>
                <a:cs typeface="Comfortaa"/>
                <a:sym typeface="Comfortaa"/>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3000"/>
              <a:buNone/>
              <a:defRPr sz="1600" b="1">
                <a:latin typeface="Delius Unicase"/>
                <a:ea typeface="Delius Unicase"/>
                <a:cs typeface="Delius Unicase"/>
                <a:sym typeface="Delius Unicas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3000"/>
              <a:buNone/>
              <a:defRPr sz="46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1600"/>
              <a:buNone/>
              <a:defRPr sz="1400">
                <a:latin typeface="Comfortaa"/>
                <a:ea typeface="Comfortaa"/>
                <a:cs typeface="Comfortaa"/>
                <a:sym typeface="Comfortaa"/>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3000"/>
              <a:buNone/>
              <a:defRPr sz="1600" b="1">
                <a:latin typeface="Delius Unicase"/>
                <a:ea typeface="Delius Unicase"/>
                <a:cs typeface="Delius Unicase"/>
                <a:sym typeface="Delius Unicas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2" y="2175000"/>
            <a:ext cx="1955100" cy="4743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3000"/>
              <a:buNone/>
              <a:defRPr sz="46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1600"/>
              <a:buNone/>
              <a:defRPr sz="1400">
                <a:latin typeface="Comfortaa"/>
                <a:ea typeface="Comfortaa"/>
                <a:cs typeface="Comfortaa"/>
                <a:sym typeface="Comfortaa"/>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91423" tIns="91423" rIns="91423" bIns="91423" anchor="t" anchorCtr="0">
            <a:noAutofit/>
          </a:bodyPr>
          <a:lstStyle>
            <a:lvl1pPr lvl="0" algn="ctr" rtl="0">
              <a:spcBef>
                <a:spcPts val="0"/>
              </a:spcBef>
              <a:spcAft>
                <a:spcPts val="0"/>
              </a:spcAft>
              <a:buClr>
                <a:schemeClr val="dk1"/>
              </a:buClr>
              <a:buSzPts val="3000"/>
              <a:buNone/>
              <a:defRPr sz="1600" b="1">
                <a:latin typeface="Delius Unicase"/>
                <a:ea typeface="Delius Unicase"/>
                <a:cs typeface="Delius Unicase"/>
                <a:sym typeface="Delius Unicas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59"/>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7594170"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0427"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441352"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51" name="Google Shape;251;p13"/>
          <p:cNvSpPr/>
          <p:nvPr/>
        </p:nvSpPr>
        <p:spPr>
          <a:xfrm>
            <a:off x="9006587"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52" name="Google Shape;252;p13"/>
          <p:cNvSpPr/>
          <p:nvPr/>
        </p:nvSpPr>
        <p:spPr>
          <a:xfrm>
            <a:off x="1347655"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254" name="Google Shape;254;p13"/>
          <p:cNvSpPr/>
          <p:nvPr/>
        </p:nvSpPr>
        <p:spPr>
          <a:xfrm>
            <a:off x="8661731"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57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C2138-4074-4C87-AC85-9C7EA04CE71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206991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C2138-4074-4C87-AC85-9C7EA04CE71E}"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328904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C2138-4074-4C87-AC85-9C7EA04CE71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219378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C2138-4074-4C87-AC85-9C7EA04CE71E}"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135118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0C2138-4074-4C87-AC85-9C7EA04CE71E}"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137690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C2138-4074-4C87-AC85-9C7EA04CE71E}"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321507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C2138-4074-4C87-AC85-9C7EA04CE71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218308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C2138-4074-4C87-AC85-9C7EA04CE71E}"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AC47B-3B57-4F30-852D-20883F9B3C09}" type="slidenum">
              <a:rPr lang="en-US" smtClean="0"/>
              <a:pPr/>
              <a:t>‹#›</a:t>
            </a:fld>
            <a:endParaRPr lang="en-US"/>
          </a:p>
        </p:txBody>
      </p:sp>
    </p:spTree>
    <p:extLst>
      <p:ext uri="{BB962C8B-B14F-4D97-AF65-F5344CB8AC3E}">
        <p14:creationId xmlns:p14="http://schemas.microsoft.com/office/powerpoint/2010/main" val="8647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80C2138-4074-4C87-AC85-9C7EA04CE71E}" type="datetimeFigureOut">
              <a:rPr lang="en-US" smtClean="0"/>
              <a:pPr/>
              <a:t>9/8/2021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BAC47B-3B57-4F30-852D-20883F9B3C09}" type="slidenum">
              <a:rPr lang="en-US" smtClean="0"/>
              <a:pPr/>
              <a:t>‹#›</a:t>
            </a:fld>
            <a:endParaRPr lang="en-US"/>
          </a:p>
        </p:txBody>
      </p:sp>
    </p:spTree>
    <p:extLst>
      <p:ext uri="{BB962C8B-B14F-4D97-AF65-F5344CB8AC3E}">
        <p14:creationId xmlns:p14="http://schemas.microsoft.com/office/powerpoint/2010/main" val="339004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39552" y="915566"/>
            <a:ext cx="8191500" cy="2667000"/>
          </a:xfrm>
        </p:spPr>
        <p:txBody>
          <a:bodyPr>
            <a:noAutofit/>
          </a:bodyPr>
          <a:lstStyle/>
          <a:p>
            <a:pPr algn="ctr">
              <a:lnSpc>
                <a:spcPct val="150000"/>
              </a:lnSpc>
            </a:pPr>
            <a:r>
              <a:rPr lang="en-US" sz="4000" b="1" dirty="0">
                <a:solidFill>
                  <a:srgbClr val="C00000"/>
                </a:solidFill>
                <a:latin typeface="Times New Roman" pitchFamily="18" charset="0"/>
                <a:cs typeface="Times New Roman" pitchFamily="18" charset="0"/>
              </a:rPr>
              <a:t>HƯỚNG DẪN HỌC SINH </a:t>
            </a:r>
            <a:br>
              <a:rPr lang="en-US" sz="4000" b="1" dirty="0">
                <a:solidFill>
                  <a:srgbClr val="C00000"/>
                </a:solidFill>
                <a:latin typeface="Times New Roman" pitchFamily="18" charset="0"/>
                <a:cs typeface="Times New Roman" pitchFamily="18" charset="0"/>
              </a:rPr>
            </a:br>
            <a:r>
              <a:rPr lang="en-US" sz="4000" b="1" dirty="0">
                <a:solidFill>
                  <a:srgbClr val="C00000"/>
                </a:solidFill>
                <a:latin typeface="Times New Roman" pitchFamily="18" charset="0"/>
                <a:cs typeface="Times New Roman" pitchFamily="18" charset="0"/>
              </a:rPr>
              <a:t>TÌM HIỂU KIẾN THỨC </a:t>
            </a:r>
            <a:br>
              <a:rPr lang="en-US" sz="4000" b="1">
                <a:latin typeface="Times New Roman" pitchFamily="18" charset="0"/>
                <a:cs typeface="Times New Roman" pitchFamily="18" charset="0"/>
              </a:rPr>
            </a:br>
            <a:r>
              <a:rPr lang="en-US" sz="4000" b="1">
                <a:solidFill>
                  <a:schemeClr val="tx2"/>
                </a:solidFill>
                <a:latin typeface="Times New Roman" pitchFamily="18" charset="0"/>
                <a:cs typeface="Times New Roman" pitchFamily="18" charset="0"/>
              </a:rPr>
              <a:t>VĂN BẢN: TỨC NƯỚC VỠ BỜ</a:t>
            </a:r>
            <a:endParaRPr lang="en-US" sz="4000" b="1" dirty="0">
              <a:solidFill>
                <a:schemeClr val="tx2"/>
              </a:solidFill>
              <a:latin typeface="Times New Roman" pitchFamily="18" charset="0"/>
              <a:cs typeface="Times New Roman" pitchFamily="18" charset="0"/>
            </a:endParaRPr>
          </a:p>
        </p:txBody>
      </p:sp>
      <p:pic>
        <p:nvPicPr>
          <p:cNvPr id="2" name="Diệt giặc CORONA - Đạt G - Du Uyên - Lyric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7848600" y="4171950"/>
            <a:ext cx="609600" cy="609600"/>
          </a:xfrm>
          <a:prstGeom prst="rect">
            <a:avLst/>
          </a:prstGeom>
        </p:spPr>
      </p:pic>
    </p:spTree>
    <p:extLst>
      <p:ext uri="{BB962C8B-B14F-4D97-AF65-F5344CB8AC3E}">
        <p14:creationId xmlns:p14="http://schemas.microsoft.com/office/powerpoint/2010/main" val="1060850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9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7158" y="178433"/>
            <a:ext cx="8643998" cy="4893647"/>
          </a:xfrm>
          <a:prstGeom prst="rect">
            <a:avLst/>
          </a:prstGeom>
          <a:noFill/>
          <a:ln w="9525">
            <a:noFill/>
            <a:miter lim="800000"/>
            <a:headEnd/>
            <a:tailEnd/>
          </a:ln>
        </p:spPr>
        <p:txBody>
          <a:bodyPr wrap="square">
            <a:spAutoFit/>
          </a:bodyPr>
          <a:lstStyle/>
          <a:p>
            <a:pPr>
              <a:buFontTx/>
              <a:buChar char="-"/>
            </a:pP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Mày</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định</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nói</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cho</a:t>
            </a:r>
            <a:r>
              <a:rPr lang="en-US" sz="2600" dirty="0">
                <a:solidFill>
                  <a:srgbClr val="212529"/>
                </a:solidFill>
                <a:latin typeface="Times New Roman" pitchFamily="18" charset="0"/>
                <a:ea typeface="Arial" charset="0"/>
                <a:cs typeface="Times New Roman" pitchFamily="18" charset="0"/>
              </a:rPr>
              <a:t> cha </a:t>
            </a:r>
            <a:r>
              <a:rPr lang="en-US" sz="2600" dirty="0" err="1">
                <a:solidFill>
                  <a:srgbClr val="212529"/>
                </a:solidFill>
                <a:latin typeface="Times New Roman" pitchFamily="18" charset="0"/>
                <a:ea typeface="Arial" charset="0"/>
                <a:cs typeface="Times New Roman" pitchFamily="18" charset="0"/>
              </a:rPr>
              <a:t>mày</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nghe</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đấy</a:t>
            </a:r>
            <a:r>
              <a:rPr lang="en-US" sz="2600" dirty="0">
                <a:solidFill>
                  <a:srgbClr val="212529"/>
                </a:solidFill>
                <a:latin typeface="Times New Roman" pitchFamily="18" charset="0"/>
                <a:ea typeface="Arial" charset="0"/>
                <a:cs typeface="Times New Roman" pitchFamily="18" charset="0"/>
              </a:rPr>
              <a:t> à? </a:t>
            </a:r>
            <a:r>
              <a:rPr lang="en-US" sz="2600" dirty="0" err="1">
                <a:solidFill>
                  <a:srgbClr val="212529"/>
                </a:solidFill>
                <a:latin typeface="Times New Roman" pitchFamily="18" charset="0"/>
                <a:ea typeface="Arial" charset="0"/>
                <a:cs typeface="Times New Roman" pitchFamily="18" charset="0"/>
              </a:rPr>
              <a:t>Sưu</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của</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nhà</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nước</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mà</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dám</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mở</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mồm</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xin</a:t>
            </a:r>
            <a:r>
              <a:rPr lang="en-US" sz="2600" dirty="0">
                <a:solidFill>
                  <a:srgbClr val="212529"/>
                </a:solidFill>
                <a:latin typeface="Times New Roman" pitchFamily="18" charset="0"/>
                <a:ea typeface="Arial" charset="0"/>
                <a:cs typeface="Times New Roman" pitchFamily="18" charset="0"/>
              </a:rPr>
              <a:t> </a:t>
            </a:r>
            <a:r>
              <a:rPr lang="en-US" sz="2600" dirty="0" err="1">
                <a:solidFill>
                  <a:srgbClr val="212529"/>
                </a:solidFill>
                <a:latin typeface="Times New Roman" pitchFamily="18" charset="0"/>
                <a:ea typeface="Arial" charset="0"/>
                <a:cs typeface="Times New Roman" pitchFamily="18" charset="0"/>
              </a:rPr>
              <a:t>khất</a:t>
            </a:r>
            <a:r>
              <a:rPr lang="en-US" sz="2600" dirty="0">
                <a:solidFill>
                  <a:srgbClr val="212529"/>
                </a:solidFill>
                <a:latin typeface="Times New Roman" pitchFamily="18" charset="0"/>
                <a:ea typeface="Arial" charset="0"/>
                <a:cs typeface="Times New Roman" pitchFamily="18" charset="0"/>
              </a:rPr>
              <a:t>! </a:t>
            </a:r>
          </a:p>
          <a:p>
            <a:r>
              <a:rPr lang="en-US" sz="2600" dirty="0" err="1">
                <a:latin typeface="Times New Roman" pitchFamily="18" charset="0"/>
                <a:cs typeface="Times New Roman" pitchFamily="18" charset="0"/>
              </a:rPr>
              <a:t>Chị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Dậu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tha</a:t>
            </a:r>
            <a:r>
              <a:rPr lang="en-US" sz="2600" dirty="0">
                <a:latin typeface="Times New Roman" pitchFamily="18" charset="0"/>
                <a:cs typeface="Times New Roman" pitchFamily="18" charset="0"/>
              </a:rPr>
              <a:t>:</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Khốn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cháu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dẫu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chửi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thôi</a:t>
            </a:r>
            <a:r>
              <a:rPr lang="en-US" sz="2600" dirty="0">
                <a:latin typeface="Times New Roman" pitchFamily="18" charset="0"/>
                <a:cs typeface="Times New Roman" pitchFamily="18" charset="0"/>
              </a:rPr>
              <a:t>. Xin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r>
              <a:rPr lang="en-US" sz="2600" dirty="0">
                <a:latin typeface="Times New Roman" pitchFamily="18" charset="0"/>
                <a:cs typeface="Times New Roman" pitchFamily="18" charset="0"/>
              </a:rPr>
              <a:t>!</a:t>
            </a:r>
            <a:br>
              <a:rPr lang="en-US" sz="2600" dirty="0">
                <a:latin typeface="Times New Roman" pitchFamily="18" charset="0"/>
                <a:cs typeface="Times New Roman" pitchFamily="18" charset="0"/>
              </a:rPr>
            </a:br>
            <a:r>
              <a:rPr lang="en-US" sz="2600" dirty="0" err="1">
                <a:latin typeface="Times New Roman" pitchFamily="18" charset="0"/>
                <a:cs typeface="Times New Roman" pitchFamily="18" charset="0"/>
              </a:rPr>
              <a:t>Cai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giọng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hầm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hè</a:t>
            </a:r>
            <a:r>
              <a:rPr lang="en-US" sz="2600" dirty="0">
                <a:latin typeface="Times New Roman" pitchFamily="18" charset="0"/>
                <a:cs typeface="Times New Roman" pitchFamily="18" charset="0"/>
              </a:rPr>
              <a:t>:</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sưu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giờ</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chửi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thôi</a:t>
            </a:r>
            <a:r>
              <a:rPr lang="en-US" sz="2600" dirty="0">
                <a:latin typeface="Times New Roman" pitchFamily="18" charset="0"/>
                <a:cs typeface="Times New Roman" pitchFamily="18" charset="0"/>
              </a:rPr>
              <a:t> à!</a:t>
            </a:r>
            <a:br>
              <a:rPr lang="en-US" sz="2600" dirty="0">
                <a:latin typeface="Times New Roman" pitchFamily="18" charset="0"/>
                <a:cs typeface="Times New Roman" pitchFamily="18" charset="0"/>
              </a:rPr>
            </a:br>
            <a:r>
              <a:rPr lang="en-US" sz="2600" dirty="0" err="1">
                <a:latin typeface="Times New Roman" pitchFamily="18" charset="0"/>
                <a:cs typeface="Times New Roman" pitchFamily="18" charset="0"/>
              </a:rPr>
              <a:t>Rồi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hắn</a:t>
            </a:r>
            <a:r>
              <a:rPr lang="en-US" sz="2600" dirty="0">
                <a:latin typeface="Times New Roman" pitchFamily="18" charset="0"/>
                <a:cs typeface="Times New Roman" pitchFamily="18" charset="0"/>
              </a:rPr>
              <a:t> quay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trưởng</a:t>
            </a:r>
            <a:r>
              <a:rPr lang="en-US" sz="2600" dirty="0">
                <a:latin typeface="Times New Roman" pitchFamily="18" charset="0"/>
                <a:cs typeface="Times New Roman" pitchFamily="18" charset="0"/>
              </a:rPr>
              <a:t>:</a:t>
            </a:r>
            <a:br>
              <a:rPr lang="en-US" sz="2600" dirty="0">
                <a:latin typeface="Times New Roman" pitchFamily="18" charset="0"/>
                <a:cs typeface="Times New Roman" pitchFamily="18" charset="0"/>
              </a:rPr>
            </a:b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điệu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kia</a:t>
            </a:r>
            <a:r>
              <a:rPr lang="en-US" sz="2600" dirty="0">
                <a:latin typeface="Times New Roman" pitchFamily="18" charset="0"/>
                <a:cs typeface="Times New Roman" pitchFamily="18" charset="0"/>
              </a:rPr>
              <a:t>!</a:t>
            </a:r>
            <a:br>
              <a:rPr lang="en-US" sz="2600" dirty="0">
                <a:latin typeface="Times New Roman" pitchFamily="18" charset="0"/>
                <a:cs typeface="Times New Roman" pitchFamily="18" charset="0"/>
              </a:rPr>
            </a:br>
            <a:endParaRPr lang="vi-VN" sz="2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7158" y="221636"/>
            <a:ext cx="8643998" cy="2492990"/>
          </a:xfrm>
          <a:prstGeom prst="rect">
            <a:avLst/>
          </a:prstGeom>
          <a:noFill/>
          <a:ln w="9525">
            <a:noFill/>
            <a:miter lim="800000"/>
            <a:headEnd/>
            <a:tailEnd/>
          </a:ln>
        </p:spPr>
        <p:txBody>
          <a:bodyPr wrap="square">
            <a:spAutoFit/>
          </a:bodyPr>
          <a:lstStyle/>
          <a:p>
            <a:r>
              <a:rPr lang="en-US" sz="2600">
                <a:latin typeface="Times New Roman" pitchFamily="18" charset="0"/>
                <a:cs typeface="Times New Roman" pitchFamily="18" charset="0"/>
              </a:rPr>
              <a:t>	Người nhà lí trưởng hình như không dám hành hạ một người ốm nặng, sợ hoặc xảy ra sự gì, hắn cứ lóng ngóng ngơ ngác, muốn nói mà không dám nói. Đùng đùng, cai lệ giật phắt cái thừng trong tay anh này và chạy sầm sập đến chỗ anh Dậu.</a:t>
            </a:r>
          </a:p>
          <a:p>
            <a:br>
              <a:rPr lang="en-US" sz="2600">
                <a:latin typeface="Times New Roman" pitchFamily="18" charset="0"/>
                <a:cs typeface="Times New Roman" pitchFamily="18" charset="0"/>
              </a:rPr>
            </a:br>
            <a:endParaRPr lang="vi-VN" sz="2600">
              <a:latin typeface="Times New Roman" pitchFamily="18" charset="0"/>
              <a:cs typeface="Times New Roman" pitchFamily="18" charset="0"/>
            </a:endParaRPr>
          </a:p>
        </p:txBody>
      </p:sp>
      <p:sp>
        <p:nvSpPr>
          <p:cNvPr id="3" name="Rectangle 2"/>
          <p:cNvSpPr/>
          <p:nvPr/>
        </p:nvSpPr>
        <p:spPr>
          <a:xfrm>
            <a:off x="351547" y="1963537"/>
            <a:ext cx="8508964" cy="2893100"/>
          </a:xfrm>
          <a:prstGeom prst="rect">
            <a:avLst/>
          </a:prstGeom>
        </p:spPr>
        <p:txBody>
          <a:bodyPr wrap="square">
            <a:spAutoFit/>
          </a:bodyPr>
          <a:lstStyle/>
          <a:p>
            <a:r>
              <a:rPr lang="en-US" sz="2600">
                <a:latin typeface="Times New Roman" pitchFamily="18" charset="0"/>
                <a:ea typeface="Arial" charset="0"/>
                <a:cs typeface="Times New Roman" pitchFamily="18" charset="0"/>
              </a:rPr>
              <a:t>Chị Dậu xám mặt, vội vàng đặt con xuống đất, chạy đến đỡ lấy tay hắn:</a:t>
            </a:r>
            <a:br>
              <a:rPr lang="en-US" sz="2600">
                <a:latin typeface="Times New Roman" pitchFamily="18" charset="0"/>
                <a:ea typeface="Arial" charset="0"/>
                <a:cs typeface="Times New Roman" pitchFamily="18" charset="0"/>
              </a:rPr>
            </a:br>
            <a:r>
              <a:rPr lang="en-US" sz="2600">
                <a:latin typeface="Times New Roman" pitchFamily="18" charset="0"/>
                <a:ea typeface="Arial" charset="0"/>
                <a:cs typeface="Times New Roman" pitchFamily="18" charset="0"/>
              </a:rPr>
              <a:t>- Cháu van ông, nhà cháu vừa mới tỉnh được một lúc, ông tha cho!</a:t>
            </a:r>
            <a:br>
              <a:rPr lang="en-US" sz="2600">
                <a:latin typeface="Times New Roman" pitchFamily="18" charset="0"/>
                <a:ea typeface="Arial" charset="0"/>
                <a:cs typeface="Times New Roman" pitchFamily="18" charset="0"/>
              </a:rPr>
            </a:br>
            <a:r>
              <a:rPr lang="en-US" sz="2600">
                <a:latin typeface="Times New Roman" pitchFamily="18" charset="0"/>
                <a:ea typeface="Arial" charset="0"/>
                <a:cs typeface="Times New Roman" pitchFamily="18" charset="0"/>
              </a:rPr>
              <a:t>-Tha này! Tha này!</a:t>
            </a:r>
            <a:br>
              <a:rPr lang="en-US" sz="2600">
                <a:latin typeface="Times New Roman" pitchFamily="18" charset="0"/>
                <a:ea typeface="Arial" charset="0"/>
                <a:cs typeface="Times New Roman" pitchFamily="18" charset="0"/>
              </a:rPr>
            </a:br>
            <a:r>
              <a:rPr lang="en-US" sz="2600">
                <a:latin typeface="Times New Roman" pitchFamily="18" charset="0"/>
                <a:ea typeface="Arial" charset="0"/>
                <a:cs typeface="Times New Roman" pitchFamily="18" charset="0"/>
              </a:rPr>
              <a:t>Vừa nói hắn vừa bịch luôn vào ngực chị Dậu mấy bịch rồi lại sấn đến để trói anh Dậu.</a:t>
            </a:r>
            <a:endParaRPr lang="vi-VN"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7158" y="264272"/>
            <a:ext cx="8643998" cy="40934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Hình</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như</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tức</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quá</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không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thể</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chịu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được</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chị</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Dậu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liều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mạng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cự</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lại</a:t>
            </a:r>
            <a:r>
              <a:rPr lang="en-US" sz="2600" dirty="0">
                <a:latin typeface="Times New Roman" pitchFamily="18" charset="0"/>
                <a:ea typeface="Arial" charset="0"/>
                <a:cs typeface="Times New Roman" pitchFamily="18" charset="0"/>
              </a:rPr>
              <a:t>:</a:t>
            </a:r>
            <a:br>
              <a:rPr lang="en-US" sz="2600" dirty="0">
                <a:latin typeface="Times New Roman" pitchFamily="18" charset="0"/>
                <a:ea typeface="Arial" charset="0"/>
                <a:cs typeface="Times New Roman" pitchFamily="18" charset="0"/>
              </a:rPr>
            </a:b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Chồng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tôi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đau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ốm</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ông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không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được</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phép</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hành</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hạ</a:t>
            </a:r>
            <a:r>
              <a:rPr lang="en-US" sz="2600" dirty="0">
                <a:latin typeface="Times New Roman" pitchFamily="18" charset="0"/>
                <a:ea typeface="Arial" charset="0"/>
                <a:cs typeface="Times New Roman" pitchFamily="18" charset="0"/>
              </a:rPr>
              <a:t>!</a:t>
            </a:r>
            <a:br>
              <a:rPr lang="en-US" sz="2600" dirty="0">
                <a:latin typeface="Times New Roman" pitchFamily="18" charset="0"/>
                <a:ea typeface="Arial" charset="0"/>
                <a:cs typeface="Times New Roman" pitchFamily="18" charset="0"/>
              </a:rPr>
            </a:br>
            <a:r>
              <a:rPr lang="en-US" sz="2600" dirty="0" err="1">
                <a:latin typeface="Times New Roman" pitchFamily="18" charset="0"/>
                <a:ea typeface="Arial" charset="0"/>
                <a:cs typeface="Times New Roman" pitchFamily="18" charset="0"/>
              </a:rPr>
              <a:t>Cai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lệ</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tát</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vào</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mặt</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chị</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một</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cái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đánh</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bốp</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rồi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hắn</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cứ</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nhảy</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vào</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cạnh</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anh</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Dậu</a:t>
            </a:r>
            <a:r>
              <a:rPr lang="en-US" sz="2600" dirty="0">
                <a:latin typeface="Times New Roman" pitchFamily="18" charset="0"/>
                <a:ea typeface="Arial" charset="0"/>
                <a:cs typeface="Times New Roman" pitchFamily="18" charset="0"/>
              </a:rPr>
              <a:t>.</a:t>
            </a:r>
            <a:br>
              <a:rPr lang="en-US" sz="2600" dirty="0">
                <a:latin typeface="Times New Roman" pitchFamily="18" charset="0"/>
                <a:ea typeface="Arial" charset="0"/>
                <a:cs typeface="Times New Roman" pitchFamily="18" charset="0"/>
              </a:rPr>
            </a:br>
            <a:r>
              <a:rPr lang="en-US" sz="2600" dirty="0" err="1">
                <a:latin typeface="Times New Roman" pitchFamily="18" charset="0"/>
                <a:ea typeface="Arial" charset="0"/>
                <a:cs typeface="Times New Roman" pitchFamily="18" charset="0"/>
              </a:rPr>
              <a:t>Chị</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Dậu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nghiến</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hai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hàm</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răng</a:t>
            </a:r>
            <a:r>
              <a:rPr lang="en-US" sz="2600" dirty="0">
                <a:latin typeface="Times New Roman" pitchFamily="18" charset="0"/>
                <a:ea typeface="Arial" charset="0"/>
                <a:cs typeface="Times New Roman" pitchFamily="18" charset="0"/>
              </a:rPr>
              <a:t>:</a:t>
            </a:r>
          </a:p>
          <a:p>
            <a:pPr eaLnBrk="0" hangingPunct="0">
              <a:buFontTx/>
              <a:buChar char="-"/>
              <a:defRPr/>
            </a:pPr>
            <a:r>
              <a:rPr lang="vi-VN" sz="2600" dirty="0">
                <a:latin typeface="Times New Roman" pitchFamily="18" charset="0"/>
                <a:ea typeface="Arial" charset="0"/>
                <a:cs typeface="Times New Roman" pitchFamily="18" charset="0"/>
              </a:rPr>
              <a:t> Mày trói ngay chồng bà đi, bà cho mày xem!</a:t>
            </a:r>
          </a:p>
          <a:p>
            <a:pPr eaLnBrk="0" hangingPunct="0">
              <a:defRPr/>
            </a:pPr>
            <a:br>
              <a:rPr lang="vi-VN" sz="2600" dirty="0">
                <a:latin typeface="Times New Roman" pitchFamily="18" charset="0"/>
                <a:ea typeface="Arial" charset="0"/>
                <a:cs typeface="Times New Roman" pitchFamily="18" charset="0"/>
              </a:rPr>
            </a:br>
            <a:br>
              <a:rPr lang="vi-VN" sz="2600" dirty="0">
                <a:latin typeface="Times New Roman" pitchFamily="18" charset="0"/>
                <a:ea typeface="Arial" charset="0"/>
                <a:cs typeface="Times New Roman" pitchFamily="18" charset="0"/>
              </a:rPr>
            </a:br>
            <a:endParaRPr lang="vi-VN" sz="2600" dirty="0">
              <a:latin typeface="Times New Roman" pitchFamily="18" charset="0"/>
              <a:ea typeface="Arial" charset="0"/>
              <a:cs typeface="Times New Roman" pitchFamily="18" charset="0"/>
            </a:endParaRPr>
          </a:p>
        </p:txBody>
      </p:sp>
      <p:sp>
        <p:nvSpPr>
          <p:cNvPr id="3" name="Rectangle 2"/>
          <p:cNvSpPr/>
          <p:nvPr/>
        </p:nvSpPr>
        <p:spPr>
          <a:xfrm>
            <a:off x="357158" y="3143254"/>
            <a:ext cx="8643998" cy="1692771"/>
          </a:xfrm>
          <a:prstGeom prst="rect">
            <a:avLst/>
          </a:prstGeom>
        </p:spPr>
        <p:txBody>
          <a:bodyPr wrap="square">
            <a:spAutoFit/>
          </a:bodyPr>
          <a:lstStyle/>
          <a:p>
            <a:pPr algn="just"/>
            <a:r>
              <a:rPr lang="vi-VN" sz="2600" dirty="0">
                <a:latin typeface="Times New Roman" pitchFamily="18" charset="0"/>
                <a:cs typeface="Times New Roman" pitchFamily="18" charset="0"/>
              </a:rPr>
              <a:t>	Rồi chị túm lấy cổ hắn, ấn dúi ra cửa. Sức lẻo khoẻo của anh chàng nghiện chạy không kịp với sức xô đẩy của người đàn bà lực điền</a:t>
            </a:r>
            <a:r>
              <a:rPr lang="vi-VN" sz="2600" baseline="30000" dirty="0">
                <a:latin typeface="Times New Roman" pitchFamily="18" charset="0"/>
                <a:cs typeface="Times New Roman" pitchFamily="18" charset="0"/>
              </a:rPr>
              <a:t>[8]</a:t>
            </a:r>
            <a:r>
              <a:rPr lang="vi-VN" sz="2600" dirty="0">
                <a:latin typeface="Times New Roman" pitchFamily="18" charset="0"/>
                <a:cs typeface="Times New Roman" pitchFamily="18" charset="0"/>
              </a:rPr>
              <a:t>, hắn ngã chỏng quèo</a:t>
            </a:r>
            <a:r>
              <a:rPr lang="vi-VN" sz="2600" baseline="30000" dirty="0">
                <a:latin typeface="Times New Roman" pitchFamily="18" charset="0"/>
                <a:cs typeface="Times New Roman" pitchFamily="18" charset="0"/>
              </a:rPr>
              <a:t>[9]</a:t>
            </a:r>
            <a:r>
              <a:rPr lang="vi-VN" sz="2600" dirty="0">
                <a:latin typeface="Times New Roman" pitchFamily="18" charset="0"/>
                <a:cs typeface="Times New Roman" pitchFamily="18" charset="0"/>
              </a:rPr>
              <a:t> trên mặt đất, miệng vẫn nham nhảm thét đòi trói vợ chồng kẻ thiếu sưu.</a:t>
            </a:r>
            <a:endParaRPr lang="vi-VN"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85720" y="92877"/>
            <a:ext cx="8501122" cy="3693319"/>
          </a:xfrm>
          <a:prstGeom prst="rect">
            <a:avLst/>
          </a:prstGeom>
          <a:noFill/>
          <a:ln w="9525">
            <a:noFill/>
            <a:miter lim="800000"/>
            <a:headEnd/>
            <a:tailEnd/>
          </a:ln>
        </p:spPr>
        <p:txBody>
          <a:bodyPr wrap="square">
            <a:spAutoFit/>
          </a:bodyPr>
          <a:lstStyle/>
          <a:p>
            <a:pPr algn="just"/>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Người nhà lí trưởng sấn sổ bước đến giơ gậy chực đánh chị Dậu. Nhanh như cắt, chị Dậu nắm ngay được gậy của hắn. Hai người giằng co nhau, du đẩy nhau, rồi ai nấy đều buông gậy ra, áp vào vật nhau. Hai đứa trẻ con kêu khóc om sòm. Kết cục, anh chàng “hầu cận</a:t>
            </a:r>
            <a:r>
              <a:rPr lang="vi-VN" sz="2600" baseline="30000" dirty="0">
                <a:latin typeface="Times New Roman" pitchFamily="18" charset="0"/>
                <a:cs typeface="Times New Roman" pitchFamily="18" charset="0"/>
              </a:rPr>
              <a:t>[10]</a:t>
            </a:r>
            <a:r>
              <a:rPr lang="vi-VN" sz="2600" dirty="0">
                <a:latin typeface="Times New Roman" pitchFamily="18" charset="0"/>
                <a:cs typeface="Times New Roman" pitchFamily="18" charset="0"/>
              </a:rPr>
              <a:t> ông lí” yếu hơn chị chàng con mọn, hắn bị chị này túm tóc lẳng cho một cái, ngã nhào ra thềm.</a:t>
            </a:r>
            <a:br>
              <a:rPr lang="vi-VN" sz="2600" dirty="0">
                <a:latin typeface="Times New Roman" pitchFamily="18" charset="0"/>
                <a:cs typeface="Times New Roman" pitchFamily="18" charset="0"/>
              </a:rPr>
            </a:br>
            <a:endParaRPr lang="vi-VN" sz="2600" dirty="0">
              <a:latin typeface="Times New Roman" pitchFamily="18" charset="0"/>
              <a:cs typeface="Times New Roman" pitchFamily="18" charset="0"/>
            </a:endParaRPr>
          </a:p>
        </p:txBody>
      </p:sp>
      <p:sp>
        <p:nvSpPr>
          <p:cNvPr id="13315" name="Rectangle 2"/>
          <p:cNvSpPr>
            <a:spLocks noChangeArrowheads="1"/>
          </p:cNvSpPr>
          <p:nvPr/>
        </p:nvSpPr>
        <p:spPr bwMode="auto">
          <a:xfrm>
            <a:off x="277942" y="3393710"/>
            <a:ext cx="8866058" cy="892552"/>
          </a:xfrm>
          <a:prstGeom prst="rect">
            <a:avLst/>
          </a:prstGeom>
          <a:noFill/>
          <a:ln w="9525">
            <a:noFill/>
            <a:miter lim="800000"/>
            <a:headEnd/>
            <a:tailEnd/>
          </a:ln>
        </p:spPr>
        <p:txBody>
          <a:bodyPr wrap="square">
            <a:spAutoFit/>
          </a:bodyPr>
          <a:lstStyle/>
          <a:p>
            <a:pPr algn="just"/>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Anh Dậu sợ quá muốn dậy can vợ, nhưng mệt lắm, ngồi lên lại nằm xuống vừa run vừa kêu:</a:t>
            </a:r>
            <a:endParaRPr lang="vi-VN"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428596" y="135797"/>
            <a:ext cx="8791604" cy="329320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U nó không được thế! Người ta đánh mình không sao, mình đánh người ta thì mình phải tù, phải tội.</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Chị Dậu vẫn chưa nguôi cơn giận:</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Thà ngồi tù. Để cho chúng nó làm tình làm tội</a:t>
            </a:r>
            <a:r>
              <a:rPr lang="vi-VN" sz="2600" baseline="30000" dirty="0">
                <a:latin typeface="Times New Roman" pitchFamily="18" charset="0"/>
                <a:cs typeface="Times New Roman" pitchFamily="18" charset="0"/>
              </a:rPr>
              <a:t>[11]</a:t>
            </a:r>
            <a:r>
              <a:rPr lang="vi-VN" sz="2600" dirty="0">
                <a:latin typeface="Times New Roman" pitchFamily="18" charset="0"/>
                <a:cs typeface="Times New Roman" pitchFamily="18" charset="0"/>
              </a:rPr>
              <a:t> mãi thế, tôi không chịu được...</a:t>
            </a:r>
          </a:p>
          <a:p>
            <a:pPr eaLnBrk="0" hangingPunct="0">
              <a:defRPr/>
            </a:pPr>
            <a:r>
              <a:rPr lang="en-US" sz="2600" dirty="0">
                <a:latin typeface="Times New Roman" pitchFamily="18" charset="0"/>
                <a:cs typeface="Times New Roman" pitchFamily="18" charset="0"/>
              </a:rPr>
              <a:t>(</a:t>
            </a:r>
            <a:r>
              <a:rPr lang="vi-VN" sz="2600" dirty="0">
                <a:latin typeface="Times New Roman" pitchFamily="18" charset="0"/>
                <a:cs typeface="Times New Roman" pitchFamily="18" charset="0"/>
              </a:rPr>
              <a:t>Ngô Tất Tố, </a:t>
            </a:r>
            <a:r>
              <a:rPr lang="vi-VN" sz="2600" i="1" dirty="0">
                <a:latin typeface="Times New Roman" pitchFamily="18" charset="0"/>
                <a:cs typeface="Times New Roman" pitchFamily="18" charset="0"/>
              </a:rPr>
              <a:t>Tắt đèn</a:t>
            </a:r>
            <a:r>
              <a:rPr lang="vi-VN" sz="2600" dirty="0">
                <a:latin typeface="Times New Roman" pitchFamily="18" charset="0"/>
                <a:cs typeface="Times New Roman" pitchFamily="18" charset="0"/>
              </a:rPr>
              <a:t>, trong </a:t>
            </a:r>
            <a:r>
              <a:rPr lang="vi-VN" sz="2600" i="1" dirty="0">
                <a:latin typeface="Times New Roman" pitchFamily="18" charset="0"/>
                <a:cs typeface="Times New Roman" pitchFamily="18" charset="0"/>
              </a:rPr>
              <a:t>Ngô Tất Tố - Tác phẩm</a:t>
            </a:r>
            <a:r>
              <a:rPr lang="vi-VN" sz="2600" dirty="0">
                <a:latin typeface="Times New Roman" pitchFamily="18" charset="0"/>
                <a:cs typeface="Times New Roman" pitchFamily="18" charset="0"/>
              </a:rPr>
              <a:t>, NXB Văn học, Hà Nội, 197</a:t>
            </a:r>
            <a:r>
              <a:rPr lang="en-US" sz="2600" dirty="0">
                <a:latin typeface="Times New Roman" pitchFamily="18" charset="0"/>
                <a:cs typeface="Times New Roman" pitchFamily="18" charset="0"/>
              </a:rPr>
              <a:t>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3350"/>
            <a:ext cx="8482042" cy="3046988"/>
          </a:xfrm>
          <a:prstGeom prst="rect">
            <a:avLst/>
          </a:prstGeom>
        </p:spPr>
        <p:txBody>
          <a:bodyPr wrap="square">
            <a:spAutoFit/>
          </a:bodyPr>
          <a:lstStyle/>
          <a:p>
            <a:pPr algn="just" eaLnBrk="0" hangingPunct="0"/>
            <a:r>
              <a:rPr lang="en-US" sz="2600" b="1" dirty="0">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Chú</a:t>
            </a:r>
            <a:r>
              <a:rPr lang="en-US" sz="1400" b="1" dirty="0">
                <a:solidFill>
                  <a:srgbClr val="FF0000"/>
                </a:solidFill>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thích</a:t>
            </a:r>
            <a:endParaRPr lang="en-US" sz="1400" b="1" dirty="0">
              <a:solidFill>
                <a:srgbClr val="FF0000"/>
              </a:solidFill>
              <a:latin typeface="Times New Roman" pitchFamily="18" charset="0"/>
              <a:cs typeface="Times New Roman" pitchFamily="18" charset="0"/>
            </a:endParaRPr>
          </a:p>
          <a:p>
            <a:pPr algn="just" eaLnBrk="0" hangingPunct="0"/>
            <a:r>
              <a:rPr lang="vi-VN" sz="2600" dirty="0">
                <a:latin typeface="Times New Roman" pitchFamily="18" charset="0"/>
                <a:cs typeface="Times New Roman" pitchFamily="18" charset="0"/>
              </a:rPr>
              <a:t>	</a:t>
            </a:r>
            <a:r>
              <a:rPr lang="vi-VN" sz="2000" dirty="0">
                <a:latin typeface="Times New Roman" pitchFamily="18" charset="0"/>
                <a:ea typeface="Arial" charset="0"/>
                <a:cs typeface="Times New Roman" pitchFamily="18" charset="0"/>
              </a:rPr>
              <a:t>Ngô Tất Tố (1893 - 1954) quê ở huyện Lộc Hà, huyện Từ Sơn, tỉnh Bắc Ninh (nay thuộc Đông Anh, Hà Nội), xuất thân là một nhà Nho gốc nông dân.</a:t>
            </a:r>
            <a:r>
              <a:rPr lang="en-US" sz="2000" dirty="0">
                <a:latin typeface="Times New Roman" pitchFamily="18" charset="0"/>
                <a:ea typeface="Arial" charset="0"/>
                <a:cs typeface="Times New Roman" pitchFamily="18" charset="0"/>
              </a:rPr>
              <a:t> </a:t>
            </a:r>
            <a:r>
              <a:rPr lang="vi-VN" sz="2000" dirty="0">
                <a:latin typeface="Times New Roman" pitchFamily="18" charset="0"/>
                <a:ea typeface="Arial" charset="0"/>
                <a:cs typeface="Times New Roman" pitchFamily="18" charset="0"/>
              </a:rPr>
              <a:t>Ông là một học giả có nhiều công trình nghiên cứu về triết học, văn học cổ có giá trị; một nhà báo với nhiều bài viết mang khuynh hướng dân chủ và giàu tính chiến đấu; một nhà văn hiện thực chuyên viết về nông thôn trong giai đoạn trước cách mạng. Sau cách mạng, Ngô Tất Tố sau sưa hoạt động trong công tác tuyên truyền văn nghệ phục vụ kháng chiến chống Pháp. Ngô Tất Tố được trao tặng giải thưởng Hồ Chí Minh về Văn học nghệ thuật năm 1996. </a:t>
            </a:r>
            <a:endParaRPr lang="vi-VN" sz="2000" dirty="0">
              <a:latin typeface="Times New Roman" pitchFamily="18" charset="0"/>
              <a:cs typeface="Times New Roman" pitchFamily="18" charset="0"/>
            </a:endParaRPr>
          </a:p>
        </p:txBody>
      </p:sp>
      <p:sp>
        <p:nvSpPr>
          <p:cNvPr id="3" name="Rectangle 15"/>
          <p:cNvSpPr>
            <a:spLocks noChangeArrowheads="1"/>
          </p:cNvSpPr>
          <p:nvPr/>
        </p:nvSpPr>
        <p:spPr bwMode="auto">
          <a:xfrm>
            <a:off x="381000" y="3181351"/>
            <a:ext cx="8458200" cy="2554545"/>
          </a:xfrm>
          <a:prstGeom prst="rect">
            <a:avLst/>
          </a:prstGeom>
          <a:solidFill>
            <a:srgbClr val="FFFFFF"/>
          </a:solidFill>
          <a:ln w="9525">
            <a:noFill/>
            <a:miter lim="800000"/>
            <a:headEnd/>
            <a:tailEnd/>
          </a:ln>
          <a:effectLst>
            <a:prstShdw prst="shdw17" dist="17961" dir="2700000">
              <a:srgbClr val="999999"/>
            </a:prstShdw>
          </a:effectLst>
        </p:spPr>
        <p:txBody>
          <a:bodyPr wrap="square" anchor="ctr">
            <a:spAutoFit/>
          </a:bodyPr>
          <a:lstStyle/>
          <a:p>
            <a:pPr algn="just" eaLnBrk="0" hangingPunct="0"/>
            <a:r>
              <a:rPr lang="en-US" sz="2000" dirty="0">
                <a:latin typeface="Times New Roman" pitchFamily="18" charset="0"/>
                <a:ea typeface="Arial" charset="0"/>
                <a:cs typeface="Times New Roman" pitchFamily="18" charset="0"/>
              </a:rPr>
              <a:t>          </a:t>
            </a:r>
            <a:r>
              <a:rPr lang="vi-VN" sz="2000" dirty="0">
                <a:latin typeface="Times New Roman" pitchFamily="18" charset="0"/>
                <a:ea typeface="Arial" charset="0"/>
                <a:cs typeface="Times New Roman" pitchFamily="18" charset="0"/>
              </a:rPr>
              <a:t>Tác phẩm chính: Tiểu thuyết Tắt đèn (1939), Lều chõng (1940), phóng sự Tập án cái đình (1939), Việc làng (1940),…</a:t>
            </a:r>
            <a:endParaRPr lang="vi-VN" sz="2000" dirty="0">
              <a:latin typeface="Times New Roman" pitchFamily="18" charset="0"/>
              <a:cs typeface="Times New Roman" pitchFamily="18" charset="0"/>
            </a:endParaRPr>
          </a:p>
          <a:p>
            <a:pPr algn="just" eaLnBrk="0" hangingPunct="0"/>
            <a:r>
              <a:rPr lang="vi-VN" sz="2000" i="1" dirty="0">
                <a:latin typeface="Times New Roman" pitchFamily="18" charset="0"/>
                <a:cs typeface="Times New Roman" pitchFamily="18" charset="0"/>
              </a:rPr>
              <a:t>	Tắt đèn</a:t>
            </a:r>
            <a:r>
              <a:rPr lang="vi-VN" sz="2000" dirty="0">
                <a:latin typeface="Times New Roman" pitchFamily="18" charset="0"/>
                <a:cs typeface="Times New Roman" pitchFamily="18" charset="0"/>
              </a:rPr>
              <a:t> là tác phẩm tiêu biểu nhất của Ngô Tất Tố. Đoạn </a:t>
            </a:r>
            <a:r>
              <a:rPr lang="vi-VN" sz="2000" i="1" dirty="0">
                <a:latin typeface="Times New Roman" pitchFamily="18" charset="0"/>
                <a:cs typeface="Times New Roman" pitchFamily="18" charset="0"/>
              </a:rPr>
              <a:t>Tức nước vỡ bờ</a:t>
            </a:r>
            <a:r>
              <a:rPr lang="vi-VN" sz="2000" dirty="0">
                <a:latin typeface="Times New Roman" pitchFamily="18" charset="0"/>
                <a:cs typeface="Times New Roman" pitchFamily="18" charset="0"/>
              </a:rPr>
              <a:t> trích trong chương XVIII của tác phẩm, nhan đề do người biên soạn SGK trước đây đặt.</a:t>
            </a:r>
            <a:endParaRPr lang="en-US" sz="2000" dirty="0">
              <a:latin typeface="Times New Roman" pitchFamily="18" charset="0"/>
              <a:cs typeface="Times New Roman" pitchFamily="18" charset="0"/>
            </a:endParaRPr>
          </a:p>
          <a:p>
            <a:pPr algn="just" eaLnBrk="0" hangingPunct="0"/>
            <a:br>
              <a:rPr lang="vi-VN" sz="2000" dirty="0">
                <a:latin typeface="Times New Roman" pitchFamily="18" charset="0"/>
                <a:cs typeface="Times New Roman" pitchFamily="18" charset="0"/>
              </a:rPr>
            </a:br>
            <a:br>
              <a:rPr lang="vi-VN" sz="2000" dirty="0">
                <a:latin typeface="Times New Roman" pitchFamily="18" charset="0"/>
                <a:cs typeface="Times New Roman" pitchFamily="18" charset="0"/>
              </a:rPr>
            </a:br>
            <a:endParaRPr lang="vi-VN"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49871"/>
            <a:ext cx="864399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t>[1] Tù và: dụng cụ làm bằng sừng trâu hoặc vỏ ốc to, khi thổi phát ra âm thanh vang xa, dùng để báo hiệu.</a:t>
            </a:r>
            <a:b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t>[2] Lề bề lệt bệt: (trạng thái) đuối sức, mệt mỏi, vận động khó khăn (từ gốc: lệt bệt).</a:t>
            </a:r>
            <a:b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t>[3] Sưu: khoản tiền mà người đàn ông là dân thường từ 18 đến 60 tuổi (gọi là dân đinh) hằng năm phải nộp cho nhà nước phong kiến thực dân; sưu còn có nghĩa là công việc lao động nặng nhọc mà dân đinh phải làm cho nhà nước thời đó.</a:t>
            </a:r>
            <a:b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t>[4] Cai lệ: viên cai chỉ huy một tốp lính lệ (cai: viên chỉ huy cấp thấp nhất trong quân đội chế độ thực dân phong kiến; lệ: lính phục vụ hầu hạ nơi quan nha).</a:t>
            </a:r>
            <a:br>
              <a:rPr kumimoji="0" lang="vi-VN" sz="2600" b="0" i="0" u="none" strike="noStrike" cap="none" normalizeH="0" baseline="0" dirty="0">
                <a:ln>
                  <a:noFill/>
                </a:ln>
                <a:solidFill>
                  <a:srgbClr val="212529"/>
                </a:solidFill>
                <a:effectLst/>
                <a:latin typeface="+mj-lt"/>
                <a:ea typeface="Times New Roman" pitchFamily="18" charset="0"/>
                <a:cs typeface="Times New Roman" pitchFamily="18" charset="0"/>
              </a:rPr>
            </a:br>
            <a:endParaRPr kumimoji="0" lang="vi-VN" sz="26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292790"/>
            <a:ext cx="8429684"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[5] Tay thước: thanh gỗ cứng, vuông cạnh, giống như cái thước to, dùng làm vũ khí.</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[6] Phải gió (còn gọi là trúng gió): gặp cơn gió độc mà bị bệnh.</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[7] Bỏ bễ: bỏ không quan tâm đến việc cần làm.</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[8] Lực điền: người làm ruộng khoẻ mạnh (lực: sức, sức mạnh; điền: ruộng).</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[9] Chỏng quèo: ngã ngửa, chân tay co quắp.</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[10] Hầu cận: kẻ hầu hạ gần gũi, thân cận.</a:t>
            </a:r>
            <a:b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br>
            <a:r>
              <a:rPr kumimoji="0" lang="vi-VN" sz="2600" b="0" i="0" u="none" strike="noStrike" cap="none" normalizeH="0" baseline="0">
                <a:ln>
                  <a:noFill/>
                </a:ln>
                <a:solidFill>
                  <a:srgbClr val="212529"/>
                </a:solidFill>
                <a:effectLst/>
                <a:latin typeface="+mj-lt"/>
                <a:ea typeface="Times New Roman" pitchFamily="18" charset="0"/>
                <a:cs typeface="Times New Roman" pitchFamily="18" charset="0"/>
              </a:rPr>
              <a:t>[11] Làm tình làm tội: làm đủ mọi điều khiến người khác phải khổ sở.</a:t>
            </a:r>
            <a:endParaRPr kumimoji="0" lang="vi-VN" sz="2600" b="0" i="0" u="none" strike="noStrike" cap="none" normalizeH="0" baseline="0">
              <a:ln>
                <a:noFill/>
              </a:ln>
              <a:solidFill>
                <a:schemeClr val="tx1"/>
              </a:solidFill>
              <a:effectLst/>
              <a:latin typeface="+mj-l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31162" y="30145"/>
            <a:ext cx="7886700" cy="994172"/>
          </a:xfrm>
        </p:spPr>
        <p:txBody>
          <a:bodyPr/>
          <a:lstStyle/>
          <a:p>
            <a:r>
              <a:rPr lang="en-US" sz="3200" b="1" dirty="0">
                <a:solidFill>
                  <a:srgbClr val="C00000"/>
                </a:solidFill>
                <a:latin typeface="Times New Roman" pitchFamily="18" charset="0"/>
                <a:cs typeface="Times New Roman" pitchFamily="18" charset="0"/>
              </a:rPr>
              <a:t>II. YÊU CẦU CỤ THỂ</a:t>
            </a:r>
          </a:p>
        </p:txBody>
      </p:sp>
      <p:sp>
        <p:nvSpPr>
          <p:cNvPr id="16" name="Content Placeholder 2"/>
          <p:cNvSpPr txBox="1">
            <a:spLocks/>
          </p:cNvSpPr>
          <p:nvPr/>
        </p:nvSpPr>
        <p:spPr>
          <a:xfrm>
            <a:off x="457200" y="719156"/>
            <a:ext cx="8458200" cy="4495800"/>
          </a:xfrm>
          <a:prstGeom prst="rect">
            <a:avLst/>
          </a:prstGeom>
        </p:spPr>
        <p:txBody>
          <a:bodyPr spcFirstLastPara="1" vert="horz" wrap="square" lIns="91423" tIns="91423" rIns="91423" bIns="91423" rtlCol="0" anchor="t" anchorCtr="0">
            <a:noAutofit/>
          </a:bodyPr>
          <a:lstStyle>
            <a:lvl1pPr marL="228600" lvl="0" indent="-228600" algn="ctr" defTabSz="914400" rtl="0" eaLnBrk="1" latinLnBrk="0" hangingPunct="1">
              <a:lnSpc>
                <a:spcPct val="90000"/>
              </a:lnSpc>
              <a:spcBef>
                <a:spcPts val="0"/>
              </a:spcBef>
              <a:spcAft>
                <a:spcPts val="0"/>
              </a:spcAft>
              <a:buClr>
                <a:schemeClr val="dk1"/>
              </a:buClr>
              <a:buSzPts val="1600"/>
              <a:buFont typeface="Arial" panose="020B0604020202020204" pitchFamily="34" charset="0"/>
              <a:buNone/>
              <a:defRPr sz="1900" kern="1200">
                <a:solidFill>
                  <a:schemeClr val="tx1"/>
                </a:solidFill>
                <a:latin typeface="Comfortaa"/>
                <a:ea typeface="Comfortaa"/>
                <a:cs typeface="Comfortaa"/>
                <a:sym typeface="Comfortaa"/>
              </a:defRPr>
            </a:lvl1pPr>
            <a:lvl2pPr marL="685800" lvl="1"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2pPr>
            <a:lvl3pPr marL="1143000" lvl="2"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3pPr>
            <a:lvl4pPr marL="1600200" lvl="3"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4pPr>
            <a:lvl5pPr marL="2057400" lvl="4"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5pPr>
            <a:lvl6pPr marL="2514600" lvl="5"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6pPr>
            <a:lvl7pPr marL="2971800" lvl="6"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7pPr>
            <a:lvl8pPr marL="3429000" lvl="7"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8pPr>
            <a:lvl9pPr marL="3886200" lvl="8" indent="-228600" algn="l" defTabSz="914400" rtl="0" eaLnBrk="1" latinLnBrk="0" hangingPunct="1">
              <a:lnSpc>
                <a:spcPct val="90000"/>
              </a:lnSpc>
              <a:spcBef>
                <a:spcPts val="2133"/>
              </a:spcBef>
              <a:spcAft>
                <a:spcPts val="2133"/>
              </a:spcAft>
              <a:buClr>
                <a:schemeClr val="dk1"/>
              </a:buClr>
              <a:buSzPts val="1600"/>
              <a:buFont typeface="Arial" panose="020B0604020202020204" pitchFamily="34" charset="0"/>
              <a:buNone/>
              <a:defRPr sz="2100" kern="1200">
                <a:solidFill>
                  <a:schemeClr val="dk1"/>
                </a:solidFill>
                <a:latin typeface="+mn-lt"/>
                <a:ea typeface="+mn-ea"/>
                <a:cs typeface="+mn-cs"/>
              </a:defRPr>
            </a:lvl9pPr>
          </a:lstStyle>
          <a:p>
            <a:pPr marL="40481" indent="0" algn="just">
              <a:lnSpc>
                <a:spcPct val="150000"/>
              </a:lnSpc>
            </a:pPr>
            <a:endParaRPr lang="en-US" sz="2100" b="1" dirty="0">
              <a:latin typeface="Times New Roman" pitchFamily="18" charset="0"/>
              <a:cs typeface="Times New Roman" pitchFamily="18" charset="0"/>
            </a:endParaRPr>
          </a:p>
          <a:p>
            <a:pPr marL="40481" indent="0" algn="just">
              <a:lnSpc>
                <a:spcPct val="150000"/>
              </a:lnSpc>
            </a:pPr>
            <a:endParaRPr lang="en-US" sz="2100" dirty="0">
              <a:latin typeface="Times New Roman" pitchFamily="18" charset="0"/>
              <a:cs typeface="Times New Roman" pitchFamily="18" charset="0"/>
            </a:endParaRPr>
          </a:p>
        </p:txBody>
      </p:sp>
      <p:sp>
        <p:nvSpPr>
          <p:cNvPr id="4" name="Title 1"/>
          <p:cNvSpPr>
            <a:spLocks noGrp="1"/>
          </p:cNvSpPr>
          <p:nvPr>
            <p:ph type="title"/>
          </p:nvPr>
        </p:nvSpPr>
        <p:spPr>
          <a:xfrm>
            <a:off x="571472" y="1071552"/>
            <a:ext cx="8286808" cy="3786214"/>
          </a:xfrm>
        </p:spPr>
        <p:txBody>
          <a:bodyPr/>
          <a:lstStyle/>
          <a:p>
            <a:pPr algn="l"/>
            <a:r>
              <a:rPr lang="en-US" sz="2600" b="1">
                <a:solidFill>
                  <a:srgbClr val="7030A0"/>
                </a:solidFill>
                <a:latin typeface="Times New Roman" pitchFamily="18" charset="0"/>
                <a:cs typeface="Times New Roman" pitchFamily="18" charset="0"/>
              </a:rPr>
              <a:t>Các em tìm hiểu, suy nghĩ để trả lời một số câu hỏi sau:</a:t>
            </a:r>
            <a:br>
              <a:rPr lang="en-US" sz="2600">
                <a:latin typeface="Times New Roman" pitchFamily="18" charset="0"/>
                <a:cs typeface="Times New Roman" pitchFamily="18" charset="0"/>
              </a:rPr>
            </a:br>
            <a:r>
              <a:rPr lang="en-US" sz="2600">
                <a:latin typeface="Times New Roman" pitchFamily="18" charset="0"/>
                <a:cs typeface="Times New Roman" pitchFamily="18" charset="0"/>
              </a:rPr>
              <a:t>1. Em hãy cho biết tác phẩm thuộc thể loại nào? Phương thức biểu đạt là gì? </a:t>
            </a:r>
            <a:br>
              <a:rPr lang="en-US" sz="2600">
                <a:latin typeface="Times New Roman" pitchFamily="18" charset="0"/>
                <a:cs typeface="Times New Roman" pitchFamily="18" charset="0"/>
              </a:rPr>
            </a:br>
            <a:r>
              <a:rPr lang="en-US" sz="2600">
                <a:latin typeface="Times New Roman" pitchFamily="18" charset="0"/>
                <a:cs typeface="Times New Roman" pitchFamily="18" charset="0"/>
              </a:rPr>
              <a:t>2. Em hiểu như thế nào về nhan đề “Tức nước vỡ bờ”?</a:t>
            </a:r>
            <a:br>
              <a:rPr lang="en-US" sz="2600">
                <a:latin typeface="Times New Roman" pitchFamily="18" charset="0"/>
                <a:cs typeface="Times New Roman" pitchFamily="18" charset="0"/>
              </a:rPr>
            </a:br>
            <a:r>
              <a:rPr lang="en-US" sz="2600">
                <a:latin typeface="Times New Roman" pitchFamily="18" charset="0"/>
                <a:cs typeface="Times New Roman" pitchFamily="18" charset="0"/>
              </a:rPr>
              <a:t>3. Tình thế, hoàn cảnh của gia  đình chị Dậu khi  bọn tay sai xông vào như thế nào? Em có nhận xét gì về tình cảnh này? </a:t>
            </a: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6953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31162" y="77380"/>
            <a:ext cx="7886700" cy="994172"/>
          </a:xfrm>
        </p:spPr>
        <p:txBody>
          <a:bodyPr/>
          <a:lstStyle/>
          <a:p>
            <a:r>
              <a:rPr lang="en-US" sz="3200" b="1" dirty="0">
                <a:solidFill>
                  <a:srgbClr val="C00000"/>
                </a:solidFill>
                <a:latin typeface="Times New Roman" pitchFamily="18" charset="0"/>
                <a:cs typeface="Times New Roman" pitchFamily="18" charset="0"/>
              </a:rPr>
              <a:t>II. YÊU CẦU CỤ THỂ</a:t>
            </a:r>
          </a:p>
        </p:txBody>
      </p:sp>
      <p:sp>
        <p:nvSpPr>
          <p:cNvPr id="16" name="Content Placeholder 2"/>
          <p:cNvSpPr txBox="1">
            <a:spLocks/>
          </p:cNvSpPr>
          <p:nvPr/>
        </p:nvSpPr>
        <p:spPr>
          <a:xfrm>
            <a:off x="457200" y="666750"/>
            <a:ext cx="8458200" cy="4495800"/>
          </a:xfrm>
          <a:prstGeom prst="rect">
            <a:avLst/>
          </a:prstGeom>
        </p:spPr>
        <p:txBody>
          <a:bodyPr spcFirstLastPara="1" vert="horz" wrap="square" lIns="91423" tIns="91423" rIns="91423" bIns="91423" rtlCol="0" anchor="t" anchorCtr="0">
            <a:noAutofit/>
          </a:bodyPr>
          <a:lstStyle>
            <a:lvl1pPr marL="228600" lvl="0" indent="-228600" algn="ctr" defTabSz="914400" rtl="0" eaLnBrk="1" latinLnBrk="0" hangingPunct="1">
              <a:lnSpc>
                <a:spcPct val="90000"/>
              </a:lnSpc>
              <a:spcBef>
                <a:spcPts val="0"/>
              </a:spcBef>
              <a:spcAft>
                <a:spcPts val="0"/>
              </a:spcAft>
              <a:buClr>
                <a:schemeClr val="dk1"/>
              </a:buClr>
              <a:buSzPts val="1600"/>
              <a:buFont typeface="Arial" panose="020B0604020202020204" pitchFamily="34" charset="0"/>
              <a:buNone/>
              <a:defRPr sz="1900" kern="1200">
                <a:solidFill>
                  <a:schemeClr val="tx1"/>
                </a:solidFill>
                <a:latin typeface="Comfortaa"/>
                <a:ea typeface="Comfortaa"/>
                <a:cs typeface="Comfortaa"/>
                <a:sym typeface="Comfortaa"/>
              </a:defRPr>
            </a:lvl1pPr>
            <a:lvl2pPr marL="685800" lvl="1"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2pPr>
            <a:lvl3pPr marL="1143000" lvl="2"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3pPr>
            <a:lvl4pPr marL="1600200" lvl="3"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4pPr>
            <a:lvl5pPr marL="2057400" lvl="4"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5pPr>
            <a:lvl6pPr marL="2514600" lvl="5"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6pPr>
            <a:lvl7pPr marL="2971800" lvl="6"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7pPr>
            <a:lvl8pPr marL="3429000" lvl="7"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8pPr>
            <a:lvl9pPr marL="3886200" lvl="8" indent="-228600" algn="l" defTabSz="914400" rtl="0" eaLnBrk="1" latinLnBrk="0" hangingPunct="1">
              <a:lnSpc>
                <a:spcPct val="90000"/>
              </a:lnSpc>
              <a:spcBef>
                <a:spcPts val="2133"/>
              </a:spcBef>
              <a:spcAft>
                <a:spcPts val="2133"/>
              </a:spcAft>
              <a:buClr>
                <a:schemeClr val="dk1"/>
              </a:buClr>
              <a:buSzPts val="1600"/>
              <a:buFont typeface="Arial" panose="020B0604020202020204" pitchFamily="34" charset="0"/>
              <a:buNone/>
              <a:defRPr sz="2100" kern="1200">
                <a:solidFill>
                  <a:schemeClr val="dk1"/>
                </a:solidFill>
                <a:latin typeface="+mn-lt"/>
                <a:ea typeface="+mn-ea"/>
                <a:cs typeface="+mn-cs"/>
              </a:defRPr>
            </a:lvl9pPr>
          </a:lstStyle>
          <a:p>
            <a:pPr marL="40481" indent="0" algn="just">
              <a:lnSpc>
                <a:spcPct val="150000"/>
              </a:lnSpc>
            </a:pPr>
            <a:endParaRPr lang="en-US" sz="2100" b="1" dirty="0">
              <a:latin typeface="Times New Roman" pitchFamily="18" charset="0"/>
              <a:cs typeface="Times New Roman" pitchFamily="18" charset="0"/>
            </a:endParaRPr>
          </a:p>
          <a:p>
            <a:pPr marL="40481" indent="0" algn="just">
              <a:lnSpc>
                <a:spcPct val="150000"/>
              </a:lnSpc>
            </a:pPr>
            <a:endParaRPr lang="en-US" sz="2100" dirty="0">
              <a:latin typeface="Times New Roman" pitchFamily="18" charset="0"/>
              <a:cs typeface="Times New Roman" pitchFamily="18" charset="0"/>
            </a:endParaRPr>
          </a:p>
        </p:txBody>
      </p:sp>
      <p:sp>
        <p:nvSpPr>
          <p:cNvPr id="4" name="Title 1"/>
          <p:cNvSpPr>
            <a:spLocks noGrp="1"/>
          </p:cNvSpPr>
          <p:nvPr>
            <p:ph type="title"/>
          </p:nvPr>
        </p:nvSpPr>
        <p:spPr>
          <a:xfrm>
            <a:off x="500034" y="714362"/>
            <a:ext cx="8429684" cy="3786214"/>
          </a:xfrm>
        </p:spPr>
        <p:txBody>
          <a:bodyPr/>
          <a:lstStyle/>
          <a:p>
            <a:pPr algn="l"/>
            <a:r>
              <a:rPr lang="en-US" sz="2600">
                <a:latin typeface="Times New Roman" pitchFamily="18" charset="0"/>
                <a:cs typeface="Times New Roman" pitchFamily="18" charset="0"/>
              </a:rPr>
              <a:t>4. Cai lệ, người nhà lí trưởng xông vào nhà chị Dậu với thái độ, hành động và lời nói ra sao? Qua đó, em có nhận xét gì về bản chất của chúng?</a:t>
            </a:r>
            <a:br>
              <a:rPr lang="en-US" sz="2600">
                <a:latin typeface="Times New Roman" pitchFamily="18" charset="0"/>
                <a:cs typeface="Times New Roman" pitchFamily="18" charset="0"/>
              </a:rPr>
            </a:br>
            <a:r>
              <a:rPr lang="en-US" sz="2600">
                <a:latin typeface="Times New Roman" pitchFamily="18" charset="0"/>
                <a:cs typeface="Times New Roman" pitchFamily="18" charset="0"/>
              </a:rPr>
              <a:t>5. Chị Dậu đã có thái độ, hành động, lời nói như thế nào để đáp trả cai lệ và người nhà lí trưởng? Em có nhận xét gì về nhân vật chị Dậu?</a:t>
            </a:r>
            <a:br>
              <a:rPr lang="en-US" sz="2600">
                <a:latin typeface="Times New Roman" pitchFamily="18" charset="0"/>
                <a:cs typeface="Times New Roman" pitchFamily="18" charset="0"/>
              </a:rPr>
            </a:br>
            <a:r>
              <a:rPr lang="en-US" sz="2600">
                <a:latin typeface="Times New Roman" pitchFamily="18" charset="0"/>
                <a:cs typeface="Times New Roman" pitchFamily="18" charset="0"/>
              </a:rPr>
              <a:t>6. Thông qua đoạn trích tác giả muốn chuyển tải đến chúng ta nội dung gì?</a:t>
            </a: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br>
              <a:rPr lang="en-US" sz="260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6953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28650" y="-22622"/>
            <a:ext cx="7886700" cy="994172"/>
          </a:xfrm>
        </p:spPr>
        <p:txBody>
          <a:bodyPr/>
          <a:lstStyle/>
          <a:p>
            <a:r>
              <a:rPr lang="en-US" sz="2900" b="1" dirty="0">
                <a:solidFill>
                  <a:srgbClr val="C00000"/>
                </a:solidFill>
                <a:latin typeface="Times New Roman" pitchFamily="18" charset="0"/>
                <a:cs typeface="Times New Roman" pitchFamily="18" charset="0"/>
              </a:rPr>
              <a:t>I. YÊU CẦU CHUNG</a:t>
            </a:r>
          </a:p>
        </p:txBody>
      </p:sp>
      <p:sp>
        <p:nvSpPr>
          <p:cNvPr id="16" name="Content Placeholder 2"/>
          <p:cNvSpPr txBox="1">
            <a:spLocks/>
          </p:cNvSpPr>
          <p:nvPr/>
        </p:nvSpPr>
        <p:spPr>
          <a:xfrm>
            <a:off x="285752" y="785800"/>
            <a:ext cx="9001156" cy="3263504"/>
          </a:xfrm>
          <a:prstGeom prst="rect">
            <a:avLst/>
          </a:prstGeom>
        </p:spPr>
        <p:txBody>
          <a:bodyPr spcFirstLastPara="1" vert="horz" wrap="square" lIns="91423" tIns="91423" rIns="91423" bIns="91423" rtlCol="0" anchor="t" anchorCtr="0">
            <a:noAutofit/>
          </a:bodyPr>
          <a:lstStyle>
            <a:lvl1pPr marL="228600" lvl="0" indent="-228600" algn="ctr" defTabSz="914400" rtl="0" eaLnBrk="1" latinLnBrk="0" hangingPunct="1">
              <a:lnSpc>
                <a:spcPct val="90000"/>
              </a:lnSpc>
              <a:spcBef>
                <a:spcPts val="0"/>
              </a:spcBef>
              <a:spcAft>
                <a:spcPts val="0"/>
              </a:spcAft>
              <a:buClr>
                <a:schemeClr val="dk1"/>
              </a:buClr>
              <a:buSzPts val="1600"/>
              <a:buFont typeface="Arial" panose="020B0604020202020204" pitchFamily="34" charset="0"/>
              <a:buNone/>
              <a:defRPr sz="1900" kern="1200">
                <a:solidFill>
                  <a:schemeClr val="tx1"/>
                </a:solidFill>
                <a:latin typeface="Comfortaa"/>
                <a:ea typeface="Comfortaa"/>
                <a:cs typeface="Comfortaa"/>
                <a:sym typeface="Comfortaa"/>
              </a:defRPr>
            </a:lvl1pPr>
            <a:lvl2pPr marL="685800" lvl="1"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2pPr>
            <a:lvl3pPr marL="1143000" lvl="2"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3pPr>
            <a:lvl4pPr marL="1600200" lvl="3"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4pPr>
            <a:lvl5pPr marL="2057400" lvl="4"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5pPr>
            <a:lvl6pPr marL="2514600" lvl="5"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6pPr>
            <a:lvl7pPr marL="2971800" lvl="6"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7pPr>
            <a:lvl8pPr marL="3429000" lvl="7"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8pPr>
            <a:lvl9pPr marL="3886200" lvl="8" indent="-228600" algn="l" defTabSz="914400" rtl="0" eaLnBrk="1" latinLnBrk="0" hangingPunct="1">
              <a:lnSpc>
                <a:spcPct val="90000"/>
              </a:lnSpc>
              <a:spcBef>
                <a:spcPts val="2133"/>
              </a:spcBef>
              <a:spcAft>
                <a:spcPts val="2133"/>
              </a:spcAft>
              <a:buClr>
                <a:schemeClr val="dk1"/>
              </a:buClr>
              <a:buSzPts val="1600"/>
              <a:buFont typeface="Arial" panose="020B0604020202020204" pitchFamily="34" charset="0"/>
              <a:buNone/>
              <a:defRPr sz="2100" kern="1200">
                <a:solidFill>
                  <a:schemeClr val="dk1"/>
                </a:solidFill>
                <a:latin typeface="+mn-lt"/>
                <a:ea typeface="+mn-ea"/>
                <a:cs typeface="+mn-cs"/>
              </a:defRPr>
            </a:lvl9pPr>
          </a:lstStyle>
          <a:p>
            <a:pPr marL="82154" indent="307181" algn="just">
              <a:lnSpc>
                <a:spcPct val="150000"/>
              </a:lnSpc>
              <a:buFont typeface="Wingdings" pitchFamily="2" charset="2"/>
              <a:buChar char="Ø"/>
            </a:pP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kỹ</a:t>
            </a:r>
            <a:r>
              <a:rPr lang="en-US" sz="2400">
                <a:latin typeface="Times New Roman" pitchFamily="18" charset="0"/>
                <a:cs typeface="Times New Roman" pitchFamily="18" charset="0"/>
              </a:rPr>
              <a:t> phần văn bản “Tức nước vỡ bờ” (sgk/ 28 – 33)</a:t>
            </a:r>
            <a:endParaRPr lang="en-US" sz="2400" dirty="0">
              <a:latin typeface="Times New Roman" pitchFamily="18" charset="0"/>
              <a:cs typeface="Times New Roman" pitchFamily="18" charset="0"/>
            </a:endParaRPr>
          </a:p>
          <a:p>
            <a:pPr marL="82154" indent="307181" algn="just">
              <a:lnSpc>
                <a:spcPct val="150000"/>
              </a:lnSpc>
              <a:buFont typeface="Wingdings" pitchFamily="2" charset="2"/>
              <a:buChar char="Ø"/>
            </a:pPr>
            <a:r>
              <a:rPr lang="en-US" sz="2400">
                <a:latin typeface="Times New Roman" pitchFamily="18" charset="0"/>
                <a:cs typeface="Times New Roman" pitchFamily="18" charset="0"/>
              </a:rPr>
              <a:t>Chuẩn </a:t>
            </a:r>
            <a:r>
              <a:rPr lang="en-US" sz="2400" err="1">
                <a:latin typeface="Times New Roman" pitchFamily="18" charset="0"/>
                <a:cs typeface="Times New Roman" pitchFamily="18" charset="0"/>
              </a:rPr>
              <a:t>bị</a:t>
            </a:r>
            <a:r>
              <a:rPr lang="en-US" sz="2400">
                <a:latin typeface="Times New Roman" pitchFamily="18" charset="0"/>
                <a:cs typeface="Times New Roman" pitchFamily="18" charset="0"/>
              </a:rPr>
              <a:t> dụng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a:latin typeface="Times New Roman" pitchFamily="18" charset="0"/>
                <a:cs typeface="Times New Roman" pitchFamily="18" charset="0"/>
              </a:rPr>
              <a:t>: SGK, vở soạn bài, vở ghi bài, 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a:t>
            </a:r>
          </a:p>
          <a:p>
            <a:pPr marL="82154" indent="307181" algn="just">
              <a:lnSpc>
                <a:spcPct val="150000"/>
              </a:lnSpc>
              <a:buFont typeface="Wingdings" pitchFamily="2" charset="2"/>
              <a:buChar char="Ø"/>
            </a:pPr>
            <a:r>
              <a:rPr lang="en-US" sz="2400">
                <a:latin typeface="Times New Roman" pitchFamily="18" charset="0"/>
                <a:cs typeface="Times New Roman" pitchFamily="18" charset="0"/>
              </a:rPr>
              <a:t>Tìm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SGK: Tác giả, tác phẩm, </a:t>
            </a:r>
          </a:p>
          <a:p>
            <a:pPr marL="82154" indent="307181" algn="just">
              <a:lnSpc>
                <a:spcPct val="150000"/>
              </a:lnSpc>
            </a:pPr>
            <a:r>
              <a:rPr lang="en-US" sz="2400">
                <a:latin typeface="Times New Roman" pitchFamily="18" charset="0"/>
                <a:cs typeface="Times New Roman" pitchFamily="18" charset="0"/>
              </a:rPr>
              <a:t>tóm tắt văn bản, xác định bố cục văn bản.</a:t>
            </a:r>
          </a:p>
          <a:p>
            <a:pPr marL="82154" indent="307181" algn="just">
              <a:lnSpc>
                <a:spcPct val="150000"/>
              </a:lnSpc>
              <a:buFont typeface="Wingdings" pitchFamily="2" charset="2"/>
              <a:buChar char="Ø"/>
            </a:pPr>
            <a:r>
              <a:rPr lang="en-US" sz="2400">
                <a:latin typeface="Times New Roman" pitchFamily="18" charset="0"/>
                <a:cs typeface="Times New Roman" pitchFamily="18" charset="0"/>
              </a:rPr>
              <a:t>Đọc trước và xác định các yêu cầu của văn bản trong SGK</a:t>
            </a:r>
          </a:p>
          <a:p>
            <a:pPr marL="82154" indent="307181" algn="just">
              <a:lnSpc>
                <a:spcPct val="150000"/>
              </a:lnSpc>
              <a:buFont typeface="Wingdings" pitchFamily="2" charset="2"/>
              <a:buChar char="Ø"/>
            </a:pPr>
            <a:r>
              <a:rPr lang="en-US" sz="2400">
                <a:latin typeface="Times New Roman" pitchFamily="18" charset="0"/>
                <a:cs typeface="Times New Roman" pitchFamily="18" charset="0"/>
              </a:rPr>
              <a:t>Ghi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giải</a:t>
            </a:r>
            <a:r>
              <a:rPr lang="en-US" sz="2400">
                <a:latin typeface="Times New Roman" pitchFamily="18" charset="0"/>
                <a:cs typeface="Times New Roman" pitchFamily="18" charset="0"/>
              </a:rPr>
              <a:t> </a:t>
            </a:r>
          </a:p>
          <a:p>
            <a:pPr marL="82154" indent="307181" algn="just">
              <a:lnSpc>
                <a:spcPct val="150000"/>
              </a:lnSpc>
            </a:pPr>
            <a:r>
              <a:rPr lang="en-US" sz="2400">
                <a:latin typeface="Times New Roman" pitchFamily="18" charset="0"/>
                <a:cs typeface="Times New Roman" pitchFamily="18" charset="0"/>
              </a:rPr>
              <a:t>đáp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82582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31162" y="148818"/>
            <a:ext cx="7886700" cy="994172"/>
          </a:xfrm>
        </p:spPr>
        <p:txBody>
          <a:bodyPr/>
          <a:lstStyle/>
          <a:p>
            <a:r>
              <a:rPr lang="en-US" sz="4000" b="1" dirty="0">
                <a:solidFill>
                  <a:srgbClr val="C00000"/>
                </a:solidFill>
                <a:latin typeface="Times New Roman" pitchFamily="18" charset="0"/>
                <a:cs typeface="Times New Roman" pitchFamily="18" charset="0"/>
              </a:rPr>
              <a:t>II. YÊU CẦU CỤ THỂ</a:t>
            </a:r>
          </a:p>
        </p:txBody>
      </p:sp>
      <p:sp>
        <p:nvSpPr>
          <p:cNvPr id="16" name="Content Placeholder 2"/>
          <p:cNvSpPr txBox="1">
            <a:spLocks/>
          </p:cNvSpPr>
          <p:nvPr/>
        </p:nvSpPr>
        <p:spPr>
          <a:xfrm>
            <a:off x="664657" y="922356"/>
            <a:ext cx="7886700" cy="3506782"/>
          </a:xfrm>
          <a:prstGeom prst="rect">
            <a:avLst/>
          </a:prstGeom>
        </p:spPr>
        <p:txBody>
          <a:bodyPr spcFirstLastPara="1" vert="horz" wrap="square" lIns="91423" tIns="91423" rIns="91423" bIns="91423" rtlCol="0" anchor="t" anchorCtr="0">
            <a:noAutofit/>
          </a:bodyPr>
          <a:lstStyle>
            <a:lvl1pPr marL="228600" lvl="0" indent="-228600" algn="ctr" defTabSz="914400" rtl="0" eaLnBrk="1" latinLnBrk="0" hangingPunct="1">
              <a:lnSpc>
                <a:spcPct val="90000"/>
              </a:lnSpc>
              <a:spcBef>
                <a:spcPts val="0"/>
              </a:spcBef>
              <a:spcAft>
                <a:spcPts val="0"/>
              </a:spcAft>
              <a:buClr>
                <a:schemeClr val="dk1"/>
              </a:buClr>
              <a:buSzPts val="1600"/>
              <a:buFont typeface="Arial" panose="020B0604020202020204" pitchFamily="34" charset="0"/>
              <a:buNone/>
              <a:defRPr sz="1900" kern="1200">
                <a:solidFill>
                  <a:schemeClr val="tx1"/>
                </a:solidFill>
                <a:latin typeface="Comfortaa"/>
                <a:ea typeface="Comfortaa"/>
                <a:cs typeface="Comfortaa"/>
                <a:sym typeface="Comfortaa"/>
              </a:defRPr>
            </a:lvl1pPr>
            <a:lvl2pPr marL="685800" lvl="1"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2pPr>
            <a:lvl3pPr marL="1143000" lvl="2"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3pPr>
            <a:lvl4pPr marL="1600200" lvl="3"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4pPr>
            <a:lvl5pPr marL="2057400" lvl="4"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5pPr>
            <a:lvl6pPr marL="2514600" lvl="5"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6pPr>
            <a:lvl7pPr marL="2971800" lvl="6"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7pPr>
            <a:lvl8pPr marL="3429000" lvl="7"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8pPr>
            <a:lvl9pPr marL="3886200" lvl="8" indent="-228600" algn="l" defTabSz="914400" rtl="0" eaLnBrk="1" latinLnBrk="0" hangingPunct="1">
              <a:lnSpc>
                <a:spcPct val="90000"/>
              </a:lnSpc>
              <a:spcBef>
                <a:spcPts val="2133"/>
              </a:spcBef>
              <a:spcAft>
                <a:spcPts val="2133"/>
              </a:spcAft>
              <a:buClr>
                <a:schemeClr val="dk1"/>
              </a:buClr>
              <a:buSzPts val="1600"/>
              <a:buFont typeface="Arial" panose="020B0604020202020204" pitchFamily="34" charset="0"/>
              <a:buNone/>
              <a:defRPr sz="2100" kern="1200">
                <a:solidFill>
                  <a:schemeClr val="dk1"/>
                </a:solidFill>
                <a:latin typeface="+mn-lt"/>
                <a:ea typeface="+mn-ea"/>
                <a:cs typeface="+mn-cs"/>
              </a:defRPr>
            </a:lvl9pPr>
          </a:lstStyle>
          <a:p>
            <a:pPr marL="40481" indent="215504" algn="just">
              <a:lnSpc>
                <a:spcPct val="150000"/>
              </a:lnSpc>
            </a:pPr>
            <a:r>
              <a:rPr lang="en-US" sz="2400">
                <a:latin typeface="Times New Roman" pitchFamily="18" charset="0"/>
                <a:cs typeface="Times New Roman" pitchFamily="18" charset="0"/>
              </a:rPr>
              <a:t>7. Hãy khái quát lại những nét đặc sắc về nghệ thuật của đoạn trích.</a:t>
            </a:r>
          </a:p>
          <a:p>
            <a:pPr marL="40481" indent="215504" algn="just">
              <a:lnSpc>
                <a:spcPct val="150000"/>
              </a:lnSpc>
            </a:pPr>
            <a:r>
              <a:rPr lang="en-US" sz="2400" b="1">
                <a:latin typeface="Times New Roman" pitchFamily="18" charset="0"/>
                <a:cs typeface="Times New Roman" pitchFamily="18" charset="0"/>
              </a:rPr>
              <a:t>Lưu ý: Trong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nhớ</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27397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85800" y="1809750"/>
            <a:ext cx="7886700" cy="994172"/>
          </a:xfrm>
        </p:spPr>
        <p:txBody>
          <a:bodyPr/>
          <a:lstStyle/>
          <a:p>
            <a:r>
              <a:rPr lang="en-US" sz="4000" b="1" dirty="0">
                <a:solidFill>
                  <a:srgbClr val="C00000"/>
                </a:solidFill>
                <a:latin typeface="Times New Roman" pitchFamily="18" charset="0"/>
                <a:cs typeface="Times New Roman" pitchFamily="18" charset="0"/>
              </a:rPr>
              <a:t>CHÚC CÁC EM HỌC TỐT!</a:t>
            </a:r>
          </a:p>
        </p:txBody>
      </p:sp>
    </p:spTree>
    <p:extLst>
      <p:ext uri="{BB962C8B-B14F-4D97-AF65-F5344CB8AC3E}">
        <p14:creationId xmlns:p14="http://schemas.microsoft.com/office/powerpoint/2010/main" val="279487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31162" y="220256"/>
            <a:ext cx="7886700" cy="994172"/>
          </a:xfrm>
        </p:spPr>
        <p:txBody>
          <a:bodyPr/>
          <a:lstStyle/>
          <a:p>
            <a:r>
              <a:rPr lang="en-US" sz="3200" b="1" dirty="0">
                <a:solidFill>
                  <a:srgbClr val="C00000"/>
                </a:solidFill>
                <a:latin typeface="Times New Roman" pitchFamily="18" charset="0"/>
                <a:cs typeface="Times New Roman" pitchFamily="18" charset="0"/>
              </a:rPr>
              <a:t>II. YÊU CẦU CỤ THỂ</a:t>
            </a:r>
          </a:p>
        </p:txBody>
      </p:sp>
      <p:sp>
        <p:nvSpPr>
          <p:cNvPr id="16" name="Content Placeholder 2"/>
          <p:cNvSpPr txBox="1">
            <a:spLocks/>
          </p:cNvSpPr>
          <p:nvPr/>
        </p:nvSpPr>
        <p:spPr>
          <a:xfrm>
            <a:off x="1038761" y="1001264"/>
            <a:ext cx="7890957" cy="2499180"/>
          </a:xfrm>
          <a:prstGeom prst="rect">
            <a:avLst/>
          </a:prstGeom>
        </p:spPr>
        <p:txBody>
          <a:bodyPr spcFirstLastPara="1" vert="horz" wrap="square" lIns="91423" tIns="91423" rIns="91423" bIns="91423" rtlCol="0" anchor="t" anchorCtr="0">
            <a:noAutofit/>
          </a:bodyPr>
          <a:lstStyle>
            <a:lvl1pPr marL="228600" lvl="0" indent="-228600" algn="ctr" defTabSz="914400" rtl="0" eaLnBrk="1" latinLnBrk="0" hangingPunct="1">
              <a:lnSpc>
                <a:spcPct val="90000"/>
              </a:lnSpc>
              <a:spcBef>
                <a:spcPts val="0"/>
              </a:spcBef>
              <a:spcAft>
                <a:spcPts val="0"/>
              </a:spcAft>
              <a:buClr>
                <a:schemeClr val="dk1"/>
              </a:buClr>
              <a:buSzPts val="1600"/>
              <a:buFont typeface="Arial" panose="020B0604020202020204" pitchFamily="34" charset="0"/>
              <a:buNone/>
              <a:defRPr sz="1900" kern="1200">
                <a:solidFill>
                  <a:schemeClr val="tx1"/>
                </a:solidFill>
                <a:latin typeface="Comfortaa"/>
                <a:ea typeface="Comfortaa"/>
                <a:cs typeface="Comfortaa"/>
                <a:sym typeface="Comfortaa"/>
              </a:defRPr>
            </a:lvl1pPr>
            <a:lvl2pPr marL="685800" lvl="1"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2pPr>
            <a:lvl3pPr marL="1143000" lvl="2"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3pPr>
            <a:lvl4pPr marL="1600200" lvl="3"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4pPr>
            <a:lvl5pPr marL="2057400" lvl="4"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5pPr>
            <a:lvl6pPr marL="2514600" lvl="5"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6pPr>
            <a:lvl7pPr marL="2971800" lvl="6"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7pPr>
            <a:lvl8pPr marL="3429000" lvl="7" indent="-228600" algn="l" defTabSz="914400" rtl="0" eaLnBrk="1" latinLnBrk="0" hangingPunct="1">
              <a:lnSpc>
                <a:spcPct val="90000"/>
              </a:lnSpc>
              <a:spcBef>
                <a:spcPts val="2133"/>
              </a:spcBef>
              <a:spcAft>
                <a:spcPts val="0"/>
              </a:spcAft>
              <a:buClr>
                <a:schemeClr val="dk1"/>
              </a:buClr>
              <a:buSzPts val="1600"/>
              <a:buFont typeface="Arial" panose="020B0604020202020204" pitchFamily="34" charset="0"/>
              <a:buNone/>
              <a:defRPr sz="2100" kern="1200">
                <a:solidFill>
                  <a:schemeClr val="dk1"/>
                </a:solidFill>
                <a:latin typeface="+mn-lt"/>
                <a:ea typeface="+mn-ea"/>
                <a:cs typeface="+mn-cs"/>
              </a:defRPr>
            </a:lvl8pPr>
            <a:lvl9pPr marL="3886200" lvl="8" indent="-228600" algn="l" defTabSz="914400" rtl="0" eaLnBrk="1" latinLnBrk="0" hangingPunct="1">
              <a:lnSpc>
                <a:spcPct val="90000"/>
              </a:lnSpc>
              <a:spcBef>
                <a:spcPts val="2133"/>
              </a:spcBef>
              <a:spcAft>
                <a:spcPts val="2133"/>
              </a:spcAft>
              <a:buClr>
                <a:schemeClr val="dk1"/>
              </a:buClr>
              <a:buSzPts val="1600"/>
              <a:buFont typeface="Arial" panose="020B0604020202020204" pitchFamily="34" charset="0"/>
              <a:buNone/>
              <a:defRPr sz="2100" kern="1200">
                <a:solidFill>
                  <a:schemeClr val="dk1"/>
                </a:solidFill>
                <a:latin typeface="+mn-lt"/>
                <a:ea typeface="+mn-ea"/>
                <a:cs typeface="+mn-cs"/>
              </a:defRPr>
            </a:lvl9pPr>
          </a:lstStyle>
          <a:p>
            <a:pPr marL="40481" indent="0" algn="just">
              <a:lnSpc>
                <a:spcPct val="150000"/>
              </a:lnSpc>
            </a:pPr>
            <a:r>
              <a:rPr lang="en-US" sz="3200">
                <a:latin typeface="Times New Roman" pitchFamily="18" charset="0"/>
                <a:cs typeface="Times New Roman" pitchFamily="18" charset="0"/>
              </a:rPr>
              <a:t>Các em đọc kĩ văn bản, chú thích</a:t>
            </a:r>
            <a:endParaRPr lang="en-US" sz="3200" dirty="0">
              <a:latin typeface="Times New Roman" pitchFamily="18" charset="0"/>
              <a:cs typeface="Times New Roman" pitchFamily="18" charset="0"/>
            </a:endParaRPr>
          </a:p>
          <a:p>
            <a:pPr marL="40481" indent="0" algn="just">
              <a:lnSpc>
                <a:spcPct val="150000"/>
              </a:lnSpc>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2890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p:cNvSpPr>
            <a:spLocks noChangeArrowheads="1"/>
          </p:cNvSpPr>
          <p:nvPr/>
        </p:nvSpPr>
        <p:spPr bwMode="auto">
          <a:xfrm>
            <a:off x="228600" y="1"/>
            <a:ext cx="8610600" cy="563231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eaLnBrk="0" hangingPunct="0">
              <a:defRPr/>
            </a:pPr>
            <a:r>
              <a:rPr lang="en-US" sz="2400" b="1" dirty="0">
                <a:latin typeface="Times New Roman" pitchFamily="18" charset="0"/>
                <a:cs typeface="Times New Roman" pitchFamily="18" charset="0"/>
              </a:rPr>
              <a:t>TỨC NƯỚC VỠ BỜ</a:t>
            </a:r>
            <a:endParaRPr lang="vi-VN" sz="2400" b="1" dirty="0">
              <a:latin typeface="Times New Roman" pitchFamily="18" charset="0"/>
              <a:cs typeface="Times New Roman" pitchFamily="18" charset="0"/>
            </a:endParaRPr>
          </a:p>
          <a:p>
            <a:pPr algn="ctr" eaLnBrk="0" hangingPunct="0">
              <a:defRPr/>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Trích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eaLnBrk="0" hangingPunct="0">
              <a:defRPr/>
            </a:pPr>
            <a:r>
              <a:rPr lang="vi-VN" sz="2400" dirty="0">
                <a:latin typeface="Times New Roman" pitchFamily="18" charset="0"/>
                <a:cs typeface="Times New Roman" pitchFamily="18" charset="0"/>
              </a:rPr>
              <a:t>	(Mở đầu tác phẩm là không khí căng thẳng, ngột ngạt của một làng quê trong những ngày sưu thuế. Tiếng trống mõ, tù và inh ỏi, tiếng thét lác, đánh đập, tiếng kêu khóc vang lên như trong một cuộc săn người. Gia đình chị Dậu thuộc loại “nhất nhì trong hạng cùng đinh” nên mấy hôm nay chị phải chạy vạy ngược xuôi để có tiền nộp suất sưu cho anh Dậu. Anh Dậu đang ốm cũng bị bọn tay sai xông đến đánh trói, lôi ra đình cùm kẹp. Chị đành phải rứt ruột đem cái Tí, đứa con gái đầu lòng 7 tuổi, bán cho lão Nghị Quế bên thôn Đoài. Ngờ đâu chị lại còn buộc phải nộp cả suất sưu của người em chồng đã chết từ năm ngoái! Thật là cùng đường. Giữa đình làng, tiếng kêu uất ức của chị vang lên thảm thiết.</a:t>
            </a:r>
            <a:endParaRPr lang="en-US" sz="2400" dirty="0">
              <a:latin typeface="Times New Roman" pitchFamily="18" charset="0"/>
              <a:cs typeface="Times New Roman" pitchFamily="18" charset="0"/>
            </a:endParaRPr>
          </a:p>
          <a:p>
            <a:pPr algn="just" eaLnBrk="0" hangingPunct="0">
              <a:defRPr/>
            </a:pPr>
            <a:r>
              <a:rPr lang="vi-VN" sz="2400" dirty="0">
                <a:latin typeface="Times New Roman" pitchFamily="18" charset="0"/>
                <a:cs typeface="Times New Roman" pitchFamily="18" charset="0"/>
              </a:rPr>
              <a:t> </a:t>
            </a:r>
            <a:br>
              <a:rPr lang="vi-VN" sz="2400" dirty="0">
                <a:latin typeface="Times New Roman" pitchFamily="18" charset="0"/>
                <a:cs typeface="Times New Roman" pitchFamily="18" charset="0"/>
              </a:rPr>
            </a:br>
            <a:endParaRPr lang="vi-VN"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ChangeArrowheads="1"/>
          </p:cNvSpPr>
          <p:nvPr/>
        </p:nvSpPr>
        <p:spPr bwMode="auto">
          <a:xfrm>
            <a:off x="304800" y="357172"/>
            <a:ext cx="8610600" cy="4093428"/>
          </a:xfrm>
          <a:prstGeom prst="rect">
            <a:avLst/>
          </a:prstGeom>
          <a:noFill/>
          <a:ln w="9525">
            <a:noFill/>
            <a:miter lim="800000"/>
            <a:headEnd/>
            <a:tailEnd/>
          </a:ln>
        </p:spPr>
        <p:txBody>
          <a:bodyPr wrap="square">
            <a:spAutoFit/>
          </a:bodyPr>
          <a:lstStyle/>
          <a:p>
            <a:pPr algn="just"/>
            <a:r>
              <a:rPr lang="vi-VN" sz="2600" dirty="0">
                <a:latin typeface="Times New Roman" pitchFamily="18" charset="0"/>
                <a:cs typeface="Times New Roman" pitchFamily="18" charset="0"/>
              </a:rPr>
              <a:t>	</a:t>
            </a:r>
            <a:r>
              <a:rPr lang="vi-VN" sz="2400" dirty="0">
                <a:latin typeface="Times New Roman" pitchFamily="18" charset="0"/>
                <a:cs typeface="Times New Roman" pitchFamily="18" charset="0"/>
              </a:rPr>
              <a:t>Đêm hôm ấy, người ta cõng anh Dậu rũ rượi như một xác chết ở ngoài đình về trả cho chị. Gọi mãi anh không tỉnh chị vô cùng hoảng sợ, đau đớn. May sao, nhờ bà con xung quanh xúm đến cứu giúp, anh Dậu đã từ từ mở mắt. Một bà lão hàng xóm ái ngại cảnh cả nhà chị nhịn đói suốt từ hôm qua, mang đến cho chị bát gạo để nấu cháo...)</a:t>
            </a:r>
          </a:p>
          <a:p>
            <a:pPr algn="just"/>
            <a:endParaRPr lang="vi-VN" sz="2600" dirty="0">
              <a:latin typeface="Times New Roman" pitchFamily="18" charset="0"/>
              <a:cs typeface="Times New Roman" pitchFamily="18" charset="0"/>
            </a:endParaRPr>
          </a:p>
          <a:p>
            <a:pPr algn="just"/>
            <a:endParaRPr lang="vi-VN" sz="2600" dirty="0">
              <a:latin typeface="Times New Roman" pitchFamily="18" charset="0"/>
              <a:cs typeface="Times New Roman" pitchFamily="18" charset="0"/>
            </a:endParaRPr>
          </a:p>
          <a:p>
            <a:pPr algn="just"/>
            <a:br>
              <a:rPr lang="vi-VN" sz="2600" dirty="0">
                <a:latin typeface="Times New Roman" pitchFamily="18" charset="0"/>
                <a:cs typeface="Times New Roman" pitchFamily="18" charset="0"/>
              </a:rPr>
            </a:br>
            <a:endParaRPr lang="vi-VN" sz="2600" dirty="0"/>
          </a:p>
        </p:txBody>
      </p:sp>
      <p:sp>
        <p:nvSpPr>
          <p:cNvPr id="7171" name="Rectangle 17"/>
          <p:cNvSpPr>
            <a:spLocks noChangeArrowheads="1"/>
          </p:cNvSpPr>
          <p:nvPr/>
        </p:nvSpPr>
        <p:spPr bwMode="auto">
          <a:xfrm>
            <a:off x="228600" y="2650510"/>
            <a:ext cx="8763000" cy="2031325"/>
          </a:xfrm>
          <a:prstGeom prst="rect">
            <a:avLst/>
          </a:prstGeom>
          <a:noFill/>
          <a:ln w="9525">
            <a:noFill/>
            <a:miter lim="800000"/>
            <a:headEnd/>
            <a:tailEnd/>
          </a:ln>
        </p:spPr>
        <p:txBody>
          <a:bodyPr wrap="square">
            <a:spAutoFit/>
          </a:bodyPr>
          <a:lstStyle/>
          <a:p>
            <a:pPr algn="just"/>
            <a:r>
              <a:rPr lang="en-US" sz="2600" dirty="0">
                <a:latin typeface="Times New Roman" pitchFamily="18" charset="0"/>
                <a:cs typeface="Times New Roman" pitchFamily="18" charset="0"/>
              </a:rPr>
              <a:t>     </a:t>
            </a:r>
            <a:r>
              <a:rPr lang="vi-VN" sz="2400" dirty="0">
                <a:latin typeface="Times New Roman" pitchFamily="18" charset="0"/>
                <a:cs typeface="Times New Roman" pitchFamily="18" charset="0"/>
              </a:rPr>
              <a:t>Cháo chín, chị Dậu bắc mang ra giữa nhà, ngả mâm bát múc ra la liệt. Rồi chị lấy quạt quạt cho chóng nguội.Tiếng trống và tiếng tù và</a:t>
            </a:r>
            <a:r>
              <a:rPr lang="vi-VN" sz="2400" baseline="30000" dirty="0">
                <a:latin typeface="Times New Roman" pitchFamily="18" charset="0"/>
                <a:cs typeface="Times New Roman" pitchFamily="18" charset="0"/>
              </a:rPr>
              <a:t>[1]</a:t>
            </a:r>
            <a:r>
              <a:rPr lang="vi-VN" sz="2400" dirty="0">
                <a:latin typeface="Times New Roman" pitchFamily="18" charset="0"/>
                <a:cs typeface="Times New Roman" pitchFamily="18" charset="0"/>
              </a:rPr>
              <a:t>(!) đã thủng thẳng đua nhau từ phía đầu làng đến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đình.</a:t>
            </a:r>
            <a:br>
              <a:rPr lang="vi-VN" sz="2600" dirty="0">
                <a:latin typeface="Times New Roman" pitchFamily="18" charset="0"/>
                <a:cs typeface="Times New Roman" pitchFamily="18" charset="0"/>
              </a:rPr>
            </a:br>
            <a:br>
              <a:rPr lang="vi-VN" sz="2600" dirty="0">
                <a:latin typeface="Times New Roman" pitchFamily="18" charset="0"/>
                <a:cs typeface="Times New Roman" pitchFamily="18" charset="0"/>
              </a:rPr>
            </a:br>
            <a:endParaRPr lang="vi-VN" sz="2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85720" y="142858"/>
            <a:ext cx="8643998" cy="489364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vi-VN" sz="2600">
                <a:latin typeface="Times New Roman" pitchFamily="18" charset="0"/>
                <a:cs typeface="Times New Roman" pitchFamily="18" charset="0"/>
              </a:rPr>
              <a:t>- Tiếng chó sủa vang các xóm.</a:t>
            </a:r>
            <a:br>
              <a:rPr lang="vi-VN" sz="2600">
                <a:latin typeface="Times New Roman" pitchFamily="18" charset="0"/>
                <a:cs typeface="Times New Roman" pitchFamily="18" charset="0"/>
              </a:rPr>
            </a:br>
            <a:r>
              <a:rPr lang="vi-VN" sz="2600">
                <a:latin typeface="Times New Roman" pitchFamily="18" charset="0"/>
                <a:cs typeface="Times New Roman" pitchFamily="18" charset="0"/>
              </a:rPr>
              <a:t>Bà lão láng giềng lại lật đật chạy sang:</a:t>
            </a:r>
            <a:br>
              <a:rPr lang="vi-VN" sz="2600">
                <a:latin typeface="Times New Roman" pitchFamily="18" charset="0"/>
                <a:cs typeface="Times New Roman" pitchFamily="18" charset="0"/>
              </a:rPr>
            </a:br>
            <a:r>
              <a:rPr lang="vi-VN" sz="2600">
                <a:latin typeface="Times New Roman" pitchFamily="18" charset="0"/>
                <a:cs typeface="Times New Roman" pitchFamily="18" charset="0"/>
              </a:rPr>
              <a:t>- Bác trai đã khá rồi chứ?</a:t>
            </a:r>
            <a:br>
              <a:rPr lang="vi-VN" sz="2600">
                <a:latin typeface="Times New Roman" pitchFamily="18" charset="0"/>
                <a:cs typeface="Times New Roman" pitchFamily="18" charset="0"/>
              </a:rPr>
            </a:br>
            <a:r>
              <a:rPr lang="vi-VN" sz="2600">
                <a:latin typeface="Times New Roman" pitchFamily="18" charset="0"/>
                <a:cs typeface="Times New Roman" pitchFamily="18" charset="0"/>
              </a:rPr>
              <a:t>- Cảm ơn cụ, nhà cháu đã tỉnh táo như thường. Nhưng xem ý hãy còn lề bề lệt bệt</a:t>
            </a:r>
            <a:r>
              <a:rPr lang="vi-VN" sz="2600" baseline="30000">
                <a:latin typeface="Times New Roman" pitchFamily="18" charset="0"/>
                <a:cs typeface="Times New Roman" pitchFamily="18" charset="0"/>
              </a:rPr>
              <a:t>[2]</a:t>
            </a:r>
            <a:r>
              <a:rPr lang="vi-VN" sz="2600">
                <a:latin typeface="Times New Roman" pitchFamily="18" charset="0"/>
                <a:cs typeface="Times New Roman" pitchFamily="18" charset="0"/>
              </a:rPr>
              <a:t> chừng như vẫn mỏi mệt lắm. Này, bảo bác ấy có trốn đi đâu thì trốn. Chứ cứ nằm đấy, chốc nữa họ vào thúc sưu</a:t>
            </a:r>
            <a:r>
              <a:rPr lang="vi-VN" sz="2600" baseline="30000">
                <a:latin typeface="Times New Roman" pitchFamily="18" charset="0"/>
                <a:cs typeface="Times New Roman" pitchFamily="18" charset="0"/>
              </a:rPr>
              <a:t>[3]</a:t>
            </a:r>
            <a:r>
              <a:rPr lang="vi-VN" sz="2600">
                <a:latin typeface="Times New Roman" pitchFamily="18" charset="0"/>
                <a:cs typeface="Times New Roman" pitchFamily="18" charset="0"/>
              </a:rPr>
              <a:t>, không có, họ lại đánh trói thì khổ. Người ốm rề rề như thế, nếu lại phải một trận đòn, nuôi mấy tháng cho hoàn hồn.</a:t>
            </a:r>
          </a:p>
          <a:p>
            <a:pPr eaLnBrk="0" hangingPunct="0">
              <a:defRPr/>
            </a:pPr>
            <a:r>
              <a:rPr lang="vi-VN" sz="2600">
                <a:latin typeface="Times New Roman" pitchFamily="18" charset="0"/>
                <a:cs typeface="Times New Roman" pitchFamily="18" charset="0"/>
              </a:rPr>
              <a:t> - Vâng, cháu cũng đã nghĩ như cụ. Nhưng để cháo nguội, cháu cho nhà cháu ăn lấy vài húp cái đã. Nhịn suông từ sáng hôm qua tới giờ còn gì.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80666" y="123478"/>
            <a:ext cx="8715436" cy="329320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vi-VN" sz="2600" dirty="0">
                <a:latin typeface="Times New Roman" pitchFamily="18" charset="0"/>
                <a:cs typeface="Times New Roman" pitchFamily="18" charset="0"/>
              </a:rPr>
              <a:t>- Thế thì phải giục anh ấy ăn mau đi, kẻo nửa người ta sắp sửa kéo vào rồi đấy!</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Rồi bà lão lật đật trở về với vẻ mặt băn khoăn.</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Cháo đã hơi nguội.</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Thằng Dần vục đầu vừa thổi vừa húp soàn soạt. Chị Dậu rón rén bưng một bát lớn đến chỗ chồng nằm:</a:t>
            </a:r>
            <a:br>
              <a:rPr lang="vi-VN" sz="2600" dirty="0">
                <a:latin typeface="Times New Roman" pitchFamily="18" charset="0"/>
                <a:cs typeface="Times New Roman" pitchFamily="18" charset="0"/>
              </a:rPr>
            </a:br>
            <a:br>
              <a:rPr lang="vi-VN" sz="2600" dirty="0">
                <a:latin typeface="Times New Roman" pitchFamily="18" charset="0"/>
                <a:cs typeface="Times New Roman" pitchFamily="18" charset="0"/>
              </a:rPr>
            </a:br>
            <a:endParaRPr lang="vi-VN" sz="2600" dirty="0">
              <a:latin typeface="Times New Roman" pitchFamily="18" charset="0"/>
              <a:cs typeface="Times New Roman" pitchFamily="18" charset="0"/>
            </a:endParaRPr>
          </a:p>
        </p:txBody>
      </p:sp>
      <p:sp>
        <p:nvSpPr>
          <p:cNvPr id="8195" name="Rectangle 16"/>
          <p:cNvSpPr>
            <a:spLocks noChangeArrowheads="1"/>
          </p:cNvSpPr>
          <p:nvPr/>
        </p:nvSpPr>
        <p:spPr bwMode="auto">
          <a:xfrm>
            <a:off x="357126" y="2714626"/>
            <a:ext cx="8715436" cy="1692771"/>
          </a:xfrm>
          <a:prstGeom prst="rect">
            <a:avLst/>
          </a:prstGeom>
          <a:noFill/>
          <a:ln w="9525">
            <a:noFill/>
            <a:miter lim="800000"/>
            <a:headEnd/>
            <a:tailEnd/>
          </a:ln>
        </p:spPr>
        <p:txBody>
          <a:bodyPr wrap="square">
            <a:spAutoFit/>
          </a:bodyPr>
          <a:lstStyle/>
          <a:p>
            <a:pPr>
              <a:buFontTx/>
              <a:buChar char="-"/>
            </a:pPr>
            <a:r>
              <a:rPr lang="vi-VN" sz="2600">
                <a:latin typeface="Times New Roman" pitchFamily="18" charset="0"/>
                <a:cs typeface="Times New Roman" pitchFamily="18" charset="0"/>
              </a:rPr>
              <a:t>Thầy em hãy cố ngồi dậy húp ít cháo cho đỡ xót ruột.</a:t>
            </a:r>
          </a:p>
          <a:p>
            <a:br>
              <a:rPr lang="vi-VN" sz="2600">
                <a:latin typeface="Times New Roman" pitchFamily="18" charset="0"/>
                <a:cs typeface="Times New Roman" pitchFamily="18" charset="0"/>
              </a:rPr>
            </a:br>
            <a:br>
              <a:rPr lang="vi-VN" sz="2600">
                <a:latin typeface="Times New Roman" pitchFamily="18" charset="0"/>
                <a:cs typeface="Times New Roman" pitchFamily="18" charset="0"/>
              </a:rPr>
            </a:br>
            <a:endParaRPr lang="vi-VN" sz="2600">
              <a:latin typeface="Times New Roman" pitchFamily="18" charset="0"/>
              <a:cs typeface="Times New Roman" pitchFamily="18" charset="0"/>
            </a:endParaRPr>
          </a:p>
        </p:txBody>
      </p:sp>
      <p:sp>
        <p:nvSpPr>
          <p:cNvPr id="4" name="Rectangle 3"/>
          <p:cNvSpPr/>
          <p:nvPr/>
        </p:nvSpPr>
        <p:spPr>
          <a:xfrm>
            <a:off x="280666" y="3214692"/>
            <a:ext cx="8511198" cy="1723549"/>
          </a:xfrm>
          <a:prstGeom prst="rect">
            <a:avLst/>
          </a:prstGeom>
        </p:spPr>
        <p:txBody>
          <a:bodyPr wrap="square">
            <a:spAutoFit/>
          </a:bodyPr>
          <a:lstStyle/>
          <a:p>
            <a:r>
              <a:rPr lang="vi-VN" sz="2600">
                <a:latin typeface="Times New Roman" pitchFamily="18" charset="0"/>
                <a:cs typeface="Times New Roman" pitchFamily="18" charset="0"/>
              </a:rPr>
              <a:t>Rồi chị đón lấy cái Tỉu và ngồi xuống đó như có ý chờ xem chồng chị ăn có ngon miệng hay không.</a:t>
            </a:r>
            <a:br>
              <a:rPr lang="vi-VN" sz="2600">
                <a:latin typeface="Times New Roman" pitchFamily="18" charset="0"/>
                <a:cs typeface="Times New Roman" pitchFamily="18" charset="0"/>
              </a:rPr>
            </a:br>
            <a:r>
              <a:rPr lang="vi-VN" sz="2600">
                <a:latin typeface="Times New Roman" pitchFamily="18" charset="0"/>
                <a:cs typeface="Times New Roman" pitchFamily="18" charset="0"/>
              </a:rPr>
              <a:t>Anh Dậu uốn vai ngáp dài một tiếng. Uể oải, chống tay xuống phản, anh vừa rên vừa ngỏng đầu lên. Run rẩy cất bát </a:t>
            </a:r>
            <a:r>
              <a:rPr lang="vi-VN" sz="2400">
                <a:latin typeface="Times New Roman" pitchFamily="18" charset="0"/>
                <a:cs typeface="Times New Roman" pitchFamily="18" charset="0"/>
              </a:rPr>
              <a:t>cháo, </a:t>
            </a:r>
            <a:endParaRPr lang="vi-VN"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357158" y="135513"/>
            <a:ext cx="8429684" cy="5293757"/>
          </a:xfrm>
          <a:prstGeom prst="rect">
            <a:avLst/>
          </a:prstGeom>
          <a:noFill/>
          <a:ln w="9525">
            <a:noFill/>
            <a:miter lim="800000"/>
            <a:headEnd/>
            <a:tailEnd/>
          </a:ln>
        </p:spPr>
        <p:txBody>
          <a:bodyPr wrap="square">
            <a:spAutoFit/>
          </a:bodyPr>
          <a:lstStyle/>
          <a:p>
            <a:r>
              <a:rPr lang="vi-VN" sz="2600" dirty="0">
                <a:latin typeface="Times New Roman" pitchFamily="18" charset="0"/>
                <a:cs typeface="Times New Roman" pitchFamily="18" charset="0"/>
              </a:rPr>
              <a:t>anh mới kề vào đến miệng, cai lệ</a:t>
            </a:r>
            <a:r>
              <a:rPr lang="vi-VN" sz="2600" baseline="30000" dirty="0">
                <a:latin typeface="Times New Roman" pitchFamily="18" charset="0"/>
                <a:cs typeface="Times New Roman" pitchFamily="18" charset="0"/>
              </a:rPr>
              <a:t>[4]</a:t>
            </a:r>
            <a:r>
              <a:rPr lang="vi-VN" sz="2600" dirty="0">
                <a:latin typeface="Times New Roman" pitchFamily="18" charset="0"/>
                <a:cs typeface="Times New Roman" pitchFamily="18" charset="0"/>
              </a:rPr>
              <a:t> và người nhà lí trưởng đã sầm sập tiến vào với những roi song, tay thước</a:t>
            </a:r>
            <a:r>
              <a:rPr lang="vi-VN" sz="2600" baseline="30000" dirty="0">
                <a:latin typeface="Times New Roman" pitchFamily="18" charset="0"/>
                <a:cs typeface="Times New Roman" pitchFamily="18" charset="0"/>
              </a:rPr>
              <a:t>[5]</a:t>
            </a:r>
            <a:r>
              <a:rPr lang="vi-VN" sz="2600" dirty="0">
                <a:latin typeface="Times New Roman" pitchFamily="18" charset="0"/>
                <a:cs typeface="Times New Roman" pitchFamily="18" charset="0"/>
              </a:rPr>
              <a:t> và dây thừng.</a:t>
            </a:r>
            <a:endParaRPr lang="vi-VN" sz="2600" dirty="0"/>
          </a:p>
          <a:p>
            <a:r>
              <a:rPr lang="vi-VN" sz="2600" dirty="0">
                <a:latin typeface="Times New Roman" pitchFamily="18" charset="0"/>
                <a:cs typeface="Times New Roman" pitchFamily="18" charset="0"/>
              </a:rPr>
              <a:t>Gõ đầu roi xuống đất, cai lệ thét bằng giọng khàn khàn của người hút nhiều xái(6) cũ:</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Thằng kia! Ông tưởng mày chết đêm qua, còn sống đấy à? Nộp tiền sưu! Mau!</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Hoảng quá, anh Dậu vội để bát cháo xuống phản và lăn đùng ra đó, không nói được câu gì. Người nhà lí trưởng cười một cách mỉa mai:</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Anh ta lại sắp phải gió</a:t>
            </a:r>
            <a:r>
              <a:rPr lang="vi-VN" sz="2600" baseline="30000" dirty="0">
                <a:latin typeface="Times New Roman" pitchFamily="18" charset="0"/>
                <a:cs typeface="Times New Roman" pitchFamily="18" charset="0"/>
              </a:rPr>
              <a:t>[6]</a:t>
            </a:r>
            <a:r>
              <a:rPr lang="vi-VN" sz="2600" dirty="0">
                <a:latin typeface="Times New Roman" pitchFamily="18" charset="0"/>
                <a:cs typeface="Times New Roman" pitchFamily="18" charset="0"/>
              </a:rPr>
              <a:t> như đêm qua đấy!</a:t>
            </a:r>
            <a:br>
              <a:rPr lang="vi-VN" sz="2600" dirty="0">
                <a:latin typeface="Times New Roman" pitchFamily="18" charset="0"/>
                <a:cs typeface="Times New Roman" pitchFamily="18" charset="0"/>
              </a:rPr>
            </a:br>
            <a:br>
              <a:rPr lang="vi-VN" sz="2600" dirty="0">
                <a:latin typeface="Times New Roman" pitchFamily="18" charset="0"/>
                <a:cs typeface="Times New Roman" pitchFamily="18" charset="0"/>
              </a:rPr>
            </a:br>
            <a:endParaRPr lang="vi-VN" sz="2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85720" y="135513"/>
            <a:ext cx="8715436" cy="52937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vi-VN" sz="2600" dirty="0">
                <a:latin typeface="Times New Roman" pitchFamily="18" charset="0"/>
                <a:cs typeface="Times New Roman" pitchFamily="18" charset="0"/>
              </a:rPr>
              <a:t>	Rồi hắn chỉ luôn vào mặt chị Dậu:</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Chị khất tiền sưu đến chiều mai phải không? Đấy! Chị hãy nói với ông cai, để ông ấy ra đình kêu với quan cho! Chứ ông lí tôi thì không có quyền dám cho chị khất một giờ nào nữa!</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Chị Dậu run run:</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 Nhà cháu đã túng lại phải đóng cả suất sưu của chú nó nữa, nên mới lôi thôi như thế. Chứ cháu có dám bỏ bễ</a:t>
            </a:r>
            <a:r>
              <a:rPr lang="vi-VN" sz="2600" baseline="30000" dirty="0">
                <a:latin typeface="Times New Roman" pitchFamily="18" charset="0"/>
                <a:cs typeface="Times New Roman" pitchFamily="18" charset="0"/>
              </a:rPr>
              <a:t>[7]</a:t>
            </a:r>
            <a:r>
              <a:rPr lang="vi-VN" sz="2600" dirty="0">
                <a:latin typeface="Times New Roman" pitchFamily="18" charset="0"/>
                <a:cs typeface="Times New Roman" pitchFamily="18" charset="0"/>
              </a:rPr>
              <a:t> tiền sưu của nhà nước đâu?</a:t>
            </a:r>
            <a:br>
              <a:rPr lang="vi-VN" sz="2600" dirty="0">
                <a:latin typeface="Times New Roman" pitchFamily="18" charset="0"/>
                <a:cs typeface="Times New Roman" pitchFamily="18" charset="0"/>
              </a:rPr>
            </a:br>
            <a:r>
              <a:rPr lang="vi-VN" sz="2600" dirty="0">
                <a:latin typeface="Times New Roman" pitchFamily="18" charset="0"/>
                <a:cs typeface="Times New Roman" pitchFamily="18" charset="0"/>
              </a:rPr>
              <a:t>Hai ông làm phúc nói với ông lí cho cháu khất...</a:t>
            </a:r>
            <a:endParaRPr lang="en-US" sz="2600" dirty="0">
              <a:latin typeface="Times New Roman" pitchFamily="18" charset="0"/>
              <a:ea typeface="Arial" charset="0"/>
              <a:cs typeface="Times New Roman" pitchFamily="18" charset="0"/>
            </a:endParaRPr>
          </a:p>
          <a:p>
            <a:pPr eaLnBrk="0" hangingPunct="0">
              <a:defRPr/>
            </a:pPr>
            <a:r>
              <a:rPr lang="en-US" sz="2600" dirty="0" err="1">
                <a:latin typeface="Times New Roman" pitchFamily="18" charset="0"/>
                <a:ea typeface="Arial" charset="0"/>
                <a:cs typeface="Times New Roman" pitchFamily="18" charset="0"/>
              </a:rPr>
              <a:t>Cai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lệ</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không</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để</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cho</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chị</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được</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nói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hết</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câu</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trợn</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ngược</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hai</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mắt</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hắn</a:t>
            </a:r>
            <a:r>
              <a:rPr lang="en-US" sz="2600" dirty="0">
                <a:latin typeface="Times New Roman" pitchFamily="18" charset="0"/>
                <a:ea typeface="Arial" charset="0"/>
                <a:cs typeface="Times New Roman" pitchFamily="18" charset="0"/>
              </a:rPr>
              <a:t> </a:t>
            </a:r>
            <a:r>
              <a:rPr lang="en-US" sz="2600" dirty="0" err="1">
                <a:latin typeface="Times New Roman" pitchFamily="18" charset="0"/>
                <a:ea typeface="Arial" charset="0"/>
                <a:cs typeface="Times New Roman" pitchFamily="18" charset="0"/>
              </a:rPr>
              <a:t>quát</a:t>
            </a:r>
            <a:r>
              <a:rPr lang="en-US" sz="2600" dirty="0">
                <a:latin typeface="Times New Roman" pitchFamily="18" charset="0"/>
                <a:ea typeface="Arial" charset="0"/>
                <a:cs typeface="Times New Roman" pitchFamily="18" charset="0"/>
              </a:rPr>
              <a:t>:</a:t>
            </a:r>
            <a:br>
              <a:rPr lang="en-US" sz="2600" dirty="0">
                <a:latin typeface="Times New Roman" pitchFamily="18" charset="0"/>
                <a:ea typeface="Arial" charset="0"/>
                <a:cs typeface="Times New Roman" pitchFamily="18" charset="0"/>
              </a:rPr>
            </a:br>
            <a:br>
              <a:rPr lang="en-US" sz="2600" dirty="0">
                <a:latin typeface="Times New Roman" pitchFamily="18" charset="0"/>
                <a:ea typeface="Arial" charset="0"/>
                <a:cs typeface="Times New Roman" pitchFamily="18" charset="0"/>
              </a:rPr>
            </a:br>
            <a:endParaRPr lang="en-US" sz="2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2422</Words>
  <Application>Microsoft Office PowerPoint</Application>
  <PresentationFormat>Trình chiếu Trên màn hình (16:9)</PresentationFormat>
  <Paragraphs>72</Paragraphs>
  <Slides>21</Slides>
  <Notes>14</Notes>
  <HiddenSlides>0</HiddenSlides>
  <MMClips>1</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21</vt:i4>
      </vt:variant>
    </vt:vector>
  </HeadingPairs>
  <TitlesOfParts>
    <vt:vector size="29" baseType="lpstr">
      <vt:lpstr>Arial</vt:lpstr>
      <vt:lpstr>Calibri</vt:lpstr>
      <vt:lpstr>Chewy</vt:lpstr>
      <vt:lpstr>Comfortaa</vt:lpstr>
      <vt:lpstr>Delius Unicase</vt:lpstr>
      <vt:lpstr>Times New Roman</vt:lpstr>
      <vt:lpstr>Wingdings</vt:lpstr>
      <vt:lpstr>Office Theme</vt:lpstr>
      <vt:lpstr>HƯỚNG DẪN HỌC SINH  TÌM HIỂU KIẾN THỨC  VĂN BẢN: TỨC NƯỚC VỠ BỜ</vt:lpstr>
      <vt:lpstr>I. YÊU CẦU CHUNG</vt:lpstr>
      <vt:lpstr>II. YÊU CẦU CỤ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 YÊU CẦU CỤ THỂ</vt:lpstr>
      <vt:lpstr>II. YÊU CẦU CỤ THỂ</vt:lpstr>
      <vt:lpstr>II. YÊU CẦU CỤ THỂ</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HỌC SINH  TÌM HIỂU KIẾN THỨC  BÀI 1: THỰC HÀNH TIẾNG VIỆT</dc:title>
  <dc:creator>MR HAI</dc:creator>
  <cp:lastModifiedBy>ANH TUAN NGUYEN</cp:lastModifiedBy>
  <cp:revision>50</cp:revision>
  <dcterms:created xsi:type="dcterms:W3CDTF">2021-08-29T13:33:46Z</dcterms:created>
  <dcterms:modified xsi:type="dcterms:W3CDTF">2021-09-08T03:53:56Z</dcterms:modified>
</cp:coreProperties>
</file>