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268" r:id="rId2"/>
    <p:sldId id="298" r:id="rId3"/>
    <p:sldId id="299" r:id="rId4"/>
    <p:sldId id="292" r:id="rId5"/>
    <p:sldId id="293" r:id="rId6"/>
    <p:sldId id="294" r:id="rId7"/>
    <p:sldId id="295" r:id="rId8"/>
    <p:sldId id="300" r:id="rId9"/>
    <p:sldId id="274" r:id="rId10"/>
    <p:sldId id="276" r:id="rId11"/>
    <p:sldId id="277" r:id="rId12"/>
    <p:sldId id="301" r:id="rId13"/>
    <p:sldId id="310" r:id="rId14"/>
    <p:sldId id="302" r:id="rId15"/>
    <p:sldId id="303" r:id="rId16"/>
    <p:sldId id="304" r:id="rId17"/>
    <p:sldId id="305" r:id="rId18"/>
    <p:sldId id="306" r:id="rId19"/>
    <p:sldId id="307" r:id="rId20"/>
    <p:sldId id="264" r:id="rId21"/>
    <p:sldId id="262" r:id="rId22"/>
    <p:sldId id="308" r:id="rId23"/>
    <p:sldId id="309" r:id="rId24"/>
    <p:sldId id="28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40" autoAdjust="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9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DBBCA-05E7-4C3B-8D04-50918591CC3C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F94C9-6299-4B12-A85E-6EAF36AB30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49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0A76A56-4F85-4831-9B47-7FF3ABF5749F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A63A29-4837-4C6D-A4B1-8A493C92A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6A56-4F85-4831-9B47-7FF3ABF5749F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3A29-4837-4C6D-A4B1-8A493C92A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6A56-4F85-4831-9B47-7FF3ABF5749F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3A29-4837-4C6D-A4B1-8A493C92A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6A56-4F85-4831-9B47-7FF3ABF5749F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3A29-4837-4C6D-A4B1-8A493C92AC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6A56-4F85-4831-9B47-7FF3ABF5749F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3A29-4837-4C6D-A4B1-8A493C92AC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6A56-4F85-4831-9B47-7FF3ABF5749F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3A29-4837-4C6D-A4B1-8A493C92AC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6A56-4F85-4831-9B47-7FF3ABF5749F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3A29-4837-4C6D-A4B1-8A493C92A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6A56-4F85-4831-9B47-7FF3ABF5749F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3A29-4837-4C6D-A4B1-8A493C92AC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6A56-4F85-4831-9B47-7FF3ABF5749F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3A29-4837-4C6D-A4B1-8A493C92A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0A76A56-4F85-4831-9B47-7FF3ABF5749F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3A29-4837-4C6D-A4B1-8A493C92A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0A76A56-4F85-4831-9B47-7FF3ABF5749F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A63A29-4837-4C6D-A4B1-8A493C92AC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76A56-4F85-4831-9B47-7FF3ABF5749F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BA63A29-4837-4C6D-A4B1-8A493C92A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371600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</a:t>
            </a:r>
            <a:endParaRPr lang="vi-VN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990600"/>
          </a:xfrm>
        </p:spPr>
        <p:txBody>
          <a:bodyPr/>
          <a:lstStyle/>
          <a:p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143000"/>
            <a:ext cx="2286000" cy="38862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990600"/>
            <a:ext cx="63741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None/>
            </a:pP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8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Tịnh</a:t>
            </a:r>
            <a:r>
              <a:rPr lang="en-US" sz="28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(1911 – 1988). 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600200"/>
            <a:ext cx="6477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FontTx/>
              <a:buChar char="-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Vừa làm thơ, vừa viết văn, nhưng thành công nhất là truyện ngắn.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597664"/>
            <a:ext cx="6019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114800"/>
            <a:ext cx="6248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2007.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5257800"/>
            <a:ext cx="7467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Hận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hôi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....</a:t>
            </a:r>
          </a:p>
        </p:txBody>
      </p:sp>
    </p:spTree>
    <p:extLst>
      <p:ext uri="{BB962C8B-B14F-4D97-AF65-F5344CB8AC3E}">
        <p14:creationId xmlns:p14="http://schemas.microsoft.com/office/powerpoint/2010/main" val="147941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3" y="848861"/>
            <a:ext cx="2944368" cy="318484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Tịnh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1" y="848862"/>
            <a:ext cx="2950463" cy="318484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811" y="914400"/>
            <a:ext cx="2664189" cy="3119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993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352800"/>
            <a:ext cx="8763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Nội dung: kể về ngày đầu tiên đi học của nhân vật tôi =&gt; theo trình tự hồi tưởng 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" y="0"/>
            <a:ext cx="20841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endParaRPr lang="en-US" sz="2800" b="1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"/>
            <a:ext cx="7391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xứ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(1941)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143000"/>
            <a:ext cx="8915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Thể loại: truyện ngắn mang đậm chất hồi kí.</a:t>
            </a:r>
            <a:endParaRPr lang="vi-VN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38100" y="1756205"/>
            <a:ext cx="8991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Phương thức: tự sự kết hợp miêu tả và biểu cảm.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29082" y="2306360"/>
            <a:ext cx="3666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Nhân vật chính: tôi</a:t>
            </a:r>
            <a:endParaRPr lang="vi-VN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1340" y="2829580"/>
            <a:ext cx="449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vi-V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Ngôi kể: theo ngôi thứ I .</a:t>
            </a:r>
          </a:p>
        </p:txBody>
      </p:sp>
    </p:spTree>
    <p:extLst>
      <p:ext uri="{BB962C8B-B14F-4D97-AF65-F5344CB8AC3E}">
        <p14:creationId xmlns:p14="http://schemas.microsoft.com/office/powerpoint/2010/main" val="1667993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5" grpId="0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3145394" y="996792"/>
            <a:ext cx="2853214" cy="788194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TÔI ĐI HỌC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0" y="1784985"/>
            <a:ext cx="4571524" cy="1425893"/>
            <a:chOff x="0" y="1948"/>
            <a:chExt cx="9599" cy="2994"/>
          </a:xfrm>
        </p:grpSpPr>
        <p:sp>
          <p:nvSpPr>
            <p:cNvPr id="4" name="Flowchart: Alternate Process 3"/>
            <p:cNvSpPr/>
            <p:nvPr/>
          </p:nvSpPr>
          <p:spPr>
            <a:xfrm>
              <a:off x="0" y="2902"/>
              <a:ext cx="5810" cy="2041"/>
            </a:xfrm>
            <a:prstGeom prst="flowChartAlternateProcess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Đoạn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1: </a:t>
              </a:r>
            </a:p>
            <a:p>
              <a:pPr algn="ctr"/>
              <a:r>
                <a:rPr lang="en-US" b="1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đầu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...</a:t>
              </a:r>
              <a:r>
                <a:rPr lang="en-US" b="1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đến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...</a:t>
              </a:r>
              <a:r>
                <a:rPr lang="en-US" b="1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lướt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ngang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ngọn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núi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cxnSp>
          <p:nvCxnSpPr>
            <p:cNvPr id="5" name="Straight Arrow Connector 4"/>
            <p:cNvCxnSpPr>
              <a:endCxn id="4" idx="0"/>
            </p:cNvCxnSpPr>
            <p:nvPr/>
          </p:nvCxnSpPr>
          <p:spPr>
            <a:xfrm flipH="1">
              <a:off x="2905" y="1948"/>
              <a:ext cx="6695" cy="954"/>
            </a:xfrm>
            <a:prstGeom prst="straightConnector1">
              <a:avLst/>
            </a:prstGeom>
            <a:ln w="38100">
              <a:prstDash val="dash"/>
              <a:headEnd type="none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Flowchart: Alternate Process 6"/>
          <p:cNvSpPr/>
          <p:nvPr/>
        </p:nvSpPr>
        <p:spPr>
          <a:xfrm>
            <a:off x="3188494" y="2239328"/>
            <a:ext cx="2767013" cy="972026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xếp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8" name="Straight Arrow Connector 7"/>
          <p:cNvCxnSpPr>
            <a:endCxn id="7" idx="0"/>
          </p:cNvCxnSpPr>
          <p:nvPr/>
        </p:nvCxnSpPr>
        <p:spPr>
          <a:xfrm>
            <a:off x="4572000" y="1784985"/>
            <a:ext cx="0" cy="454343"/>
          </a:xfrm>
          <a:prstGeom prst="straightConnector1">
            <a:avLst/>
          </a:prstGeom>
          <a:ln w="38100">
            <a:prstDash val="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Alternate Process 8"/>
          <p:cNvSpPr/>
          <p:nvPr/>
        </p:nvSpPr>
        <p:spPr>
          <a:xfrm>
            <a:off x="6376987" y="2239328"/>
            <a:ext cx="2767013" cy="972026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</a:p>
          <a:p>
            <a:pPr algn="ctr"/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10" name="Straight Arrow Connector 9"/>
          <p:cNvCxnSpPr>
            <a:endCxn id="9" idx="0"/>
          </p:cNvCxnSpPr>
          <p:nvPr/>
        </p:nvCxnSpPr>
        <p:spPr>
          <a:xfrm>
            <a:off x="4560570" y="1764507"/>
            <a:ext cx="3199924" cy="474821"/>
          </a:xfrm>
          <a:prstGeom prst="straightConnector1">
            <a:avLst/>
          </a:prstGeom>
          <a:ln w="38100">
            <a:prstDash val="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Alternate Process 10"/>
          <p:cNvSpPr/>
          <p:nvPr/>
        </p:nvSpPr>
        <p:spPr>
          <a:xfrm>
            <a:off x="0" y="3758565"/>
            <a:ext cx="2767013" cy="1241584"/>
          </a:xfrm>
          <a:prstGeom prst="flowChartAlternateProcess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khơi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nguồn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endParaRPr lang="en-U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/>
          <p:cNvCxnSpPr>
            <a:endCxn id="11" idx="0"/>
          </p:cNvCxnSpPr>
          <p:nvPr/>
        </p:nvCxnSpPr>
        <p:spPr>
          <a:xfrm>
            <a:off x="1383506" y="3211354"/>
            <a:ext cx="0" cy="547211"/>
          </a:xfrm>
          <a:prstGeom prst="straightConnector1">
            <a:avLst/>
          </a:prstGeom>
          <a:ln w="38100">
            <a:prstDash val="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72000" y="3211354"/>
            <a:ext cx="0" cy="547211"/>
          </a:xfrm>
          <a:prstGeom prst="straightConnector1">
            <a:avLst/>
          </a:prstGeom>
          <a:ln w="38100">
            <a:prstDash val="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Alternate Process 13"/>
          <p:cNvSpPr/>
          <p:nvPr/>
        </p:nvSpPr>
        <p:spPr>
          <a:xfrm>
            <a:off x="3188494" y="3758565"/>
            <a:ext cx="2767013" cy="1241584"/>
          </a:xfrm>
          <a:prstGeom prst="flowChartAlternateProcess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tựu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tiên</a:t>
            </a:r>
            <a:endParaRPr lang="en-U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lowchart: Alternate Process 14"/>
          <p:cNvSpPr/>
          <p:nvPr/>
        </p:nvSpPr>
        <p:spPr>
          <a:xfrm>
            <a:off x="6376987" y="3758565"/>
            <a:ext cx="2767013" cy="1241584"/>
          </a:xfrm>
          <a:prstGeom prst="flowChartAlternateProcess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trạng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16" name="Straight Arrow Connector 15"/>
          <p:cNvCxnSpPr>
            <a:endCxn id="15" idx="0"/>
          </p:cNvCxnSpPr>
          <p:nvPr/>
        </p:nvCxnSpPr>
        <p:spPr>
          <a:xfrm>
            <a:off x="7760494" y="3211354"/>
            <a:ext cx="0" cy="547211"/>
          </a:xfrm>
          <a:prstGeom prst="straightConnector1">
            <a:avLst/>
          </a:prstGeom>
          <a:ln w="38100">
            <a:prstDash val="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383507" y="5000149"/>
            <a:ext cx="3188494" cy="514826"/>
          </a:xfrm>
          <a:prstGeom prst="straightConnector1">
            <a:avLst/>
          </a:prstGeom>
          <a:ln w="38100">
            <a:prstDash val="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572000" y="5000149"/>
            <a:ext cx="0" cy="514826"/>
          </a:xfrm>
          <a:prstGeom prst="straightConnector1">
            <a:avLst/>
          </a:prstGeom>
          <a:ln w="38100">
            <a:prstDash val="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4593431" y="5000149"/>
            <a:ext cx="3167063" cy="491966"/>
          </a:xfrm>
          <a:prstGeom prst="straightConnector1">
            <a:avLst/>
          </a:prstGeom>
          <a:ln w="38100">
            <a:prstDash val="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Alternate Process 19"/>
          <p:cNvSpPr/>
          <p:nvPr/>
        </p:nvSpPr>
        <p:spPr>
          <a:xfrm>
            <a:off x="2626758" y="5514975"/>
            <a:ext cx="3890486" cy="485775"/>
          </a:xfrm>
          <a:prstGeom prst="flowChartAlternateProcess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 dung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endParaRPr lang="en-U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23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1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1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7" grpId="0" animBg="1"/>
      <p:bldP spid="7" grpId="1" animBg="1"/>
      <p:bldP spid="9" grpId="0" animBg="1"/>
      <p:bldP spid="9" grpId="1" animBg="1"/>
      <p:bldP spid="11" grpId="0" animBg="1"/>
      <p:bldP spid="11" grpId="1" animBg="1"/>
      <p:bldP spid="14" grpId="0" animBg="1"/>
      <p:bldP spid="14" grpId="1" animBg="1"/>
      <p:bldP spid="15" grpId="0" animBg="1"/>
      <p:bldP spid="15" grpId="1" animBg="1"/>
      <p:bldP spid="20" grpId="0" animBg="1"/>
      <p:bldP spid="20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56388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II. </a:t>
            </a:r>
            <a:r>
              <a:rPr kumimoji="0" lang="en-US" sz="41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Tìm</a:t>
            </a:r>
            <a:r>
              <a:rPr kumimoji="0" lang="en-US" sz="4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41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hiểu</a:t>
            </a:r>
            <a:r>
              <a:rPr kumimoji="0" lang="en-US" sz="4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41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văn</a:t>
            </a:r>
            <a:r>
              <a:rPr kumimoji="0" lang="en-US" sz="41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41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bản</a:t>
            </a:r>
            <a:endParaRPr kumimoji="0" lang="en-US" sz="41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9148" y="4419600"/>
            <a:ext cx="8458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&gt;&gt;&gt;</a:t>
            </a:r>
            <a:r>
              <a:rPr lang="en-US" sz="3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đẽ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685800"/>
            <a:ext cx="7391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Những hình ảnh khơi nguồn nỗi nhớ</a:t>
            </a:r>
            <a:endParaRPr lang="vi-VN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219824"/>
            <a:ext cx="84449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1676400"/>
            <a:ext cx="883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rụng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2133600"/>
            <a:ext cx="8839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rụt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rè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155712" y="3092245"/>
            <a:ext cx="868348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láy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nức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man,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....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7"/>
          <p:cNvSpPr txBox="1">
            <a:spLocks/>
          </p:cNvSpPr>
          <p:nvPr/>
        </p:nvSpPr>
        <p:spPr>
          <a:xfrm>
            <a:off x="533400" y="762000"/>
            <a:ext cx="8610600" cy="6096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</a:t>
            </a:r>
            <a:r>
              <a:rPr kumimoji="0" lang="en-US" sz="27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Tâm</a:t>
            </a:r>
            <a:r>
              <a:rPr kumimoji="0" lang="en-US" sz="27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trạng</a:t>
            </a:r>
            <a:r>
              <a:rPr kumimoji="0" lang="en-US" sz="27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7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sz="27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vật</a:t>
            </a:r>
            <a:r>
              <a:rPr kumimoji="0" lang="en-US" sz="27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“</a:t>
            </a:r>
            <a:r>
              <a:rPr kumimoji="0" lang="en-US" sz="27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tôi</a:t>
            </a:r>
            <a:r>
              <a:rPr kumimoji="0" lang="en-US" sz="27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 </a:t>
            </a:r>
            <a:r>
              <a:rPr kumimoji="0" lang="en-US" sz="27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sz="27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sz="27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tựu</a:t>
            </a:r>
            <a:r>
              <a:rPr kumimoji="0" lang="en-US" sz="27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</a:t>
            </a:r>
            <a:r>
              <a:rPr kumimoji="0" lang="en-US" sz="27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đầu</a:t>
            </a:r>
            <a:r>
              <a:rPr kumimoji="0" lang="en-US" sz="27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tiên</a:t>
            </a:r>
            <a:endParaRPr kumimoji="0" lang="en-US" sz="2700" b="1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a. </a:t>
            </a: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Trên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mẹ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đến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Cảm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nhận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con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đường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mình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trọng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đứng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đắn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chiếc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áo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vải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dù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đen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Muốn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sức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mình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cầm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bút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thước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bặm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Tôi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ý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tầm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trọng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304800" y="4721661"/>
            <a:ext cx="7162800" cy="917139"/>
          </a:xfrm>
          <a:prstGeom prst="rect">
            <a:avLst/>
          </a:prstGeom>
        </p:spPr>
        <p:txBody>
          <a:bodyPr/>
          <a:lstStyle/>
          <a:p>
            <a:r>
              <a:rPr lang="pt-BR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-&gt; Bỡ ngỡ, lạ lẫm, lo sợ</a:t>
            </a:r>
            <a:endParaRPr lang="vi-VN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878" y="152400"/>
            <a:ext cx="65453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-36443" y="929091"/>
            <a:ext cx="70711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Sân trường Mĩ Lí dày đặc cả người;</a:t>
            </a:r>
            <a:endParaRPr lang="vi-VN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78" y="1676400"/>
            <a:ext cx="9124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Người nào quần áo cũng sạch sẽ, gương mặt cũng vui tươi và sáng sủa.</a:t>
            </a:r>
            <a:endParaRPr lang="vi-VN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78" y="2967335"/>
            <a:ext cx="89717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Ngôi trường vừa xinh xắn vừa oai nghiêm như cái đình làng. Lòng tôi đâm ra lo sợ vẩn vơ.</a:t>
            </a:r>
            <a:endParaRPr lang="vi-VN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7"/>
          <p:cNvSpPr txBox="1">
            <a:spLocks/>
          </p:cNvSpPr>
          <p:nvPr/>
        </p:nvSpPr>
        <p:spPr>
          <a:xfrm>
            <a:off x="69573" y="4428846"/>
            <a:ext cx="8305800" cy="203464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hoạ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lúng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túng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rụt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rè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lo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hãi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76200"/>
            <a:ext cx="9067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c. 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Khi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xếp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hàng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vào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được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ông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đốc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gọi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tên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60975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Sau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hồi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trống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trò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xếp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hàng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vào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tôi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thấy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mình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chơ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vơ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co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chân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duỗi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chân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run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run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theo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nhịp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bước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3313" y="1619352"/>
            <a:ext cx="830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Thấy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các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bạn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cũng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rụt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rè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lúng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túng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9940" y="2142572"/>
            <a:ext cx="91141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ông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Đốc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gọi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tên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Cảm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thấy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quả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tim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như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ngừng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đập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giật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mình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lúng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túng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260" y="3096679"/>
            <a:ext cx="90379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+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Dúi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đầu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vào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lòng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mẹ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khóc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nức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nở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khi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thấy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các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bạn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khóc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66260" y="3905626"/>
            <a:ext cx="89916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400"/>
              </a:spcBef>
              <a:buClr>
                <a:schemeClr val="accent1"/>
              </a:buClr>
              <a:buSzPct val="68000"/>
              <a:buFont typeface="Symbol"/>
              <a:buChar char="Þ"/>
              <a:defRPr/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Miêu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tâm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tế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tỉ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mỉ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0" y="990600"/>
            <a:ext cx="8686799" cy="5029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56032" algn="just" defTabSz="914400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lớp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cũng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hay</a:t>
            </a:r>
          </a:p>
          <a:p>
            <a:pPr marL="365760" marR="0" lvl="0" indent="-256032" algn="just" defTabSz="914400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Quyến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luyến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tự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nhiên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bất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nhìn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chưa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quen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biết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nhưng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không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cảm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thấy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lạ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chút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365760" marR="0" lvl="0" indent="-256032" algn="just" defTabSz="914400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Char char="-"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Chăm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chỉ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lẩm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nhẩm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vần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&gt;&gt;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Chú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bé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quen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ngay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lớp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chỗ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ngồi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cạnh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nghiêm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bước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giờ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đầu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tiên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76200"/>
            <a:ext cx="9144000" cy="9144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u="sng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3. </a:t>
            </a:r>
            <a:r>
              <a:rPr lang="en-US" sz="2800" b="1" u="sng" dirty="0" err="1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Tâm</a:t>
            </a:r>
            <a:r>
              <a:rPr lang="en-US" sz="2800" b="1" u="sng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trạng</a:t>
            </a:r>
            <a:r>
              <a:rPr lang="en-US" sz="2800" b="1" u="sng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của</a:t>
            </a:r>
            <a:r>
              <a:rPr lang="en-US" sz="2800" b="1" u="sng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nhân</a:t>
            </a:r>
            <a:r>
              <a:rPr lang="en-US" sz="2800" b="1" u="sng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vật</a:t>
            </a:r>
            <a:r>
              <a:rPr lang="en-US" sz="2800" b="1" u="sng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“</a:t>
            </a:r>
            <a:r>
              <a:rPr lang="en-US" sz="2800" b="1" u="sng" dirty="0" err="1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tôi</a:t>
            </a:r>
            <a:r>
              <a:rPr lang="en-US" sz="2800" b="1" u="sng" dirty="0"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”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khi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ngồi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trong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lớp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đón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nhận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giờ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học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đầu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tiên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1" y="0"/>
            <a:ext cx="9143999" cy="4953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3.Thái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độ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của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những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người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lớn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đối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với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các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bé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lần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đầu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tiên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đi</a:t>
            </a: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600" b="1" i="0" u="sng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học</a:t>
            </a:r>
            <a:endParaRPr kumimoji="0" lang="en-US" sz="2600" b="1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3132" y="509155"/>
            <a:ext cx="9143998" cy="5791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109728" marR="0" lvl="0" algn="just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mẹ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Rất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quan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tâm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đến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con,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nắm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tay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dẫn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con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đầu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tiên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tựu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109728" marR="0" lvl="0" algn="just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Đốc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thầy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lãnh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đạo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rất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tốn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bao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dung.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khóc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“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đừng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khóc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Trưa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nay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nhà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cơ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mà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mai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ở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nhà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nữa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”.</a:t>
            </a:r>
          </a:p>
          <a:p>
            <a:pPr marL="109728" marR="0" lvl="0" algn="just" defTabSz="914400" rtl="0" eaLnBrk="1" fontAlgn="auto" latinLnBrk="0" hangingPunct="1">
              <a:lnSpc>
                <a:spcPct val="17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Thầy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chủ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nhiệm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Vui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tính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giàu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tình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yêu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thương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đón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trước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cửa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65760" marR="0" lvl="0" indent="-256032" algn="just" defTabSz="914400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=&gt;</a:t>
            </a:r>
            <a:r>
              <a:rPr kumimoji="0" lang="en-US" sz="2200" b="1" i="0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nhận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trách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nhiệm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tấm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lòng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đình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nhà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đối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với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hệ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tương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lai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môi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dục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ấm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áp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nguồn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nuôi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dưỡng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trưởng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30480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Khái quát chung về VHVN </a:t>
            </a:r>
          </a:p>
          <a:p>
            <a:pPr algn="ctr"/>
            <a:r>
              <a:rPr lang="vi-VN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1930 – 1945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3276600"/>
            <a:ext cx="8991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u="sng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800" b="1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u="sng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 ĐI HỌC              </a:t>
            </a:r>
          </a:p>
          <a:p>
            <a:pPr algn="ctr"/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                               (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Tịnh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915400" cy="60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en-US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Kể theo dòng hồi tưởng.</a:t>
            </a:r>
          </a:p>
          <a:p>
            <a:pPr>
              <a:buNone/>
            </a:pPr>
            <a:r>
              <a:rPr lang="nl-NL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Miêu tả tinh tế, chân thực diễn biến tâm trạng của nhân vật.</a:t>
            </a:r>
            <a:endParaRPr lang="vi-VN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Sự đan xen của các phương thức tự sự, miêu tả biểu cảm. Nổi trội là phương thức biểu cảm</a:t>
            </a:r>
          </a:p>
          <a:p>
            <a:pPr>
              <a:buNone/>
            </a:pP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hất trữ tình của truyện.</a:t>
            </a:r>
          </a:p>
          <a:p>
            <a:pPr>
              <a:buNone/>
            </a:pP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Nhiều hình ảnh so sánh giàu sức gợi cảm.</a:t>
            </a:r>
          </a:p>
          <a:p>
            <a:pPr algn="just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159913"/>
            <a:ext cx="4000500" cy="685800"/>
          </a:xfrm>
          <a:ln w="38100"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en-US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45127"/>
            <a:ext cx="8534400" cy="55626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en-US" sz="28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dung: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           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 SGK)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5181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2/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/9</a:t>
            </a:r>
            <a:endParaRPr lang="vi-VN" sz="28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tựu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: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MB, TB, KB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ràng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dung :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tựu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tựu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…)</a:t>
            </a:r>
            <a:endParaRPr lang="vi-VN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vi-VN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u="sn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u="sng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u="sn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u="sn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sz="2800" u="sng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Đọc diễn cảm, tóm tắt văn bản.</a:t>
            </a:r>
          </a:p>
          <a:p>
            <a:pPr>
              <a:buNone/>
            </a:pP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hân vật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sự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cốt truyện trong tác phẩm truyện viết theo khuynh hướng hiện thực.</a:t>
            </a:r>
          </a:p>
          <a:p>
            <a:pPr>
              <a:buNone/>
            </a:pP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Nắm được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 hiện tinh thần nhân đạo của nhà văn.</a:t>
            </a:r>
          </a:p>
          <a:p>
            <a:pPr>
              <a:buNone/>
            </a:pP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Thấy được tài năng nghệ thuật xuất sắc của nhà văn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vi-VN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trong việc xây dựng tình huống truyện, miêu tả, kể chuyện, khắc họa hình tượng nhân vật.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vi-VN" u="sng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* Chuẩn bị bài mới:</a:t>
            </a:r>
            <a:r>
              <a:rPr lang="vi-VN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Soạn bài </a:t>
            </a:r>
            <a:r>
              <a:rPr lang="en-US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vi-VN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0"/>
            <a:ext cx="8229600" cy="2438400"/>
          </a:xfrm>
        </p:spPr>
        <p:txBody>
          <a:bodyPr>
            <a:noAutofit/>
          </a:bodyPr>
          <a:lstStyle/>
          <a:p>
            <a:pPr algn="ctr"/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b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endParaRPr lang="en-US" sz="4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026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371600"/>
            <a:ext cx="838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Khái quát chung về Văn học Việt Nam 1930 - 1945  </a:t>
            </a:r>
            <a:endParaRPr lang="vi-VN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81000" y="381000"/>
            <a:ext cx="8077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762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romanUcPeriod"/>
              <a:tabLst/>
            </a:pPr>
            <a:r>
              <a:rPr kumimoji="0" lang="vi-VN" sz="36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Tình</a:t>
            </a:r>
            <a:r>
              <a:rPr kumimoji="0" lang="en-US" sz="36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vi-VN" sz="36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hình </a:t>
            </a:r>
            <a:r>
              <a:rPr kumimoji="0" lang="en-US" sz="3600" b="1" i="0" u="sng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xã</a:t>
            </a:r>
            <a:r>
              <a:rPr kumimoji="0" lang="en-US" sz="36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600" b="1" i="0" u="sng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hội</a:t>
            </a:r>
            <a:r>
              <a:rPr kumimoji="0" lang="en-US" sz="36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vi-VN" sz="36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VN đầu TK XX-trước CMT8/1945</a:t>
            </a:r>
          </a:p>
          <a:p>
            <a:pPr marL="0" marR="0" lvl="0" indent="2762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vi-VN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3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	</a:t>
            </a:r>
            <a:endParaRPr kumimoji="0" lang="en-US" sz="36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981200"/>
            <a:ext cx="861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62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Năm 1858 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: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Thực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dân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Pháp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“ chính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thức”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xâm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lược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Việt Nam với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chiêu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bài “ văn minh-khai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hóa”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thực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hiện 2 lần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khai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khác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thuộc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địa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  =&gt;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Xã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hội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VN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thay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đổi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mọi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mặt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. </a:t>
            </a:r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24678" y="4694072"/>
            <a:ext cx="8610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=&gt;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Hình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thành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1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nền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học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hiện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đại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phát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triển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mạnh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mẽ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261" y="18078"/>
            <a:ext cx="90777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đô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thị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mới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tầng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lớp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mới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đời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tư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sản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tiểu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tư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sản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thị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dân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…</a:t>
            </a:r>
            <a:endParaRPr lang="vi-VN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261" y="914400"/>
            <a:ext cx="90777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Chịu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ảnh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hưởng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hoá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Tây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: 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vật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trung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tâm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đời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sống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hoá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trí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Tây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lang="vi-VN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" y="1981200"/>
            <a:ext cx="9105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chúng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đòi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hỏi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phải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1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chương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mới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lang="vi-VN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" y="2639631"/>
            <a:ext cx="90297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quốc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ngữ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truyền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bá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sử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rộng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rãi</a:t>
            </a:r>
            <a:endParaRPr lang="vi-VN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vi-VN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trở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thành 1 nghề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kiếm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sống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lang="vi-VN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262" y="3579451"/>
            <a:ext cx="76519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Nghề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in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báo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càng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phát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triển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lang="vi-VN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" y="4170852"/>
            <a:ext cx="75658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Phê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dịch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thuật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đời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.</a:t>
            </a:r>
            <a:endParaRPr lang="vi-VN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/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59634" y="4574232"/>
            <a:ext cx="922351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=&gt;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Góp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phần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thay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đổi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diện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mạo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học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đương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thời</a:t>
            </a:r>
            <a:endParaRPr kumimoji="0" lang="en-US" sz="3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36443" y="48463"/>
            <a:ext cx="91042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u="sng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II. Sự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2800" b="1" u="sng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phát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2800" b="1" u="sng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triển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2800" b="1" u="sng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của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2800" b="1" u="sng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2800" b="1" u="sng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học VN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giai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đoạn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1930-1945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9634" y="926068"/>
            <a:ext cx="52293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tân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nhiều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loại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:</a:t>
            </a:r>
            <a:endParaRPr lang="vi-VN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1274" y="1524000"/>
            <a:ext cx="43059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+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Thơ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phong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trào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thơ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mới</a:t>
            </a:r>
            <a:endParaRPr lang="vi-VN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1274" y="2209800"/>
            <a:ext cx="50214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+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Tiểu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thuyết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Tự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lực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đoàn</a:t>
            </a:r>
            <a:endParaRPr lang="vi-VN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1274" y="2895600"/>
            <a:ext cx="8050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+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Truyện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ngắn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Nguyễn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Hoan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, Nam Cao</a:t>
            </a:r>
            <a:endParaRPr lang="vi-VN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1274" y="3657600"/>
            <a:ext cx="71020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+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Bút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kí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tuỳ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bút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Xuân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Diệu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Nguyễn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Tuân</a:t>
            </a:r>
            <a:endParaRPr lang="vi-VN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/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62338" y="3611434"/>
            <a:ext cx="882926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=&gt; 2 </a:t>
            </a:r>
            <a:r>
              <a:rPr kumimoji="0" lang="vi-VN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bộ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phận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học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đấu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tranh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,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tác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động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qua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lại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chuyển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hoá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lẫn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nhau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tạo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nên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sự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phong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phú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dạng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của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nền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học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thời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kì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này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 </a:t>
            </a:r>
            <a:endParaRPr kumimoji="0" 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152400"/>
            <a:ext cx="8839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thành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2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bộ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phận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: </a:t>
            </a:r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+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Bộ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phận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pháp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: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lãng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mạn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hiện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phê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phán</a:t>
            </a:r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2338" y="1905000"/>
            <a:ext cx="86851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+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Bộ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phận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học bất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pháp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: 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cách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mạng</a:t>
            </a:r>
            <a:endParaRPr lang="vi-VN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/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2400" y="1750010"/>
            <a:ext cx="8991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800" b="1" u="sng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800" b="1" u="sng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u="sng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TÔI ĐI HỌC              </a:t>
            </a:r>
          </a:p>
          <a:p>
            <a:pPr algn="ctr"/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                               (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Tịnh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 (2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304800"/>
            <a:ext cx="4343400" cy="2895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" name="Picture 3" descr="download (2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0" y="304800"/>
            <a:ext cx="4191000" cy="2895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1685925" y="4486275"/>
            <a:ext cx="730567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Sáng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đầu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thu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trong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xanh</a:t>
            </a:r>
            <a:endParaRPr lang="en-US" sz="2800" b="1" dirty="0">
              <a:solidFill>
                <a:srgbClr val="80008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Em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mặc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quần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áo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mới</a:t>
            </a:r>
            <a:endParaRPr lang="en-US" sz="2800" b="1" dirty="0">
              <a:solidFill>
                <a:srgbClr val="80008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Đi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đón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ngày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khai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trường</a:t>
            </a:r>
            <a:endParaRPr lang="en-US" sz="2800" b="1" dirty="0">
              <a:solidFill>
                <a:srgbClr val="80008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Vui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như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là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đi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hội</a:t>
            </a:r>
            <a:r>
              <a:rPr lang="en-US" sz="2800" b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algn="r"/>
            <a:r>
              <a:rPr lang="en-US" sz="2800" b="1" i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      (</a:t>
            </a:r>
            <a:r>
              <a:rPr lang="en-US" sz="2800" b="1" i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Trích</a:t>
            </a:r>
            <a:r>
              <a:rPr lang="en-US" sz="2800" b="1" i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i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Ngày</a:t>
            </a:r>
            <a:r>
              <a:rPr lang="en-US" sz="2800" b="1" i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i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khai</a:t>
            </a:r>
            <a:r>
              <a:rPr lang="en-US" sz="2800" b="1" i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i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trường</a:t>
            </a:r>
            <a:r>
              <a:rPr lang="en-US" sz="2800" b="1" i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- </a:t>
            </a:r>
            <a:r>
              <a:rPr lang="en-US" sz="2800" b="1" i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Nguyễn</a:t>
            </a:r>
            <a:r>
              <a:rPr lang="en-US" sz="2800" b="1" i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i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Bùi</a:t>
            </a:r>
            <a:r>
              <a:rPr lang="en-US" sz="2800" b="1" i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i="1" dirty="0" err="1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Vợi</a:t>
            </a:r>
            <a:r>
              <a:rPr lang="en-US" sz="2800" b="1" i="1" dirty="0">
                <a:solidFill>
                  <a:srgbClr val="800080"/>
                </a:solidFill>
                <a:latin typeface="Times New Roman" panose="02020603050405020304" charset="0"/>
                <a:cs typeface="Times New Roman" panose="02020603050405020304" charset="0"/>
              </a:rPr>
              <a:t>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5925" y="533400"/>
            <a:ext cx="5924550" cy="3952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940</TotalTime>
  <Words>1691</Words>
  <Application>Microsoft Office PowerPoint</Application>
  <PresentationFormat>Trình chiếu Trên màn hình (4:3)</PresentationFormat>
  <Paragraphs>123</Paragraphs>
  <Slides>24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9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24</vt:i4>
      </vt:variant>
    </vt:vector>
  </HeadingPairs>
  <TitlesOfParts>
    <vt:vector size="34" baseType="lpstr">
      <vt:lpstr>Arial</vt:lpstr>
      <vt:lpstr>Calibri</vt:lpstr>
      <vt:lpstr>Lucida Sans Unicode</vt:lpstr>
      <vt:lpstr>Symbol</vt:lpstr>
      <vt:lpstr>Times New Roman</vt:lpstr>
      <vt:lpstr>Verdana</vt:lpstr>
      <vt:lpstr>Wingdings</vt:lpstr>
      <vt:lpstr>Wingdings 2</vt:lpstr>
      <vt:lpstr>Wingdings 3</vt:lpstr>
      <vt:lpstr>Concourse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I. Giới thiệu chung</vt:lpstr>
      <vt:lpstr>Một số sáng tác của Thanh Tịnh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III. Tổng kết</vt:lpstr>
      <vt:lpstr>Bản trình bày PowerPoint</vt:lpstr>
      <vt:lpstr>* Luyện tập: </vt:lpstr>
      <vt:lpstr>* Chuẩn bị bài mới: Soạn bài “Trong lòng mẹ”.</vt:lpstr>
      <vt:lpstr>Tạm biệt các em.  Chúc các em có 1 ngày học  thật vui và bổ ích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ANH TUAN NGUYEN</cp:lastModifiedBy>
  <cp:revision>113</cp:revision>
  <dcterms:created xsi:type="dcterms:W3CDTF">2016-08-05T09:28:10Z</dcterms:created>
  <dcterms:modified xsi:type="dcterms:W3CDTF">2021-09-08T03:27:53Z</dcterms:modified>
</cp:coreProperties>
</file>