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9" r:id="rId5"/>
    <p:sldId id="270" r:id="rId6"/>
    <p:sldId id="271" r:id="rId7"/>
    <p:sldId id="288" r:id="rId8"/>
    <p:sldId id="302" r:id="rId9"/>
    <p:sldId id="292" r:id="rId10"/>
    <p:sldId id="273" r:id="rId11"/>
    <p:sldId id="274" r:id="rId12"/>
    <p:sldId id="268" r:id="rId13"/>
    <p:sldId id="275" r:id="rId14"/>
    <p:sldId id="295" r:id="rId15"/>
    <p:sldId id="303" r:id="rId16"/>
    <p:sldId id="293" r:id="rId17"/>
    <p:sldId id="282" r:id="rId18"/>
    <p:sldId id="30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9039-D257-4877-A42C-88503A1AAD6F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7A71-9654-4C6B-A870-EA5ED9476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2003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391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99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TRƯỜNG TỪ VỰNG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6200" y="1295400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vó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191000" y="1948304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181600" y="2631716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979158" y="321102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991668" y="382062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953000" y="4583797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916037" y="5253481"/>
            <a:ext cx="416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" y="751820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46482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ruồng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rắp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2400" y="0"/>
            <a:ext cx="8839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446" y="1628775"/>
            <a:ext cx="913055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endParaRPr lang="en-US" sz="3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 algn="just"/>
            <a:r>
              <a:rPr lang="en-US" sz="3000" dirty="0">
                <a:latin typeface="Times New Roman" pitchFamily="18" charset="0"/>
              </a:rPr>
              <a:t>	      </a:t>
            </a:r>
            <a:r>
              <a:rPr lang="en-US" sz="3000" dirty="0" err="1">
                <a:latin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rõ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đến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</a:rPr>
              <a:t> ý </a:t>
            </a:r>
            <a:r>
              <a:rPr lang="en-US" sz="3000" dirty="0" err="1">
                <a:latin typeface="Times New Roman" pitchFamily="18" charset="0"/>
              </a:rPr>
              <a:t>gieo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rắc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óc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hoài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khinh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miệt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ruồng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rẫy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, …..</a:t>
            </a:r>
            <a:r>
              <a:rPr lang="en-US" sz="3000" dirty="0" err="1">
                <a:latin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đời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tình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mẹ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tôi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rắp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tanh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bẩn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xâm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phạm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đến</a:t>
            </a:r>
            <a:r>
              <a:rPr lang="en-US" sz="3000" dirty="0">
                <a:latin typeface="Times New Roman" pitchFamily="18" charset="0"/>
              </a:rPr>
              <a:t>.</a:t>
            </a:r>
          </a:p>
          <a:p>
            <a:pPr marL="571500" indent="-571500"/>
            <a:r>
              <a:rPr lang="en-US" sz="3000" dirty="0">
                <a:solidFill>
                  <a:srgbClr val="002060"/>
                </a:solidFill>
                <a:latin typeface="Times New Roman" pitchFamily="18" charset="0"/>
              </a:rPr>
              <a:t>                            (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</a:rPr>
              <a:t>Hồng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itchFamily="18" charset="0"/>
              </a:rPr>
              <a:t>ấu</a:t>
            </a:r>
            <a:r>
              <a:rPr lang="en-US" sz="3000" i="1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sz="3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3505200"/>
          <a:ext cx="8991600" cy="161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7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Khứu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Thính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82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42672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4267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609600"/>
            <a:ext cx="5486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609" y="133983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Tìm các trường từ vựng của mỗi từ sau đây: lưới, lạnh, tấn công</a:t>
            </a: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nl-NL" sz="3200" b="1" u="sng" dirty="0">
                <a:latin typeface="Times New Roman" pitchFamily="18" charset="0"/>
                <a:cs typeface="Times New Roman" pitchFamily="18" charset="0"/>
              </a:rPr>
              <a:t>Lưới 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609" y="381000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88125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- Dụng cụ đánh bắt thuỷ sản: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- Dụng cụ thể thao :</a:t>
            </a:r>
          </a:p>
          <a:p>
            <a:pPr marL="457200" indent="-457200">
              <a:buFontTx/>
              <a:buChar char="-"/>
            </a:pPr>
            <a:endParaRPr lang="nl-NL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- Hoạt động săn bắt: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2899188"/>
            <a:ext cx="691098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lưới, nơm, câu, vó …</a:t>
            </a: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lưới, vợt, bóng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endParaRPr lang="nl-NL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lưới, bẫy, bắn, đâm....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86" y="1440050"/>
            <a:ext cx="8900113" cy="1173162"/>
          </a:xfrm>
        </p:spPr>
        <p:txBody>
          <a:bodyPr/>
          <a:lstStyle/>
          <a:p>
            <a:pPr algn="just">
              <a:buNone/>
            </a:pPr>
            <a:r>
              <a:rPr lang="nl-N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Tìm các trường từ vựng của mỗi từ sau đây: lưới, lạnh, tấn công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609" y="381000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667000"/>
            <a:ext cx="8229600" cy="519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887" y="3397157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00400"/>
            <a:ext cx="851911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spcBef>
                <a:spcPts val="1200"/>
              </a:spcBef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spcBef>
                <a:spcPts val="1200"/>
              </a:spcBef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86" y="1440050"/>
            <a:ext cx="8747713" cy="1173162"/>
          </a:xfrm>
        </p:spPr>
        <p:txBody>
          <a:bodyPr/>
          <a:lstStyle/>
          <a:p>
            <a:pPr algn="just">
              <a:buNone/>
            </a:pPr>
            <a:r>
              <a:rPr lang="nl-N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Tìm các trường từ vựng của mỗi từ sau đây: lưới, lạnh, tấn công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609" y="381000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87" y="2743200"/>
            <a:ext cx="8229600" cy="519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2035" y="3334871"/>
            <a:ext cx="3971365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352800"/>
            <a:ext cx="851911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itchFamily="34" charset="0"/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3276600"/>
            <a:ext cx="5791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nện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34780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6. Trong đoạn thơ sau, các từ in đậm được chuyển từ trường từ vựng nào sang trường từ vựng nào?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  <a:p>
            <a:pPr eaLnBrk="1" hangingPunct="1"/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Chuyển từ trường từ vựng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 sự </a:t>
            </a: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sang trường từ vựng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nghiệp.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76200" y="441543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71500" indent="-571500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0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7: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̀)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́”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CHÚ Ý: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cầu thủ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trọng 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thủ môn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269087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bài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SGK /21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+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5, 6 ,7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SGK / 23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b.Chuẩn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bị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/49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/49,50.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459132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DẪN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HỌC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6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580764"/>
            <a:ext cx="8839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1.Ví dụ: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/21)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xốc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còm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                  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ấu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3" y="-4011"/>
            <a:ext cx="7411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THẾ NÀO LÀ TRƯỜNG TỪ VỰNG: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Char char="Þ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551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90800"/>
            <a:ext cx="96276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89107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mắt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da, gò má,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đùi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miệng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524000"/>
            <a:ext cx="4186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077200" cy="18288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514600"/>
            <a:ext cx="990600" cy="889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Mắt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685800"/>
            <a:ext cx="3394075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3903" y="5270692"/>
            <a:ext cx="35052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53903" y="3996689"/>
            <a:ext cx="3417888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3903" y="2807652"/>
            <a:ext cx="3395663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1331" y="1739900"/>
            <a:ext cx="3394075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  <a:stCxn id="2" idx="3"/>
            <a:endCxn id="3" idx="1"/>
          </p:cNvCxnSpPr>
          <p:nvPr/>
        </p:nvCxnSpPr>
        <p:spPr bwMode="auto">
          <a:xfrm flipV="1">
            <a:off x="990600" y="981075"/>
            <a:ext cx="304800" cy="19780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cxnSpLocks noChangeShapeType="1"/>
            <a:stCxn id="2" idx="3"/>
            <a:endCxn id="7" idx="1"/>
          </p:cNvCxnSpPr>
          <p:nvPr/>
        </p:nvCxnSpPr>
        <p:spPr bwMode="auto">
          <a:xfrm flipV="1">
            <a:off x="990600" y="2035175"/>
            <a:ext cx="430731" cy="923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cxnSpLocks noChangeShapeType="1"/>
            <a:stCxn id="2" idx="3"/>
            <a:endCxn id="6" idx="1"/>
          </p:cNvCxnSpPr>
          <p:nvPr/>
        </p:nvCxnSpPr>
        <p:spPr bwMode="auto">
          <a:xfrm>
            <a:off x="990600" y="2959100"/>
            <a:ext cx="563303" cy="14382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cxnSpLocks noChangeShapeType="1"/>
            <a:stCxn id="2" idx="3"/>
            <a:endCxn id="5" idx="1"/>
          </p:cNvCxnSpPr>
          <p:nvPr/>
        </p:nvCxnSpPr>
        <p:spPr bwMode="auto">
          <a:xfrm>
            <a:off x="990600" y="2959100"/>
            <a:ext cx="563303" cy="133286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cxnSpLocks noChangeShapeType="1"/>
            <a:stCxn id="2" idx="3"/>
            <a:endCxn id="4" idx="1"/>
          </p:cNvCxnSpPr>
          <p:nvPr/>
        </p:nvCxnSpPr>
        <p:spPr bwMode="auto">
          <a:xfrm>
            <a:off x="990600" y="2959100"/>
            <a:ext cx="563303" cy="260686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76800" y="189364"/>
            <a:ext cx="4267200" cy="1219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mi,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89403" y="1560964"/>
            <a:ext cx="3810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lòa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462028" y="2798410"/>
            <a:ext cx="3429000" cy="914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cộm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67380" y="3848886"/>
            <a:ext cx="3810000" cy="9699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566243" y="5086332"/>
            <a:ext cx="3546475" cy="1066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liếc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34" name="Straight Arrow Connector 33"/>
          <p:cNvCxnSpPr>
            <a:cxnSpLocks noChangeShapeType="1"/>
            <a:stCxn id="3" idx="3"/>
            <a:endCxn id="28" idx="1"/>
          </p:cNvCxnSpPr>
          <p:nvPr/>
        </p:nvCxnSpPr>
        <p:spPr bwMode="auto">
          <a:xfrm flipV="1">
            <a:off x="4689475" y="798964"/>
            <a:ext cx="187325" cy="18211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cxnSpLocks noChangeShapeType="1"/>
            <a:endCxn id="29" idx="1"/>
          </p:cNvCxnSpPr>
          <p:nvPr/>
        </p:nvCxnSpPr>
        <p:spPr bwMode="auto">
          <a:xfrm flipV="1">
            <a:off x="4579803" y="2056264"/>
            <a:ext cx="609600" cy="68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4928628" y="3150051"/>
            <a:ext cx="544513" cy="30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Straight Arrow Connector 37"/>
          <p:cNvCxnSpPr>
            <a:cxnSpLocks noChangeShapeType="1"/>
            <a:endCxn id="31" idx="1"/>
          </p:cNvCxnSpPr>
          <p:nvPr/>
        </p:nvCxnSpPr>
        <p:spPr bwMode="auto">
          <a:xfrm flipV="1">
            <a:off x="4986380" y="4333867"/>
            <a:ext cx="381000" cy="4842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5084073" y="5619732"/>
            <a:ext cx="457200" cy="301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0" y="-60156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FBC"/>
                </a:solidFill>
              </a:rPr>
              <a:t>2.Lưu ý</a:t>
            </a:r>
          </a:p>
          <a:p>
            <a:r>
              <a:rPr lang="en-US" sz="2400" b="1" dirty="0">
                <a:solidFill>
                  <a:srgbClr val="003FBC"/>
                </a:solidFill>
              </a:rPr>
              <a:t>  *</a:t>
            </a:r>
            <a:r>
              <a:rPr lang="en-US" sz="2400" b="1" dirty="0" err="1">
                <a:solidFill>
                  <a:srgbClr val="003FBC"/>
                </a:solidFill>
              </a:rPr>
              <a:t>Ví</a:t>
            </a:r>
            <a:r>
              <a:rPr lang="en-US" sz="2400" b="1" dirty="0">
                <a:solidFill>
                  <a:srgbClr val="003FBC"/>
                </a:solidFill>
              </a:rPr>
              <a:t> </a:t>
            </a:r>
            <a:r>
              <a:rPr lang="en-US" sz="2400" b="1" dirty="0" err="1">
                <a:solidFill>
                  <a:srgbClr val="003FBC"/>
                </a:solidFill>
              </a:rPr>
              <a:t>dụ</a:t>
            </a:r>
            <a:r>
              <a:rPr lang="en-US" sz="2400" b="1" dirty="0">
                <a:solidFill>
                  <a:srgbClr val="003FBC"/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-55563" y="6228282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2400" y="2490788"/>
            <a:ext cx="1143000" cy="889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Mắt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362200" y="1128713"/>
            <a:ext cx="2936875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3FBC"/>
                </a:solidFill>
              </a:rPr>
              <a:t>Bộ phận của mắt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362200" y="4149725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3FBC"/>
                </a:solidFill>
              </a:rPr>
              <a:t>Hoạt động của mắt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351088" y="3379788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3FBC"/>
                </a:solidFill>
              </a:rPr>
              <a:t>Bệnh về mắt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328863" y="2640013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3FBC"/>
                </a:solidFill>
              </a:rPr>
              <a:t>Cảm giác của mắt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327275" y="1900238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3FBC"/>
                </a:solidFill>
              </a:rPr>
              <a:t>Đặc điểm của mắt</a:t>
            </a:r>
          </a:p>
        </p:txBody>
      </p:sp>
      <p:cxnSp>
        <p:nvCxnSpPr>
          <p:cNvPr id="10248" name="Straight Arrow Connector 8"/>
          <p:cNvCxnSpPr>
            <a:cxnSpLocks noChangeShapeType="1"/>
            <a:stCxn id="10242" idx="3"/>
            <a:endCxn id="10243" idx="1"/>
          </p:cNvCxnSpPr>
          <p:nvPr/>
        </p:nvCxnSpPr>
        <p:spPr bwMode="auto">
          <a:xfrm flipV="1">
            <a:off x="1295400" y="1423988"/>
            <a:ext cx="1066800" cy="1511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49" name="Straight Arrow Connector 13"/>
          <p:cNvCxnSpPr>
            <a:cxnSpLocks noChangeShapeType="1"/>
            <a:stCxn id="10242" idx="3"/>
            <a:endCxn id="10247" idx="1"/>
          </p:cNvCxnSpPr>
          <p:nvPr/>
        </p:nvCxnSpPr>
        <p:spPr bwMode="auto">
          <a:xfrm flipV="1">
            <a:off x="1295400" y="2195513"/>
            <a:ext cx="1031875" cy="7397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0" name="Straight Arrow Connector 14"/>
          <p:cNvCxnSpPr>
            <a:cxnSpLocks noChangeShapeType="1"/>
            <a:stCxn id="10242" idx="3"/>
            <a:endCxn id="10246" idx="1"/>
          </p:cNvCxnSpPr>
          <p:nvPr/>
        </p:nvCxnSpPr>
        <p:spPr bwMode="auto">
          <a:xfrm>
            <a:off x="1295400" y="2935288"/>
            <a:ext cx="10334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1" name="Straight Arrow Connector 15"/>
          <p:cNvCxnSpPr>
            <a:cxnSpLocks noChangeShapeType="1"/>
            <a:endCxn id="10245" idx="1"/>
          </p:cNvCxnSpPr>
          <p:nvPr/>
        </p:nvCxnSpPr>
        <p:spPr bwMode="auto">
          <a:xfrm>
            <a:off x="1296988" y="2935288"/>
            <a:ext cx="1054100" cy="7397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2" name="Straight Arrow Connector 16"/>
          <p:cNvCxnSpPr>
            <a:cxnSpLocks noChangeShapeType="1"/>
            <a:stCxn id="10242" idx="3"/>
            <a:endCxn id="10244" idx="1"/>
          </p:cNvCxnSpPr>
          <p:nvPr/>
        </p:nvCxnSpPr>
        <p:spPr bwMode="auto">
          <a:xfrm>
            <a:off x="1295400" y="2935288"/>
            <a:ext cx="1066800" cy="1509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253" name="Rectangle 27"/>
          <p:cNvSpPr>
            <a:spLocks noChangeArrowheads="1"/>
          </p:cNvSpPr>
          <p:nvPr/>
        </p:nvSpPr>
        <p:spPr bwMode="auto">
          <a:xfrm>
            <a:off x="5842000" y="1128713"/>
            <a:ext cx="31496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mi,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0254" name="Rectangle 28"/>
          <p:cNvSpPr>
            <a:spLocks noChangeArrowheads="1"/>
          </p:cNvSpPr>
          <p:nvPr/>
        </p:nvSpPr>
        <p:spPr bwMode="auto">
          <a:xfrm>
            <a:off x="5842000" y="1906588"/>
            <a:ext cx="31496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đẫn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lòa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háy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0255" name="Rectangle 29"/>
          <p:cNvSpPr>
            <a:spLocks noChangeArrowheads="1"/>
          </p:cNvSpPr>
          <p:nvPr/>
        </p:nvSpPr>
        <p:spPr bwMode="auto">
          <a:xfrm>
            <a:off x="5842000" y="2640013"/>
            <a:ext cx="31496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Chói, quáng, hoa, cộm…</a:t>
            </a:r>
          </a:p>
        </p:txBody>
      </p:sp>
      <p:sp>
        <p:nvSpPr>
          <p:cNvPr id="10256" name="Rectangle 30"/>
          <p:cNvSpPr>
            <a:spLocks noChangeArrowheads="1"/>
          </p:cNvSpPr>
          <p:nvPr/>
        </p:nvSpPr>
        <p:spPr bwMode="auto">
          <a:xfrm>
            <a:off x="5842000" y="3373438"/>
            <a:ext cx="31496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Quáng gà, cận thị, viễn thị..</a:t>
            </a:r>
          </a:p>
        </p:txBody>
      </p:sp>
      <p:sp>
        <p:nvSpPr>
          <p:cNvPr id="10257" name="Rectangle 31"/>
          <p:cNvSpPr>
            <a:spLocks noChangeArrowheads="1"/>
          </p:cNvSpPr>
          <p:nvPr/>
        </p:nvSpPr>
        <p:spPr bwMode="auto">
          <a:xfrm>
            <a:off x="5883275" y="4149725"/>
            <a:ext cx="31496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Nhìn, trông, liếc, nhòm…</a:t>
            </a:r>
          </a:p>
        </p:txBody>
      </p:sp>
      <p:cxnSp>
        <p:nvCxnSpPr>
          <p:cNvPr id="10258" name="Straight Arrow Connector 33"/>
          <p:cNvCxnSpPr>
            <a:cxnSpLocks noChangeShapeType="1"/>
          </p:cNvCxnSpPr>
          <p:nvPr/>
        </p:nvCxnSpPr>
        <p:spPr bwMode="auto">
          <a:xfrm flipV="1">
            <a:off x="5284788" y="1425575"/>
            <a:ext cx="542925" cy="317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59" name="Straight Arrow Connector 35"/>
          <p:cNvCxnSpPr>
            <a:cxnSpLocks noChangeShapeType="1"/>
          </p:cNvCxnSpPr>
          <p:nvPr/>
        </p:nvCxnSpPr>
        <p:spPr bwMode="auto">
          <a:xfrm flipV="1">
            <a:off x="5299075" y="2201863"/>
            <a:ext cx="542925" cy="301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60" name="Straight Arrow Connector 36"/>
          <p:cNvCxnSpPr>
            <a:cxnSpLocks noChangeShapeType="1"/>
          </p:cNvCxnSpPr>
          <p:nvPr/>
        </p:nvCxnSpPr>
        <p:spPr bwMode="auto">
          <a:xfrm flipV="1">
            <a:off x="5286375" y="2914650"/>
            <a:ext cx="544513" cy="30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61" name="Straight Arrow Connector 37"/>
          <p:cNvCxnSpPr>
            <a:cxnSpLocks noChangeShapeType="1"/>
          </p:cNvCxnSpPr>
          <p:nvPr/>
        </p:nvCxnSpPr>
        <p:spPr bwMode="auto">
          <a:xfrm flipV="1">
            <a:off x="5321300" y="3654425"/>
            <a:ext cx="544513" cy="30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62" name="Straight Arrow Connector 38"/>
          <p:cNvCxnSpPr>
            <a:cxnSpLocks noChangeShapeType="1"/>
          </p:cNvCxnSpPr>
          <p:nvPr/>
        </p:nvCxnSpPr>
        <p:spPr bwMode="auto">
          <a:xfrm flipV="1">
            <a:off x="5334000" y="4430713"/>
            <a:ext cx="542925" cy="301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263" name="TextBox 40"/>
          <p:cNvSpPr txBox="1">
            <a:spLocks noChangeArrowheads="1"/>
          </p:cNvSpPr>
          <p:nvPr/>
        </p:nvSpPr>
        <p:spPr bwMode="auto">
          <a:xfrm>
            <a:off x="0" y="76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FBC"/>
                </a:solidFill>
              </a:rPr>
              <a:t>Ví dụ: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384925" y="273050"/>
            <a:ext cx="2133600" cy="4381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</a:rPr>
              <a:t>Danh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từ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</a:p>
        </p:txBody>
      </p:sp>
      <p:cxnSp>
        <p:nvCxnSpPr>
          <p:cNvPr id="35" name="Straight Arrow Connector 34"/>
          <p:cNvCxnSpPr>
            <a:cxnSpLocks noChangeShapeType="1"/>
            <a:stCxn id="10253" idx="0"/>
          </p:cNvCxnSpPr>
          <p:nvPr/>
        </p:nvCxnSpPr>
        <p:spPr bwMode="auto">
          <a:xfrm flipV="1">
            <a:off x="7416800" y="711200"/>
            <a:ext cx="15875" cy="4175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057400" y="4930775"/>
            <a:ext cx="213360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</a:rPr>
              <a:t>Tính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từ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</a:p>
        </p:txBody>
      </p:sp>
      <p:cxnSp>
        <p:nvCxnSpPr>
          <p:cNvPr id="42" name="Straight Arrow Connector 41"/>
          <p:cNvCxnSpPr>
            <a:cxnSpLocks noChangeShapeType="1"/>
            <a:stCxn id="10254" idx="1"/>
            <a:endCxn id="40" idx="0"/>
          </p:cNvCxnSpPr>
          <p:nvPr/>
        </p:nvCxnSpPr>
        <p:spPr bwMode="auto">
          <a:xfrm flipH="1">
            <a:off x="3124200" y="2201863"/>
            <a:ext cx="2717800" cy="27289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cxnSpLocks noChangeShapeType="1"/>
            <a:endCxn id="40" idx="0"/>
          </p:cNvCxnSpPr>
          <p:nvPr/>
        </p:nvCxnSpPr>
        <p:spPr bwMode="auto">
          <a:xfrm flipH="1">
            <a:off x="3124200" y="2930525"/>
            <a:ext cx="2684463" cy="20002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Straight Arrow Connector 43"/>
          <p:cNvCxnSpPr>
            <a:cxnSpLocks noChangeShapeType="1"/>
            <a:stCxn id="10256" idx="1"/>
          </p:cNvCxnSpPr>
          <p:nvPr/>
        </p:nvCxnSpPr>
        <p:spPr bwMode="auto">
          <a:xfrm flipH="1">
            <a:off x="3186113" y="3668713"/>
            <a:ext cx="2655887" cy="1277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391275" y="5132388"/>
            <a:ext cx="213360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</a:rPr>
              <a:t>Động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từ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</a:p>
        </p:txBody>
      </p:sp>
      <p:cxnSp>
        <p:nvCxnSpPr>
          <p:cNvPr id="46" name="Straight Arrow Connector 45"/>
          <p:cNvCxnSpPr>
            <a:cxnSpLocks noChangeShapeType="1"/>
            <a:stCxn id="10257" idx="2"/>
            <a:endCxn id="45" idx="0"/>
          </p:cNvCxnSpPr>
          <p:nvPr/>
        </p:nvCxnSpPr>
        <p:spPr bwMode="auto">
          <a:xfrm>
            <a:off x="7458075" y="4740275"/>
            <a:ext cx="0" cy="3921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52400" y="57150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=&gt;Một trường từ vựng có thể bao gồm những từ khác biệt nhau về từ loại.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514600"/>
            <a:ext cx="1143000" cy="889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1200" y="1066800"/>
            <a:ext cx="2936875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 mùi vị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4191000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3FBC"/>
                </a:solidFill>
              </a:rPr>
              <a:t> </a:t>
            </a:r>
            <a:r>
              <a:rPr lang="en-US" sz="2800" b="1" dirty="0" err="1">
                <a:solidFill>
                  <a:srgbClr val="003FBC"/>
                </a:solidFill>
              </a:rPr>
              <a:t>thời</a:t>
            </a:r>
            <a:r>
              <a:rPr lang="en-US" sz="2800" b="1" dirty="0">
                <a:solidFill>
                  <a:srgbClr val="003FBC"/>
                </a:solidFill>
              </a:rPr>
              <a:t> </a:t>
            </a:r>
            <a:r>
              <a:rPr lang="en-US" sz="2800" b="1" dirty="0" err="1">
                <a:solidFill>
                  <a:srgbClr val="003FBC"/>
                </a:solidFill>
              </a:rPr>
              <a:t>tiết</a:t>
            </a:r>
            <a:endParaRPr lang="en-US" sz="2800" b="1" dirty="0">
              <a:solidFill>
                <a:srgbClr val="003FB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2590800"/>
            <a:ext cx="2971800" cy="590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 âm thanh</a:t>
            </a:r>
          </a:p>
        </p:txBody>
      </p:sp>
      <p:cxnSp>
        <p:nvCxnSpPr>
          <p:cNvPr id="9" name="Straight Arrow Connector 8"/>
          <p:cNvCxnSpPr>
            <a:cxnSpLocks noChangeShapeType="1"/>
            <a:stCxn id="2" idx="3"/>
            <a:endCxn id="3" idx="1"/>
          </p:cNvCxnSpPr>
          <p:nvPr/>
        </p:nvCxnSpPr>
        <p:spPr bwMode="auto">
          <a:xfrm flipV="1">
            <a:off x="1143000" y="1362075"/>
            <a:ext cx="838200" cy="15970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cxnSpLocks noChangeShapeType="1"/>
            <a:stCxn id="2" idx="3"/>
            <a:endCxn id="6" idx="1"/>
          </p:cNvCxnSpPr>
          <p:nvPr/>
        </p:nvCxnSpPr>
        <p:spPr bwMode="auto">
          <a:xfrm flipV="1">
            <a:off x="1143000" y="2886075"/>
            <a:ext cx="914400" cy="730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cxnSpLocks noChangeShapeType="1"/>
            <a:stCxn id="2" idx="3"/>
            <a:endCxn id="4" idx="1"/>
          </p:cNvCxnSpPr>
          <p:nvPr/>
        </p:nvCxnSpPr>
        <p:spPr bwMode="auto">
          <a:xfrm>
            <a:off x="1143000" y="2959100"/>
            <a:ext cx="990600" cy="1527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638800" y="838200"/>
            <a:ext cx="31496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cay,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715000" y="2362200"/>
            <a:ext cx="3429000" cy="1143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thé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tai…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715000" y="3962400"/>
            <a:ext cx="31496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cxnSp>
        <p:nvCxnSpPr>
          <p:cNvPr id="34" name="Straight Arrow Connector 33"/>
          <p:cNvCxnSpPr>
            <a:cxnSpLocks noChangeShapeType="1"/>
            <a:endCxn id="28" idx="1"/>
          </p:cNvCxnSpPr>
          <p:nvPr/>
        </p:nvCxnSpPr>
        <p:spPr bwMode="auto">
          <a:xfrm>
            <a:off x="4876800" y="1327150"/>
            <a:ext cx="762000" cy="6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cxnSpLocks noChangeShapeType="1"/>
            <a:endCxn id="30" idx="1"/>
          </p:cNvCxnSpPr>
          <p:nvPr/>
        </p:nvCxnSpPr>
        <p:spPr bwMode="auto">
          <a:xfrm>
            <a:off x="5029200" y="2925764"/>
            <a:ext cx="685800" cy="793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cxnSpLocks noChangeShapeType="1"/>
            <a:stCxn id="4" idx="3"/>
          </p:cNvCxnSpPr>
          <p:nvPr/>
        </p:nvCxnSpPr>
        <p:spPr bwMode="auto">
          <a:xfrm>
            <a:off x="5105400" y="4486275"/>
            <a:ext cx="619125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Box 40"/>
          <p:cNvSpPr txBox="1">
            <a:spLocks noChangeArrowheads="1"/>
          </p:cNvSpPr>
          <p:nvPr/>
        </p:nvSpPr>
        <p:spPr bwMode="auto">
          <a:xfrm>
            <a:off x="0" y="76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FBC"/>
                </a:solidFill>
              </a:rPr>
              <a:t>Ví dụ: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5626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=&gt;Một từ có thể thuộc nhiều trường từ vựng khác nhau.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28" grpId="0" animBg="1"/>
      <p:bldP spid="30" grpId="0" animBg="1"/>
      <p:bldP spid="3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7620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à?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à?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- 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 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?...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 Cao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b="1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9038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=&gt;Chuyển trường từ vựng để tăng thêm tính nghệ thuật của ngôn từ.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Một trường từ vựng có thể bao gồm những từ khác biệt nhau về từ loại</a:t>
            </a:r>
          </a:p>
          <a:p>
            <a:pPr mar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c. Một từ có thể thuộc nhiều trường từ vựng khác nhau.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Chuyển trường từ vựng để tăng thêm tính nghệ thuật của ngôn từ.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5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533400"/>
            <a:ext cx="548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71500" indent="-57150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</a:rPr>
              <a:t>LUYỆN TẬP:</a:t>
            </a:r>
          </a:p>
          <a:p>
            <a:pPr marL="571500" indent="-571500"/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con,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9&quot;&gt;&lt;object type=&quot;3&quot; unique_id=&quot;10062&quot;&gt;&lt;property id=&quot;20148&quot; value=&quot;5&quot;/&gt;&lt;property id=&quot;20300&quot; value=&quot;Slide 5&quot;/&gt;&lt;property id=&quot;20307&quot; value=&quot;258&quot;/&gt;&lt;/object&gt;&lt;object type=&quot;3&quot; unique_id=&quot;10063&quot;&gt;&lt;property id=&quot;20148&quot; value=&quot;5&quot;/&gt;&lt;property id=&quot;20300&quot; value=&quot;Slide 6&quot;/&gt;&lt;property id=&quot;20307&quot; value=&quot;259&quot;/&gt;&lt;/object&gt;&lt;object type=&quot;3&quot; unique_id=&quot;10100&quot;&gt;&lt;property id=&quot;20148&quot; value=&quot;5&quot;/&gt;&lt;property id=&quot;20300&quot; value=&quot;Slide 4&quot;/&gt;&lt;property id=&quot;20307&quot; value=&quot;260&quot;/&gt;&lt;/object&gt;&lt;object type=&quot;3&quot; unique_id=&quot;10169&quot;&gt;&lt;property id=&quot;20148&quot; value=&quot;5&quot;/&gt;&lt;property id=&quot;20300&quot; value=&quot;Slide 7&quot;/&gt;&lt;property id=&quot;20307&quot; value=&quot;261&quot;/&gt;&lt;/object&gt;&lt;object type=&quot;3&quot; unique_id=&quot;10171&quot;&gt;&lt;property id=&quot;20148&quot; value=&quot;5&quot;/&gt;&lt;property id=&quot;20300&quot; value=&quot;Slide 9&quot;/&gt;&lt;property id=&quot;20307&quot; value=&quot;263&quot;/&gt;&lt;/object&gt;&lt;object type=&quot;3&quot; unique_id=&quot;10173&quot;&gt;&lt;property id=&quot;20148&quot; value=&quot;5&quot;/&gt;&lt;property id=&quot;20300&quot; value=&quot;Slide 11&quot;/&gt;&lt;property id=&quot;20307&quot; value=&quot;265&quot;/&gt;&lt;/object&gt;&lt;object type=&quot;3&quot; unique_id=&quot;10174&quot;&gt;&lt;property id=&quot;20148&quot; value=&quot;5&quot;/&gt;&lt;property id=&quot;20300&quot; value=&quot;Slide 15&quot;/&gt;&lt;property id=&quot;20307&quot; value=&quot;266&quot;/&gt;&lt;/object&gt;&lt;object type=&quot;3&quot; unique_id=&quot;10176&quot;&gt;&lt;property id=&quot;20148&quot; value=&quot;5&quot;/&gt;&lt;property id=&quot;20300&quot; value=&quot;Slide 20&quot;/&gt;&lt;property id=&quot;20307&quot; value=&quot;268&quot;/&gt;&lt;/object&gt;&lt;object type=&quot;3&quot; unique_id=&quot;10289&quot;&gt;&lt;property id=&quot;20148&quot; value=&quot;5&quot;/&gt;&lt;property id=&quot;20300&quot; value=&quot;Slide 8&quot;/&gt;&lt;property id=&quot;20307&quot; value=&quot;269&quot;/&gt;&lt;/object&gt;&lt;object type=&quot;3&quot; unique_id=&quot;10380&quot;&gt;&lt;property id=&quot;20148&quot; value=&quot;5&quot;/&gt;&lt;property id=&quot;20300&quot; value=&quot;Slide 10&quot;/&gt;&lt;property id=&quot;20307&quot; value=&quot;270&quot;/&gt;&lt;/object&gt;&lt;object type=&quot;3&quot; unique_id=&quot;10381&quot;&gt;&lt;property id=&quot;20148&quot; value=&quot;5&quot;/&gt;&lt;property id=&quot;20300&quot; value=&quot;Slide 12&quot;/&gt;&lt;property id=&quot;20307&quot; value=&quot;271&quot;/&gt;&lt;/object&gt;&lt;object type=&quot;3&quot; unique_id=&quot;10568&quot;&gt;&lt;property id=&quot;20148&quot; value=&quot;5&quot;/&gt;&lt;property id=&quot;20300&quot; value=&quot;Slide 18&quot;/&gt;&lt;property id=&quot;20307&quot; value=&quot;273&quot;/&gt;&lt;/object&gt;&lt;object type=&quot;3&quot; unique_id=&quot;10569&quot;&gt;&lt;property id=&quot;20148&quot; value=&quot;5&quot;/&gt;&lt;property id=&quot;20300&quot; value=&quot;Slide 19&quot;/&gt;&lt;property id=&quot;20307&quot; value=&quot;274&quot;/&gt;&lt;/object&gt;&lt;object type=&quot;3&quot; unique_id=&quot;10570&quot;&gt;&lt;property id=&quot;20148&quot; value=&quot;5&quot;/&gt;&lt;property id=&quot;20300&quot; value=&quot;Slide 21&quot;/&gt;&lt;property id=&quot;20307&quot; value=&quot;275&quot;/&gt;&lt;/object&gt;&lt;object type=&quot;3&quot; unique_id=&quot;10572&quot;&gt;&lt;property id=&quot;20148&quot; value=&quot;5&quot;/&gt;&lt;property id=&quot;20300&quot; value=&quot;Slide 24&quot;/&gt;&lt;property id=&quot;20307&quot; value=&quot;277&quot;/&gt;&lt;/object&gt;&lt;object type=&quot;3&quot; unique_id=&quot;10573&quot;&gt;&lt;property id=&quot;20148&quot; value=&quot;5&quot;/&gt;&lt;property id=&quot;20300&quot; value=&quot;Slide 27&quot;/&gt;&lt;property id=&quot;20307&quot; value=&quot;278&quot;/&gt;&lt;/object&gt;&lt;object type=&quot;3&quot; unique_id=&quot;10598&quot;&gt;&lt;property id=&quot;20148&quot; value=&quot;5&quot;/&gt;&lt;property id=&quot;20300&quot; value=&quot;Slide 2&quot;/&gt;&lt;property id=&quot;20307&quot; value=&quot;279&quot;/&gt;&lt;/object&gt;&lt;object type=&quot;3&quot; unique_id=&quot;10649&quot;&gt;&lt;property id=&quot;20148&quot; value=&quot;5&quot;/&gt;&lt;property id=&quot;20300&quot; value=&quot;Slide 23&quot;/&gt;&lt;property id=&quot;20307&quot; value=&quot;281&quot;/&gt;&lt;/object&gt;&lt;object type=&quot;3&quot; unique_id=&quot;10754&quot;&gt;&lt;property id=&quot;20148&quot; value=&quot;5&quot;/&gt;&lt;property id=&quot;20300&quot; value=&quot;Slide 25&quot;/&gt;&lt;property id=&quot;20307&quot; value=&quot;282&quot;/&gt;&lt;/object&gt;&lt;object type=&quot;3&quot; unique_id=&quot;10918&quot;&gt;&lt;property id=&quot;20148&quot; value=&quot;5&quot;/&gt;&lt;property id=&quot;20300&quot; value=&quot;Slide 1&quot;/&gt;&lt;property id=&quot;20307&quot; value=&quot;285&quot;/&gt;&lt;/object&gt;&lt;object type=&quot;3&quot; unique_id=&quot;10919&quot;&gt;&lt;property id=&quot;20148&quot; value=&quot;5&quot;/&gt;&lt;property id=&quot;20300&quot; value=&quot;Slide 28&quot;/&gt;&lt;property id=&quot;20307&quot; value=&quot;284&quot;/&gt;&lt;/object&gt;&lt;object type=&quot;3&quot; unique_id=&quot;11146&quot;&gt;&lt;property id=&quot;20148&quot; value=&quot;5&quot;/&gt;&lt;property id=&quot;20300&quot; value=&quot;Slide 3&quot;/&gt;&lt;property id=&quot;20307&quot; value=&quot;286&quot;/&gt;&lt;/object&gt;&lt;object type=&quot;3&quot; unique_id=&quot;12587&quot;&gt;&lt;property id=&quot;20148&quot; value=&quot;5&quot;/&gt;&lt;property id=&quot;20300&quot; value=&quot;Slide 13&quot;/&gt;&lt;property id=&quot;20307&quot; value=&quot;289&quot;/&gt;&lt;/object&gt;&lt;object type=&quot;3&quot; unique_id=&quot;12588&quot;&gt;&lt;property id=&quot;20148&quot; value=&quot;5&quot;/&gt;&lt;property id=&quot;20300&quot; value=&quot;Slide 14&quot;/&gt;&lt;property id=&quot;20307&quot; value=&quot;288&quot;/&gt;&lt;/object&gt;&lt;object type=&quot;3&quot; unique_id=&quot;12677&quot;&gt;&lt;property id=&quot;20148&quot; value=&quot;5&quot;/&gt;&lt;property id=&quot;20300&quot; value=&quot;Slide 16&quot;/&gt;&lt;property id=&quot;20307&quot; value=&quot;290&quot;/&gt;&lt;/object&gt;&lt;object type=&quot;3&quot; unique_id=&quot;12913&quot;&gt;&lt;property id=&quot;20148&quot; value=&quot;5&quot;/&gt;&lt;property id=&quot;20300&quot; value=&quot;Slide 17&quot;/&gt;&lt;property id=&quot;20307&quot; value=&quot;292&quot;/&gt;&lt;/object&gt;&lt;object type=&quot;3&quot; unique_id=&quot;13118&quot;&gt;&lt;property id=&quot;20148&quot; value=&quot;5&quot;/&gt;&lt;property id=&quot;20300&quot; value=&quot;Slide 22&quot;/&gt;&lt;property id=&quot;20307&quot; value=&quot;293&quot;/&gt;&lt;/object&gt;&lt;object type=&quot;3&quot; unique_id=&quot;13323&quot;&gt;&lt;property id=&quot;20148&quot; value=&quot;5&quot;/&gt;&lt;property id=&quot;20300&quot; value=&quot;Slide 26&quot;/&gt;&lt;property id=&quot;20307&quot; value=&quot;294&quot;/&gt;&lt;/object&gt;&lt;/object&gt;&lt;object type=&quot;8&quot; unique_id=&quot;10069&quot;&gt;&lt;/object&gt;&lt;/object&gt;&lt;/database&gt;"/>
  <p:tag name="ISPRING_RESOURCE_PATHS_HASH_2" val="8e81dcbe07833174fd4ab947f6172b5699462e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1552</Words>
  <Application>Microsoft Office PowerPoint</Application>
  <PresentationFormat>Trình chiếu Trên màn hình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2. Lưu ý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ANH TUAN NGUYEN</cp:lastModifiedBy>
  <cp:revision>197</cp:revision>
  <dcterms:created xsi:type="dcterms:W3CDTF">2017-08-24T12:42:57Z</dcterms:created>
  <dcterms:modified xsi:type="dcterms:W3CDTF">2021-09-08T03:53:41Z</dcterms:modified>
</cp:coreProperties>
</file>