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357" r:id="rId2"/>
    <p:sldId id="256" r:id="rId3"/>
    <p:sldId id="341" r:id="rId4"/>
    <p:sldId id="342" r:id="rId5"/>
    <p:sldId id="340" r:id="rId6"/>
    <p:sldId id="343" r:id="rId7"/>
    <p:sldId id="344" r:id="rId8"/>
    <p:sldId id="345" r:id="rId9"/>
    <p:sldId id="347" r:id="rId10"/>
    <p:sldId id="346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258" r:id="rId20"/>
    <p:sldId id="259" r:id="rId21"/>
    <p:sldId id="264" r:id="rId22"/>
    <p:sldId id="265" r:id="rId23"/>
    <p:sldId id="260" r:id="rId24"/>
    <p:sldId id="262" r:id="rId25"/>
    <p:sldId id="261" r:id="rId26"/>
    <p:sldId id="266" r:id="rId27"/>
    <p:sldId id="267" r:id="rId28"/>
    <p:sldId id="358" r:id="rId29"/>
    <p:sldId id="339" r:id="rId30"/>
    <p:sldId id="356" r:id="rId31"/>
  </p:sldIdLst>
  <p:sldSz cx="12192000" cy="6858000"/>
  <p:notesSz cx="6858000" cy="9144000"/>
  <p:embeddedFontLst>
    <p:embeddedFont>
      <p:font typeface="黑体" panose="02010609060101010101" pitchFamily="49" charset="-122"/>
      <p:regular r:id="rId33"/>
    </p:embeddedFont>
    <p:embeddedFont>
      <p:font typeface="#9Slide03 Arima Madurai Black" panose="020B0604020202020204" charset="0"/>
      <p:bold r:id="rId34"/>
    </p:embeddedFont>
    <p:embeddedFont>
      <p:font typeface="#9Slide05 SVNBellico" panose="020B0604020202020204" charset="0"/>
      <p:regular r:id="rId35"/>
    </p:embeddedFont>
    <p:embeddedFont>
      <p:font typeface="#9Slide05 SVNVanilla Daisy Pro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F13"/>
    <a:srgbClr val="FFF5D7"/>
    <a:srgbClr val="D1E3F3"/>
    <a:srgbClr val="CEE1F2"/>
    <a:srgbClr val="C6DCF0"/>
    <a:srgbClr val="F6F8FC"/>
    <a:srgbClr val="E7F0F9"/>
    <a:srgbClr val="D9E848"/>
    <a:srgbClr val="F5DF3B"/>
    <a:srgbClr val="D8E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FFCCA-FFAD-45A4-AF3C-7AF180603DA9}" type="datetimeFigureOut">
              <a:rPr lang="en-SG" smtClean="0"/>
              <a:pPr/>
              <a:t>8/9/2021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DACF9-D679-4696-8629-3DA69BED226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7941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1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22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10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0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11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74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12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78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13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88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14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99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15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57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16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45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17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11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18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46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19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3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2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05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20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44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21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18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22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30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23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7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24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19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25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58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26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743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27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73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28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78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29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34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3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536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30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77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4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58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5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08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6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36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7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03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8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51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pPr/>
              <a:t>9</a:t>
            </a:fld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01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475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48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441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2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67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61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08/09/2021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93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08/09/2021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40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08/09/2021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59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08/09/2021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37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08/09/2021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279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08/09/2021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81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pPr/>
              <a:t>08/09/2021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vovdulich.vn/trai-nghiem/trai-nghiem-xu-so-than-tien-o-non-nuoc-cao-bang-11230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emf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2.pn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em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emf"/><Relationship Id="rId4" Type="http://schemas.openxmlformats.org/officeDocument/2006/relationships/tags" Target="../tags/tag4.xml"/><Relationship Id="rId9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3184EF-721E-4197-93FF-313105616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720" y="-172031"/>
            <a:ext cx="3807698" cy="3807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BF603-5C7E-4D78-86D3-1537CF4809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6" t="18984" r="13456" b="18033"/>
          <a:stretch/>
        </p:blipFill>
        <p:spPr>
          <a:xfrm>
            <a:off x="8911581" y="4045527"/>
            <a:ext cx="3169679" cy="2731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5576F6-A10D-4EB3-8875-E62CA17CF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22543" r="15546" b="11296"/>
          <a:stretch/>
        </p:blipFill>
        <p:spPr>
          <a:xfrm>
            <a:off x="4979980" y="4119418"/>
            <a:ext cx="2667730" cy="2657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806A5F-31AE-406F-ACD6-9974DB440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7" y="3343655"/>
            <a:ext cx="3579000" cy="357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A58E91-2A0E-4D08-B6C7-F8B63C5913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0" y="80994"/>
            <a:ext cx="2937254" cy="29372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E95DED-AAE4-4F70-B1BA-F89AAE01F9B8}"/>
              </a:ext>
            </a:extLst>
          </p:cNvPr>
          <p:cNvSpPr txBox="1"/>
          <p:nvPr/>
        </p:nvSpPr>
        <p:spPr>
          <a:xfrm>
            <a:off x="3298892" y="249643"/>
            <a:ext cx="51370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 dirty="0" err="1">
                <a:latin typeface="#9Slide05 SVNBellico" panose="02000000000000000000" pitchFamily="2" charset="0"/>
              </a:rPr>
              <a:t>Xem</a:t>
            </a:r>
            <a:r>
              <a:rPr lang="en-SG" sz="6000" dirty="0">
                <a:latin typeface="#9Slide05 SVNBellico" panose="02000000000000000000" pitchFamily="2" charset="0"/>
              </a:rPr>
              <a:t> </a:t>
            </a:r>
            <a:r>
              <a:rPr lang="en-SG" sz="6000" dirty="0" err="1">
                <a:latin typeface="#9Slide05 SVNBellico" panose="02000000000000000000" pitchFamily="2" charset="0"/>
              </a:rPr>
              <a:t>nhóm</a:t>
            </a:r>
            <a:r>
              <a:rPr lang="en-SG" sz="6000" dirty="0">
                <a:latin typeface="#9Slide05 SVNBellico" panose="02000000000000000000" pitchFamily="2" charset="0"/>
              </a:rPr>
              <a:t> </a:t>
            </a:r>
            <a:r>
              <a:rPr lang="en-SG" sz="6000" dirty="0" err="1">
                <a:latin typeface="#9Slide05 SVNBellico" panose="02000000000000000000" pitchFamily="2" charset="0"/>
              </a:rPr>
              <a:t>nào</a:t>
            </a:r>
            <a:r>
              <a:rPr lang="en-SG" sz="6000" dirty="0">
                <a:latin typeface="#9Slide05 SVNBellico" panose="02000000000000000000" pitchFamily="2" charset="0"/>
              </a:rPr>
              <a:t> </a:t>
            </a:r>
            <a:r>
              <a:rPr lang="en-SG" sz="6000" dirty="0" err="1">
                <a:latin typeface="#9Slide05 SVNBellico" panose="02000000000000000000" pitchFamily="2" charset="0"/>
              </a:rPr>
              <a:t>liệt</a:t>
            </a:r>
            <a:r>
              <a:rPr lang="en-SG" sz="6000" dirty="0">
                <a:latin typeface="#9Slide05 SVNBellico" panose="02000000000000000000" pitchFamily="2" charset="0"/>
              </a:rPr>
              <a:t> </a:t>
            </a:r>
            <a:r>
              <a:rPr lang="en-SG" sz="6000" dirty="0" err="1">
                <a:latin typeface="#9Slide05 SVNBellico" panose="02000000000000000000" pitchFamily="2" charset="0"/>
              </a:rPr>
              <a:t>kê</a:t>
            </a:r>
            <a:r>
              <a:rPr lang="en-SG" sz="6000" dirty="0">
                <a:latin typeface="#9Slide05 SVNBellico" panose="02000000000000000000" pitchFamily="2" charset="0"/>
              </a:rPr>
              <a:t> đ</a:t>
            </a:r>
            <a:r>
              <a:rPr lang="vi-VN" sz="6000" dirty="0">
                <a:latin typeface="#9Slide05 SVNBellico" panose="02000000000000000000" pitchFamily="2" charset="0"/>
              </a:rPr>
              <a:t>ư</a:t>
            </a:r>
            <a:r>
              <a:rPr lang="en-SG" sz="6000" dirty="0" err="1">
                <a:latin typeface="#9Slide05 SVNBellico" panose="02000000000000000000" pitchFamily="2" charset="0"/>
              </a:rPr>
              <a:t>ợc</a:t>
            </a:r>
            <a:r>
              <a:rPr lang="en-SG" sz="6000" dirty="0">
                <a:latin typeface="#9Slide05 SVNBellico" panose="02000000000000000000" pitchFamily="2" charset="0"/>
              </a:rPr>
              <a:t> </a:t>
            </a:r>
            <a:r>
              <a:rPr lang="en-SG" sz="6000" dirty="0" err="1">
                <a:latin typeface="#9Slide05 SVNBellico" panose="02000000000000000000" pitchFamily="2" charset="0"/>
              </a:rPr>
              <a:t>nhiều</a:t>
            </a:r>
            <a:r>
              <a:rPr lang="en-SG" sz="6000" dirty="0">
                <a:latin typeface="#9Slide05 SVNBellico" panose="02000000000000000000" pitchFamily="2" charset="0"/>
              </a:rPr>
              <a:t> </a:t>
            </a:r>
            <a:r>
              <a:rPr lang="en-SG" sz="6000" dirty="0" err="1">
                <a:latin typeface="#9Slide05 SVNBellico" panose="02000000000000000000" pitchFamily="2" charset="0"/>
              </a:rPr>
              <a:t>từ</a:t>
            </a:r>
            <a:r>
              <a:rPr lang="en-SG" sz="6000" dirty="0">
                <a:latin typeface="#9Slide05 SVNBellico" panose="02000000000000000000" pitchFamily="2" charset="0"/>
              </a:rPr>
              <a:t> </a:t>
            </a:r>
            <a:r>
              <a:rPr lang="en-SG" sz="6000" dirty="0" err="1">
                <a:latin typeface="#9Slide05 SVNBellico" panose="02000000000000000000" pitchFamily="2" charset="0"/>
              </a:rPr>
              <a:t>diễn</a:t>
            </a:r>
            <a:r>
              <a:rPr lang="en-SG" sz="6000" dirty="0">
                <a:latin typeface="#9Slide05 SVNBellico" panose="02000000000000000000" pitchFamily="2" charset="0"/>
              </a:rPr>
              <a:t> </a:t>
            </a:r>
            <a:r>
              <a:rPr lang="en-SG" sz="6000" dirty="0" err="1">
                <a:latin typeface="#9Slide05 SVNBellico" panose="02000000000000000000" pitchFamily="2" charset="0"/>
              </a:rPr>
              <a:t>tả</a:t>
            </a:r>
            <a:r>
              <a:rPr lang="en-SG" sz="6000" dirty="0">
                <a:latin typeface="#9Slide05 SVNBellico" panose="02000000000000000000" pitchFamily="2" charset="0"/>
              </a:rPr>
              <a:t> </a:t>
            </a:r>
            <a:r>
              <a:rPr lang="en-SG" sz="6000" dirty="0" err="1">
                <a:latin typeface="#9Slide05 SVNBellico" panose="02000000000000000000" pitchFamily="2" charset="0"/>
              </a:rPr>
              <a:t>điệu</a:t>
            </a:r>
            <a:r>
              <a:rPr lang="en-SG" sz="6000" dirty="0">
                <a:latin typeface="#9Slide05 SVNBellico" panose="02000000000000000000" pitchFamily="2" charset="0"/>
              </a:rPr>
              <a:t> c</a:t>
            </a:r>
            <a:r>
              <a:rPr lang="vi-VN" sz="6000" dirty="0">
                <a:latin typeface="#9Slide05 SVNBellico" panose="02000000000000000000" pitchFamily="2" charset="0"/>
              </a:rPr>
              <a:t>ư</a:t>
            </a:r>
            <a:r>
              <a:rPr lang="en-SG" sz="6000" dirty="0" err="1">
                <a:latin typeface="#9Slide05 SVNBellico" panose="02000000000000000000" pitchFamily="2" charset="0"/>
              </a:rPr>
              <a:t>ời</a:t>
            </a:r>
            <a:r>
              <a:rPr lang="en-SG" sz="6000" dirty="0">
                <a:latin typeface="#9Slide05 SVNBellico" panose="02000000000000000000" pitchFamily="2" charset="0"/>
              </a:rPr>
              <a:t>/ </a:t>
            </a:r>
            <a:r>
              <a:rPr lang="en-SG" sz="6000" dirty="0" err="1">
                <a:latin typeface="#9Slide05 SVNBellico" panose="02000000000000000000" pitchFamily="2" charset="0"/>
              </a:rPr>
              <a:t>tiếng</a:t>
            </a:r>
            <a:r>
              <a:rPr lang="en-SG" sz="6000" dirty="0">
                <a:latin typeface="#9Slide05 SVNBellico" panose="02000000000000000000" pitchFamily="2" charset="0"/>
              </a:rPr>
              <a:t> c</a:t>
            </a:r>
            <a:r>
              <a:rPr lang="vi-VN" sz="6000" dirty="0">
                <a:latin typeface="#9Slide05 SVNBellico" panose="02000000000000000000" pitchFamily="2" charset="0"/>
              </a:rPr>
              <a:t>ư</a:t>
            </a:r>
            <a:r>
              <a:rPr lang="en-SG" sz="6000" dirty="0" err="1">
                <a:latin typeface="#9Slide05 SVNBellico" panose="02000000000000000000" pitchFamily="2" charset="0"/>
              </a:rPr>
              <a:t>ời</a:t>
            </a:r>
            <a:r>
              <a:rPr lang="en-SG" sz="6000" dirty="0">
                <a:latin typeface="#9Slide05 SVNBellico" panose="02000000000000000000" pitchFamily="2" charset="0"/>
              </a:rPr>
              <a:t> h</a:t>
            </a:r>
            <a:r>
              <a:rPr lang="vi-VN" sz="6000" dirty="0">
                <a:latin typeface="#9Slide05 SVNBellico" panose="02000000000000000000" pitchFamily="2" charset="0"/>
              </a:rPr>
              <a:t>ơ</a:t>
            </a:r>
            <a:r>
              <a:rPr lang="en-SG" sz="6000" dirty="0">
                <a:latin typeface="#9Slide05 SVNBellico" panose="02000000000000000000" pitchFamily="2" charset="0"/>
              </a:rPr>
              <a:t>n </a:t>
            </a:r>
            <a:r>
              <a:rPr lang="en-SG" sz="6000" dirty="0" err="1">
                <a:latin typeface="#9Slide05 SVNBellico" panose="02000000000000000000" pitchFamily="2" charset="0"/>
              </a:rPr>
              <a:t>nhé</a:t>
            </a:r>
            <a:r>
              <a:rPr lang="en-SG" sz="6000" dirty="0">
                <a:latin typeface="#9Slide05 SVNBellico" panose="02000000000000000000" pitchFamily="2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482207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tasa: KhÃ³c">
            <a:extLst>
              <a:ext uri="{FF2B5EF4-FFF2-40B4-BE49-F238E27FC236}">
                <a16:creationId xmlns:a16="http://schemas.microsoft.com/office/drawing/2014/main" id="{F5189C27-5C34-49C3-91FE-5342C5131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26" y="-11690"/>
            <a:ext cx="10203874" cy="688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CD83C6-3366-4DA0-9387-71FECB9B10B7}"/>
              </a:ext>
            </a:extLst>
          </p:cNvPr>
          <p:cNvSpPr txBox="1"/>
          <p:nvPr/>
        </p:nvSpPr>
        <p:spPr>
          <a:xfrm>
            <a:off x="0" y="-11690"/>
            <a:ext cx="1988126" cy="68634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tuôn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</a:t>
            </a:r>
            <a:r>
              <a:rPr lang="en-US" sz="4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chã</a:t>
            </a:r>
            <a:r>
              <a:rPr lang="en-US" sz="4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812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á» dá»©t Äiá»m chá»©ng Äá» Má» HÃ´i Trá»m á» cáº£ NgÆ°á»i lá»n vÃ  Tráº» nhá»">
            <a:extLst>
              <a:ext uri="{FF2B5EF4-FFF2-40B4-BE49-F238E27FC236}">
                <a16:creationId xmlns:a16="http://schemas.microsoft.com/office/drawing/2014/main" id="{7303E44C-B82F-4CEF-8C2F-DC33E7DC3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577945" cy="685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6EE155-B2E5-471E-8B01-479FD0A91458}"/>
              </a:ext>
            </a:extLst>
          </p:cNvPr>
          <p:cNvSpPr txBox="1"/>
          <p:nvPr/>
        </p:nvSpPr>
        <p:spPr>
          <a:xfrm>
            <a:off x="10577944" y="-1"/>
            <a:ext cx="1614055" cy="68634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4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sz="4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698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n ÄÃ¨o 14 khÃºc cua tay Ã¡o hÃ¹ng vá»¹ báº­c nháº¥t vÃ¹ng nÃºi ÄÃ´ng Báº¯c ...">
            <a:extLst>
              <a:ext uri="{FF2B5EF4-FFF2-40B4-BE49-F238E27FC236}">
                <a16:creationId xmlns:a16="http://schemas.microsoft.com/office/drawing/2014/main" id="{C5AA0CAF-5261-43B1-B4F0-75B95EA14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9512" y="-2669510"/>
            <a:ext cx="6858001" cy="1219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1318BC-A203-41CF-842C-7C2AC1B35EC1}"/>
              </a:ext>
            </a:extLst>
          </p:cNvPr>
          <p:cNvSpPr txBox="1"/>
          <p:nvPr/>
        </p:nvSpPr>
        <p:spPr>
          <a:xfrm>
            <a:off x="0" y="6234033"/>
            <a:ext cx="12191999" cy="6155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400" dirty="0">
                <a:latin typeface="+mj-lt"/>
              </a:rPr>
              <a:t>Đ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400" dirty="0">
                <a:latin typeface="+mj-lt"/>
              </a:rPr>
              <a:t>èo Mẻ Pia (tỉnh </a:t>
            </a:r>
            <a:r>
              <a:rPr lang="vi-VN" sz="3400" dirty="0">
                <a:latin typeface="+mj-lt"/>
                <a:hlinkClick r:id="rId4"/>
              </a:rPr>
              <a:t>Cao Bằng</a:t>
            </a:r>
            <a:r>
              <a:rPr lang="vi-VN" sz="3400" dirty="0">
                <a:latin typeface="+mj-lt"/>
              </a:rPr>
              <a:t>)</a:t>
            </a:r>
            <a:r>
              <a:rPr lang="en-US" sz="3400" dirty="0">
                <a:latin typeface="+mj-lt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20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áº» Äáº¹p siÃªu thá»±c mÃ¹a Äom ÄÃ³m á» Nháº­t Báº£n">
            <a:extLst>
              <a:ext uri="{FF2B5EF4-FFF2-40B4-BE49-F238E27FC236}">
                <a16:creationId xmlns:a16="http://schemas.microsoft.com/office/drawing/2014/main" id="{3C6F5EC8-46C1-4DB4-96C6-F03D672E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70128" cy="687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9CB988-1D42-436C-A1B8-93D91B5533CA}"/>
              </a:ext>
            </a:extLst>
          </p:cNvPr>
          <p:cNvSpPr txBox="1"/>
          <p:nvPr/>
        </p:nvSpPr>
        <p:spPr>
          <a:xfrm>
            <a:off x="10370129" y="0"/>
            <a:ext cx="1821872" cy="68634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lòe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96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Äá»ng há» treo tÆ°á»ng Seiko QXA695BT">
            <a:extLst>
              <a:ext uri="{FF2B5EF4-FFF2-40B4-BE49-F238E27FC236}">
                <a16:creationId xmlns:a16="http://schemas.microsoft.com/office/drawing/2014/main" id="{4EEC5F71-B8AD-49A7-9143-D8341CD07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659"/>
            <a:ext cx="6755389" cy="694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2428E-2569-4C54-B6DB-1B37A973C84F}"/>
              </a:ext>
            </a:extLst>
          </p:cNvPr>
          <p:cNvSpPr txBox="1"/>
          <p:nvPr/>
        </p:nvSpPr>
        <p:spPr>
          <a:xfrm>
            <a:off x="7793182" y="1305341"/>
            <a:ext cx="3439392" cy="42473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426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áº¡t xÆ¡ dÃ¢y thanh khiáº¿n giá»ng nÃ³i á»m á»m, pháº£i lÃ m gÃ¬ Äá» cáº£i thiá»n ...">
            <a:extLst>
              <a:ext uri="{FF2B5EF4-FFF2-40B4-BE49-F238E27FC236}">
                <a16:creationId xmlns:a16="http://schemas.microsoft.com/office/drawing/2014/main" id="{C78E2E11-64DD-4429-A845-6B9A6EC5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07782" cy="68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0E45BA-A318-41F7-BD61-341C355743DC}"/>
              </a:ext>
            </a:extLst>
          </p:cNvPr>
          <p:cNvSpPr txBox="1"/>
          <p:nvPr/>
        </p:nvSpPr>
        <p:spPr>
          <a:xfrm>
            <a:off x="10307782" y="0"/>
            <a:ext cx="1884219" cy="68634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sz="4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sz="4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25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00+ áº¢nh Äá»ng Äáº¹p, dá» thÆ°Æ¡ng, ngá» nghÄ©nh">
            <a:extLst>
              <a:ext uri="{FF2B5EF4-FFF2-40B4-BE49-F238E27FC236}">
                <a16:creationId xmlns:a16="http://schemas.microsoft.com/office/drawing/2014/main" id="{013F653A-208F-4CEF-93F5-C9DE0E72A3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" y="356753"/>
            <a:ext cx="6258791" cy="625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749080-384F-4AE6-9392-17A4F56386CE}"/>
              </a:ext>
            </a:extLst>
          </p:cNvPr>
          <p:cNvSpPr txBox="1"/>
          <p:nvPr/>
        </p:nvSpPr>
        <p:spPr>
          <a:xfrm>
            <a:off x="7793182" y="1305341"/>
            <a:ext cx="3439392" cy="42473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573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E3796F-48EE-4328-B1AF-4ECF6E2FE32F}"/>
              </a:ext>
            </a:extLst>
          </p:cNvPr>
          <p:cNvSpPr/>
          <p:nvPr/>
        </p:nvSpPr>
        <p:spPr>
          <a:xfrm>
            <a:off x="4387199" y="580895"/>
            <a:ext cx="32664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6000" b="1" spc="67" dirty="0">
                <a:ln w="11430"/>
                <a:solidFill>
                  <a:srgbClr val="FF0066"/>
                </a:solidFill>
                <a:latin typeface="#9Slide03 Arima Madurai Black" panose="00000A00000000000000" pitchFamily="2" charset="0"/>
                <a:ea typeface="华康方圆体W7(P)" pitchFamily="82" charset="-122"/>
                <a:cs typeface="#9Slide03 Arima Madurai Black" panose="00000A00000000000000" pitchFamily="2" charset="0"/>
              </a:rPr>
              <a:t>GHI NHỚ</a:t>
            </a:r>
            <a:endParaRPr lang="zh-CN" altLang="en-US" sz="6000" b="1" spc="67" dirty="0">
              <a:ln w="11430"/>
              <a:solidFill>
                <a:srgbClr val="FF0066"/>
              </a:solidFill>
              <a:latin typeface="#9Slide03 Arima Madurai Black" panose="00000A00000000000000" pitchFamily="2" charset="0"/>
              <a:ea typeface="华康方圆体W7(P)" pitchFamily="82" charset="-122"/>
              <a:cs typeface="#9Slide03 Arima Madurai Black" panose="00000A00000000000000" pitchFamily="2" charset="0"/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3B46B7A1-A6E0-4BD9-B862-FCA4D5DC1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21" y="2060978"/>
            <a:ext cx="778524" cy="78382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ru-R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Freeform 28">
            <a:extLst>
              <a:ext uri="{FF2B5EF4-FFF2-40B4-BE49-F238E27FC236}">
                <a16:creationId xmlns:a16="http://schemas.microsoft.com/office/drawing/2014/main" id="{15A3A24B-8CF8-426E-A186-8FCD1552D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00" y="2327714"/>
            <a:ext cx="324026" cy="274265"/>
          </a:xfrm>
          <a:custGeom>
            <a:avLst/>
            <a:gdLst>
              <a:gd name="T0" fmla="*/ 124 w 498"/>
              <a:gd name="T1" fmla="*/ 81 h 418"/>
              <a:gd name="T2" fmla="*/ 124 w 498"/>
              <a:gd name="T3" fmla="*/ 81 h 418"/>
              <a:gd name="T4" fmla="*/ 36 w 498"/>
              <a:gd name="T5" fmla="*/ 258 h 418"/>
              <a:gd name="T6" fmla="*/ 346 w 498"/>
              <a:gd name="T7" fmla="*/ 116 h 418"/>
              <a:gd name="T8" fmla="*/ 9 w 498"/>
              <a:gd name="T9" fmla="*/ 382 h 418"/>
              <a:gd name="T10" fmla="*/ 44 w 498"/>
              <a:gd name="T11" fmla="*/ 400 h 418"/>
              <a:gd name="T12" fmla="*/ 97 w 498"/>
              <a:gd name="T13" fmla="*/ 311 h 418"/>
              <a:gd name="T14" fmla="*/ 293 w 498"/>
              <a:gd name="T15" fmla="*/ 311 h 418"/>
              <a:gd name="T16" fmla="*/ 469 w 498"/>
              <a:gd name="T17" fmla="*/ 72 h 418"/>
              <a:gd name="T18" fmla="*/ 124 w 498"/>
              <a:gd name="T19" fmla="*/ 81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8" h="418">
                <a:moveTo>
                  <a:pt x="124" y="81"/>
                </a:moveTo>
                <a:lnTo>
                  <a:pt x="124" y="81"/>
                </a:lnTo>
                <a:cubicBezTo>
                  <a:pt x="27" y="134"/>
                  <a:pt x="36" y="222"/>
                  <a:pt x="36" y="258"/>
                </a:cubicBezTo>
                <a:cubicBezTo>
                  <a:pt x="159" y="107"/>
                  <a:pt x="346" y="116"/>
                  <a:pt x="346" y="116"/>
                </a:cubicBezTo>
                <a:cubicBezTo>
                  <a:pt x="346" y="116"/>
                  <a:pt x="80" y="204"/>
                  <a:pt x="9" y="382"/>
                </a:cubicBezTo>
                <a:cubicBezTo>
                  <a:pt x="0" y="400"/>
                  <a:pt x="36" y="417"/>
                  <a:pt x="44" y="400"/>
                </a:cubicBezTo>
                <a:cubicBezTo>
                  <a:pt x="62" y="355"/>
                  <a:pt x="97" y="311"/>
                  <a:pt x="97" y="311"/>
                </a:cubicBezTo>
                <a:cubicBezTo>
                  <a:pt x="151" y="329"/>
                  <a:pt x="230" y="355"/>
                  <a:pt x="293" y="311"/>
                </a:cubicBezTo>
                <a:cubicBezTo>
                  <a:pt x="363" y="258"/>
                  <a:pt x="363" y="134"/>
                  <a:pt x="469" y="72"/>
                </a:cubicBezTo>
                <a:cubicBezTo>
                  <a:pt x="497" y="63"/>
                  <a:pt x="249" y="0"/>
                  <a:pt x="124" y="81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 sz="1015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EE36BB79-4CFA-441F-9066-8FA378E0C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77" y="3481683"/>
            <a:ext cx="778523" cy="78382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ru-R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Freeform 25">
            <a:extLst>
              <a:ext uri="{FF2B5EF4-FFF2-40B4-BE49-F238E27FC236}">
                <a16:creationId xmlns:a16="http://schemas.microsoft.com/office/drawing/2014/main" id="{FB8F8A7E-EA86-4D4A-9DEB-B69E9DDF0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422" y="3707900"/>
            <a:ext cx="223665" cy="314683"/>
          </a:xfrm>
          <a:custGeom>
            <a:avLst/>
            <a:gdLst>
              <a:gd name="T0" fmla="*/ 195 w 346"/>
              <a:gd name="T1" fmla="*/ 0 h 479"/>
              <a:gd name="T2" fmla="*/ 195 w 346"/>
              <a:gd name="T3" fmla="*/ 0 h 479"/>
              <a:gd name="T4" fmla="*/ 160 w 346"/>
              <a:gd name="T5" fmla="*/ 0 h 479"/>
              <a:gd name="T6" fmla="*/ 160 w 346"/>
              <a:gd name="T7" fmla="*/ 328 h 479"/>
              <a:gd name="T8" fmla="*/ 80 w 346"/>
              <a:gd name="T9" fmla="*/ 328 h 479"/>
              <a:gd name="T10" fmla="*/ 10 w 346"/>
              <a:gd name="T11" fmla="*/ 425 h 479"/>
              <a:gd name="T12" fmla="*/ 124 w 346"/>
              <a:gd name="T13" fmla="*/ 461 h 479"/>
              <a:gd name="T14" fmla="*/ 195 w 346"/>
              <a:gd name="T15" fmla="*/ 372 h 479"/>
              <a:gd name="T16" fmla="*/ 195 w 346"/>
              <a:gd name="T17" fmla="*/ 106 h 479"/>
              <a:gd name="T18" fmla="*/ 257 w 346"/>
              <a:gd name="T19" fmla="*/ 230 h 479"/>
              <a:gd name="T20" fmla="*/ 275 w 346"/>
              <a:gd name="T21" fmla="*/ 230 h 479"/>
              <a:gd name="T22" fmla="*/ 195 w 346"/>
              <a:gd name="T23" fmla="*/ 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479">
                <a:moveTo>
                  <a:pt x="195" y="0"/>
                </a:moveTo>
                <a:lnTo>
                  <a:pt x="195" y="0"/>
                </a:lnTo>
                <a:cubicBezTo>
                  <a:pt x="160" y="0"/>
                  <a:pt x="160" y="0"/>
                  <a:pt x="160" y="0"/>
                </a:cubicBezTo>
                <a:cubicBezTo>
                  <a:pt x="160" y="328"/>
                  <a:pt x="160" y="328"/>
                  <a:pt x="160" y="328"/>
                </a:cubicBezTo>
                <a:cubicBezTo>
                  <a:pt x="133" y="319"/>
                  <a:pt x="107" y="319"/>
                  <a:pt x="80" y="328"/>
                </a:cubicBezTo>
                <a:cubicBezTo>
                  <a:pt x="26" y="346"/>
                  <a:pt x="0" y="390"/>
                  <a:pt x="10" y="425"/>
                </a:cubicBezTo>
                <a:cubicBezTo>
                  <a:pt x="26" y="461"/>
                  <a:pt x="71" y="478"/>
                  <a:pt x="124" y="461"/>
                </a:cubicBezTo>
                <a:cubicBezTo>
                  <a:pt x="169" y="443"/>
                  <a:pt x="195" y="408"/>
                  <a:pt x="195" y="372"/>
                </a:cubicBezTo>
                <a:cubicBezTo>
                  <a:pt x="195" y="106"/>
                  <a:pt x="195" y="106"/>
                  <a:pt x="195" y="106"/>
                </a:cubicBezTo>
                <a:cubicBezTo>
                  <a:pt x="266" y="124"/>
                  <a:pt x="266" y="212"/>
                  <a:pt x="257" y="230"/>
                </a:cubicBezTo>
                <a:cubicBezTo>
                  <a:pt x="257" y="239"/>
                  <a:pt x="266" y="248"/>
                  <a:pt x="275" y="230"/>
                </a:cubicBezTo>
                <a:cubicBezTo>
                  <a:pt x="345" y="115"/>
                  <a:pt x="195" y="62"/>
                  <a:pt x="195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 sz="1015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Oval 12">
            <a:extLst>
              <a:ext uri="{FF2B5EF4-FFF2-40B4-BE49-F238E27FC236}">
                <a16:creationId xmlns:a16="http://schemas.microsoft.com/office/drawing/2014/main" id="{61C3396A-3038-4021-A1C4-AD39988E2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755" y="5105587"/>
            <a:ext cx="737645" cy="76747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ru-RU" altLang="en-US" sz="1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101">
            <a:extLst>
              <a:ext uri="{FF2B5EF4-FFF2-40B4-BE49-F238E27FC236}">
                <a16:creationId xmlns:a16="http://schemas.microsoft.com/office/drawing/2014/main" id="{92FDAEA6-A15C-42F1-BE4F-28729DC14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874" y="5337758"/>
            <a:ext cx="307579" cy="245932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 sz="1015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26552-B53E-46C7-93DC-3BE33B2BCBFA}"/>
              </a:ext>
            </a:extLst>
          </p:cNvPr>
          <p:cNvSpPr/>
          <p:nvPr/>
        </p:nvSpPr>
        <p:spPr>
          <a:xfrm>
            <a:off x="1810327" y="1827648"/>
            <a:ext cx="94799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FF0066"/>
                </a:solidFill>
                <a:latin typeface="+mj-lt"/>
              </a:rPr>
              <a:t>Từ tượng hình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 từ</a:t>
            </a:r>
            <a:r>
              <a:rPr lang="en-US" sz="36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gợ</a:t>
            </a:r>
            <a:r>
              <a:rPr lang="en-US" sz="3600" dirty="0" err="1">
                <a:solidFill>
                  <a:srgbClr val="0000FF"/>
                </a:solidFill>
                <a:latin typeface="+mj-lt"/>
              </a:rPr>
              <a:t>i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 tả hình ảnh, dáng vẻ, trạng thái của sự vật. </a:t>
            </a:r>
            <a:endParaRPr lang="en-SG" sz="3600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9DD9CC-6225-4BBF-B5C6-C77FC9F6ACB1}"/>
              </a:ext>
            </a:extLst>
          </p:cNvPr>
          <p:cNvSpPr/>
          <p:nvPr/>
        </p:nvSpPr>
        <p:spPr>
          <a:xfrm>
            <a:off x="1810326" y="3259067"/>
            <a:ext cx="9472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srgbClr val="FF0066"/>
                </a:solidFill>
                <a:latin typeface="+mj-lt"/>
              </a:rPr>
              <a:t>Từ</a:t>
            </a:r>
            <a:r>
              <a:rPr lang="en-US" sz="3600" dirty="0">
                <a:solidFill>
                  <a:srgbClr val="FF0066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FF0066"/>
                </a:solidFill>
                <a:latin typeface="+mj-lt"/>
              </a:rPr>
              <a:t>tượng thanh 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là từ mô phỏng âm thanh của tự nhiên, của con người.</a:t>
            </a:r>
            <a:endParaRPr lang="en-US" sz="36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BB751-C5DA-4D10-A907-2325BE27D690}"/>
              </a:ext>
            </a:extLst>
          </p:cNvPr>
          <p:cNvSpPr/>
          <p:nvPr/>
        </p:nvSpPr>
        <p:spPr>
          <a:xfrm>
            <a:off x="1810326" y="4679699"/>
            <a:ext cx="94722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được hình ảnh, âm thanh cụ thể, sinh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động, có giá trị bi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cảm cao; thường được dùng trong văn miêu tả và tự sự.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9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799333" y="-1371189"/>
            <a:ext cx="4593331" cy="6551998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451903" y="464417"/>
            <a:ext cx="2419952" cy="2408511"/>
            <a:chOff x="4451903" y="464417"/>
            <a:chExt cx="2419952" cy="240851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1903" y="464417"/>
              <a:ext cx="2419952" cy="23092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872768" y="656937"/>
              <a:ext cx="1794081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3800" dirty="0">
                  <a:solidFill>
                    <a:schemeClr val="bg1"/>
                  </a:solidFill>
                  <a:latin typeface="#9Slide03 Arima Madurai Black" panose="00000A00000000000000" pitchFamily="2" charset="0"/>
                  <a:ea typeface="黑体" panose="02010609060101010101" charset="-122"/>
                  <a:cs typeface="#9Slide03 Arima Madurai Black" panose="00000A00000000000000" pitchFamily="2" charset="0"/>
                </a:rPr>
                <a:t>II.</a:t>
              </a:r>
              <a:endParaRPr dirty="0">
                <a:latin typeface="#9Slide03 Arima Madurai Black" panose="00000A00000000000000" pitchFamily="2" charset="0"/>
                <a:ea typeface="黑体" panose="0201060906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1D589B6-6573-46B0-8EB3-617054E5B10A}"/>
              </a:ext>
            </a:extLst>
          </p:cNvPr>
          <p:cNvSpPr/>
          <p:nvPr/>
        </p:nvSpPr>
        <p:spPr>
          <a:xfrm>
            <a:off x="1616541" y="3590265"/>
            <a:ext cx="809067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 err="1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13800" b="1" dirty="0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3800" b="1" dirty="0" err="1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US" sz="13800" b="1" dirty="0">
              <a:solidFill>
                <a:srgbClr val="CF5F13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1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vục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húp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soàn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soạt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rón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rén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bưng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vi-VN" sz="3200" i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soàn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soạt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rén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TẬP 1:</a:t>
            </a:r>
          </a:p>
        </p:txBody>
      </p: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94" y="4535057"/>
            <a:ext cx="2840922" cy="2872073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04" y="-110836"/>
            <a:ext cx="2488867" cy="3550158"/>
          </a:xfrm>
          <a:prstGeom prst="rect">
            <a:avLst/>
          </a:prstGeom>
        </p:spPr>
      </p:pic>
      <p:pic>
        <p:nvPicPr>
          <p:cNvPr id="49" name="Crepe - 소녀의 고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510391" y="-887358"/>
            <a:ext cx="609600" cy="609600"/>
          </a:xfrm>
          <a:prstGeom prst="rect">
            <a:avLst/>
          </a:prstGeom>
        </p:spPr>
      </p:pic>
      <p:sp>
        <p:nvSpPr>
          <p:cNvPr id="30" name="文本框 16">
            <a:extLst>
              <a:ext uri="{FF2B5EF4-FFF2-40B4-BE49-F238E27FC236}">
                <a16:creationId xmlns:a16="http://schemas.microsoft.com/office/drawing/2014/main" id="{43B091E3-5E60-4977-9C4A-52E7EC52F726}"/>
              </a:ext>
            </a:extLst>
          </p:cNvPr>
          <p:cNvSpPr txBox="1"/>
          <p:nvPr/>
        </p:nvSpPr>
        <p:spPr>
          <a:xfrm>
            <a:off x="2049468" y="1488069"/>
            <a:ext cx="7730836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Từ</a:t>
            </a:r>
            <a:r>
              <a:rPr lang="en-US" altLang="zh-CN" sz="9600" b="1" dirty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9600" b="1" dirty="0" err="1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tượng</a:t>
            </a:r>
            <a:r>
              <a:rPr lang="en-US" altLang="zh-CN" sz="9600" b="1" dirty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9600" b="1" dirty="0" err="1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hình</a:t>
            </a:r>
            <a:r>
              <a:rPr lang="en-US" altLang="zh-CN" sz="9600" b="1" dirty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, </a:t>
            </a:r>
            <a:r>
              <a:rPr lang="en-US" altLang="zh-CN" sz="9600" b="1" dirty="0" err="1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từ</a:t>
            </a:r>
            <a:r>
              <a:rPr lang="en-US" altLang="zh-CN" sz="9600" b="1" dirty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9600" b="1" dirty="0" err="1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tượng</a:t>
            </a:r>
            <a:r>
              <a:rPr lang="en-US" altLang="zh-CN" sz="9600" b="1" dirty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9600" b="1" dirty="0" err="1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thanh</a:t>
            </a:r>
            <a:endParaRPr sz="3600" dirty="0">
              <a:solidFill>
                <a:srgbClr val="CF5F13"/>
              </a:solidFill>
              <a:latin typeface="#9Slide05 SVNVanilla Daisy Pro" panose="00000500000000000000" pitchFamily="2" charset="0"/>
              <a:ea typeface="黑体" panose="02010609060101010101" charset="-122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74402"/>
            <a:ext cx="9620250" cy="2013743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bịch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bịch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sấn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trói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SG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altLang="en-US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Bịch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TẬP 1:</a:t>
            </a:r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“Cai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tát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bốp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SG" alt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altLang="en-US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90406" y="405656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Bốp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TẬP 1:</a:t>
            </a:r>
          </a:p>
        </p:txBody>
      </p:sp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960582"/>
            <a:ext cx="10314998" cy="27893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túm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lẻo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khoẻo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chỏng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quèo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nham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nhảm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trói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SG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alt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lẻo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khoẻo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chỏng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quèo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nham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nhảm</a:t>
            </a:r>
            <a:endParaRPr lang="vi-VN" sz="3600" b="1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TẬP 1:</a:t>
            </a:r>
          </a:p>
        </p:txBody>
      </p:sp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05993" y="878904"/>
            <a:ext cx="9620250" cy="18669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buNone/>
            </a:pP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28566" y="3207896"/>
            <a:ext cx="3233180" cy="10343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lom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TẬP 2:</a:t>
            </a:r>
          </a:p>
        </p:txBody>
      </p:sp>
      <p:sp>
        <p:nvSpPr>
          <p:cNvPr id="6" name="Rectangle 5"/>
          <p:cNvSpPr/>
          <p:nvPr/>
        </p:nvSpPr>
        <p:spPr>
          <a:xfrm>
            <a:off x="6011056" y="3237875"/>
            <a:ext cx="3912433" cy="10043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9686" y="4754381"/>
            <a:ext cx="3785316" cy="10343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khập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khiễng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16969" y="4741888"/>
            <a:ext cx="3785316" cy="10343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thoăn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46460" y="4699417"/>
            <a:ext cx="3233180" cy="10343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7338" y="642513"/>
            <a:ext cx="10767580" cy="18669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hớ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TẬP 3: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597" y="2710031"/>
            <a:ext cx="8634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-  </a:t>
            </a:r>
            <a:r>
              <a:rPr lang="vi-VN" sz="3200" b="1" dirty="0">
                <a:solidFill>
                  <a:srgbClr val="00B0F0"/>
                </a:solidFill>
                <a:latin typeface="+mj-lt"/>
              </a:rPr>
              <a:t>Cười ha hả: cư</a:t>
            </a:r>
            <a:r>
              <a:rPr lang="en-US" sz="3200" b="1" dirty="0">
                <a:solidFill>
                  <a:srgbClr val="00B0F0"/>
                </a:solidFill>
                <a:latin typeface="+mj-lt"/>
              </a:rPr>
              <a:t>ờ</a:t>
            </a:r>
            <a:r>
              <a:rPr lang="vi-VN" sz="3200" b="1" dirty="0">
                <a:solidFill>
                  <a:srgbClr val="00B0F0"/>
                </a:solidFill>
                <a:latin typeface="+mj-lt"/>
              </a:rPr>
              <a:t>i to, tỏ ra khoái chí</a:t>
            </a:r>
            <a:r>
              <a:rPr lang="vi-VN" sz="3200" b="1" dirty="0">
                <a:latin typeface="+mj-lt"/>
              </a:rPr>
              <a:t>. </a:t>
            </a:r>
            <a:endParaRPr lang="en-US" sz="3200" b="1" dirty="0">
              <a:latin typeface="+mj-lt"/>
            </a:endParaRPr>
          </a:p>
          <a:p>
            <a:endParaRPr lang="vi-VN" sz="32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587" y="3354609"/>
            <a:ext cx="11287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- 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Cười hì hì: tiếng cư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ờ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i phát ra đằng mi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ệ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ng và cả đằng mũi, có vẻ hiền lành, tỏ ra thích thú. 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endParaRPr lang="vi-VN" sz="32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596" y="4523841"/>
            <a:ext cx="10732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-  </a:t>
            </a:r>
            <a:r>
              <a:rPr lang="vi-VN" sz="3200" b="1" dirty="0">
                <a:solidFill>
                  <a:srgbClr val="00B050"/>
                </a:solidFill>
                <a:latin typeface="+mj-lt"/>
              </a:rPr>
              <a:t>Cười hô hố: tiếng cười to, thô lỗ, gây cảm giác khó chịu cho người khác. </a:t>
            </a:r>
            <a:endParaRPr lang="en-US" sz="3200" b="1" dirty="0">
              <a:solidFill>
                <a:srgbClr val="00B050"/>
              </a:solidFill>
              <a:latin typeface="+mj-lt"/>
            </a:endParaRPr>
          </a:p>
          <a:p>
            <a:endParaRPr lang="vi-VN" sz="32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9567" y="5573153"/>
            <a:ext cx="11000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-  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Cười hơ hớ: tiếng cười thoải mái, vui vẻ, không cần che đậy, giữ gìn.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  <a:p>
            <a:endParaRPr lang="vi-VN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7831" y="1015934"/>
            <a:ext cx="10529454" cy="41256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(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lè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huỵch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………..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alt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10000"/>
              </a:spcBef>
            </a:pP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10000"/>
              </a:spcBef>
            </a:pP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 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10000"/>
              </a:spcBef>
            </a:pP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45272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TẬP CỦNG CỐ:</a:t>
            </a:r>
          </a:p>
          <a:p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4045" y="2743201"/>
            <a:ext cx="116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lè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9272" y="3297836"/>
            <a:ext cx="203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3777522"/>
            <a:ext cx="187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2728" y="4362138"/>
            <a:ext cx="1678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cọm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8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buNone/>
            </a:pP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0879" y="3322042"/>
            <a:ext cx="2651614" cy="124530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Lộp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4358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TẬP CỦNG CỐ</a:t>
            </a:r>
          </a:p>
        </p:txBody>
      </p:sp>
      <p:sp>
        <p:nvSpPr>
          <p:cNvPr id="6" name="Rectangle 5"/>
          <p:cNvSpPr/>
          <p:nvPr/>
        </p:nvSpPr>
        <p:spPr>
          <a:xfrm>
            <a:off x="4336301" y="3354522"/>
            <a:ext cx="2634125" cy="124530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rào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35121" y="3357020"/>
            <a:ext cx="2901450" cy="124530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7841" y="5083388"/>
            <a:ext cx="2913943" cy="124530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6007" y="5083388"/>
            <a:ext cx="2698230" cy="124530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ào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4" y="1108363"/>
            <a:ext cx="10391463" cy="4153185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(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lo, bi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10000"/>
              </a:spcBef>
            </a:pP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................</a:t>
            </a:r>
          </a:p>
          <a:p>
            <a:pPr>
              <a:spcBef>
                <a:spcPct val="10000"/>
              </a:spcBef>
            </a:pP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10000"/>
              </a:spcBef>
            </a:pPr>
            <a:endParaRPr lang="en-US" alt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10000"/>
              </a:spcBef>
            </a:pP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	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alt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1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......................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45272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TẬP CỦNG CỐ:</a:t>
            </a:r>
          </a:p>
          <a:p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6813" y="2563317"/>
            <a:ext cx="1648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bô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6557" y="3117955"/>
            <a:ext cx="1379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lo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2531" y="4152275"/>
            <a:ext cx="1603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bẹ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03161" y="4751881"/>
            <a:ext cx="1963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chíp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5934" y="878905"/>
            <a:ext cx="9620250" cy="186690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SG" sz="36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SG" sz="3600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SG" sz="3600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SG" sz="3600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lang="en-SG" sz="3600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SG" sz="3600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SG" sz="3600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tượng</a:t>
            </a:r>
            <a:r>
              <a:rPr lang="en-SG" sz="3600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SG" sz="3600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SG" sz="36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SG" sz="3600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SG" sz="3600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SG" sz="3600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SG" sz="3600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tượng</a:t>
            </a:r>
            <a:r>
              <a:rPr lang="en-SG" sz="3600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SG" sz="3600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SG" sz="36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</a:t>
            </a:r>
            <a:r>
              <a:rPr lang="en-SG" sz="36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</a:t>
            </a:r>
            <a:r>
              <a:rPr lang="en-SG" sz="36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SG" sz="36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loẹt</a:t>
            </a:r>
            <a:r>
              <a:rPr lang="en-SG" sz="36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quẹt</a:t>
            </a:r>
            <a:r>
              <a:rPr lang="en-SG" sz="36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SG" sz="36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xào</a:t>
            </a:r>
            <a:r>
              <a:rPr lang="en-SG" sz="36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xạc</a:t>
            </a:r>
            <a:r>
              <a:rPr lang="en-SG" sz="36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SG" sz="36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rì</a:t>
            </a:r>
            <a:r>
              <a:rPr lang="en-SG" sz="36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rào</a:t>
            </a:r>
            <a:r>
              <a:rPr lang="en-SG" sz="36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SG" sz="36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lênh</a:t>
            </a:r>
            <a:r>
              <a:rPr lang="en-SG" sz="36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khênh</a:t>
            </a:r>
            <a:r>
              <a:rPr lang="en-SG" sz="36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SG" sz="36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khúc</a:t>
            </a:r>
            <a:r>
              <a:rPr lang="en-SG" sz="36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khuỷu</a:t>
            </a:r>
            <a:r>
              <a:rPr lang="en-SG" sz="36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SG" sz="36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bộp</a:t>
            </a:r>
            <a:r>
              <a:rPr lang="en-SG" sz="36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SG" sz="36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chát</a:t>
            </a:r>
            <a:r>
              <a:rPr lang="en-SG" sz="36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SG" sz="36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</a:t>
            </a:r>
            <a:r>
              <a:rPr lang="en-SG" sz="36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6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vụt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08364" y="3127170"/>
            <a:ext cx="7870743" cy="148980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Tx/>
              <a:buChar char="-"/>
              <a:defRPr/>
            </a:pP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tượng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lênh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khênh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khúc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khuỷu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vụt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4527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TẬP CỦNG CỐ:</a:t>
            </a:r>
          </a:p>
        </p:txBody>
      </p:sp>
      <p:sp>
        <p:nvSpPr>
          <p:cNvPr id="6" name="Rectangle 5"/>
          <p:cNvSpPr/>
          <p:nvPr/>
        </p:nvSpPr>
        <p:spPr>
          <a:xfrm>
            <a:off x="1169232" y="5036694"/>
            <a:ext cx="7839857" cy="152899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Tx/>
              <a:buChar char="-"/>
              <a:defRPr/>
            </a:pP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tượng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Loẹt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quẹt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xào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xạc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rì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rào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bộp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SG" sz="3200" b="1" i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chát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id="{A3643C7B-31D6-4C38-905A-1360D2AA4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3" y="5090306"/>
            <a:ext cx="3659506" cy="172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C1BC8D48-D724-416A-9D11-E3236B12C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" y="3783331"/>
            <a:ext cx="3823336" cy="149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DD4D7D02-2F35-45FD-8E2B-B60837C04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170" y="3181093"/>
            <a:ext cx="1857376" cy="238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5836378C-FF59-4EA7-9EF1-1F098364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738" y="5512361"/>
            <a:ext cx="3823334" cy="142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CD44EA00-E26B-4E13-8E1A-D17FE15AF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655" y="4486421"/>
            <a:ext cx="3884296" cy="120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7A95BA5D-5708-483E-B795-B10CF8F92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70" y="3442809"/>
            <a:ext cx="2322194" cy="259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3410DD40-BF87-490F-829B-26C0455D1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18" y="1325881"/>
            <a:ext cx="2996566" cy="157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E164413D-E2EC-4BDB-BB1B-B8CE851EA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19" y="320040"/>
            <a:ext cx="3021330" cy="127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E76F6B1B-F207-4AC5-8A8A-4307C5E91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93" y="1069656"/>
            <a:ext cx="2440306" cy="272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9054F4BA-F224-45AD-B793-3499FBD3B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4" y="2048352"/>
            <a:ext cx="3832860" cy="188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76909668-37EE-4A05-A600-8569A2EF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06" y="1374934"/>
            <a:ext cx="3796666" cy="103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16806BBC-65E2-4990-A9F2-21B974F81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54" y="-23813"/>
            <a:ext cx="3985260" cy="224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37E5CCA2-46A4-495E-9D7C-1650AC1FC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382" y="1739266"/>
            <a:ext cx="2297430" cy="183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760EDB4C-3A68-471B-838D-81687F4B1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116" y="2847976"/>
            <a:ext cx="1956434" cy="137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Kết quả hình ảnh cho lão hạc">
            <a:extLst>
              <a:ext uri="{FF2B5EF4-FFF2-40B4-BE49-F238E27FC236}">
                <a16:creationId xmlns:a16="http://schemas.microsoft.com/office/drawing/2014/main" id="{81553AE5-3C4C-4B1F-9257-F66D867E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846" y="45720"/>
            <a:ext cx="219456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Kết quả hình ảnh cho ục ịch">
            <a:extLst>
              <a:ext uri="{FF2B5EF4-FFF2-40B4-BE49-F238E27FC236}">
                <a16:creationId xmlns:a16="http://schemas.microsoft.com/office/drawing/2014/main" id="{23704CC8-47DC-4D20-8A33-EDC12BEF8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6" y="3267076"/>
            <a:ext cx="1240154" cy="165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Kết quả hình ảnh cho ha ha">
            <a:extLst>
              <a:ext uri="{FF2B5EF4-FFF2-40B4-BE49-F238E27FC236}">
                <a16:creationId xmlns:a16="http://schemas.microsoft.com/office/drawing/2014/main" id="{D8570130-8A35-4BA5-9F82-2C4511DE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6" y="2289810"/>
            <a:ext cx="1463040" cy="145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Kết quả hình ảnh cho gió thổi ào ào">
            <a:extLst>
              <a:ext uri="{FF2B5EF4-FFF2-40B4-BE49-F238E27FC236}">
                <a16:creationId xmlns:a16="http://schemas.microsoft.com/office/drawing/2014/main" id="{08B59A4F-846C-4A0C-8DBE-C92C649DD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r="8139" b="14346"/>
          <a:stretch>
            <a:fillRect/>
          </a:stretch>
        </p:blipFill>
        <p:spPr bwMode="auto">
          <a:xfrm>
            <a:off x="4181476" y="5715000"/>
            <a:ext cx="2005964" cy="113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799333" y="-1371189"/>
            <a:ext cx="4593331" cy="6551998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451903" y="464417"/>
            <a:ext cx="2419952" cy="2408511"/>
            <a:chOff x="4451903" y="464417"/>
            <a:chExt cx="2419952" cy="240851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1903" y="464417"/>
              <a:ext cx="2419952" cy="23092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138866" y="656937"/>
              <a:ext cx="1261884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3800" dirty="0">
                  <a:solidFill>
                    <a:schemeClr val="bg1"/>
                  </a:solidFill>
                  <a:latin typeface="#9Slide03 Arima Madurai Black" panose="00000A00000000000000" pitchFamily="2" charset="0"/>
                  <a:ea typeface="黑体" panose="02010609060101010101" charset="-122"/>
                  <a:cs typeface="#9Slide03 Arima Madurai Black" panose="00000A00000000000000" pitchFamily="2" charset="0"/>
                </a:rPr>
                <a:t>I.</a:t>
              </a:r>
              <a:endParaRPr dirty="0">
                <a:latin typeface="#9Slide03 Arima Madurai Black" panose="00000A00000000000000" pitchFamily="2" charset="0"/>
                <a:ea typeface="黑体" panose="0201060906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1D589B6-6573-46B0-8EB3-617054E5B10A}"/>
              </a:ext>
            </a:extLst>
          </p:cNvPr>
          <p:cNvSpPr/>
          <p:nvPr/>
        </p:nvSpPr>
        <p:spPr>
          <a:xfrm>
            <a:off x="668872" y="3591523"/>
            <a:ext cx="1085425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 err="1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Đặc</a:t>
            </a:r>
            <a:r>
              <a:rPr lang="en-US" sz="8800" b="1" dirty="0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b="1" dirty="0" err="1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điểm</a:t>
            </a:r>
            <a:r>
              <a:rPr lang="en-US" sz="8800" b="1" dirty="0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8800" b="1" dirty="0" err="1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công</a:t>
            </a:r>
            <a:r>
              <a:rPr lang="en-US" sz="8800" b="1" dirty="0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b="1" dirty="0" err="1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endParaRPr lang="en-US" sz="8800" b="1" dirty="0">
              <a:solidFill>
                <a:srgbClr val="CF5F13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DB3F4C-D141-45BA-963F-14EB7F9E05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37" y="-1062182"/>
            <a:ext cx="9598890" cy="959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33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09D283-F12A-422F-A8A7-0F6340F15B5A}"/>
              </a:ext>
            </a:extLst>
          </p:cNvPr>
          <p:cNvSpPr/>
          <p:nvPr/>
        </p:nvSpPr>
        <p:spPr>
          <a:xfrm>
            <a:off x="297872" y="1138470"/>
            <a:ext cx="1159625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co rúm lại . Những vết nhăn xô lại với nhau, ép cho nước mắt chảy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Cái đầu lão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ngoeọ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một bên và cái miệng 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móm mém 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lão mếu như con nít. Lão 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khóc...</a:t>
            </a:r>
            <a:b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 Này! Ông giáo ạ! Cái giống nó cũng khôn! Nó cứ làm in như nó trách tôi; nó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 ử</a:t>
            </a:r>
            <a:r>
              <a:rPr lang="en-US" altLang="en-US" sz="32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như muốn bảo tôi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“A! Lão già tệ lắm!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 ở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thế mà lão xử với tôi như thế này à?”</a:t>
            </a:r>
          </a:p>
          <a:p>
            <a:pPr algn="just"/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 Tôi ở nhà Binh Tư về được một lúc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tiếng nhốn nháo ở bên nhà lão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Hạc.Tôi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mốt chạy sang. Mấy người hàng xóm đến trước tôi đang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nhà. Tôi 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xồng xộc 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vào. Lão Hạc đang 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vã 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trên giường, đầu tóc 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rũ rượi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quần áo 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xộc xệch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hai mắt long 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sòng sọc</a:t>
            </a:r>
            <a:r>
              <a:rPr lang="en-US" alt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22BBD5-F70F-40C0-B515-097F944A5C7C}"/>
              </a:ext>
            </a:extLst>
          </p:cNvPr>
          <p:cNvSpPr/>
          <p:nvPr/>
        </p:nvSpPr>
        <p:spPr>
          <a:xfrm>
            <a:off x="297872" y="158261"/>
            <a:ext cx="115962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30">
            <a:extLst>
              <a:ext uri="{FF2B5EF4-FFF2-40B4-BE49-F238E27FC236}">
                <a16:creationId xmlns:a16="http://schemas.microsoft.com/office/drawing/2014/main" id="{AA7C2CEA-15DC-4A2E-9013-61E4936A0CCB}"/>
              </a:ext>
            </a:extLst>
          </p:cNvPr>
          <p:cNvGrpSpPr/>
          <p:nvPr/>
        </p:nvGrpSpPr>
        <p:grpSpPr>
          <a:xfrm>
            <a:off x="3778335" y="238543"/>
            <a:ext cx="1422707" cy="1397292"/>
            <a:chOff x="5496297" y="2450192"/>
            <a:chExt cx="1422707" cy="1397292"/>
          </a:xfrm>
        </p:grpSpPr>
        <p:pic>
          <p:nvPicPr>
            <p:cNvPr id="53" name="图片 19">
              <a:extLst>
                <a:ext uri="{FF2B5EF4-FFF2-40B4-BE49-F238E27FC236}">
                  <a16:creationId xmlns:a16="http://schemas.microsoft.com/office/drawing/2014/main" id="{0F69B841-75DD-4A4D-899C-4DD750402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5496297" y="2450192"/>
              <a:ext cx="1422707" cy="1397292"/>
            </a:xfrm>
            <a:prstGeom prst="rect">
              <a:avLst/>
            </a:prstGeom>
          </p:spPr>
        </p:pic>
        <p:sp>
          <p:nvSpPr>
            <p:cNvPr id="54" name="文本框 25">
              <a:extLst>
                <a:ext uri="{FF2B5EF4-FFF2-40B4-BE49-F238E27FC236}">
                  <a16:creationId xmlns:a16="http://schemas.microsoft.com/office/drawing/2014/main" id="{2583324F-F77E-4151-844E-EA1E2AA1D402}"/>
                </a:ext>
              </a:extLst>
            </p:cNvPr>
            <p:cNvSpPr txBox="1"/>
            <p:nvPr/>
          </p:nvSpPr>
          <p:spPr>
            <a:xfrm>
              <a:off x="5526158" y="2702120"/>
              <a:ext cx="1313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b="1" dirty="0" err="1"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Phiếu</a:t>
              </a:r>
              <a:endParaRPr sz="11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组合 31">
            <a:extLst>
              <a:ext uri="{FF2B5EF4-FFF2-40B4-BE49-F238E27FC236}">
                <a16:creationId xmlns:a16="http://schemas.microsoft.com/office/drawing/2014/main" id="{3E6021E5-4F00-413D-B835-7B1989BDF9CA}"/>
              </a:ext>
            </a:extLst>
          </p:cNvPr>
          <p:cNvGrpSpPr/>
          <p:nvPr/>
        </p:nvGrpSpPr>
        <p:grpSpPr>
          <a:xfrm>
            <a:off x="5567927" y="288953"/>
            <a:ext cx="1316396" cy="1256186"/>
            <a:chOff x="7285889" y="2500602"/>
            <a:chExt cx="1316396" cy="1256186"/>
          </a:xfrm>
        </p:grpSpPr>
        <p:pic>
          <p:nvPicPr>
            <p:cNvPr id="56" name="图片 22">
              <a:extLst>
                <a:ext uri="{FF2B5EF4-FFF2-40B4-BE49-F238E27FC236}">
                  <a16:creationId xmlns:a16="http://schemas.microsoft.com/office/drawing/2014/main" id="{19366D16-2376-4191-9B83-E8A11EF7E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5889" y="2500602"/>
              <a:ext cx="1316396" cy="1256186"/>
            </a:xfrm>
            <a:prstGeom prst="rect">
              <a:avLst/>
            </a:prstGeom>
          </p:spPr>
        </p:pic>
        <p:sp>
          <p:nvSpPr>
            <p:cNvPr id="57" name="文本框 26">
              <a:extLst>
                <a:ext uri="{FF2B5EF4-FFF2-40B4-BE49-F238E27FC236}">
                  <a16:creationId xmlns:a16="http://schemas.microsoft.com/office/drawing/2014/main" id="{03C240A0-3002-4232-B29B-E1CC37CAC4A8}"/>
                </a:ext>
              </a:extLst>
            </p:cNvPr>
            <p:cNvSpPr txBox="1"/>
            <p:nvPr/>
          </p:nvSpPr>
          <p:spPr>
            <a:xfrm>
              <a:off x="7514269" y="2789850"/>
              <a:ext cx="800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b="1" dirty="0" err="1"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bài</a:t>
              </a:r>
              <a:endParaRPr sz="11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组合 32">
            <a:extLst>
              <a:ext uri="{FF2B5EF4-FFF2-40B4-BE49-F238E27FC236}">
                <a16:creationId xmlns:a16="http://schemas.microsoft.com/office/drawing/2014/main" id="{1E7FD7B7-D6E4-4AC9-93E5-7E658DF36A56}"/>
              </a:ext>
            </a:extLst>
          </p:cNvPr>
          <p:cNvGrpSpPr/>
          <p:nvPr/>
        </p:nvGrpSpPr>
        <p:grpSpPr>
          <a:xfrm>
            <a:off x="7130114" y="263748"/>
            <a:ext cx="1422707" cy="1397292"/>
            <a:chOff x="8848076" y="2475397"/>
            <a:chExt cx="1422707" cy="1397292"/>
          </a:xfrm>
        </p:grpSpPr>
        <p:pic>
          <p:nvPicPr>
            <p:cNvPr id="59" name="图片 23">
              <a:extLst>
                <a:ext uri="{FF2B5EF4-FFF2-40B4-BE49-F238E27FC236}">
                  <a16:creationId xmlns:a16="http://schemas.microsoft.com/office/drawing/2014/main" id="{BC38F9FF-4C60-4A75-A6C9-14AB1A734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8848076" y="2475397"/>
              <a:ext cx="1422707" cy="1397292"/>
            </a:xfrm>
            <a:prstGeom prst="rect">
              <a:avLst/>
            </a:prstGeom>
          </p:spPr>
        </p:pic>
        <p:sp>
          <p:nvSpPr>
            <p:cNvPr id="60" name="文本框 27">
              <a:extLst>
                <a:ext uri="{FF2B5EF4-FFF2-40B4-BE49-F238E27FC236}">
                  <a16:creationId xmlns:a16="http://schemas.microsoft.com/office/drawing/2014/main" id="{1DF62B30-2191-4E18-AA29-00D17FED6AF4}"/>
                </a:ext>
              </a:extLst>
            </p:cNvPr>
            <p:cNvSpPr txBox="1"/>
            <p:nvPr/>
          </p:nvSpPr>
          <p:spPr>
            <a:xfrm>
              <a:off x="9178281" y="2702120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b="1" dirty="0" err="1"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tập</a:t>
              </a:r>
              <a:endParaRPr sz="11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0E21C41-4A25-4DB8-AB24-E60BBDB0E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154446"/>
              </p:ext>
            </p:extLst>
          </p:nvPr>
        </p:nvGraphicFramePr>
        <p:xfrm>
          <a:off x="794327" y="1967351"/>
          <a:ext cx="10778835" cy="3768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1709">
                  <a:extLst>
                    <a:ext uri="{9D8B030D-6E8A-4147-A177-3AD203B41FA5}">
                      <a16:colId xmlns:a16="http://schemas.microsoft.com/office/drawing/2014/main" val="1685348154"/>
                    </a:ext>
                  </a:extLst>
                </a:gridCol>
                <a:gridCol w="3343564">
                  <a:extLst>
                    <a:ext uri="{9D8B030D-6E8A-4147-A177-3AD203B41FA5}">
                      <a16:colId xmlns:a16="http://schemas.microsoft.com/office/drawing/2014/main" val="3602054275"/>
                    </a:ext>
                  </a:extLst>
                </a:gridCol>
                <a:gridCol w="3343562">
                  <a:extLst>
                    <a:ext uri="{9D8B030D-6E8A-4147-A177-3AD203B41FA5}">
                      <a16:colId xmlns:a16="http://schemas.microsoft.com/office/drawing/2014/main" val="4080833689"/>
                    </a:ext>
                  </a:extLst>
                </a:gridCol>
              </a:tblGrid>
              <a:tr h="1734295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SG" sz="32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phỏng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ng</a:t>
                      </a:r>
                      <a:r>
                        <a:rPr lang="vi-VN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endParaRPr lang="en-SG" sz="32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SG" sz="32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913814"/>
                  </a:ext>
                </a:extLst>
              </a:tr>
              <a:tr h="2034136"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381922"/>
                  </a:ext>
                </a:extLst>
              </a:tr>
            </a:tbl>
          </a:graphicData>
        </a:graphic>
      </p:graphicFrame>
      <p:sp>
        <p:nvSpPr>
          <p:cNvPr id="61" name="Rectangle 60">
            <a:extLst>
              <a:ext uri="{FF2B5EF4-FFF2-40B4-BE49-F238E27FC236}">
                <a16:creationId xmlns:a16="http://schemas.microsoft.com/office/drawing/2014/main" id="{5DF13505-7498-4334-8C7E-73BF96652006}"/>
              </a:ext>
            </a:extLst>
          </p:cNvPr>
          <p:cNvSpPr/>
          <p:nvPr/>
        </p:nvSpPr>
        <p:spPr>
          <a:xfrm>
            <a:off x="865102" y="3897053"/>
            <a:ext cx="41040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móm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; 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xồng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xộc </a:t>
            </a:r>
          </a:p>
          <a:p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; 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rượi</a:t>
            </a:r>
          </a:p>
          <a:p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xộc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xệch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; 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sòng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sọc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B6C30DA-315C-435E-9FBD-510F33ABB539}"/>
              </a:ext>
            </a:extLst>
          </p:cNvPr>
          <p:cNvSpPr txBox="1"/>
          <p:nvPr/>
        </p:nvSpPr>
        <p:spPr>
          <a:xfrm>
            <a:off x="5360324" y="4358718"/>
            <a:ext cx="30479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;   ư ử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CFA6BFB-3F74-434E-9134-8558D42AFF6E}"/>
              </a:ext>
            </a:extLst>
          </p:cNvPr>
          <p:cNvSpPr txBox="1"/>
          <p:nvPr/>
        </p:nvSpPr>
        <p:spPr>
          <a:xfrm>
            <a:off x="8220365" y="3750728"/>
            <a:ext cx="33527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B7D5325-9AE9-4343-8C58-3B132336A970}"/>
              </a:ext>
            </a:extLst>
          </p:cNvPr>
          <p:cNvSpPr/>
          <p:nvPr/>
        </p:nvSpPr>
        <p:spPr>
          <a:xfrm>
            <a:off x="4941457" y="5922716"/>
            <a:ext cx="3251200" cy="584775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 Từ tượng thanh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2DCEAA2-A280-49D4-A2DA-5564474221E9}"/>
              </a:ext>
            </a:extLst>
          </p:cNvPr>
          <p:cNvSpPr/>
          <p:nvPr/>
        </p:nvSpPr>
        <p:spPr>
          <a:xfrm>
            <a:off x="1081470" y="5889187"/>
            <a:ext cx="3408218" cy="584775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 Từ tượng hình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4" grpId="0"/>
      <p:bldP spid="65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8">
            <a:extLst>
              <a:ext uri="{FF2B5EF4-FFF2-40B4-BE49-F238E27FC236}">
                <a16:creationId xmlns:a16="http://schemas.microsoft.com/office/drawing/2014/main" id="{D8D51897-F7A9-4B6D-87BD-7EA2BE0EA5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94" y="5319187"/>
            <a:ext cx="646281" cy="1114594"/>
          </a:xfrm>
          <a:prstGeom prst="rect">
            <a:avLst/>
          </a:prstGeom>
        </p:spPr>
      </p:pic>
      <p:pic>
        <p:nvPicPr>
          <p:cNvPr id="40" name="图片 2">
            <a:extLst>
              <a:ext uri="{FF2B5EF4-FFF2-40B4-BE49-F238E27FC236}">
                <a16:creationId xmlns:a16="http://schemas.microsoft.com/office/drawing/2014/main" id="{47362688-8AFF-4C29-90D2-BD19B6291E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6" y="4103708"/>
            <a:ext cx="948937" cy="840217"/>
          </a:xfrm>
          <a:prstGeom prst="rect">
            <a:avLst/>
          </a:prstGeom>
        </p:spPr>
      </p:pic>
      <p:sp>
        <p:nvSpPr>
          <p:cNvPr id="32" name="Freeform 9">
            <a:extLst>
              <a:ext uri="{FF2B5EF4-FFF2-40B4-BE49-F238E27FC236}">
                <a16:creationId xmlns:a16="http://schemas.microsoft.com/office/drawing/2014/main" id="{CBBA1E59-B223-461B-BA57-21F398679FAF}"/>
              </a:ext>
            </a:extLst>
          </p:cNvPr>
          <p:cNvSpPr/>
          <p:nvPr/>
        </p:nvSpPr>
        <p:spPr bwMode="auto">
          <a:xfrm>
            <a:off x="2981801" y="432692"/>
            <a:ext cx="1990725" cy="1557338"/>
          </a:xfrm>
          <a:custGeom>
            <a:avLst/>
            <a:gdLst/>
            <a:ahLst/>
            <a:cxnLst>
              <a:cxn ang="0">
                <a:pos x="669" y="221"/>
              </a:cxn>
              <a:cxn ang="0">
                <a:pos x="454" y="63"/>
              </a:cxn>
              <a:cxn ang="0">
                <a:pos x="432" y="47"/>
              </a:cxn>
              <a:cxn ang="0">
                <a:pos x="279" y="0"/>
              </a:cxn>
              <a:cxn ang="0">
                <a:pos x="211" y="9"/>
              </a:cxn>
              <a:cxn ang="0">
                <a:pos x="0" y="279"/>
              </a:cxn>
              <a:cxn ang="0">
                <a:pos x="211" y="549"/>
              </a:cxn>
              <a:cxn ang="0">
                <a:pos x="279" y="557"/>
              </a:cxn>
              <a:cxn ang="0">
                <a:pos x="432" y="511"/>
              </a:cxn>
              <a:cxn ang="0">
                <a:pos x="454" y="495"/>
              </a:cxn>
              <a:cxn ang="0">
                <a:pos x="669" y="337"/>
              </a:cxn>
              <a:cxn ang="0">
                <a:pos x="669" y="221"/>
              </a:cxn>
            </a:cxnLst>
            <a:rect l="0" t="0" r="r" b="b"/>
            <a:pathLst>
              <a:path w="712" h="557">
                <a:moveTo>
                  <a:pt x="669" y="221"/>
                </a:moveTo>
                <a:cubicBezTo>
                  <a:pt x="454" y="63"/>
                  <a:pt x="454" y="63"/>
                  <a:pt x="454" y="63"/>
                </a:cubicBezTo>
                <a:cubicBezTo>
                  <a:pt x="447" y="57"/>
                  <a:pt x="440" y="52"/>
                  <a:pt x="432" y="47"/>
                </a:cubicBezTo>
                <a:cubicBezTo>
                  <a:pt x="388" y="17"/>
                  <a:pt x="336" y="0"/>
                  <a:pt x="279" y="0"/>
                </a:cubicBezTo>
                <a:cubicBezTo>
                  <a:pt x="255" y="0"/>
                  <a:pt x="233" y="3"/>
                  <a:pt x="211" y="9"/>
                </a:cubicBezTo>
                <a:cubicBezTo>
                  <a:pt x="90" y="39"/>
                  <a:pt x="0" y="148"/>
                  <a:pt x="0" y="279"/>
                </a:cubicBezTo>
                <a:cubicBezTo>
                  <a:pt x="0" y="409"/>
                  <a:pt x="90" y="518"/>
                  <a:pt x="211" y="549"/>
                </a:cubicBezTo>
                <a:cubicBezTo>
                  <a:pt x="233" y="554"/>
                  <a:pt x="255" y="557"/>
                  <a:pt x="279" y="557"/>
                </a:cubicBezTo>
                <a:cubicBezTo>
                  <a:pt x="336" y="557"/>
                  <a:pt x="388" y="540"/>
                  <a:pt x="432" y="511"/>
                </a:cubicBezTo>
                <a:cubicBezTo>
                  <a:pt x="440" y="506"/>
                  <a:pt x="447" y="500"/>
                  <a:pt x="454" y="495"/>
                </a:cubicBezTo>
                <a:cubicBezTo>
                  <a:pt x="669" y="337"/>
                  <a:pt x="669" y="337"/>
                  <a:pt x="669" y="337"/>
                </a:cubicBezTo>
                <a:cubicBezTo>
                  <a:pt x="712" y="305"/>
                  <a:pt x="712" y="253"/>
                  <a:pt x="669" y="221"/>
                </a:cubicBezTo>
                <a:close/>
              </a:path>
            </a:pathLst>
          </a:custGeom>
          <a:blipFill dpi="0" rotWithShape="1">
            <a:blip r:embed="rId9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5" dirty="0">
              <a:latin typeface="黑体" panose="02010609060101010101" charset="-122"/>
            </a:endParaRP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99CA5DD-756A-4F2F-A427-DD591792C262}"/>
              </a:ext>
            </a:extLst>
          </p:cNvPr>
          <p:cNvSpPr/>
          <p:nvPr/>
        </p:nvSpPr>
        <p:spPr bwMode="auto">
          <a:xfrm>
            <a:off x="4588192" y="433168"/>
            <a:ext cx="1882379" cy="1557338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5" y="63"/>
              </a:cxn>
              <a:cxn ang="0">
                <a:pos x="393" y="47"/>
              </a:cxn>
              <a:cxn ang="0">
                <a:pos x="239" y="0"/>
              </a:cxn>
              <a:cxn ang="0">
                <a:pos x="172" y="9"/>
              </a:cxn>
              <a:cxn ang="0">
                <a:pos x="0" y="137"/>
              </a:cxn>
              <a:cxn ang="0">
                <a:pos x="98" y="209"/>
              </a:cxn>
              <a:cxn ang="0">
                <a:pos x="137" y="279"/>
              </a:cxn>
              <a:cxn ang="0">
                <a:pos x="98" y="349"/>
              </a:cxn>
              <a:cxn ang="0">
                <a:pos x="0" y="421"/>
              </a:cxn>
              <a:cxn ang="0">
                <a:pos x="172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5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3" h="557">
                <a:moveTo>
                  <a:pt x="629" y="221"/>
                </a:moveTo>
                <a:cubicBezTo>
                  <a:pt x="415" y="63"/>
                  <a:pt x="415" y="63"/>
                  <a:pt x="415" y="63"/>
                </a:cubicBezTo>
                <a:cubicBezTo>
                  <a:pt x="408" y="57"/>
                  <a:pt x="401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6" y="0"/>
                  <a:pt x="193" y="3"/>
                  <a:pt x="172" y="9"/>
                </a:cubicBezTo>
                <a:cubicBezTo>
                  <a:pt x="99" y="27"/>
                  <a:pt x="38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7" y="252"/>
                  <a:pt x="137" y="279"/>
                </a:cubicBezTo>
                <a:cubicBezTo>
                  <a:pt x="137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8" y="484"/>
                  <a:pt x="99" y="530"/>
                  <a:pt x="172" y="549"/>
                </a:cubicBezTo>
                <a:cubicBezTo>
                  <a:pt x="193" y="554"/>
                  <a:pt x="216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1" y="506"/>
                  <a:pt x="408" y="500"/>
                  <a:pt x="415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3" y="305"/>
                  <a:pt x="673" y="253"/>
                  <a:pt x="629" y="221"/>
                </a:cubicBez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5" dirty="0">
              <a:latin typeface="黑体" panose="02010609060101010101" charset="-122"/>
            </a:endParaRPr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C5AE75DE-9469-46F6-8740-6FE4308E88CF}"/>
              </a:ext>
            </a:extLst>
          </p:cNvPr>
          <p:cNvSpPr/>
          <p:nvPr/>
        </p:nvSpPr>
        <p:spPr bwMode="auto">
          <a:xfrm>
            <a:off x="6096000" y="432692"/>
            <a:ext cx="1882379" cy="1557338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4" y="63"/>
              </a:cxn>
              <a:cxn ang="0">
                <a:pos x="393" y="47"/>
              </a:cxn>
              <a:cxn ang="0">
                <a:pos x="239" y="0"/>
              </a:cxn>
              <a:cxn ang="0">
                <a:pos x="171" y="9"/>
              </a:cxn>
              <a:cxn ang="0">
                <a:pos x="0" y="137"/>
              </a:cxn>
              <a:cxn ang="0">
                <a:pos x="98" y="209"/>
              </a:cxn>
              <a:cxn ang="0">
                <a:pos x="137" y="279"/>
              </a:cxn>
              <a:cxn ang="0">
                <a:pos x="98" y="349"/>
              </a:cxn>
              <a:cxn ang="0">
                <a:pos x="0" y="421"/>
              </a:cxn>
              <a:cxn ang="0">
                <a:pos x="171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4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3" h="557">
                <a:moveTo>
                  <a:pt x="629" y="221"/>
                </a:moveTo>
                <a:cubicBezTo>
                  <a:pt x="414" y="63"/>
                  <a:pt x="414" y="63"/>
                  <a:pt x="414" y="63"/>
                </a:cubicBezTo>
                <a:cubicBezTo>
                  <a:pt x="407" y="57"/>
                  <a:pt x="400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6" y="0"/>
                  <a:pt x="193" y="3"/>
                  <a:pt x="171" y="9"/>
                </a:cubicBezTo>
                <a:cubicBezTo>
                  <a:pt x="99" y="27"/>
                  <a:pt x="37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7" y="252"/>
                  <a:pt x="137" y="279"/>
                </a:cubicBezTo>
                <a:cubicBezTo>
                  <a:pt x="137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7" y="484"/>
                  <a:pt x="99" y="530"/>
                  <a:pt x="171" y="549"/>
                </a:cubicBezTo>
                <a:cubicBezTo>
                  <a:pt x="193" y="554"/>
                  <a:pt x="216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0" y="506"/>
                  <a:pt x="407" y="500"/>
                  <a:pt x="414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3" y="305"/>
                  <a:pt x="673" y="253"/>
                  <a:pt x="629" y="221"/>
                </a:cubicBezTo>
                <a:close/>
              </a:path>
            </a:pathLst>
          </a:custGeom>
          <a:blipFill>
            <a:blip r:embed="rId9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5" dirty="0">
              <a:latin typeface="黑体" panose="02010609060101010101" charset="-122"/>
            </a:endParaRPr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EABD6F31-FA27-412C-842C-CB5EF96457DA}"/>
              </a:ext>
            </a:extLst>
          </p:cNvPr>
          <p:cNvSpPr/>
          <p:nvPr/>
        </p:nvSpPr>
        <p:spPr bwMode="auto">
          <a:xfrm>
            <a:off x="7583568" y="432692"/>
            <a:ext cx="1879997" cy="1557338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4" y="63"/>
              </a:cxn>
              <a:cxn ang="0">
                <a:pos x="393" y="47"/>
              </a:cxn>
              <a:cxn ang="0">
                <a:pos x="239" y="0"/>
              </a:cxn>
              <a:cxn ang="0">
                <a:pos x="171" y="9"/>
              </a:cxn>
              <a:cxn ang="0">
                <a:pos x="0" y="137"/>
              </a:cxn>
              <a:cxn ang="0">
                <a:pos x="98" y="209"/>
              </a:cxn>
              <a:cxn ang="0">
                <a:pos x="136" y="279"/>
              </a:cxn>
              <a:cxn ang="0">
                <a:pos x="98" y="349"/>
              </a:cxn>
              <a:cxn ang="0">
                <a:pos x="0" y="421"/>
              </a:cxn>
              <a:cxn ang="0">
                <a:pos x="171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4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2" h="557">
                <a:moveTo>
                  <a:pt x="629" y="221"/>
                </a:moveTo>
                <a:cubicBezTo>
                  <a:pt x="414" y="63"/>
                  <a:pt x="414" y="63"/>
                  <a:pt x="414" y="63"/>
                </a:cubicBezTo>
                <a:cubicBezTo>
                  <a:pt x="407" y="57"/>
                  <a:pt x="400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5" y="0"/>
                  <a:pt x="193" y="3"/>
                  <a:pt x="171" y="9"/>
                </a:cubicBezTo>
                <a:cubicBezTo>
                  <a:pt x="98" y="27"/>
                  <a:pt x="37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6" y="252"/>
                  <a:pt x="136" y="279"/>
                </a:cubicBezTo>
                <a:cubicBezTo>
                  <a:pt x="136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7" y="484"/>
                  <a:pt x="98" y="530"/>
                  <a:pt x="171" y="549"/>
                </a:cubicBezTo>
                <a:cubicBezTo>
                  <a:pt x="193" y="554"/>
                  <a:pt x="215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0" y="506"/>
                  <a:pt x="407" y="500"/>
                  <a:pt x="414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2" y="305"/>
                  <a:pt x="672" y="253"/>
                  <a:pt x="629" y="221"/>
                </a:cubicBez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5" dirty="0">
              <a:latin typeface="黑体" panose="02010609060101010101" charset="-122"/>
            </a:endParaRPr>
          </a:p>
        </p:txBody>
      </p:sp>
      <p:sp>
        <p:nvSpPr>
          <p:cNvPr id="36" name="Oval 27">
            <a:extLst>
              <a:ext uri="{FF2B5EF4-FFF2-40B4-BE49-F238E27FC236}">
                <a16:creationId xmlns:a16="http://schemas.microsoft.com/office/drawing/2014/main" id="{09B639F9-4865-4D61-8C77-31CBFF893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787" y="1038721"/>
            <a:ext cx="1510903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Nhìn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7" name="Oval 27">
            <a:extLst>
              <a:ext uri="{FF2B5EF4-FFF2-40B4-BE49-F238E27FC236}">
                <a16:creationId xmlns:a16="http://schemas.microsoft.com/office/drawing/2014/main" id="{FF81B939-220F-451C-9DA4-F47EC9B21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254" y="1038721"/>
            <a:ext cx="1872854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hình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8" name="Oval 27">
            <a:extLst>
              <a:ext uri="{FF2B5EF4-FFF2-40B4-BE49-F238E27FC236}">
                <a16:creationId xmlns:a16="http://schemas.microsoft.com/office/drawing/2014/main" id="{883AEC34-3294-4718-8506-3F0E1E7EB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6966" y="1038721"/>
            <a:ext cx="1596607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đặt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1" name="Oval 27">
            <a:extLst>
              <a:ext uri="{FF2B5EF4-FFF2-40B4-BE49-F238E27FC236}">
                <a16:creationId xmlns:a16="http://schemas.microsoft.com/office/drawing/2014/main" id="{F7183D54-D1E6-435E-A360-9B82BDDF9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3339" y="1038721"/>
            <a:ext cx="1627802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câu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3" name="Text Box 7">
            <a:extLst>
              <a:ext uri="{FF2B5EF4-FFF2-40B4-BE49-F238E27FC236}">
                <a16:creationId xmlns:a16="http://schemas.microsoft.com/office/drawing/2014/main" id="{5AC364A8-AB38-442B-A663-2C2955898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659" y="2807765"/>
            <a:ext cx="90504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alt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AEF45831-B66A-4E08-BDB6-4FE33EA40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675" y="2605567"/>
            <a:ext cx="1149251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7">
            <a:extLst>
              <a:ext uri="{FF2B5EF4-FFF2-40B4-BE49-F238E27FC236}">
                <a16:creationId xmlns:a16="http://schemas.microsoft.com/office/drawing/2014/main" id="{2C001C33-85E3-4A06-B429-E90A7C8CD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659" y="3893401"/>
            <a:ext cx="83351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phù hợp với nội dung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alt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7">
            <a:extLst>
              <a:ext uri="{FF2B5EF4-FFF2-40B4-BE49-F238E27FC236}">
                <a16:creationId xmlns:a16="http://schemas.microsoft.com/office/drawing/2014/main" id="{E59241C2-1B82-437C-9C04-5DFE55CC3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659" y="5448556"/>
            <a:ext cx="90504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alt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组合 64">
            <a:extLst>
              <a:ext uri="{FF2B5EF4-FFF2-40B4-BE49-F238E27FC236}">
                <a16:creationId xmlns:a16="http://schemas.microsoft.com/office/drawing/2014/main" id="{E06AA364-0183-4CCB-A386-E6A97256677C}"/>
              </a:ext>
            </a:extLst>
          </p:cNvPr>
          <p:cNvGrpSpPr/>
          <p:nvPr/>
        </p:nvGrpSpPr>
        <p:grpSpPr>
          <a:xfrm>
            <a:off x="10733484" y="3756966"/>
            <a:ext cx="1389244" cy="2635251"/>
            <a:chOff x="2770361" y="3341751"/>
            <a:chExt cx="1389063" cy="2635250"/>
          </a:xfrm>
        </p:grpSpPr>
        <p:sp>
          <p:nvSpPr>
            <p:cNvPr id="49" name="MH_Other_2">
              <a:extLst>
                <a:ext uri="{FF2B5EF4-FFF2-40B4-BE49-F238E27FC236}">
                  <a16:creationId xmlns:a16="http://schemas.microsoft.com/office/drawing/2014/main" id="{9C24FCE2-9B26-48AF-B0CC-81ED601EA9A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61" name="MH_Other_4">
              <a:extLst>
                <a:ext uri="{FF2B5EF4-FFF2-40B4-BE49-F238E27FC236}">
                  <a16:creationId xmlns:a16="http://schemas.microsoft.com/office/drawing/2014/main" id="{6E2A21CF-93C9-4ACD-9022-CBB51DA0F5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62" name="MH_SubTitle_2">
              <a:extLst>
                <a:ext uri="{FF2B5EF4-FFF2-40B4-BE49-F238E27FC236}">
                  <a16:creationId xmlns:a16="http://schemas.microsoft.com/office/drawing/2014/main" id="{2BEBF457-580D-4E5E-B7CA-50B45501F84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auto">
            <a:xfrm>
              <a:off x="2817986" y="3341751"/>
              <a:ext cx="1341438" cy="1085850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8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sz="24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MH_Other_5">
              <a:extLst>
                <a:ext uri="{FF2B5EF4-FFF2-40B4-BE49-F238E27FC236}">
                  <a16:creationId xmlns:a16="http://schemas.microsoft.com/office/drawing/2014/main" id="{B2FC55A5-B1C3-4E86-B316-D947358A555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941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3" grpId="0" bldLvl="0" animBg="1"/>
      <p:bldP spid="34" grpId="0" bldLvl="0" animBg="1"/>
      <p:bldP spid="35" grpId="0" bldLvl="0" animBg="1"/>
      <p:bldP spid="36" grpId="0"/>
      <p:bldP spid="37" grpId="0"/>
      <p:bldP spid="38" grpId="0"/>
      <p:bldP spid="41" grpId="0"/>
      <p:bldP spid="43" grpId="0"/>
      <p:bldP spid="45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7622D-AA14-41C7-BDBE-A3D6E712C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05409" cy="6861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FA6E3D-EC3D-49A8-9672-5D2C8AE563FC}"/>
              </a:ext>
            </a:extLst>
          </p:cNvPr>
          <p:cNvSpPr txBox="1"/>
          <p:nvPr/>
        </p:nvSpPr>
        <p:spPr>
          <a:xfrm>
            <a:off x="1756985" y="6006221"/>
            <a:ext cx="859143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4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027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155F3-03C6-4E6E-AFF8-053790BE1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23E867-0CF5-4F4E-9E97-76BCCD1CEACC}"/>
              </a:ext>
            </a:extLst>
          </p:cNvPr>
          <p:cNvSpPr txBox="1"/>
          <p:nvPr/>
        </p:nvSpPr>
        <p:spPr>
          <a:xfrm>
            <a:off x="1091045" y="6141304"/>
            <a:ext cx="10068791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lom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khom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84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Äá» Má»¸ LOAN: LÃ CHÃ NGÃY MÆ¯A">
            <a:extLst>
              <a:ext uri="{FF2B5EF4-FFF2-40B4-BE49-F238E27FC236}">
                <a16:creationId xmlns:a16="http://schemas.microsoft.com/office/drawing/2014/main" id="{3D173485-5D8F-46B5-AC9F-FEA6BE31FE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25F7E-CF9E-40AC-BD91-B923038C04C5}"/>
              </a:ext>
            </a:extLst>
          </p:cNvPr>
          <p:cNvSpPr txBox="1"/>
          <p:nvPr/>
        </p:nvSpPr>
        <p:spPr>
          <a:xfrm>
            <a:off x="1695449" y="6088559"/>
            <a:ext cx="8801100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521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1212</Words>
  <Application>Microsoft Office PowerPoint</Application>
  <PresentationFormat>Màn hình rộng</PresentationFormat>
  <Paragraphs>132</Paragraphs>
  <Slides>30</Slides>
  <Notes>30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30</vt:i4>
      </vt:variant>
    </vt:vector>
  </HeadingPairs>
  <TitlesOfParts>
    <vt:vector size="40" baseType="lpstr">
      <vt:lpstr>#9Slide05 SVNBellico</vt:lpstr>
      <vt:lpstr>Calibri Light</vt:lpstr>
      <vt:lpstr>#9Slide05 SVNVanilla Daisy Pro</vt:lpstr>
      <vt:lpstr>Calibri</vt:lpstr>
      <vt:lpstr>黑体</vt:lpstr>
      <vt:lpstr>Arial</vt:lpstr>
      <vt:lpstr>Tahoma</vt:lpstr>
      <vt:lpstr>Times New Roman</vt:lpstr>
      <vt:lpstr>#9Slide03 Arima Madurai Black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ANH TUAN NGUYEN</cp:lastModifiedBy>
  <cp:revision>101</cp:revision>
  <dcterms:created xsi:type="dcterms:W3CDTF">2018-08-09T12:27:57Z</dcterms:created>
  <dcterms:modified xsi:type="dcterms:W3CDTF">2021-09-08T03:02:13Z</dcterms:modified>
</cp:coreProperties>
</file>