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98" r:id="rId3"/>
    <p:sldId id="297" r:id="rId4"/>
    <p:sldId id="258" r:id="rId5"/>
    <p:sldId id="274" r:id="rId6"/>
    <p:sldId id="265" r:id="rId7"/>
    <p:sldId id="275" r:id="rId8"/>
    <p:sldId id="276" r:id="rId9"/>
    <p:sldId id="277" r:id="rId10"/>
    <p:sldId id="278" r:id="rId11"/>
    <p:sldId id="279" r:id="rId12"/>
    <p:sldId id="280" r:id="rId13"/>
    <p:sldId id="281" r:id="rId14"/>
    <p:sldId id="282" r:id="rId15"/>
    <p:sldId id="283" r:id="rId16"/>
    <p:sldId id="289" r:id="rId17"/>
    <p:sldId id="290" r:id="rId18"/>
    <p:sldId id="291" r:id="rId19"/>
    <p:sldId id="292" r:id="rId20"/>
    <p:sldId id="293" r:id="rId21"/>
    <p:sldId id="294" r:id="rId22"/>
    <p:sldId id="285" r:id="rId23"/>
    <p:sldId id="286" r:id="rId24"/>
    <p:sldId id="287" r:id="rId25"/>
    <p:sldId id="295" r:id="rId26"/>
    <p:sldId id="27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9E"/>
    <a:srgbClr val="B81B41"/>
    <a:srgbClr val="E23761"/>
    <a:srgbClr val="F39C11"/>
    <a:srgbClr val="333F50"/>
    <a:srgbClr val="44546A"/>
    <a:srgbClr val="82B732"/>
    <a:srgbClr val="BA7609"/>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29" autoAdjust="0"/>
  </p:normalViewPr>
  <p:slideViewPr>
    <p:cSldViewPr snapToGrid="0" showGuides="1">
      <p:cViewPr varScale="1">
        <p:scale>
          <a:sx n="72" d="100"/>
          <a:sy n="72" d="100"/>
        </p:scale>
        <p:origin x="636" y="78"/>
      </p:cViewPr>
      <p:guideLst>
        <p:guide orient="horz" pos="2160"/>
        <p:guide pos="3863"/>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9DB97-FCFD-4F58-8807-3C5635CA70EC}" type="datetimeFigureOut">
              <a:rPr lang="zh-CN" altLang="en-US" smtClean="0"/>
              <a:t>2021/9/8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9207B-C072-4DF2-896E-6C61B0CD0662}" type="slidenum">
              <a:rPr lang="zh-CN" altLang="en-US" smtClean="0"/>
              <a:t>‹#›</a:t>
            </a:fld>
            <a:endParaRPr lang="zh-CN" altLang="en-US"/>
          </a:p>
        </p:txBody>
      </p:sp>
    </p:spTree>
    <p:extLst>
      <p:ext uri="{BB962C8B-B14F-4D97-AF65-F5344CB8AC3E}">
        <p14:creationId xmlns:p14="http://schemas.microsoft.com/office/powerpoint/2010/main" val="342632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C93F7-2C09-4821-AC1C-35F41705BFB9}" type="slidenum">
              <a:rPr lang="en-US" smtClean="0"/>
              <a:pPr/>
              <a:t>8</a:t>
            </a:fld>
            <a:endParaRPr lang="en-US"/>
          </a:p>
        </p:txBody>
      </p:sp>
    </p:spTree>
    <p:extLst>
      <p:ext uri="{BB962C8B-B14F-4D97-AF65-F5344CB8AC3E}">
        <p14:creationId xmlns:p14="http://schemas.microsoft.com/office/powerpoint/2010/main" val="40994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72999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55098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64353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17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840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902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27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7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734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2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697365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8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26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4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33071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39161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6153528" y="58596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338238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14306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02499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231516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272923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C7B28354-93DA-48DE-9531-C7BFEB055117}" type="datetimeFigureOut">
              <a:rPr lang="zh-CN" altLang="en-US" smtClean="0"/>
              <a:pPr/>
              <a:t>2021/9/8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E4C73BFD-3455-4331-8693-A62B4FB039AF}" type="slidenum">
              <a:rPr lang="zh-CN" altLang="en-US" smtClean="0"/>
              <a:pPr/>
              <a:t>‹#›</a:t>
            </a:fld>
            <a:endParaRPr lang="zh-CN" altLang="en-US" dirty="0"/>
          </a:p>
        </p:txBody>
      </p:sp>
    </p:spTree>
    <p:extLst>
      <p:ext uri="{BB962C8B-B14F-4D97-AF65-F5344CB8AC3E}">
        <p14:creationId xmlns:p14="http://schemas.microsoft.com/office/powerpoint/2010/main" val="42810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solidFill>
                  <a:prstClr val="black">
                    <a:tint val="75000"/>
                  </a:prstClr>
                </a:solidFill>
              </a:rPr>
              <a:pPr/>
              <a:t>9/8/2021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4.xml"/><Relationship Id="rId18" Type="http://schemas.openxmlformats.org/officeDocument/2006/relationships/image" Target="../media/image14.gif"/><Relationship Id="rId3" Type="http://schemas.openxmlformats.org/officeDocument/2006/relationships/image" Target="../media/image3.png"/><Relationship Id="rId21" Type="http://schemas.openxmlformats.org/officeDocument/2006/relationships/slide" Target="slide6.xml"/><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image" Target="../media/image16.gif"/><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5.png"/><Relationship Id="rId15" Type="http://schemas.openxmlformats.org/officeDocument/2006/relationships/slide" Target="slide5.xml"/><Relationship Id="rId23"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image" Target="../media/image15.gif"/><Relationship Id="rId4" Type="http://schemas.openxmlformats.org/officeDocument/2006/relationships/image" Target="../media/image4.png"/><Relationship Id="rId9" Type="http://schemas.openxmlformats.org/officeDocument/2006/relationships/slide" Target="slide1.xml"/><Relationship Id="rId14" Type="http://schemas.openxmlformats.org/officeDocument/2006/relationships/image" Target="../media/image11.png"/><Relationship Id="rId2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3"/>
          <p:cNvGrpSpPr/>
          <p:nvPr/>
        </p:nvGrpSpPr>
        <p:grpSpPr>
          <a:xfrm rot="10800000">
            <a:off x="2194821" y="-198086"/>
            <a:ext cx="412706" cy="1820482"/>
            <a:chOff x="4980416" y="5037518"/>
            <a:chExt cx="412706" cy="1820482"/>
          </a:xfrm>
        </p:grpSpPr>
        <p:sp>
          <p:nvSpPr>
            <p:cNvPr id="36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79" name="Group 4"/>
          <p:cNvGrpSpPr/>
          <p:nvPr/>
        </p:nvGrpSpPr>
        <p:grpSpPr>
          <a:xfrm rot="10800000">
            <a:off x="1672375" y="-198086"/>
            <a:ext cx="412706" cy="2155512"/>
            <a:chOff x="5502862" y="5355294"/>
            <a:chExt cx="412706" cy="1502706"/>
          </a:xfrm>
        </p:grpSpPr>
        <p:sp>
          <p:nvSpPr>
            <p:cNvPr id="38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1" name="Group 7"/>
          <p:cNvGrpSpPr/>
          <p:nvPr/>
        </p:nvGrpSpPr>
        <p:grpSpPr>
          <a:xfrm rot="10800000">
            <a:off x="220837" y="-198086"/>
            <a:ext cx="407320" cy="1502706"/>
            <a:chOff x="6959786" y="5355294"/>
            <a:chExt cx="407320" cy="1502706"/>
          </a:xfrm>
        </p:grpSpPr>
        <p:sp>
          <p:nvSpPr>
            <p:cNvPr id="39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3" name="Group 5"/>
          <p:cNvGrpSpPr/>
          <p:nvPr/>
        </p:nvGrpSpPr>
        <p:grpSpPr>
          <a:xfrm rot="10800000">
            <a:off x="1176187" y="-195393"/>
            <a:ext cx="403952" cy="2588666"/>
            <a:chOff x="6007804" y="4266641"/>
            <a:chExt cx="403952" cy="2588666"/>
          </a:xfrm>
        </p:grpSpPr>
        <p:sp>
          <p:nvSpPr>
            <p:cNvPr id="404"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5"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6"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7"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8"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9"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0"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1"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2"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3"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4"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15" name="Group 6"/>
          <p:cNvGrpSpPr/>
          <p:nvPr/>
        </p:nvGrpSpPr>
        <p:grpSpPr>
          <a:xfrm rot="10800000">
            <a:off x="698175" y="-195393"/>
            <a:ext cx="409339" cy="3142082"/>
            <a:chOff x="6480429" y="3713225"/>
            <a:chExt cx="409339" cy="3142082"/>
          </a:xfrm>
        </p:grpSpPr>
        <p:sp>
          <p:nvSpPr>
            <p:cNvPr id="416"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7"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8"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9"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0"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1"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2"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3"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4"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5"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6"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9" name="Group 3"/>
          <p:cNvGrpSpPr/>
          <p:nvPr/>
        </p:nvGrpSpPr>
        <p:grpSpPr>
          <a:xfrm rot="10800000">
            <a:off x="4492137" y="-207511"/>
            <a:ext cx="412706" cy="1820482"/>
            <a:chOff x="4980416" y="5037518"/>
            <a:chExt cx="412706" cy="1820482"/>
          </a:xfrm>
        </p:grpSpPr>
        <p:sp>
          <p:nvSpPr>
            <p:cNvPr id="47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0" name="Group 4"/>
          <p:cNvGrpSpPr/>
          <p:nvPr/>
        </p:nvGrpSpPr>
        <p:grpSpPr>
          <a:xfrm rot="10800000">
            <a:off x="3904878" y="-198086"/>
            <a:ext cx="412706" cy="1502706"/>
            <a:chOff x="5502862" y="5355294"/>
            <a:chExt cx="412706" cy="1502706"/>
          </a:xfrm>
        </p:grpSpPr>
        <p:sp>
          <p:nvSpPr>
            <p:cNvPr id="46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1" name="Group 7"/>
          <p:cNvGrpSpPr/>
          <p:nvPr/>
        </p:nvGrpSpPr>
        <p:grpSpPr>
          <a:xfrm rot="10800000">
            <a:off x="2716594" y="-207437"/>
            <a:ext cx="407320" cy="2013200"/>
            <a:chOff x="6959786" y="5355294"/>
            <a:chExt cx="407320" cy="1502706"/>
          </a:xfrm>
        </p:grpSpPr>
        <p:sp>
          <p:nvSpPr>
            <p:cNvPr id="456"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7"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8"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9"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0"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1"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2"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3"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4"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5"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6"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2" name="Group 5"/>
          <p:cNvGrpSpPr/>
          <p:nvPr/>
        </p:nvGrpSpPr>
        <p:grpSpPr>
          <a:xfrm rot="10800000">
            <a:off x="3281126" y="-204744"/>
            <a:ext cx="403952" cy="2167807"/>
            <a:chOff x="6007804" y="4266641"/>
            <a:chExt cx="403952" cy="2588666"/>
          </a:xfrm>
        </p:grpSpPr>
        <p:sp>
          <p:nvSpPr>
            <p:cNvPr id="445"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6"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7"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8"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9"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0"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1"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2"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3"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4"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5"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3" name="Group 6"/>
          <p:cNvGrpSpPr/>
          <p:nvPr/>
        </p:nvGrpSpPr>
        <p:grpSpPr>
          <a:xfrm rot="10800000">
            <a:off x="11385624" y="-232268"/>
            <a:ext cx="409339" cy="3142082"/>
            <a:chOff x="6480429" y="3713225"/>
            <a:chExt cx="409339" cy="3142082"/>
          </a:xfrm>
        </p:grpSpPr>
        <p:sp>
          <p:nvSpPr>
            <p:cNvPr id="43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9" name="Group 5"/>
          <p:cNvGrpSpPr/>
          <p:nvPr/>
        </p:nvGrpSpPr>
        <p:grpSpPr>
          <a:xfrm rot="10800000">
            <a:off x="5037570" y="-204818"/>
            <a:ext cx="403952" cy="2167807"/>
            <a:chOff x="6007804" y="4266641"/>
            <a:chExt cx="403952" cy="2588666"/>
          </a:xfrm>
        </p:grpSpPr>
        <p:sp>
          <p:nvSpPr>
            <p:cNvPr id="49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01" name="Group 3"/>
          <p:cNvGrpSpPr/>
          <p:nvPr/>
        </p:nvGrpSpPr>
        <p:grpSpPr>
          <a:xfrm rot="10800000">
            <a:off x="8519907" y="-245273"/>
            <a:ext cx="412706" cy="1820482"/>
            <a:chOff x="4980416" y="5037518"/>
            <a:chExt cx="412706" cy="1820482"/>
          </a:xfrm>
        </p:grpSpPr>
        <p:sp>
          <p:nvSpPr>
            <p:cNvPr id="50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3" name="Group 4"/>
          <p:cNvGrpSpPr/>
          <p:nvPr/>
        </p:nvGrpSpPr>
        <p:grpSpPr>
          <a:xfrm rot="10800000">
            <a:off x="7997461" y="-245273"/>
            <a:ext cx="412706" cy="2155512"/>
            <a:chOff x="5502862" y="5355294"/>
            <a:chExt cx="412706" cy="1502706"/>
          </a:xfrm>
        </p:grpSpPr>
        <p:sp>
          <p:nvSpPr>
            <p:cNvPr id="51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5" name="Group 3"/>
          <p:cNvGrpSpPr/>
          <p:nvPr/>
        </p:nvGrpSpPr>
        <p:grpSpPr>
          <a:xfrm rot="10800000">
            <a:off x="10817223" y="-254699"/>
            <a:ext cx="412706" cy="2460133"/>
            <a:chOff x="4980416" y="5037518"/>
            <a:chExt cx="412706" cy="1820482"/>
          </a:xfrm>
        </p:grpSpPr>
        <p:sp>
          <p:nvSpPr>
            <p:cNvPr id="52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37" name="Group 4"/>
          <p:cNvGrpSpPr/>
          <p:nvPr/>
        </p:nvGrpSpPr>
        <p:grpSpPr>
          <a:xfrm rot="10800000">
            <a:off x="10229964" y="-245273"/>
            <a:ext cx="412706" cy="2631814"/>
            <a:chOff x="5502862" y="5355294"/>
            <a:chExt cx="412706" cy="1502706"/>
          </a:xfrm>
        </p:grpSpPr>
        <p:sp>
          <p:nvSpPr>
            <p:cNvPr id="53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9" name="Group 7"/>
          <p:cNvGrpSpPr/>
          <p:nvPr/>
        </p:nvGrpSpPr>
        <p:grpSpPr>
          <a:xfrm rot="10800000">
            <a:off x="9041680" y="-254624"/>
            <a:ext cx="407320" cy="2013200"/>
            <a:chOff x="6959786" y="5355294"/>
            <a:chExt cx="407320" cy="1502706"/>
          </a:xfrm>
        </p:grpSpPr>
        <p:sp>
          <p:nvSpPr>
            <p:cNvPr id="55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61" name="Group 5"/>
          <p:cNvGrpSpPr/>
          <p:nvPr/>
        </p:nvGrpSpPr>
        <p:grpSpPr>
          <a:xfrm rot="10800000">
            <a:off x="9606212" y="-251932"/>
            <a:ext cx="403952" cy="2106477"/>
            <a:chOff x="6007804" y="4266641"/>
            <a:chExt cx="403952" cy="2588666"/>
          </a:xfrm>
        </p:grpSpPr>
        <p:sp>
          <p:nvSpPr>
            <p:cNvPr id="56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73" name="Group 6"/>
          <p:cNvGrpSpPr/>
          <p:nvPr/>
        </p:nvGrpSpPr>
        <p:grpSpPr>
          <a:xfrm rot="10800000">
            <a:off x="7382406" y="-225683"/>
            <a:ext cx="409339" cy="2412631"/>
            <a:chOff x="6480429" y="3713225"/>
            <a:chExt cx="409339" cy="3142082"/>
          </a:xfrm>
        </p:grpSpPr>
        <p:sp>
          <p:nvSpPr>
            <p:cNvPr id="57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85" name="Group 4"/>
          <p:cNvGrpSpPr/>
          <p:nvPr/>
        </p:nvGrpSpPr>
        <p:grpSpPr>
          <a:xfrm rot="10800000">
            <a:off x="6779496" y="-218284"/>
            <a:ext cx="412706" cy="1502706"/>
            <a:chOff x="5502862" y="5355294"/>
            <a:chExt cx="412706" cy="1502706"/>
          </a:xfrm>
        </p:grpSpPr>
        <p:sp>
          <p:nvSpPr>
            <p:cNvPr id="58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97" name="Group 7"/>
          <p:cNvGrpSpPr/>
          <p:nvPr/>
        </p:nvGrpSpPr>
        <p:grpSpPr>
          <a:xfrm rot="10800000">
            <a:off x="5599818" y="-228050"/>
            <a:ext cx="407320" cy="2013200"/>
            <a:chOff x="6959786" y="5355294"/>
            <a:chExt cx="407320" cy="1502706"/>
          </a:xfrm>
        </p:grpSpPr>
        <p:sp>
          <p:nvSpPr>
            <p:cNvPr id="59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9" name="Group 5"/>
          <p:cNvGrpSpPr/>
          <p:nvPr/>
        </p:nvGrpSpPr>
        <p:grpSpPr>
          <a:xfrm rot="10800000">
            <a:off x="6164350" y="-225357"/>
            <a:ext cx="403952" cy="2167807"/>
            <a:chOff x="6007804" y="4266641"/>
            <a:chExt cx="403952" cy="2588666"/>
          </a:xfrm>
        </p:grpSpPr>
        <p:sp>
          <p:nvSpPr>
            <p:cNvPr id="61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622" name="文本框 621"/>
          <p:cNvSpPr txBox="1"/>
          <p:nvPr/>
        </p:nvSpPr>
        <p:spPr>
          <a:xfrm>
            <a:off x="2285639" y="2398735"/>
            <a:ext cx="7242367" cy="3477875"/>
          </a:xfrm>
          <a:prstGeom prst="rect">
            <a:avLst/>
          </a:prstGeom>
          <a:noFill/>
        </p:spPr>
        <p:txBody>
          <a:bodyPr wrap="none" rtlCol="0">
            <a:spAutoFit/>
          </a:bodyPr>
          <a:lstStyle/>
          <a:p>
            <a:pPr algn="ctr"/>
            <a:r>
              <a:rPr lang="en-US" altLang="zh-CN" sz="3600" b="1">
                <a:solidFill>
                  <a:srgbClr val="00A39E"/>
                </a:solidFill>
                <a:latin typeface="Times New Roman" panose="02020603050405020304" pitchFamily="18" charset="0"/>
                <a:ea typeface="微软雅黑" panose="020B0503020204020204" pitchFamily="34" charset="-122"/>
                <a:cs typeface="Times New Roman" panose="02020603050405020304" pitchFamily="18" charset="0"/>
              </a:rPr>
              <a:t>KÍNH CHÀO QUÍ THẦY CÔ!</a:t>
            </a:r>
          </a:p>
          <a:p>
            <a:pPr algn="ctr"/>
            <a:r>
              <a:rPr lang="en-US" altLang="zh-CN" sz="3600" b="1">
                <a:solidFill>
                  <a:srgbClr val="00A39E"/>
                </a:solidFill>
                <a:latin typeface="Times New Roman" panose="02020603050405020304" pitchFamily="18" charset="0"/>
                <a:ea typeface="微软雅黑" panose="020B0503020204020204" pitchFamily="34" charset="-122"/>
                <a:cs typeface="Times New Roman" panose="02020603050405020304" pitchFamily="18" charset="0"/>
              </a:rPr>
              <a:t>CÁC EM HỌC SINH THÂN MẾN!</a:t>
            </a:r>
          </a:p>
          <a:p>
            <a:pPr algn="ctr"/>
            <a:endParaRPr lang="en-US" altLang="zh-CN" sz="4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3200" b="1">
                <a:solidFill>
                  <a:srgbClr val="B81B41"/>
                </a:solidFill>
                <a:latin typeface="Times New Roman" panose="02020603050405020304" pitchFamily="18" charset="0"/>
                <a:ea typeface="微软雅黑" panose="020B0503020204020204" pitchFamily="34" charset="-122"/>
                <a:cs typeface="Times New Roman" panose="02020603050405020304" pitchFamily="18" charset="0"/>
              </a:rPr>
              <a:t>BÀI GIẢNG</a:t>
            </a:r>
          </a:p>
          <a:p>
            <a:pPr algn="ctr"/>
            <a:r>
              <a:rPr lang="en-US" altLang="zh-CN" sz="72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 VĂN 8</a:t>
            </a:r>
            <a:endParaRPr lang="zh-CN" altLang="en-US" sz="7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8946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1"/>
          <p:cNvSpPr>
            <a:spLocks noChangeArrowheads="1"/>
          </p:cNvSpPr>
          <p:nvPr/>
        </p:nvSpPr>
        <p:spPr bwMode="auto">
          <a:xfrm>
            <a:off x="169378" y="1229345"/>
            <a:ext cx="7162800" cy="3429000"/>
          </a:xfrm>
          <a:prstGeom prst="cloudCallout">
            <a:avLst>
              <a:gd name="adj1" fmla="val -53935"/>
              <a:gd name="adj2" fmla="val 46736"/>
            </a:avLst>
          </a:prstGeom>
          <a:noFill/>
          <a:ln w="9525">
            <a:solidFill>
              <a:srgbClr val="FF0000"/>
            </a:solidFill>
            <a:round/>
            <a:headEnd/>
            <a:tailEnd/>
          </a:ln>
          <a:effectLst/>
        </p:spPr>
        <p:txBody>
          <a:bodyPr/>
          <a:lstStyle/>
          <a:p>
            <a:pPr algn="just"/>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nhận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thức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trên</a:t>
            </a:r>
            <a:r>
              <a:rPr lang="en-US" sz="4000" b="1" dirty="0">
                <a:solidFill>
                  <a:srgbClr val="0000CC"/>
                </a:solidFill>
                <a:latin typeface="Times New Roman" pitchFamily="18" charset="0"/>
                <a:cs typeface="Times New Roman" pitchFamily="18" charset="0"/>
              </a:rPr>
              <a:t> , </a:t>
            </a:r>
            <a:r>
              <a:rPr lang="en-US" sz="4000" b="1" dirty="0" err="1">
                <a:solidFill>
                  <a:srgbClr val="0000CC"/>
                </a:solidFill>
                <a:latin typeface="Times New Roman" pitchFamily="18" charset="0"/>
                <a:cs typeface="Times New Roman" pitchFamily="18" charset="0"/>
              </a:rPr>
              <a:t>em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hiểu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ngữ</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chủ</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đề</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chủ</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đề</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18" name="Text Box 9"/>
          <p:cNvSpPr txBox="1">
            <a:spLocks noChangeArrowheads="1"/>
          </p:cNvSpPr>
          <p:nvPr/>
        </p:nvSpPr>
        <p:spPr bwMode="auto">
          <a:xfrm>
            <a:off x="-123422" y="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19" name="Text Box 9"/>
          <p:cNvSpPr txBox="1">
            <a:spLocks noChangeArrowheads="1"/>
          </p:cNvSpPr>
          <p:nvPr/>
        </p:nvSpPr>
        <p:spPr bwMode="auto">
          <a:xfrm>
            <a:off x="181378" y="5582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1. </a:t>
            </a:r>
            <a:r>
              <a:rPr lang="en-US" sz="3200" b="1" dirty="0" err="1">
                <a:solidFill>
                  <a:srgbClr val="FF0066"/>
                </a:solidFill>
                <a:latin typeface="Times New Roman" pitchFamily="18" charset="0"/>
                <a:cs typeface="Times New Roman" pitchFamily="18" charset="0"/>
              </a:rPr>
              <a:t>Từ</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ngữ</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p>
        </p:txBody>
      </p:sp>
      <p:grpSp>
        <p:nvGrpSpPr>
          <p:cNvPr id="10" name="Group 6"/>
          <p:cNvGrpSpPr/>
          <p:nvPr/>
        </p:nvGrpSpPr>
        <p:grpSpPr>
          <a:xfrm rot="5400000" flipV="1">
            <a:off x="8688751" y="1154794"/>
            <a:ext cx="678292" cy="5226707"/>
            <a:chOff x="6480429" y="3713225"/>
            <a:chExt cx="409339" cy="3142082"/>
          </a:xfrm>
        </p:grpSpPr>
        <p:sp>
          <p:nvSpPr>
            <p:cNvPr id="11"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0" name="Group 3"/>
          <p:cNvGrpSpPr/>
          <p:nvPr/>
        </p:nvGrpSpPr>
        <p:grpSpPr>
          <a:xfrm rot="5400000" flipV="1">
            <a:off x="8704727" y="2374091"/>
            <a:ext cx="663828" cy="3973595"/>
            <a:chOff x="4980416" y="5037518"/>
            <a:chExt cx="412706" cy="1820482"/>
          </a:xfrm>
        </p:grpSpPr>
        <p:sp>
          <p:nvSpPr>
            <p:cNvPr id="31"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 name="Group 4"/>
          <p:cNvGrpSpPr/>
          <p:nvPr/>
        </p:nvGrpSpPr>
        <p:grpSpPr>
          <a:xfrm rot="5400000" flipV="1">
            <a:off x="8452097" y="3392356"/>
            <a:ext cx="680512" cy="3093641"/>
            <a:chOff x="5502862" y="5355294"/>
            <a:chExt cx="412706" cy="1502706"/>
          </a:xfrm>
        </p:grpSpPr>
        <p:sp>
          <p:nvSpPr>
            <p:cNvPr id="43"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 name="Group 7"/>
          <p:cNvGrpSpPr/>
          <p:nvPr/>
        </p:nvGrpSpPr>
        <p:grpSpPr>
          <a:xfrm rot="16200000">
            <a:off x="8111185" y="5438878"/>
            <a:ext cx="682655" cy="1220627"/>
            <a:chOff x="6959786" y="5355294"/>
            <a:chExt cx="407320" cy="1502706"/>
          </a:xfrm>
        </p:grpSpPr>
        <p:sp>
          <p:nvSpPr>
            <p:cNvPr id="55"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6" name="Group 5"/>
          <p:cNvGrpSpPr/>
          <p:nvPr/>
        </p:nvGrpSpPr>
        <p:grpSpPr>
          <a:xfrm rot="5400000" flipV="1">
            <a:off x="8254776" y="4416829"/>
            <a:ext cx="650476" cy="2198291"/>
            <a:chOff x="6007804" y="4266641"/>
            <a:chExt cx="403952" cy="2588666"/>
          </a:xfrm>
        </p:grpSpPr>
        <p:sp>
          <p:nvSpPr>
            <p:cNvPr id="67"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2"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3"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5"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6"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7"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8" name="矩形 4"/>
          <p:cNvSpPr/>
          <p:nvPr/>
        </p:nvSpPr>
        <p:spPr>
          <a:xfrm>
            <a:off x="10988142"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矩形 380"/>
          <p:cNvSpPr/>
          <p:nvPr/>
        </p:nvSpPr>
        <p:spPr>
          <a:xfrm>
            <a:off x="10329648"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矩形 381"/>
          <p:cNvSpPr/>
          <p:nvPr/>
        </p:nvSpPr>
        <p:spPr>
          <a:xfrm>
            <a:off x="9667349"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矩形 382"/>
          <p:cNvSpPr/>
          <p:nvPr/>
        </p:nvSpPr>
        <p:spPr>
          <a:xfrm>
            <a:off x="9048072"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矩形 383"/>
          <p:cNvSpPr/>
          <p:nvPr/>
        </p:nvSpPr>
        <p:spPr>
          <a:xfrm>
            <a:off x="11622200"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直角三角形 5"/>
          <p:cNvSpPr/>
          <p:nvPr/>
        </p:nvSpPr>
        <p:spPr>
          <a:xfrm>
            <a:off x="9052681"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直角三角形 384"/>
          <p:cNvSpPr/>
          <p:nvPr/>
        </p:nvSpPr>
        <p:spPr>
          <a:xfrm>
            <a:off x="9679159"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直角三角形 385"/>
          <p:cNvSpPr/>
          <p:nvPr/>
        </p:nvSpPr>
        <p:spPr>
          <a:xfrm>
            <a:off x="10326948"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直角三角形 386"/>
          <p:cNvSpPr/>
          <p:nvPr/>
        </p:nvSpPr>
        <p:spPr>
          <a:xfrm>
            <a:off x="11004502"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7" name="直角三角形 387"/>
          <p:cNvSpPr/>
          <p:nvPr/>
        </p:nvSpPr>
        <p:spPr>
          <a:xfrm>
            <a:off x="11634010"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6784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123422" y="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10" name="Text Box 9"/>
          <p:cNvSpPr txBox="1">
            <a:spLocks noChangeArrowheads="1"/>
          </p:cNvSpPr>
          <p:nvPr/>
        </p:nvSpPr>
        <p:spPr bwMode="auto">
          <a:xfrm>
            <a:off x="181378" y="5582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1. </a:t>
            </a:r>
            <a:r>
              <a:rPr lang="en-US" sz="3200" b="1" dirty="0" err="1">
                <a:solidFill>
                  <a:srgbClr val="FF0066"/>
                </a:solidFill>
                <a:latin typeface="Times New Roman" pitchFamily="18" charset="0"/>
                <a:cs typeface="Times New Roman" pitchFamily="18" charset="0"/>
              </a:rPr>
              <a:t>Từ</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ngữ</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p>
        </p:txBody>
      </p:sp>
      <p:sp>
        <p:nvSpPr>
          <p:cNvPr id="11" name="Text Box 22"/>
          <p:cNvSpPr txBox="1">
            <a:spLocks noChangeArrowheads="1"/>
          </p:cNvSpPr>
          <p:nvPr/>
        </p:nvSpPr>
        <p:spPr bwMode="auto">
          <a:xfrm>
            <a:off x="116741" y="1438568"/>
            <a:ext cx="9684082" cy="1815882"/>
          </a:xfrm>
          <a:prstGeom prst="rect">
            <a:avLst/>
          </a:prstGeom>
          <a:noFill/>
          <a:ln w="9525">
            <a:solidFill>
              <a:srgbClr val="FF0000"/>
            </a:solidFill>
            <a:miter lim="800000"/>
            <a:headEnd/>
            <a:tailEnd/>
          </a:ln>
        </p:spPr>
        <p:txBody>
          <a:bodyPr wrap="square">
            <a:spAutoFit/>
          </a:bodyPr>
          <a:lstStyle/>
          <a:p>
            <a:pPr algn="just">
              <a:spcBef>
                <a:spcPct val="50000"/>
              </a:spcBef>
            </a:pPr>
            <a:r>
              <a:rPr lang="en-US" sz="3200" b="1" dirty="0">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ngữ</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chủ</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đề</a:t>
            </a:r>
            <a:r>
              <a:rPr lang="en-US" sz="3200" b="1" dirty="0">
                <a:solidFill>
                  <a:srgbClr val="0000CC"/>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endParaRPr lang="en-US" sz="3200" b="1" dirty="0">
              <a:latin typeface="Times New Roman" pitchFamily="18" charset="0"/>
              <a:cs typeface="Times New Roman" pitchFamily="18" charset="0"/>
            </a:endParaRPr>
          </a:p>
          <a:p>
            <a:pPr algn="just">
              <a:spcBef>
                <a:spcPct val="50000"/>
              </a:spcBef>
            </a:pPr>
            <a:r>
              <a:rPr lang="en-US" sz="3200" b="1" dirty="0">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mang</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a:t>
            </a:r>
          </a:p>
        </p:txBody>
      </p:sp>
      <p:grpSp>
        <p:nvGrpSpPr>
          <p:cNvPr id="12" name="Group 6"/>
          <p:cNvGrpSpPr/>
          <p:nvPr/>
        </p:nvGrpSpPr>
        <p:grpSpPr>
          <a:xfrm rot="5400000" flipV="1">
            <a:off x="8701628" y="1154794"/>
            <a:ext cx="678292" cy="5226707"/>
            <a:chOff x="6480429" y="3713225"/>
            <a:chExt cx="409339" cy="3142082"/>
          </a:xfrm>
        </p:grpSpPr>
        <p:sp>
          <p:nvSpPr>
            <p:cNvPr id="13"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4" name="Group 3"/>
          <p:cNvGrpSpPr/>
          <p:nvPr/>
        </p:nvGrpSpPr>
        <p:grpSpPr>
          <a:xfrm rot="5400000" flipV="1">
            <a:off x="8717604" y="2374091"/>
            <a:ext cx="663828" cy="3973595"/>
            <a:chOff x="4980416" y="5037518"/>
            <a:chExt cx="412706" cy="1820482"/>
          </a:xfrm>
        </p:grpSpPr>
        <p:sp>
          <p:nvSpPr>
            <p:cNvPr id="25"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 name="Group 4"/>
          <p:cNvGrpSpPr/>
          <p:nvPr/>
        </p:nvGrpSpPr>
        <p:grpSpPr>
          <a:xfrm rot="5400000" flipV="1">
            <a:off x="8464974" y="3392356"/>
            <a:ext cx="680512" cy="3093641"/>
            <a:chOff x="5502862" y="5355294"/>
            <a:chExt cx="412706" cy="1502706"/>
          </a:xfrm>
        </p:grpSpPr>
        <p:sp>
          <p:nvSpPr>
            <p:cNvPr id="3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 name="Group 7"/>
          <p:cNvGrpSpPr/>
          <p:nvPr/>
        </p:nvGrpSpPr>
        <p:grpSpPr>
          <a:xfrm rot="16200000">
            <a:off x="8124062" y="5438878"/>
            <a:ext cx="682655" cy="1220627"/>
            <a:chOff x="6959786" y="5355294"/>
            <a:chExt cx="407320" cy="1502706"/>
          </a:xfrm>
        </p:grpSpPr>
        <p:sp>
          <p:nvSpPr>
            <p:cNvPr id="49"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 name="Group 5"/>
          <p:cNvGrpSpPr/>
          <p:nvPr/>
        </p:nvGrpSpPr>
        <p:grpSpPr>
          <a:xfrm rot="5400000" flipV="1">
            <a:off x="8267653" y="4416829"/>
            <a:ext cx="650476" cy="2198291"/>
            <a:chOff x="6007804" y="4266641"/>
            <a:chExt cx="403952" cy="2588666"/>
          </a:xfrm>
        </p:grpSpPr>
        <p:sp>
          <p:nvSpPr>
            <p:cNvPr id="61"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2" name="矩形 4"/>
          <p:cNvSpPr/>
          <p:nvPr/>
        </p:nvSpPr>
        <p:spPr>
          <a:xfrm>
            <a:off x="11001019"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3" name="矩形 380"/>
          <p:cNvSpPr/>
          <p:nvPr/>
        </p:nvSpPr>
        <p:spPr>
          <a:xfrm>
            <a:off x="10342525"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4" name="矩形 381"/>
          <p:cNvSpPr/>
          <p:nvPr/>
        </p:nvSpPr>
        <p:spPr>
          <a:xfrm>
            <a:off x="9680226"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矩形 382"/>
          <p:cNvSpPr/>
          <p:nvPr/>
        </p:nvSpPr>
        <p:spPr>
          <a:xfrm>
            <a:off x="9060949"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矩形 383"/>
          <p:cNvSpPr/>
          <p:nvPr/>
        </p:nvSpPr>
        <p:spPr>
          <a:xfrm>
            <a:off x="11635077"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直角三角形 5"/>
          <p:cNvSpPr/>
          <p:nvPr/>
        </p:nvSpPr>
        <p:spPr>
          <a:xfrm>
            <a:off x="9065558"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直角三角形 384"/>
          <p:cNvSpPr/>
          <p:nvPr/>
        </p:nvSpPr>
        <p:spPr>
          <a:xfrm>
            <a:off x="9692036"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直角三角形 385"/>
          <p:cNvSpPr/>
          <p:nvPr/>
        </p:nvSpPr>
        <p:spPr>
          <a:xfrm>
            <a:off x="10339825"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直角三角形 386"/>
          <p:cNvSpPr/>
          <p:nvPr/>
        </p:nvSpPr>
        <p:spPr>
          <a:xfrm>
            <a:off x="11017379"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直角三角形 387"/>
          <p:cNvSpPr/>
          <p:nvPr/>
        </p:nvSpPr>
        <p:spPr>
          <a:xfrm>
            <a:off x="11646887"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3752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136301" y="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14" name="Text Box 9"/>
          <p:cNvSpPr txBox="1">
            <a:spLocks noChangeArrowheads="1"/>
          </p:cNvSpPr>
          <p:nvPr/>
        </p:nvSpPr>
        <p:spPr bwMode="auto">
          <a:xfrm>
            <a:off x="168499" y="5582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2. </a:t>
            </a:r>
            <a:r>
              <a:rPr lang="en-US" sz="3200" b="1" dirty="0" err="1">
                <a:solidFill>
                  <a:srgbClr val="FF0066"/>
                </a:solidFill>
                <a:latin typeface="Times New Roman" pitchFamily="18" charset="0"/>
                <a:cs typeface="Times New Roman" pitchFamily="18" charset="0"/>
              </a:rPr>
              <a:t>Cách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trình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bày</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nội</a:t>
            </a:r>
            <a:r>
              <a:rPr lang="en-US" sz="3200" b="1" dirty="0">
                <a:solidFill>
                  <a:srgbClr val="FF0066"/>
                </a:solidFill>
                <a:latin typeface="Times New Roman" pitchFamily="18" charset="0"/>
                <a:cs typeface="Times New Roman" pitchFamily="18" charset="0"/>
              </a:rPr>
              <a:t> dung </a:t>
            </a:r>
            <a:r>
              <a:rPr lang="en-US" sz="3200" b="1" dirty="0" err="1">
                <a:solidFill>
                  <a:srgbClr val="FF0066"/>
                </a:solidFill>
                <a:latin typeface="Times New Roman" pitchFamily="18" charset="0"/>
                <a:cs typeface="Times New Roman" pitchFamily="18" charset="0"/>
              </a:rPr>
              <a:t>đoạn</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văn</a:t>
            </a:r>
            <a:r>
              <a:rPr lang="en-US" sz="3200" b="1" dirty="0">
                <a:solidFill>
                  <a:srgbClr val="FF0066"/>
                </a:solidFill>
                <a:latin typeface="Times New Roman" pitchFamily="18" charset="0"/>
                <a:cs typeface="Times New Roman" pitchFamily="18" charset="0"/>
              </a:rPr>
              <a:t> </a:t>
            </a:r>
          </a:p>
        </p:txBody>
      </p:sp>
      <p:sp>
        <p:nvSpPr>
          <p:cNvPr id="15" name="AutoShape 11"/>
          <p:cNvSpPr>
            <a:spLocks noChangeArrowheads="1"/>
          </p:cNvSpPr>
          <p:nvPr/>
        </p:nvSpPr>
        <p:spPr bwMode="auto">
          <a:xfrm>
            <a:off x="159779" y="1187682"/>
            <a:ext cx="7162800" cy="3429000"/>
          </a:xfrm>
          <a:prstGeom prst="cloudCallout">
            <a:avLst>
              <a:gd name="adj1" fmla="val -53935"/>
              <a:gd name="adj2" fmla="val 46736"/>
            </a:avLst>
          </a:prstGeom>
          <a:noFill/>
          <a:ln w="9525">
            <a:solidFill>
              <a:srgbClr val="FF0000"/>
            </a:solidFill>
            <a:round/>
            <a:headEnd/>
            <a:tailEnd/>
          </a:ln>
          <a:effectLst/>
        </p:spPr>
        <p:txBody>
          <a:bodyPr/>
          <a:lstStyle/>
          <a:p>
            <a:pPr algn="just"/>
            <a:r>
              <a:rPr lang="en-US" sz="4000" b="1" dirty="0" err="1">
                <a:solidFill>
                  <a:srgbClr val="0000CC"/>
                </a:solidFill>
                <a:latin typeface="Times New Roman" pitchFamily="18" charset="0"/>
                <a:cs typeface="Times New Roman" pitchFamily="18" charset="0"/>
              </a:rPr>
              <a:t>Hãy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phân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tích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và</a:t>
            </a:r>
            <a:r>
              <a:rPr lang="en-US" sz="4000" b="1" dirty="0">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so sánh cách </a:t>
            </a:r>
            <a:r>
              <a:rPr lang="en-US" sz="4000" b="1" dirty="0" err="1">
                <a:solidFill>
                  <a:srgbClr val="0000CC"/>
                </a:solidFill>
                <a:latin typeface="Times New Roman" pitchFamily="18" charset="0"/>
                <a:cs typeface="Times New Roman" pitchFamily="18" charset="0"/>
              </a:rPr>
              <a:t>trình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bày</a:t>
            </a:r>
            <a:r>
              <a:rPr lang="en-US" sz="4000" b="1" dirty="0">
                <a:solidFill>
                  <a:srgbClr val="0000CC"/>
                </a:solidFill>
                <a:latin typeface="Times New Roman" pitchFamily="18" charset="0"/>
                <a:cs typeface="Times New Roman" pitchFamily="18" charset="0"/>
              </a:rPr>
              <a:t> ý </a:t>
            </a:r>
            <a:r>
              <a:rPr lang="en-US" sz="4000" b="1" dirty="0" err="1">
                <a:solidFill>
                  <a:srgbClr val="0000CC"/>
                </a:solidFill>
                <a:latin typeface="Times New Roman" pitchFamily="18" charset="0"/>
                <a:cs typeface="Times New Roman" pitchFamily="18" charset="0"/>
              </a:rPr>
              <a:t>của</a:t>
            </a:r>
            <a:r>
              <a:rPr lang="en-US" sz="4000" b="1" dirty="0">
                <a:solidFill>
                  <a:srgbClr val="0000CC"/>
                </a:solidFill>
                <a:latin typeface="Times New Roman" pitchFamily="18" charset="0"/>
                <a:cs typeface="Times New Roman" pitchFamily="18" charset="0"/>
              </a:rPr>
              <a:t> 2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văn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trong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văn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bản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trên</a:t>
            </a:r>
            <a:r>
              <a:rPr lang="en-US" sz="4000" b="1" dirty="0">
                <a:solidFill>
                  <a:srgbClr val="0000CC"/>
                </a:solidFill>
                <a:latin typeface="Times New Roman" pitchFamily="18" charset="0"/>
                <a:cs typeface="Times New Roman" pitchFamily="18" charset="0"/>
              </a:rPr>
              <a:t>?</a:t>
            </a:r>
          </a:p>
        </p:txBody>
      </p:sp>
      <p:grpSp>
        <p:nvGrpSpPr>
          <p:cNvPr id="11" name="Group 6"/>
          <p:cNvGrpSpPr/>
          <p:nvPr/>
        </p:nvGrpSpPr>
        <p:grpSpPr>
          <a:xfrm rot="5400000" flipV="1">
            <a:off x="8662994" y="1154794"/>
            <a:ext cx="678292" cy="5226707"/>
            <a:chOff x="6480429" y="3713225"/>
            <a:chExt cx="409339" cy="3142082"/>
          </a:xfrm>
        </p:grpSpPr>
        <p:sp>
          <p:nvSpPr>
            <p:cNvPr id="16"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7" name="Group 3"/>
          <p:cNvGrpSpPr/>
          <p:nvPr/>
        </p:nvGrpSpPr>
        <p:grpSpPr>
          <a:xfrm rot="5400000" flipV="1">
            <a:off x="8678970" y="2374091"/>
            <a:ext cx="663828" cy="3973595"/>
            <a:chOff x="4980416" y="5037518"/>
            <a:chExt cx="412706" cy="1820482"/>
          </a:xfrm>
        </p:grpSpPr>
        <p:sp>
          <p:nvSpPr>
            <p:cNvPr id="2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 name="Group 4"/>
          <p:cNvGrpSpPr/>
          <p:nvPr/>
        </p:nvGrpSpPr>
        <p:grpSpPr>
          <a:xfrm rot="5400000" flipV="1">
            <a:off x="8426340" y="3392356"/>
            <a:ext cx="680512" cy="3093641"/>
            <a:chOff x="5502862" y="5355294"/>
            <a:chExt cx="412706" cy="1502706"/>
          </a:xfrm>
        </p:grpSpPr>
        <p:sp>
          <p:nvSpPr>
            <p:cNvPr id="4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 name="Group 7"/>
          <p:cNvGrpSpPr/>
          <p:nvPr/>
        </p:nvGrpSpPr>
        <p:grpSpPr>
          <a:xfrm rot="16200000">
            <a:off x="8085428" y="5438878"/>
            <a:ext cx="682655" cy="1220627"/>
            <a:chOff x="6959786" y="5355294"/>
            <a:chExt cx="407320" cy="1502706"/>
          </a:xfrm>
        </p:grpSpPr>
        <p:sp>
          <p:nvSpPr>
            <p:cNvPr id="5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3" name="Group 5"/>
          <p:cNvGrpSpPr/>
          <p:nvPr/>
        </p:nvGrpSpPr>
        <p:grpSpPr>
          <a:xfrm rot="5400000" flipV="1">
            <a:off x="8229019" y="4416829"/>
            <a:ext cx="650476" cy="2198291"/>
            <a:chOff x="6007804" y="4266641"/>
            <a:chExt cx="403952" cy="2588666"/>
          </a:xfrm>
        </p:grpSpPr>
        <p:sp>
          <p:nvSpPr>
            <p:cNvPr id="64"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2"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3"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5" name="矩形 4"/>
          <p:cNvSpPr/>
          <p:nvPr/>
        </p:nvSpPr>
        <p:spPr>
          <a:xfrm>
            <a:off x="10962385"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矩形 380"/>
          <p:cNvSpPr/>
          <p:nvPr/>
        </p:nvSpPr>
        <p:spPr>
          <a:xfrm>
            <a:off x="10303891"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矩形 381"/>
          <p:cNvSpPr/>
          <p:nvPr/>
        </p:nvSpPr>
        <p:spPr>
          <a:xfrm>
            <a:off x="9641592"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矩形 382"/>
          <p:cNvSpPr/>
          <p:nvPr/>
        </p:nvSpPr>
        <p:spPr>
          <a:xfrm>
            <a:off x="9022315"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矩形 383"/>
          <p:cNvSpPr/>
          <p:nvPr/>
        </p:nvSpPr>
        <p:spPr>
          <a:xfrm>
            <a:off x="11596443"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直角三角形 5"/>
          <p:cNvSpPr/>
          <p:nvPr/>
        </p:nvSpPr>
        <p:spPr>
          <a:xfrm>
            <a:off x="9026924"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直角三角形 384"/>
          <p:cNvSpPr/>
          <p:nvPr/>
        </p:nvSpPr>
        <p:spPr>
          <a:xfrm>
            <a:off x="9653402"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直角三角形 385"/>
          <p:cNvSpPr/>
          <p:nvPr/>
        </p:nvSpPr>
        <p:spPr>
          <a:xfrm>
            <a:off x="10301191"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直角三角形 386"/>
          <p:cNvSpPr/>
          <p:nvPr/>
        </p:nvSpPr>
        <p:spPr>
          <a:xfrm>
            <a:off x="10978745"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直角三角形 387"/>
          <p:cNvSpPr/>
          <p:nvPr/>
        </p:nvSpPr>
        <p:spPr>
          <a:xfrm>
            <a:off x="11608253"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8619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162060" y="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10" name="Text Box 9"/>
          <p:cNvSpPr txBox="1">
            <a:spLocks noChangeArrowheads="1"/>
          </p:cNvSpPr>
          <p:nvPr/>
        </p:nvSpPr>
        <p:spPr bwMode="auto">
          <a:xfrm>
            <a:off x="142740" y="5582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2. </a:t>
            </a:r>
            <a:r>
              <a:rPr lang="en-US" sz="3200" b="1" dirty="0" err="1">
                <a:solidFill>
                  <a:srgbClr val="FF0066"/>
                </a:solidFill>
                <a:latin typeface="Times New Roman" pitchFamily="18" charset="0"/>
                <a:cs typeface="Times New Roman" pitchFamily="18" charset="0"/>
              </a:rPr>
              <a:t>Cách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trình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bày</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nội</a:t>
            </a:r>
            <a:r>
              <a:rPr lang="en-US" sz="3200" b="1" dirty="0">
                <a:solidFill>
                  <a:srgbClr val="FF0066"/>
                </a:solidFill>
                <a:latin typeface="Times New Roman" pitchFamily="18" charset="0"/>
                <a:cs typeface="Times New Roman" pitchFamily="18" charset="0"/>
              </a:rPr>
              <a:t> dung </a:t>
            </a:r>
            <a:r>
              <a:rPr lang="en-US" sz="3200" b="1" dirty="0" err="1">
                <a:solidFill>
                  <a:srgbClr val="FF0066"/>
                </a:solidFill>
                <a:latin typeface="Times New Roman" pitchFamily="18" charset="0"/>
                <a:cs typeface="Times New Roman" pitchFamily="18" charset="0"/>
              </a:rPr>
              <a:t>đoạn</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văn</a:t>
            </a:r>
            <a:r>
              <a:rPr lang="en-US" sz="3200" b="1" dirty="0">
                <a:solidFill>
                  <a:srgbClr val="FF0066"/>
                </a:solidFill>
                <a:latin typeface="Times New Roman" pitchFamily="18" charset="0"/>
                <a:cs typeface="Times New Roman" pitchFamily="18" charset="0"/>
              </a:rPr>
              <a:t> </a:t>
            </a:r>
          </a:p>
        </p:txBody>
      </p:sp>
      <p:sp>
        <p:nvSpPr>
          <p:cNvPr id="11" name="Text Box 22"/>
          <p:cNvSpPr txBox="1">
            <a:spLocks noChangeArrowheads="1"/>
          </p:cNvSpPr>
          <p:nvPr/>
        </p:nvSpPr>
        <p:spPr bwMode="auto">
          <a:xfrm>
            <a:off x="218939" y="1363681"/>
            <a:ext cx="10843561" cy="2246769"/>
          </a:xfrm>
          <a:prstGeom prst="rect">
            <a:avLst/>
          </a:prstGeom>
          <a:noFill/>
          <a:ln w="9525">
            <a:solidFill>
              <a:srgbClr val="FF0000"/>
            </a:solidFill>
            <a:miter lim="800000"/>
            <a:headEnd/>
            <a:tailEnd/>
          </a:ln>
        </p:spPr>
        <p:txBody>
          <a:bodyPr wrap="square">
            <a:spAutoFit/>
          </a:bodyPr>
          <a:lstStyle/>
          <a:p>
            <a:pPr algn="just">
              <a:spcBef>
                <a:spcPct val="50000"/>
              </a:spcBef>
            </a:pPr>
            <a:r>
              <a:rPr lang="en-US" sz="2800" b="1" dirty="0">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Đoạn</a:t>
            </a:r>
            <a:r>
              <a:rPr lang="en-US" sz="2800" b="1" dirty="0">
                <a:solidFill>
                  <a:srgbClr val="0000CC"/>
                </a:solidFill>
                <a:latin typeface="Times New Roman" pitchFamily="18" charset="0"/>
                <a:cs typeface="Times New Roman" pitchFamily="18" charset="0"/>
              </a:rPr>
              <a:t> 1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song </a:t>
            </a:r>
            <a:r>
              <a:rPr lang="en-US" sz="2800" b="1" dirty="0" err="1">
                <a:solidFill>
                  <a:srgbClr val="0000CC"/>
                </a:solidFill>
                <a:latin typeface="Times New Roman" pitchFamily="18" charset="0"/>
                <a:cs typeface="Times New Roman" pitchFamily="18" charset="0"/>
              </a:rPr>
              <a:t>hành</a:t>
            </a:r>
            <a:r>
              <a:rPr lang="en-US" sz="2800" b="1" dirty="0">
                <a:solidFill>
                  <a:srgbClr val="0000CC"/>
                </a:solidFill>
                <a:latin typeface="Times New Roman" pitchFamily="18" charset="0"/>
                <a:cs typeface="Times New Roman" pitchFamily="18" charset="0"/>
              </a:rPr>
              <a:t>.</a:t>
            </a:r>
          </a:p>
          <a:p>
            <a:pPr algn="just">
              <a:spcBef>
                <a:spcPct val="50000"/>
              </a:spcBef>
            </a:pP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Đoạn</a:t>
            </a:r>
            <a:r>
              <a:rPr lang="en-US" sz="2800" b="1" dirty="0">
                <a:solidFill>
                  <a:srgbClr val="FF0066"/>
                </a:solidFill>
                <a:latin typeface="Times New Roman" pitchFamily="18" charset="0"/>
                <a:cs typeface="Times New Roman" pitchFamily="18" charset="0"/>
              </a:rPr>
              <a:t> 2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diễn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dịch</a:t>
            </a:r>
            <a:r>
              <a:rPr lang="en-US" sz="2800" b="1" dirty="0">
                <a:solidFill>
                  <a:srgbClr val="0000CC"/>
                </a:solidFill>
                <a:latin typeface="Times New Roman" pitchFamily="18" charset="0"/>
                <a:cs typeface="Times New Roman" pitchFamily="18" charset="0"/>
              </a:rPr>
              <a:t>.</a:t>
            </a:r>
          </a:p>
          <a:p>
            <a:pPr algn="just">
              <a:spcBef>
                <a:spcPct val="50000"/>
              </a:spcBef>
            </a:pP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Đoạn</a:t>
            </a:r>
            <a:r>
              <a:rPr lang="en-US" sz="2800" b="1" dirty="0">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văn</a:t>
            </a:r>
            <a:r>
              <a:rPr lang="en-US" sz="2800" b="1">
                <a:solidFill>
                  <a:srgbClr val="0000CC"/>
                </a:solidFill>
                <a:latin typeface="Times New Roman" pitchFamily="18" charset="0"/>
                <a:cs typeface="Times New Roman" pitchFamily="18" charset="0"/>
              </a:rPr>
              <a:t> b ( SGK/tr 35)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err="1">
                <a:latin typeface="Times New Roman" pitchFamily="18" charset="0"/>
                <a:cs typeface="Times New Roman" pitchFamily="18" charset="0"/>
              </a:rPr>
              <a:t>chủ</a:t>
            </a:r>
            <a:r>
              <a:rPr lang="en-US" sz="2800" b="1">
                <a:latin typeface="Times New Roman" pitchFamily="18" charset="0"/>
                <a:cs typeface="Times New Roman" pitchFamily="18" charset="0"/>
              </a:rPr>
              <a:t> đề đặt ở </a:t>
            </a:r>
            <a:r>
              <a:rPr lang="en-US" sz="2800" b="1" dirty="0" err="1">
                <a:latin typeface="Times New Roman" pitchFamily="18" charset="0"/>
                <a:cs typeface="Times New Roman" pitchFamily="18" charset="0"/>
              </a:rPr>
              <a:t>cuối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nạp</a:t>
            </a:r>
            <a:r>
              <a:rPr lang="en-US" sz="2800" b="1" dirty="0">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grpSp>
        <p:nvGrpSpPr>
          <p:cNvPr id="12" name="Group 6"/>
          <p:cNvGrpSpPr/>
          <p:nvPr/>
        </p:nvGrpSpPr>
        <p:grpSpPr>
          <a:xfrm rot="5400000" flipV="1">
            <a:off x="8637236" y="1154794"/>
            <a:ext cx="678292" cy="5226707"/>
            <a:chOff x="6480429" y="3713225"/>
            <a:chExt cx="409339" cy="3142082"/>
          </a:xfrm>
        </p:grpSpPr>
        <p:sp>
          <p:nvSpPr>
            <p:cNvPr id="13"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4" name="Group 3"/>
          <p:cNvGrpSpPr/>
          <p:nvPr/>
        </p:nvGrpSpPr>
        <p:grpSpPr>
          <a:xfrm rot="5400000" flipV="1">
            <a:off x="8653212" y="2374091"/>
            <a:ext cx="663828" cy="3973595"/>
            <a:chOff x="4980416" y="5037518"/>
            <a:chExt cx="412706" cy="1820482"/>
          </a:xfrm>
        </p:grpSpPr>
        <p:sp>
          <p:nvSpPr>
            <p:cNvPr id="25"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 name="Group 4"/>
          <p:cNvGrpSpPr/>
          <p:nvPr/>
        </p:nvGrpSpPr>
        <p:grpSpPr>
          <a:xfrm rot="5400000" flipV="1">
            <a:off x="8400582" y="3392356"/>
            <a:ext cx="680512" cy="3093641"/>
            <a:chOff x="5502862" y="5355294"/>
            <a:chExt cx="412706" cy="1502706"/>
          </a:xfrm>
        </p:grpSpPr>
        <p:sp>
          <p:nvSpPr>
            <p:cNvPr id="3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 name="Group 7"/>
          <p:cNvGrpSpPr/>
          <p:nvPr/>
        </p:nvGrpSpPr>
        <p:grpSpPr>
          <a:xfrm rot="16200000">
            <a:off x="8059670" y="5438878"/>
            <a:ext cx="682655" cy="1220627"/>
            <a:chOff x="6959786" y="5355294"/>
            <a:chExt cx="407320" cy="1502706"/>
          </a:xfrm>
        </p:grpSpPr>
        <p:sp>
          <p:nvSpPr>
            <p:cNvPr id="49"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 name="Group 5"/>
          <p:cNvGrpSpPr/>
          <p:nvPr/>
        </p:nvGrpSpPr>
        <p:grpSpPr>
          <a:xfrm rot="5400000" flipV="1">
            <a:off x="8203261" y="4416829"/>
            <a:ext cx="650476" cy="2198291"/>
            <a:chOff x="6007804" y="4266641"/>
            <a:chExt cx="403952" cy="2588666"/>
          </a:xfrm>
        </p:grpSpPr>
        <p:sp>
          <p:nvSpPr>
            <p:cNvPr id="61"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2" name="矩形 4"/>
          <p:cNvSpPr/>
          <p:nvPr/>
        </p:nvSpPr>
        <p:spPr>
          <a:xfrm>
            <a:off x="10936627"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3" name="矩形 380"/>
          <p:cNvSpPr/>
          <p:nvPr/>
        </p:nvSpPr>
        <p:spPr>
          <a:xfrm>
            <a:off x="10278133"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4" name="矩形 381"/>
          <p:cNvSpPr/>
          <p:nvPr/>
        </p:nvSpPr>
        <p:spPr>
          <a:xfrm>
            <a:off x="9615834"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矩形 382"/>
          <p:cNvSpPr/>
          <p:nvPr/>
        </p:nvSpPr>
        <p:spPr>
          <a:xfrm>
            <a:off x="8996557"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矩形 383"/>
          <p:cNvSpPr/>
          <p:nvPr/>
        </p:nvSpPr>
        <p:spPr>
          <a:xfrm>
            <a:off x="11570685"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直角三角形 5"/>
          <p:cNvSpPr/>
          <p:nvPr/>
        </p:nvSpPr>
        <p:spPr>
          <a:xfrm>
            <a:off x="9001166"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直角三角形 384"/>
          <p:cNvSpPr/>
          <p:nvPr/>
        </p:nvSpPr>
        <p:spPr>
          <a:xfrm>
            <a:off x="9627644"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直角三角形 385"/>
          <p:cNvSpPr/>
          <p:nvPr/>
        </p:nvSpPr>
        <p:spPr>
          <a:xfrm>
            <a:off x="10275433"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直角三角形 386"/>
          <p:cNvSpPr/>
          <p:nvPr/>
        </p:nvSpPr>
        <p:spPr>
          <a:xfrm>
            <a:off x="10952987"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直角三角形 387"/>
          <p:cNvSpPr/>
          <p:nvPr/>
        </p:nvSpPr>
        <p:spPr>
          <a:xfrm>
            <a:off x="11582495"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48426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8" descr="Book-09-june"/>
          <p:cNvPicPr>
            <a:picLocks noChangeAspect="1" noChangeArrowheads="1" noCrop="1"/>
          </p:cNvPicPr>
          <p:nvPr/>
        </p:nvPicPr>
        <p:blipFill>
          <a:blip r:embed="rId2"/>
          <a:srcRect/>
          <a:stretch>
            <a:fillRect/>
          </a:stretch>
        </p:blipFill>
        <p:spPr bwMode="auto">
          <a:xfrm>
            <a:off x="7687078" y="107949"/>
            <a:ext cx="571500" cy="425450"/>
          </a:xfrm>
          <a:prstGeom prst="rect">
            <a:avLst/>
          </a:prstGeom>
          <a:noFill/>
          <a:ln w="9525">
            <a:noFill/>
            <a:miter lim="800000"/>
            <a:headEnd/>
            <a:tailEnd/>
          </a:ln>
        </p:spPr>
      </p:pic>
      <p:sp>
        <p:nvSpPr>
          <p:cNvPr id="23" name="TextBox 22"/>
          <p:cNvSpPr txBox="1"/>
          <p:nvPr/>
        </p:nvSpPr>
        <p:spPr>
          <a:xfrm>
            <a:off x="892839" y="3153777"/>
            <a:ext cx="5029200" cy="769441"/>
          </a:xfrm>
          <a:prstGeom prst="rect">
            <a:avLst/>
          </a:prstGeom>
          <a:noFill/>
          <a:ln>
            <a:solidFill>
              <a:srgbClr val="FF0000"/>
            </a:solidFill>
          </a:ln>
        </p:spPr>
        <p:txBody>
          <a:bodyPr wrap="square" rtlCol="0">
            <a:spAutoFit/>
          </a:bodyPr>
          <a:lstStyle/>
          <a:p>
            <a:r>
              <a:rPr lang="en-US" sz="4400" b="1" dirty="0">
                <a:latin typeface="Times New Roman" pitchFamily="18" charset="0"/>
                <a:cs typeface="Times New Roman" pitchFamily="18" charset="0"/>
              </a:rPr>
              <a:t>GHI NHỚ SGK/ 36</a:t>
            </a:r>
          </a:p>
        </p:txBody>
      </p:sp>
      <p:sp>
        <p:nvSpPr>
          <p:cNvPr id="24" name="Text Box 9"/>
          <p:cNvSpPr txBox="1">
            <a:spLocks noChangeArrowheads="1"/>
          </p:cNvSpPr>
          <p:nvPr/>
        </p:nvSpPr>
        <p:spPr bwMode="auto">
          <a:xfrm>
            <a:off x="257578" y="0"/>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0000CC"/>
                </a:solidFill>
                <a:latin typeface="Times New Roman" pitchFamily="18" charset="0"/>
                <a:cs typeface="Times New Roman" pitchFamily="18" charset="0"/>
              </a:rPr>
              <a:t>I. THẾ NÀO LÀ ĐOẠN VĂN</a:t>
            </a:r>
          </a:p>
        </p:txBody>
      </p:sp>
      <p:sp>
        <p:nvSpPr>
          <p:cNvPr id="25" name="Text Box 9"/>
          <p:cNvSpPr txBox="1">
            <a:spLocks noChangeArrowheads="1"/>
          </p:cNvSpPr>
          <p:nvPr/>
        </p:nvSpPr>
        <p:spPr bwMode="auto">
          <a:xfrm>
            <a:off x="181378" y="12440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1. </a:t>
            </a:r>
            <a:r>
              <a:rPr lang="en-US" sz="3200" b="1" dirty="0" err="1">
                <a:solidFill>
                  <a:srgbClr val="FF0066"/>
                </a:solidFill>
                <a:latin typeface="Times New Roman" pitchFamily="18" charset="0"/>
                <a:cs typeface="Times New Roman" pitchFamily="18" charset="0"/>
              </a:rPr>
              <a:t>Từ</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ngữ</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p>
        </p:txBody>
      </p:sp>
      <p:sp>
        <p:nvSpPr>
          <p:cNvPr id="26" name="Text Box 9"/>
          <p:cNvSpPr txBox="1">
            <a:spLocks noChangeArrowheads="1"/>
          </p:cNvSpPr>
          <p:nvPr/>
        </p:nvSpPr>
        <p:spPr bwMode="auto">
          <a:xfrm>
            <a:off x="-123422" y="634425"/>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27" name="Text Box 9"/>
          <p:cNvSpPr txBox="1">
            <a:spLocks noChangeArrowheads="1"/>
          </p:cNvSpPr>
          <p:nvPr/>
        </p:nvSpPr>
        <p:spPr bwMode="auto">
          <a:xfrm>
            <a:off x="181378" y="18536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2. </a:t>
            </a:r>
            <a:r>
              <a:rPr lang="en-US" sz="3200" b="1" dirty="0" err="1">
                <a:solidFill>
                  <a:srgbClr val="FF0066"/>
                </a:solidFill>
                <a:latin typeface="Times New Roman" pitchFamily="18" charset="0"/>
                <a:cs typeface="Times New Roman" pitchFamily="18" charset="0"/>
              </a:rPr>
              <a:t>Cách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trình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bày</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nội</a:t>
            </a:r>
            <a:r>
              <a:rPr lang="en-US" sz="3200" b="1" dirty="0">
                <a:solidFill>
                  <a:srgbClr val="FF0066"/>
                </a:solidFill>
                <a:latin typeface="Times New Roman" pitchFamily="18" charset="0"/>
                <a:cs typeface="Times New Roman" pitchFamily="18" charset="0"/>
              </a:rPr>
              <a:t> dung </a:t>
            </a:r>
            <a:r>
              <a:rPr lang="en-US" sz="3200" b="1" dirty="0" err="1">
                <a:solidFill>
                  <a:srgbClr val="FF0066"/>
                </a:solidFill>
                <a:latin typeface="Times New Roman" pitchFamily="18" charset="0"/>
                <a:cs typeface="Times New Roman" pitchFamily="18" charset="0"/>
              </a:rPr>
              <a:t>đoạn</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văn</a:t>
            </a:r>
            <a:r>
              <a:rPr lang="en-US" sz="3200" b="1" dirty="0">
                <a:solidFill>
                  <a:srgbClr val="FF0066"/>
                </a:solidFill>
                <a:latin typeface="Times New Roman" pitchFamily="18" charset="0"/>
                <a:cs typeface="Times New Roman" pitchFamily="18" charset="0"/>
              </a:rPr>
              <a:t> </a:t>
            </a:r>
          </a:p>
        </p:txBody>
      </p:sp>
      <p:grpSp>
        <p:nvGrpSpPr>
          <p:cNvPr id="13" name="Group 6"/>
          <p:cNvGrpSpPr/>
          <p:nvPr/>
        </p:nvGrpSpPr>
        <p:grpSpPr>
          <a:xfrm rot="5400000" flipV="1">
            <a:off x="8688751" y="1154794"/>
            <a:ext cx="678292" cy="5226707"/>
            <a:chOff x="6480429" y="3713225"/>
            <a:chExt cx="409339" cy="3142082"/>
          </a:xfrm>
        </p:grpSpPr>
        <p:sp>
          <p:nvSpPr>
            <p:cNvPr id="1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 name="Group 3"/>
          <p:cNvGrpSpPr/>
          <p:nvPr/>
        </p:nvGrpSpPr>
        <p:grpSpPr>
          <a:xfrm rot="5400000" flipV="1">
            <a:off x="8704727" y="2374091"/>
            <a:ext cx="663828" cy="3973595"/>
            <a:chOff x="4980416" y="5037518"/>
            <a:chExt cx="412706" cy="1820482"/>
          </a:xfrm>
        </p:grpSpPr>
        <p:sp>
          <p:nvSpPr>
            <p:cNvPr id="37"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 name="Group 4"/>
          <p:cNvGrpSpPr/>
          <p:nvPr/>
        </p:nvGrpSpPr>
        <p:grpSpPr>
          <a:xfrm rot="5400000" flipV="1">
            <a:off x="8452097" y="3392356"/>
            <a:ext cx="680512" cy="3093641"/>
            <a:chOff x="5502862" y="5355294"/>
            <a:chExt cx="412706" cy="1502706"/>
          </a:xfrm>
        </p:grpSpPr>
        <p:sp>
          <p:nvSpPr>
            <p:cNvPr id="49"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 name="Group 7"/>
          <p:cNvGrpSpPr/>
          <p:nvPr/>
        </p:nvGrpSpPr>
        <p:grpSpPr>
          <a:xfrm rot="16200000">
            <a:off x="8111185" y="5438878"/>
            <a:ext cx="682655" cy="1220627"/>
            <a:chOff x="6959786" y="5355294"/>
            <a:chExt cx="407320" cy="1502706"/>
          </a:xfrm>
        </p:grpSpPr>
        <p:sp>
          <p:nvSpPr>
            <p:cNvPr id="61"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72" name="Group 5"/>
          <p:cNvGrpSpPr/>
          <p:nvPr/>
        </p:nvGrpSpPr>
        <p:grpSpPr>
          <a:xfrm rot="5400000" flipV="1">
            <a:off x="8254776" y="4416829"/>
            <a:ext cx="650476" cy="2198291"/>
            <a:chOff x="6007804" y="4266641"/>
            <a:chExt cx="403952" cy="2588666"/>
          </a:xfrm>
        </p:grpSpPr>
        <p:sp>
          <p:nvSpPr>
            <p:cNvPr id="7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9"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0"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1"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2"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3"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84" name="矩形 4"/>
          <p:cNvSpPr/>
          <p:nvPr/>
        </p:nvSpPr>
        <p:spPr>
          <a:xfrm>
            <a:off x="10988142"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矩形 380"/>
          <p:cNvSpPr/>
          <p:nvPr/>
        </p:nvSpPr>
        <p:spPr>
          <a:xfrm>
            <a:off x="10329648"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矩形 381"/>
          <p:cNvSpPr/>
          <p:nvPr/>
        </p:nvSpPr>
        <p:spPr>
          <a:xfrm>
            <a:off x="9667349"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7" name="矩形 382"/>
          <p:cNvSpPr/>
          <p:nvPr/>
        </p:nvSpPr>
        <p:spPr>
          <a:xfrm>
            <a:off x="9048072"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矩形 383"/>
          <p:cNvSpPr/>
          <p:nvPr/>
        </p:nvSpPr>
        <p:spPr>
          <a:xfrm>
            <a:off x="11622200"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直角三角形 5"/>
          <p:cNvSpPr/>
          <p:nvPr/>
        </p:nvSpPr>
        <p:spPr>
          <a:xfrm>
            <a:off x="9052681"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直角三角形 384"/>
          <p:cNvSpPr/>
          <p:nvPr/>
        </p:nvSpPr>
        <p:spPr>
          <a:xfrm>
            <a:off x="9679159"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1" name="直角三角形 385"/>
          <p:cNvSpPr/>
          <p:nvPr/>
        </p:nvSpPr>
        <p:spPr>
          <a:xfrm>
            <a:off x="10326948"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2" name="直角三角形 386"/>
          <p:cNvSpPr/>
          <p:nvPr/>
        </p:nvSpPr>
        <p:spPr>
          <a:xfrm>
            <a:off x="11004502"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直角三角形 387"/>
          <p:cNvSpPr/>
          <p:nvPr/>
        </p:nvSpPr>
        <p:spPr>
          <a:xfrm>
            <a:off x="11634010"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01831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602"/>
            <a:ext cx="12191995" cy="6856793"/>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817" y="1099333"/>
            <a:ext cx="3218967" cy="2243522"/>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165" y="1099333"/>
            <a:ext cx="3212870" cy="2255716"/>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063" y="3417188"/>
            <a:ext cx="3194581" cy="2225233"/>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264" y="3438230"/>
            <a:ext cx="3176291" cy="2225233"/>
          </a:xfrm>
          <a:prstGeom prst="rect">
            <a:avLst/>
          </a:prstGeom>
        </p:spPr>
      </p:pic>
      <p:pic>
        <p:nvPicPr>
          <p:cNvPr id="40" name="1a">
            <a:hlinkClick r:id="rId9"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3914" y="1093575"/>
            <a:ext cx="3212870" cy="2312293"/>
          </a:xfrm>
          <a:prstGeom prst="rect">
            <a:avLst/>
          </a:prstGeom>
        </p:spPr>
      </p:pic>
      <p:pic>
        <p:nvPicPr>
          <p:cNvPr id="41" name="2a">
            <a:hlinkClick r:id="rId11"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2832" y="1095540"/>
            <a:ext cx="3205203" cy="2305071"/>
          </a:xfrm>
          <a:prstGeom prst="rect">
            <a:avLst/>
          </a:prstGeom>
        </p:spPr>
      </p:pic>
      <p:pic>
        <p:nvPicPr>
          <p:cNvPr id="42" name="3a">
            <a:hlinkClick r:id="rId13"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7254" y="3423056"/>
            <a:ext cx="3176291" cy="2291294"/>
          </a:xfrm>
          <a:prstGeom prst="rect">
            <a:avLst/>
          </a:prstGeom>
        </p:spPr>
      </p:pic>
      <p:pic>
        <p:nvPicPr>
          <p:cNvPr id="43" name="4a">
            <a:hlinkClick r:id="rId15"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94097" y="3430982"/>
            <a:ext cx="3173458" cy="2308524"/>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59008">
            <a:off x="11579833" y="2857144"/>
            <a:ext cx="241845" cy="196196"/>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4" name="Picture 3">
            <a:hlinkClick r:id="rId21"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446645" y="6219825"/>
            <a:ext cx="1506247" cy="558165"/>
          </a:xfrm>
          <a:prstGeom prst="rect">
            <a:avLst/>
          </a:prstGeom>
        </p:spPr>
      </p:pic>
      <p:sp>
        <p:nvSpPr>
          <p:cNvPr id="21" name="Rectangle 20">
            <a:extLst>
              <a:ext uri="{FF2B5EF4-FFF2-40B4-BE49-F238E27FC236}">
                <a16:creationId xmlns:a16="http://schemas.microsoft.com/office/drawing/2014/main" id="{BDA498F2-95DB-4782-AC50-20E7893504EB}"/>
              </a:ext>
            </a:extLst>
          </p:cNvPr>
          <p:cNvSpPr/>
          <p:nvPr/>
        </p:nvSpPr>
        <p:spPr>
          <a:xfrm>
            <a:off x="3745540" y="1030057"/>
            <a:ext cx="7105340" cy="4684293"/>
          </a:xfrm>
          <a:prstGeom prst="rect">
            <a:avLst/>
          </a:prstGeom>
          <a:blipFill dpi="0" rotWithShape="1">
            <a:blip r:embed="rId23">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99406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4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5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6" presetClass="emph" presetSubtype="0" autoRev="1" fill="hold" grpId="0" nodeType="withEffect">
                                  <p:stCondLst>
                                    <p:cond delay="0"/>
                                  </p:stCondLst>
                                  <p:childTnLst>
                                    <p:animScale>
                                      <p:cBhvr>
                                        <p:cTn id="57" dur="2000" fill="hold"/>
                                        <p:tgtEl>
                                          <p:spTgt spid="21"/>
                                        </p:tgtEl>
                                      </p:cBhvr>
                                      <p:by x="120000" y="120000"/>
                                    </p:animScale>
                                  </p:childTnLst>
                                </p:cTn>
                              </p:par>
                              <p:par>
                                <p:cTn id="58" presetID="8" presetClass="emph" presetSubtype="0" autoRev="1" fill="hold" grpId="1" nodeType="withEffect">
                                  <p:stCondLst>
                                    <p:cond delay="0"/>
                                  </p:stCondLst>
                                  <p:childTnLst>
                                    <p:animRot by="-600000">
                                      <p:cBhvr>
                                        <p:cTn id="59" dur="2000" fill="hold"/>
                                        <p:tgtEl>
                                          <p:spTgt spid="21"/>
                                        </p:tgtEl>
                                        <p:attrNameLst>
                                          <p:attrName>r</p:attrName>
                                        </p:attrNameLst>
                                      </p:cBhvr>
                                    </p:animRot>
                                  </p:childTnLst>
                                </p:cTn>
                              </p:par>
                              <p:par>
                                <p:cTn id="60" presetID="10" presetClass="exit" presetSubtype="0" fill="hold"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6"/>
                                        </p:tgtEl>
                                      </p:cBhvr>
                                    </p:animEffect>
                                    <p:set>
                                      <p:cBhvr>
                                        <p:cTn id="68" dur="1" fill="hold">
                                          <p:stCondLst>
                                            <p:cond delay="499"/>
                                          </p:stCondLst>
                                        </p:cTn>
                                        <p:tgtEl>
                                          <p:spTgt spid="3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8"/>
                                        </p:tgtEl>
                                      </p:cBhvr>
                                    </p:animEffect>
                                    <p:set>
                                      <p:cBhvr>
                                        <p:cTn id="71" dur="1" fill="hold">
                                          <p:stCondLst>
                                            <p:cond delay="499"/>
                                          </p:stCondLst>
                                        </p:cTn>
                                        <p:tgtEl>
                                          <p:spTgt spid="38"/>
                                        </p:tgtEl>
                                        <p:attrNameLst>
                                          <p:attrName>style.visibility</p:attrName>
                                        </p:attrNameLst>
                                      </p:cBhvr>
                                      <p:to>
                                        <p:strVal val="hidden"/>
                                      </p:to>
                                    </p:set>
                                  </p:childTnLst>
                                </p:cTn>
                              </p:par>
                              <p:par>
                                <p:cTn id="72" presetID="32" presetClass="emph" presetSubtype="0" repeatCount="indefinite" fill="hold" nodeType="withEffect">
                                  <p:stCondLst>
                                    <p:cond delay="0"/>
                                  </p:stCondLst>
                                  <p:childTnLst>
                                    <p:animRot by="120000">
                                      <p:cBhvr>
                                        <p:cTn id="73" dur="100" fill="hold">
                                          <p:stCondLst>
                                            <p:cond delay="0"/>
                                          </p:stCondLst>
                                        </p:cTn>
                                        <p:tgtEl>
                                          <p:spTgt spid="4"/>
                                        </p:tgtEl>
                                        <p:attrNameLst>
                                          <p:attrName>r</p:attrName>
                                        </p:attrNameLst>
                                      </p:cBhvr>
                                    </p:animRot>
                                    <p:animRot by="-240000">
                                      <p:cBhvr>
                                        <p:cTn id="74" dur="200" fill="hold">
                                          <p:stCondLst>
                                            <p:cond delay="200"/>
                                          </p:stCondLst>
                                        </p:cTn>
                                        <p:tgtEl>
                                          <p:spTgt spid="4"/>
                                        </p:tgtEl>
                                        <p:attrNameLst>
                                          <p:attrName>r</p:attrName>
                                        </p:attrNameLst>
                                      </p:cBhvr>
                                    </p:animRot>
                                    <p:animRot by="240000">
                                      <p:cBhvr>
                                        <p:cTn id="75" dur="200" fill="hold">
                                          <p:stCondLst>
                                            <p:cond delay="400"/>
                                          </p:stCondLst>
                                        </p:cTn>
                                        <p:tgtEl>
                                          <p:spTgt spid="4"/>
                                        </p:tgtEl>
                                        <p:attrNameLst>
                                          <p:attrName>r</p:attrName>
                                        </p:attrNameLst>
                                      </p:cBhvr>
                                    </p:animRot>
                                    <p:animRot by="-240000">
                                      <p:cBhvr>
                                        <p:cTn id="76" dur="200" fill="hold">
                                          <p:stCondLst>
                                            <p:cond delay="600"/>
                                          </p:stCondLst>
                                        </p:cTn>
                                        <p:tgtEl>
                                          <p:spTgt spid="4"/>
                                        </p:tgtEl>
                                        <p:attrNameLst>
                                          <p:attrName>r</p:attrName>
                                        </p:attrNameLst>
                                      </p:cBhvr>
                                    </p:animRot>
                                    <p:animRot by="120000">
                                      <p:cBhvr>
                                        <p:cTn id="77"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childTnLst>
        </p:cTn>
      </p:par>
    </p:tnLst>
    <p:bldLst>
      <p:bldP spid="21" grpId="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250066" y="1354238"/>
            <a:ext cx="2534668" cy="584775"/>
          </a:xfrm>
          <a:prstGeom prst="rect">
            <a:avLst/>
          </a:prstGeom>
          <a:noFill/>
        </p:spPr>
        <p:txBody>
          <a:bodyPr wrap="none" rtlCol="0">
            <a:spAutoFit/>
          </a:bodyPr>
          <a:lstStyle/>
          <a:p>
            <a:r>
              <a:rPr lang="en-US" sz="3200">
                <a:solidFill>
                  <a:prstClr val="white"/>
                </a:solidFill>
                <a:latin typeface="Times New Roman" pitchFamily="18" charset="0"/>
                <a:cs typeface="Times New Roman" panose="02020603050405020304" pitchFamily="18" charset="0"/>
              </a:rPr>
              <a:t>Câu hỏi số 1 ?</a:t>
            </a:r>
          </a:p>
        </p:txBody>
      </p:sp>
      <p:sp>
        <p:nvSpPr>
          <p:cNvPr id="7" name="TextBox 6">
            <a:extLst>
              <a:ext uri="{FF2B5EF4-FFF2-40B4-BE49-F238E27FC236}">
                <a16:creationId xmlns:a16="http://schemas.microsoft.com/office/drawing/2014/main" id="{CB29C377-1663-4A93-951F-A769749FB432}"/>
              </a:ext>
            </a:extLst>
          </p:cNvPr>
          <p:cNvSpPr txBox="1"/>
          <p:nvPr/>
        </p:nvSpPr>
        <p:spPr>
          <a:xfrm>
            <a:off x="1837566" y="4627238"/>
            <a:ext cx="1850186" cy="584775"/>
          </a:xfrm>
          <a:prstGeom prst="rect">
            <a:avLst/>
          </a:prstGeom>
          <a:noFill/>
        </p:spPr>
        <p:txBody>
          <a:bodyPr wrap="none" rtlCol="0">
            <a:spAutoFit/>
          </a:bodyPr>
          <a:lstStyle/>
          <a:p>
            <a:r>
              <a:rPr lang="en-US" sz="3200" dirty="0" err="1">
                <a:solidFill>
                  <a:prstClr val="white"/>
                </a:solidFill>
                <a:latin typeface="Times New Roman" pitchFamily="18" charset="0"/>
                <a:cs typeface="Times New Roman" panose="02020603050405020304" pitchFamily="18" charset="0"/>
              </a:rPr>
              <a:t>Đáp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án</a:t>
            </a:r>
            <a:r>
              <a:rPr lang="en-US" sz="3200" dirty="0">
                <a:solidFill>
                  <a:prstClr val="white"/>
                </a:solidFill>
                <a:latin typeface="Times New Roman" panose="02020603050405020304" pitchFamily="18" charset="0"/>
                <a:cs typeface="Times New Roman" panose="02020603050405020304" pitchFamily="18" charset="0"/>
              </a:rPr>
              <a:t>: B</a:t>
            </a:r>
          </a:p>
        </p:txBody>
      </p:sp>
      <p:sp>
        <p:nvSpPr>
          <p:cNvPr id="2" name="Rectangle 1"/>
          <p:cNvSpPr/>
          <p:nvPr/>
        </p:nvSpPr>
        <p:spPr>
          <a:xfrm>
            <a:off x="3931919" y="1376689"/>
            <a:ext cx="7440126" cy="2246769"/>
          </a:xfrm>
          <a:prstGeom prst="rect">
            <a:avLst/>
          </a:prstGeom>
        </p:spPr>
        <p:txBody>
          <a:bodyPr wrap="square">
            <a:spAutoFit/>
          </a:bodyPr>
          <a:lstStyle/>
          <a:p>
            <a:pPr algn="just"/>
            <a:r>
              <a:rPr lang="vi-VN" sz="2800" b="1" dirty="0">
                <a:solidFill>
                  <a:schemeClr val="bg1"/>
                </a:solidFill>
                <a:latin typeface="Times New Roman" pitchFamily="18" charset="0"/>
                <a:cs typeface="Times New Roman" pitchFamily="18" charset="0"/>
              </a:rPr>
              <a:t>Thế nào là đoạn văn?</a:t>
            </a:r>
          </a:p>
          <a:p>
            <a:pPr algn="just"/>
            <a:r>
              <a:rPr lang="vi-VN" sz="2800" dirty="0">
                <a:solidFill>
                  <a:schemeClr val="bg1"/>
                </a:solidFill>
                <a:latin typeface="Times New Roman" pitchFamily="18" charset="0"/>
                <a:cs typeface="Times New Roman" pitchFamily="18" charset="0"/>
              </a:rPr>
              <a:t>A. Là đơn vị nhỏ nhất tạo nên câu và văn bản</a:t>
            </a:r>
          </a:p>
          <a:p>
            <a:pPr algn="just"/>
            <a:r>
              <a:rPr lang="vi-VN" sz="2800" dirty="0">
                <a:solidFill>
                  <a:schemeClr val="bg1"/>
                </a:solidFill>
                <a:latin typeface="Times New Roman" pitchFamily="18" charset="0"/>
                <a:cs typeface="Times New Roman" pitchFamily="18" charset="0"/>
              </a:rPr>
              <a:t>B. Là đơn vị trực tiếp tạo nên văn bản</a:t>
            </a:r>
          </a:p>
          <a:p>
            <a:pPr algn="just"/>
            <a:r>
              <a:rPr lang="vi-VN" sz="2800" dirty="0">
                <a:solidFill>
                  <a:schemeClr val="bg1"/>
                </a:solidFill>
                <a:latin typeface="Times New Roman" pitchFamily="18" charset="0"/>
                <a:cs typeface="Times New Roman" pitchFamily="18" charset="0"/>
              </a:rPr>
              <a:t>C. Là đơn vị cần thiết nhất để tạo nên câu chuyện</a:t>
            </a:r>
          </a:p>
          <a:p>
            <a:pPr algn="just"/>
            <a:r>
              <a:rPr lang="vi-VN" sz="2800" dirty="0">
                <a:solidFill>
                  <a:schemeClr val="bg1"/>
                </a:solidFill>
                <a:latin typeface="Times New Roman" pitchFamily="18" charset="0"/>
                <a:cs typeface="Times New Roman" pitchFamily="18" charset="0"/>
              </a:rPr>
              <a:t>D. Câu B và C đúng.</a:t>
            </a:r>
            <a:endParaRPr lang="vi-VN" sz="2800" b="0" i="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461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1250066" y="1354238"/>
            <a:ext cx="2534668" cy="584775"/>
          </a:xfrm>
          <a:prstGeom prst="rect">
            <a:avLst/>
          </a:prstGeom>
          <a:noFill/>
        </p:spPr>
        <p:txBody>
          <a:bodyPr wrap="none" rtlCol="0">
            <a:spAutoFit/>
          </a:bodyPr>
          <a:lstStyle/>
          <a:p>
            <a:r>
              <a:rPr lang="en-US" sz="3200">
                <a:solidFill>
                  <a:prstClr val="white"/>
                </a:solidFill>
                <a:latin typeface="Times New Roman" pitchFamily="18" charset="0"/>
                <a:cs typeface="Times New Roman" panose="02020603050405020304" pitchFamily="18" charset="0"/>
              </a:rPr>
              <a:t>Câu hỏi số 2 ?</a:t>
            </a:r>
          </a:p>
        </p:txBody>
      </p:sp>
      <p:sp>
        <p:nvSpPr>
          <p:cNvPr id="6" name="TextBox 5">
            <a:extLst>
              <a:ext uri="{FF2B5EF4-FFF2-40B4-BE49-F238E27FC236}">
                <a16:creationId xmlns:a16="http://schemas.microsoft.com/office/drawing/2014/main" id="{06D634D9-AB63-4CB6-AA06-E200A0D86A17}"/>
              </a:ext>
            </a:extLst>
          </p:cNvPr>
          <p:cNvSpPr txBox="1"/>
          <p:nvPr/>
        </p:nvSpPr>
        <p:spPr>
          <a:xfrm>
            <a:off x="1662190" y="4331024"/>
            <a:ext cx="1872629" cy="584775"/>
          </a:xfrm>
          <a:prstGeom prst="rect">
            <a:avLst/>
          </a:prstGeom>
          <a:noFill/>
        </p:spPr>
        <p:txBody>
          <a:bodyPr wrap="none" rtlCol="0">
            <a:spAutoFit/>
          </a:bodyPr>
          <a:lstStyle/>
          <a:p>
            <a:r>
              <a:rPr lang="en-US" sz="3200" dirty="0" err="1">
                <a:solidFill>
                  <a:prstClr val="white"/>
                </a:solidFill>
                <a:latin typeface="Times New Roman" pitchFamily="18" charset="0"/>
                <a:cs typeface="Times New Roman" panose="02020603050405020304" pitchFamily="18" charset="0"/>
              </a:rPr>
              <a:t>Đáp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án</a:t>
            </a:r>
            <a:r>
              <a:rPr lang="en-US" sz="3200" dirty="0">
                <a:solidFill>
                  <a:prstClr val="white"/>
                </a:solidFill>
                <a:latin typeface="Times New Roman" panose="02020603050405020304" pitchFamily="18" charset="0"/>
                <a:cs typeface="Times New Roman" panose="02020603050405020304" pitchFamily="18" charset="0"/>
              </a:rPr>
              <a:t>: D</a:t>
            </a:r>
          </a:p>
        </p:txBody>
      </p:sp>
      <p:sp>
        <p:nvSpPr>
          <p:cNvPr id="2" name="Rectangle 1"/>
          <p:cNvSpPr/>
          <p:nvPr/>
        </p:nvSpPr>
        <p:spPr>
          <a:xfrm>
            <a:off x="3931920" y="1469114"/>
            <a:ext cx="6096000" cy="2308324"/>
          </a:xfrm>
          <a:prstGeom prst="rect">
            <a:avLst/>
          </a:prstGeom>
        </p:spPr>
        <p:txBody>
          <a:bodyPr>
            <a:spAutoFit/>
          </a:bodyPr>
          <a:lstStyle/>
          <a:p>
            <a:pPr algn="just"/>
            <a:r>
              <a:rPr lang="en-US" sz="2400" b="1" dirty="0" err="1">
                <a:solidFill>
                  <a:schemeClr val="bg1"/>
                </a:solidFill>
                <a:latin typeface="Times New Roman" pitchFamily="18" charset="0"/>
                <a:cs typeface="Times New Roman" pitchFamily="18" charset="0"/>
              </a:rPr>
              <a:t>Nêu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hình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thức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của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văn</a:t>
            </a:r>
            <a:r>
              <a:rPr lang="en-US" sz="2400" b="1" dirty="0">
                <a:solidFill>
                  <a:schemeClr val="bg1"/>
                </a:solidFill>
                <a:latin typeface="Times New Roman" pitchFamily="18" charset="0"/>
                <a:cs typeface="Times New Roman" pitchFamily="18" charset="0"/>
              </a:rPr>
              <a:t>?</a:t>
            </a:r>
          </a:p>
          <a:p>
            <a:pPr algn="just"/>
            <a:r>
              <a:rPr lang="en-US" sz="2400" b="1" dirty="0">
                <a:solidFill>
                  <a:schemeClr val="bg1"/>
                </a:solidFill>
                <a:latin typeface="Times New Roman" pitchFamily="18" charset="0"/>
                <a:cs typeface="Times New Roman" pitchFamily="18" charset="0"/>
              </a:rPr>
              <a:t>A. </a:t>
            </a:r>
            <a:r>
              <a:rPr lang="en-US" sz="2400" b="1" dirty="0" err="1">
                <a:solidFill>
                  <a:schemeClr val="bg1"/>
                </a:solidFill>
                <a:latin typeface="Times New Roman" pitchFamily="18" charset="0"/>
                <a:cs typeface="Times New Roman" pitchFamily="18" charset="0"/>
              </a:rPr>
              <a:t>Bắt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đầu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từ</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chữ</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viết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hoa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lùi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đầu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kết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thúc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bằng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dấu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chấm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xuống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endParaRPr lang="en-US" sz="2400" b="1" dirty="0">
              <a:solidFill>
                <a:schemeClr val="bg1"/>
              </a:solidFill>
              <a:latin typeface="Times New Roman" pitchFamily="18" charset="0"/>
              <a:cs typeface="Times New Roman" pitchFamily="18" charset="0"/>
            </a:endParaRPr>
          </a:p>
          <a:p>
            <a:pPr algn="just"/>
            <a:r>
              <a:rPr lang="en-US" sz="2400" b="1" dirty="0">
                <a:solidFill>
                  <a:schemeClr val="bg1"/>
                </a:solidFill>
                <a:latin typeface="Times New Roman" pitchFamily="18" charset="0"/>
                <a:cs typeface="Times New Roman" pitchFamily="18" charset="0"/>
              </a:rPr>
              <a:t>B. Do </a:t>
            </a:r>
            <a:r>
              <a:rPr lang="en-US" sz="2400" b="1" dirty="0" err="1">
                <a:solidFill>
                  <a:schemeClr val="bg1"/>
                </a:solidFill>
                <a:latin typeface="Times New Roman" pitchFamily="18" charset="0"/>
                <a:cs typeface="Times New Roman" pitchFamily="18" charset="0"/>
              </a:rPr>
              <a:t>nhiều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văn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tạo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thành</a:t>
            </a:r>
            <a:endParaRPr lang="en-US" sz="2400" b="1" dirty="0">
              <a:solidFill>
                <a:schemeClr val="bg1"/>
              </a:solidFill>
              <a:latin typeface="Times New Roman" pitchFamily="18" charset="0"/>
              <a:cs typeface="Times New Roman" pitchFamily="18" charset="0"/>
            </a:endParaRPr>
          </a:p>
          <a:p>
            <a:pPr algn="just"/>
            <a:r>
              <a:rPr lang="en-US" sz="2400" b="1" dirty="0">
                <a:solidFill>
                  <a:schemeClr val="bg1"/>
                </a:solidFill>
                <a:latin typeface="Times New Roman" pitchFamily="18" charset="0"/>
                <a:cs typeface="Times New Roman" pitchFamily="18" charset="0"/>
              </a:rPr>
              <a:t>C.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từ</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ngữ</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hiện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chủ</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đề</a:t>
            </a:r>
            <a:endParaRPr lang="en-US" sz="2400" b="1" dirty="0">
              <a:solidFill>
                <a:schemeClr val="bg1"/>
              </a:solidFill>
              <a:latin typeface="Times New Roman" pitchFamily="18" charset="0"/>
              <a:cs typeface="Times New Roman" pitchFamily="18" charset="0"/>
            </a:endParaRPr>
          </a:p>
          <a:p>
            <a:pPr algn="just"/>
            <a:r>
              <a:rPr lang="en-US" sz="2400" b="1" dirty="0">
                <a:solidFill>
                  <a:schemeClr val="bg1"/>
                </a:solidFill>
                <a:latin typeface="Times New Roman" pitchFamily="18" charset="0"/>
                <a:cs typeface="Times New Roman" pitchFamily="18" charset="0"/>
              </a:rPr>
              <a:t>D. </a:t>
            </a:r>
            <a:r>
              <a:rPr lang="en-US" sz="2400" b="1" dirty="0" err="1">
                <a:solidFill>
                  <a:schemeClr val="bg1"/>
                </a:solidFill>
                <a:latin typeface="Times New Roman" pitchFamily="18" charset="0"/>
                <a:cs typeface="Times New Roman" pitchFamily="18" charset="0"/>
              </a:rPr>
              <a:t>Cả</a:t>
            </a:r>
            <a:r>
              <a:rPr lang="en-US" sz="2400" b="1" dirty="0">
                <a:solidFill>
                  <a:schemeClr val="bg1"/>
                </a:solidFill>
                <a:latin typeface="Times New Roman" pitchFamily="18" charset="0"/>
                <a:cs typeface="Times New Roman" pitchFamily="18" charset="0"/>
              </a:rPr>
              <a:t> A, B, C </a:t>
            </a:r>
            <a:r>
              <a:rPr lang="en-US" sz="2400" b="1" dirty="0" err="1">
                <a:solidFill>
                  <a:schemeClr val="bg1"/>
                </a:solidFill>
                <a:latin typeface="Times New Roman" pitchFamily="18" charset="0"/>
                <a:cs typeface="Times New Roman" pitchFamily="18" charset="0"/>
              </a:rPr>
              <a:t>đều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đúng</a:t>
            </a:r>
            <a:endParaRPr lang="en-US" sz="2400" b="1" i="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4511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250066" y="1354238"/>
            <a:ext cx="2534668" cy="584775"/>
          </a:xfrm>
          <a:prstGeom prst="rect">
            <a:avLst/>
          </a:prstGeom>
          <a:noFill/>
        </p:spPr>
        <p:txBody>
          <a:bodyPr wrap="none" rtlCol="0">
            <a:spAutoFit/>
          </a:bodyPr>
          <a:lstStyle/>
          <a:p>
            <a:r>
              <a:rPr lang="en-US" sz="3200">
                <a:solidFill>
                  <a:prstClr val="white"/>
                </a:solidFill>
                <a:latin typeface="Times New Roman" pitchFamily="18" charset="0"/>
                <a:cs typeface="Times New Roman" panose="02020603050405020304" pitchFamily="18" charset="0"/>
              </a:rPr>
              <a:t>Câu hỏi số 3 ?</a:t>
            </a:r>
          </a:p>
        </p:txBody>
      </p:sp>
      <p:sp>
        <p:nvSpPr>
          <p:cNvPr id="5" name="TextBox 4">
            <a:extLst>
              <a:ext uri="{FF2B5EF4-FFF2-40B4-BE49-F238E27FC236}">
                <a16:creationId xmlns:a16="http://schemas.microsoft.com/office/drawing/2014/main" id="{DBA46285-AC70-4F24-87DC-EF5358B6E211}"/>
              </a:ext>
            </a:extLst>
          </p:cNvPr>
          <p:cNvSpPr txBox="1"/>
          <p:nvPr/>
        </p:nvSpPr>
        <p:spPr>
          <a:xfrm>
            <a:off x="1456128" y="4434055"/>
            <a:ext cx="1849994" cy="584775"/>
          </a:xfrm>
          <a:prstGeom prst="rect">
            <a:avLst/>
          </a:prstGeom>
          <a:noFill/>
        </p:spPr>
        <p:txBody>
          <a:bodyPr wrap="none" rtlCol="0">
            <a:spAutoFit/>
          </a:bodyPr>
          <a:lstStyle/>
          <a:p>
            <a:r>
              <a:rPr lang="en-US" sz="3200" dirty="0" err="1">
                <a:solidFill>
                  <a:prstClr val="white"/>
                </a:solidFill>
                <a:latin typeface="Times New Roman" pitchFamily="18" charset="0"/>
                <a:cs typeface="Times New Roman" panose="02020603050405020304" pitchFamily="18" charset="0"/>
              </a:rPr>
              <a:t>Đáp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án</a:t>
            </a:r>
            <a:r>
              <a:rPr lang="en-US" sz="3200" dirty="0">
                <a:solidFill>
                  <a:prstClr val="white"/>
                </a:solidFill>
                <a:latin typeface="Times New Roman" panose="02020603050405020304" pitchFamily="18" charset="0"/>
                <a:cs typeface="Times New Roman" panose="02020603050405020304" pitchFamily="18" charset="0"/>
              </a:rPr>
              <a:t>: A</a:t>
            </a:r>
          </a:p>
        </p:txBody>
      </p:sp>
      <p:sp>
        <p:nvSpPr>
          <p:cNvPr id="4" name="Rectangle 3"/>
          <p:cNvSpPr/>
          <p:nvPr/>
        </p:nvSpPr>
        <p:spPr>
          <a:xfrm>
            <a:off x="3784734" y="1460301"/>
            <a:ext cx="6096000" cy="2677656"/>
          </a:xfrm>
          <a:prstGeom prst="rect">
            <a:avLst/>
          </a:prstGeom>
        </p:spPr>
        <p:txBody>
          <a:bodyPr>
            <a:spAutoFit/>
          </a:bodyPr>
          <a:lstStyle/>
          <a:p>
            <a:pPr algn="just"/>
            <a:r>
              <a:rPr lang="vi-VN" sz="2400" b="1" dirty="0">
                <a:solidFill>
                  <a:schemeClr val="bg1"/>
                </a:solidFill>
                <a:latin typeface="Times New Roman" pitchFamily="18" charset="0"/>
                <a:cs typeface="Times New Roman" pitchFamily="18" charset="0"/>
              </a:rPr>
              <a:t>Từ như thế nào thì có thể coi là từ ngữ chủ đề của đoạn văn?</a:t>
            </a:r>
          </a:p>
          <a:p>
            <a:pPr algn="just"/>
            <a:r>
              <a:rPr lang="vi-VN" sz="2400" b="1" dirty="0">
                <a:solidFill>
                  <a:schemeClr val="bg1"/>
                </a:solidFill>
                <a:latin typeface="Times New Roman" pitchFamily="18" charset="0"/>
                <a:cs typeface="Times New Roman" pitchFamily="18" charset="0"/>
              </a:rPr>
              <a:t>A. Thường được dùng để làm đề mục hoặc được lặp đi lặp lại nhiều lần</a:t>
            </a:r>
          </a:p>
          <a:p>
            <a:pPr algn="just"/>
            <a:r>
              <a:rPr lang="vi-VN" sz="2400" b="1" dirty="0">
                <a:solidFill>
                  <a:schemeClr val="bg1"/>
                </a:solidFill>
                <a:latin typeface="Times New Roman" pitchFamily="18" charset="0"/>
                <a:cs typeface="Times New Roman" pitchFamily="18" charset="0"/>
              </a:rPr>
              <a:t>B. Được đặt ở đầu hoặc cuối đoạn văn</a:t>
            </a:r>
          </a:p>
          <a:p>
            <a:pPr algn="just"/>
            <a:r>
              <a:rPr lang="vi-VN" sz="2400" b="1" dirty="0">
                <a:solidFill>
                  <a:schemeClr val="bg1"/>
                </a:solidFill>
                <a:latin typeface="Times New Roman" pitchFamily="18" charset="0"/>
                <a:cs typeface="Times New Roman" pitchFamily="18" charset="0"/>
              </a:rPr>
              <a:t>C. Cả A, B đều đúng</a:t>
            </a:r>
          </a:p>
          <a:p>
            <a:pPr algn="just"/>
            <a:r>
              <a:rPr lang="vi-VN" sz="2400" b="1" dirty="0">
                <a:solidFill>
                  <a:schemeClr val="bg1"/>
                </a:solidFill>
                <a:latin typeface="Times New Roman" pitchFamily="18" charset="0"/>
                <a:cs typeface="Times New Roman" pitchFamily="18" charset="0"/>
              </a:rPr>
              <a:t>D. Cả A, B đều sai</a:t>
            </a:r>
            <a:endParaRPr lang="vi-VN" sz="2400" b="1" i="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0258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1250066" y="1354238"/>
            <a:ext cx="2534668" cy="584775"/>
          </a:xfrm>
          <a:prstGeom prst="rect">
            <a:avLst/>
          </a:prstGeom>
          <a:noFill/>
        </p:spPr>
        <p:txBody>
          <a:bodyPr wrap="none" rtlCol="0">
            <a:spAutoFit/>
          </a:bodyPr>
          <a:lstStyle/>
          <a:p>
            <a:r>
              <a:rPr lang="en-US" sz="3200">
                <a:solidFill>
                  <a:prstClr val="white"/>
                </a:solidFill>
                <a:latin typeface="Times New Roman" pitchFamily="18" charset="0"/>
                <a:cs typeface="Times New Roman" panose="02020603050405020304" pitchFamily="18" charset="0"/>
              </a:rPr>
              <a:t>Câu hỏi số 4 ?</a:t>
            </a:r>
          </a:p>
        </p:txBody>
      </p:sp>
      <p:sp>
        <p:nvSpPr>
          <p:cNvPr id="6" name="TextBox 5">
            <a:extLst>
              <a:ext uri="{FF2B5EF4-FFF2-40B4-BE49-F238E27FC236}">
                <a16:creationId xmlns:a16="http://schemas.microsoft.com/office/drawing/2014/main" id="{F6E535D8-67EC-45C9-8FD9-E06670C45FE9}"/>
              </a:ext>
            </a:extLst>
          </p:cNvPr>
          <p:cNvSpPr txBox="1"/>
          <p:nvPr/>
        </p:nvSpPr>
        <p:spPr>
          <a:xfrm>
            <a:off x="1250066" y="3300714"/>
            <a:ext cx="1849994" cy="584775"/>
          </a:xfrm>
          <a:prstGeom prst="rect">
            <a:avLst/>
          </a:prstGeom>
          <a:noFill/>
        </p:spPr>
        <p:txBody>
          <a:bodyPr wrap="none" rtlCol="0">
            <a:spAutoFit/>
          </a:bodyPr>
          <a:lstStyle/>
          <a:p>
            <a:r>
              <a:rPr lang="en-US" sz="3200" dirty="0" err="1">
                <a:solidFill>
                  <a:prstClr val="white"/>
                </a:solidFill>
                <a:latin typeface="Times New Roman" pitchFamily="18" charset="0"/>
                <a:cs typeface="Times New Roman" panose="02020603050405020304" pitchFamily="18" charset="0"/>
              </a:rPr>
              <a:t>Đáp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án</a:t>
            </a:r>
            <a:r>
              <a:rPr lang="en-US" sz="3200" dirty="0">
                <a:solidFill>
                  <a:prstClr val="white"/>
                </a:solidFill>
                <a:latin typeface="Times New Roman" panose="02020603050405020304" pitchFamily="18" charset="0"/>
                <a:cs typeface="Times New Roman" panose="02020603050405020304" pitchFamily="18" charset="0"/>
              </a:rPr>
              <a:t>: A</a:t>
            </a:r>
          </a:p>
        </p:txBody>
      </p:sp>
      <p:sp>
        <p:nvSpPr>
          <p:cNvPr id="3" name="Rectangle 2"/>
          <p:cNvSpPr/>
          <p:nvPr/>
        </p:nvSpPr>
        <p:spPr>
          <a:xfrm>
            <a:off x="4258613" y="797225"/>
            <a:ext cx="6752823" cy="4893647"/>
          </a:xfrm>
          <a:prstGeom prst="rect">
            <a:avLst/>
          </a:prstGeom>
        </p:spPr>
        <p:txBody>
          <a:bodyPr wrap="square">
            <a:spAutoFit/>
          </a:bodyPr>
          <a:lstStyle/>
          <a:p>
            <a:pPr algn="just"/>
            <a:r>
              <a:rPr lang="vi-VN" sz="2400" dirty="0">
                <a:solidFill>
                  <a:schemeClr val="bg1"/>
                </a:solidFill>
                <a:latin typeface="Times New Roman" pitchFamily="18" charset="0"/>
                <a:cs typeface="Times New Roman" pitchFamily="18" charset="0"/>
              </a:rPr>
              <a:t>Đoạn văn sau được trình bày theo cách nào?</a:t>
            </a:r>
          </a:p>
          <a:p>
            <a:pPr algn="just"/>
            <a:r>
              <a:rPr lang="vi-VN" sz="2400" dirty="0">
                <a:solidFill>
                  <a:schemeClr val="bg1"/>
                </a:solidFill>
                <a:latin typeface="Times New Roman" pitchFamily="18" charset="0"/>
                <a:cs typeface="Times New Roman" pitchFamily="18" charset="0"/>
              </a:rPr>
              <a:t>Tắt đèn là một trong những thành tựu xuất sắc của tiểu thuyết Việt Nam trước Cách mạng. Kết cấu tác phẩm chặt chẽ, rất liền mạch, giàu kịch tính. Đặc biệt, với số trang ít ỏi, Tắt đèn đã dựng lên nhiều tính cách điển hình khá hoàn chỉnh trong một số hoàn cành điển hình. Khi vừa ra đời, tác phẩm đã được dư luận tiến bộ nhiệt liệt hoan nghênh.</a:t>
            </a:r>
          </a:p>
          <a:p>
            <a:pPr algn="r"/>
            <a:r>
              <a:rPr lang="vi-VN" sz="2400" dirty="0">
                <a:solidFill>
                  <a:schemeClr val="bg1"/>
                </a:solidFill>
                <a:latin typeface="Times New Roman" pitchFamily="18" charset="0"/>
                <a:cs typeface="Times New Roman" pitchFamily="18" charset="0"/>
              </a:rPr>
              <a:t>(Nguyễn Hoàng Khung)</a:t>
            </a:r>
          </a:p>
          <a:p>
            <a:pPr algn="just"/>
            <a:r>
              <a:rPr lang="vi-VN" sz="2400" dirty="0">
                <a:solidFill>
                  <a:schemeClr val="bg1"/>
                </a:solidFill>
                <a:latin typeface="Times New Roman" pitchFamily="18" charset="0"/>
                <a:cs typeface="Times New Roman" pitchFamily="18" charset="0"/>
              </a:rPr>
              <a:t>A. Diễn dịch</a:t>
            </a:r>
          </a:p>
          <a:p>
            <a:pPr algn="just"/>
            <a:r>
              <a:rPr lang="vi-VN" sz="2400" dirty="0">
                <a:solidFill>
                  <a:schemeClr val="bg1"/>
                </a:solidFill>
                <a:latin typeface="Times New Roman" pitchFamily="18" charset="0"/>
                <a:cs typeface="Times New Roman" pitchFamily="18" charset="0"/>
              </a:rPr>
              <a:t>B. Quy nạp</a:t>
            </a:r>
          </a:p>
          <a:p>
            <a:pPr algn="just"/>
            <a:r>
              <a:rPr lang="vi-VN" sz="2400" dirty="0">
                <a:solidFill>
                  <a:schemeClr val="bg1"/>
                </a:solidFill>
                <a:latin typeface="Times New Roman" pitchFamily="18" charset="0"/>
                <a:cs typeface="Times New Roman" pitchFamily="18" charset="0"/>
              </a:rPr>
              <a:t>C. Song hành</a:t>
            </a:r>
          </a:p>
          <a:p>
            <a:pPr algn="just"/>
            <a:r>
              <a:rPr lang="vi-VN" sz="2400" dirty="0">
                <a:solidFill>
                  <a:schemeClr val="bg1"/>
                </a:solidFill>
                <a:latin typeface="Times New Roman" pitchFamily="18" charset="0"/>
                <a:cs typeface="Times New Roman" pitchFamily="18" charset="0"/>
              </a:rPr>
              <a:t>D. Liệt kê</a:t>
            </a:r>
            <a:endParaRPr lang="vi-VN" sz="2400" b="0" i="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25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矩形 305"/>
          <p:cNvSpPr/>
          <p:nvPr/>
        </p:nvSpPr>
        <p:spPr>
          <a:xfrm>
            <a:off x="14770" y="5494539"/>
            <a:ext cx="12192000" cy="1259836"/>
          </a:xfrm>
          <a:prstGeom prst="rect">
            <a:avLst/>
          </a:prstGeom>
          <a:gradFill>
            <a:gsLst>
              <a:gs pos="0">
                <a:schemeClr val="bg1">
                  <a:lumMod val="75000"/>
                  <a:alpha val="51000"/>
                </a:schemeClr>
              </a:gs>
              <a:gs pos="100000">
                <a:srgbClr val="F4F3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2" name="组合 1"/>
          <p:cNvGrpSpPr/>
          <p:nvPr/>
        </p:nvGrpSpPr>
        <p:grpSpPr>
          <a:xfrm>
            <a:off x="1096069" y="5318637"/>
            <a:ext cx="9535155" cy="2163365"/>
            <a:chOff x="1685647" y="3197027"/>
            <a:chExt cx="8577897" cy="3167382"/>
          </a:xfrm>
        </p:grpSpPr>
        <p:sp>
          <p:nvSpPr>
            <p:cNvPr id="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4" name="Group 26"/>
            <p:cNvGrpSpPr>
              <a:grpSpLocks noChangeAspect="1"/>
            </p:cNvGrpSpPr>
            <p:nvPr/>
          </p:nvGrpSpPr>
          <p:grpSpPr bwMode="auto">
            <a:xfrm>
              <a:off x="2133872" y="3197027"/>
              <a:ext cx="7924257" cy="2195757"/>
              <a:chOff x="-40" y="982"/>
              <a:chExt cx="7747" cy="2356"/>
            </a:xfrm>
          </p:grpSpPr>
          <p:sp>
            <p:nvSpPr>
              <p:cNvPr id="5" name="Freeform 27"/>
              <p:cNvSpPr>
                <a:spLocks/>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6" name="Freeform 28"/>
              <p:cNvSpPr>
                <a:spLocks/>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7" name="Freeform 29"/>
              <p:cNvSpPr>
                <a:spLocks/>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8" name="Freeform 30"/>
              <p:cNvSpPr>
                <a:spLocks/>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9" name="Freeform 31"/>
              <p:cNvSpPr>
                <a:spLocks/>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0" name="Freeform 32"/>
              <p:cNvSpPr>
                <a:spLocks/>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1" name="Freeform 33"/>
              <p:cNvSpPr>
                <a:spLocks/>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2" name="Freeform 34"/>
              <p:cNvSpPr>
                <a:spLocks/>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3" name="Freeform 35"/>
              <p:cNvSpPr>
                <a:spLocks/>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4" name="Freeform 36"/>
              <p:cNvSpPr>
                <a:spLocks/>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5" name="Freeform 37"/>
              <p:cNvSpPr>
                <a:spLocks/>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6" name="Freeform 38"/>
              <p:cNvSpPr>
                <a:spLocks/>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7" name="Freeform 39"/>
              <p:cNvSpPr>
                <a:spLocks/>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8" name="Freeform 40"/>
              <p:cNvSpPr>
                <a:spLocks/>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19" name="Freeform 41"/>
              <p:cNvSpPr>
                <a:spLocks/>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20" name="Freeform 42"/>
              <p:cNvSpPr>
                <a:spLocks/>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21" name="Freeform 43"/>
              <p:cNvSpPr>
                <a:spLocks/>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22" name="Freeform 44"/>
              <p:cNvSpPr>
                <a:spLocks/>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
            <p:nvSpPr>
              <p:cNvPr id="23" name="Freeform 45"/>
              <p:cNvSpPr>
                <a:spLocks/>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grpSp>
      </p:grpSp>
      <p:grpSp>
        <p:nvGrpSpPr>
          <p:cNvPr id="367" name="Group 3"/>
          <p:cNvGrpSpPr/>
          <p:nvPr/>
        </p:nvGrpSpPr>
        <p:grpSpPr>
          <a:xfrm rot="10800000">
            <a:off x="2194821" y="-198086"/>
            <a:ext cx="412706" cy="1820482"/>
            <a:chOff x="4980416" y="5037518"/>
            <a:chExt cx="412706" cy="1820482"/>
          </a:xfrm>
        </p:grpSpPr>
        <p:sp>
          <p:nvSpPr>
            <p:cNvPr id="36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79" name="Group 4"/>
          <p:cNvGrpSpPr/>
          <p:nvPr/>
        </p:nvGrpSpPr>
        <p:grpSpPr>
          <a:xfrm rot="10800000">
            <a:off x="1672375" y="-198086"/>
            <a:ext cx="412706" cy="2155512"/>
            <a:chOff x="5502862" y="5355294"/>
            <a:chExt cx="412706" cy="1502706"/>
          </a:xfrm>
        </p:grpSpPr>
        <p:sp>
          <p:nvSpPr>
            <p:cNvPr id="38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1" name="Group 7"/>
          <p:cNvGrpSpPr/>
          <p:nvPr/>
        </p:nvGrpSpPr>
        <p:grpSpPr>
          <a:xfrm rot="10800000">
            <a:off x="220837" y="-198086"/>
            <a:ext cx="407320" cy="1502706"/>
            <a:chOff x="6959786" y="5355294"/>
            <a:chExt cx="407320" cy="1502706"/>
          </a:xfrm>
        </p:grpSpPr>
        <p:sp>
          <p:nvSpPr>
            <p:cNvPr id="39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3" name="Group 5"/>
          <p:cNvGrpSpPr/>
          <p:nvPr/>
        </p:nvGrpSpPr>
        <p:grpSpPr>
          <a:xfrm rot="10800000">
            <a:off x="1176187" y="-195393"/>
            <a:ext cx="403952" cy="2588666"/>
            <a:chOff x="6007804" y="4266641"/>
            <a:chExt cx="403952" cy="2588666"/>
          </a:xfrm>
        </p:grpSpPr>
        <p:sp>
          <p:nvSpPr>
            <p:cNvPr id="404"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5"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6"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7"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8"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9"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0"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1"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2"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3"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4"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15" name="Group 6"/>
          <p:cNvGrpSpPr/>
          <p:nvPr/>
        </p:nvGrpSpPr>
        <p:grpSpPr>
          <a:xfrm rot="10800000">
            <a:off x="698175" y="-195393"/>
            <a:ext cx="409339" cy="3142082"/>
            <a:chOff x="6480429" y="3713225"/>
            <a:chExt cx="409339" cy="3142082"/>
          </a:xfrm>
        </p:grpSpPr>
        <p:sp>
          <p:nvSpPr>
            <p:cNvPr id="416"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7"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8"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9"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0"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1"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2"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3"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4"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5"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6"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9" name="Group 3"/>
          <p:cNvGrpSpPr/>
          <p:nvPr/>
        </p:nvGrpSpPr>
        <p:grpSpPr>
          <a:xfrm rot="10800000">
            <a:off x="4492137" y="-207511"/>
            <a:ext cx="412706" cy="1820482"/>
            <a:chOff x="4980416" y="5037518"/>
            <a:chExt cx="412706" cy="1820482"/>
          </a:xfrm>
        </p:grpSpPr>
        <p:sp>
          <p:nvSpPr>
            <p:cNvPr id="47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0" name="Group 4"/>
          <p:cNvGrpSpPr/>
          <p:nvPr/>
        </p:nvGrpSpPr>
        <p:grpSpPr>
          <a:xfrm rot="10800000">
            <a:off x="3904878" y="-198086"/>
            <a:ext cx="412706" cy="1502706"/>
            <a:chOff x="5502862" y="5355294"/>
            <a:chExt cx="412706" cy="1502706"/>
          </a:xfrm>
        </p:grpSpPr>
        <p:sp>
          <p:nvSpPr>
            <p:cNvPr id="46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1" name="Group 7"/>
          <p:cNvGrpSpPr/>
          <p:nvPr/>
        </p:nvGrpSpPr>
        <p:grpSpPr>
          <a:xfrm rot="10800000">
            <a:off x="2716594" y="-207437"/>
            <a:ext cx="407320" cy="2013200"/>
            <a:chOff x="6959786" y="5355294"/>
            <a:chExt cx="407320" cy="1502706"/>
          </a:xfrm>
        </p:grpSpPr>
        <p:sp>
          <p:nvSpPr>
            <p:cNvPr id="456"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7"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8"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9"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0"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1"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2"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3"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4"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5"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6"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2" name="Group 5"/>
          <p:cNvGrpSpPr/>
          <p:nvPr/>
        </p:nvGrpSpPr>
        <p:grpSpPr>
          <a:xfrm rot="10800000">
            <a:off x="3281126" y="-204744"/>
            <a:ext cx="403952" cy="2167807"/>
            <a:chOff x="6007804" y="4266641"/>
            <a:chExt cx="403952" cy="2588666"/>
          </a:xfrm>
        </p:grpSpPr>
        <p:sp>
          <p:nvSpPr>
            <p:cNvPr id="445"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6"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7"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8"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9"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0"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1"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2"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3"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4"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5"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3" name="Group 6"/>
          <p:cNvGrpSpPr/>
          <p:nvPr/>
        </p:nvGrpSpPr>
        <p:grpSpPr>
          <a:xfrm rot="10800000">
            <a:off x="11385624" y="-232268"/>
            <a:ext cx="409339" cy="3142082"/>
            <a:chOff x="6480429" y="3713225"/>
            <a:chExt cx="409339" cy="3142082"/>
          </a:xfrm>
        </p:grpSpPr>
        <p:sp>
          <p:nvSpPr>
            <p:cNvPr id="43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9" name="Group 5"/>
          <p:cNvGrpSpPr/>
          <p:nvPr/>
        </p:nvGrpSpPr>
        <p:grpSpPr>
          <a:xfrm rot="10800000">
            <a:off x="5037570" y="-204818"/>
            <a:ext cx="403952" cy="2167807"/>
            <a:chOff x="6007804" y="4266641"/>
            <a:chExt cx="403952" cy="2588666"/>
          </a:xfrm>
        </p:grpSpPr>
        <p:sp>
          <p:nvSpPr>
            <p:cNvPr id="49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01" name="Group 3"/>
          <p:cNvGrpSpPr/>
          <p:nvPr/>
        </p:nvGrpSpPr>
        <p:grpSpPr>
          <a:xfrm rot="10800000">
            <a:off x="8519907" y="-245273"/>
            <a:ext cx="412706" cy="1820482"/>
            <a:chOff x="4980416" y="5037518"/>
            <a:chExt cx="412706" cy="1820482"/>
          </a:xfrm>
        </p:grpSpPr>
        <p:sp>
          <p:nvSpPr>
            <p:cNvPr id="50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3" name="Group 4"/>
          <p:cNvGrpSpPr/>
          <p:nvPr/>
        </p:nvGrpSpPr>
        <p:grpSpPr>
          <a:xfrm rot="10800000">
            <a:off x="7997461" y="-245273"/>
            <a:ext cx="412706" cy="2155512"/>
            <a:chOff x="5502862" y="5355294"/>
            <a:chExt cx="412706" cy="1502706"/>
          </a:xfrm>
        </p:grpSpPr>
        <p:sp>
          <p:nvSpPr>
            <p:cNvPr id="51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5" name="Group 3"/>
          <p:cNvGrpSpPr/>
          <p:nvPr/>
        </p:nvGrpSpPr>
        <p:grpSpPr>
          <a:xfrm rot="10800000">
            <a:off x="10817223" y="-254699"/>
            <a:ext cx="412706" cy="2460133"/>
            <a:chOff x="4980416" y="5037518"/>
            <a:chExt cx="412706" cy="1820482"/>
          </a:xfrm>
        </p:grpSpPr>
        <p:sp>
          <p:nvSpPr>
            <p:cNvPr id="52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37" name="Group 4"/>
          <p:cNvGrpSpPr/>
          <p:nvPr/>
        </p:nvGrpSpPr>
        <p:grpSpPr>
          <a:xfrm rot="10800000">
            <a:off x="10229964" y="-245273"/>
            <a:ext cx="412706" cy="2631814"/>
            <a:chOff x="5502862" y="5355294"/>
            <a:chExt cx="412706" cy="1502706"/>
          </a:xfrm>
        </p:grpSpPr>
        <p:sp>
          <p:nvSpPr>
            <p:cNvPr id="53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9" name="Group 7"/>
          <p:cNvGrpSpPr/>
          <p:nvPr/>
        </p:nvGrpSpPr>
        <p:grpSpPr>
          <a:xfrm rot="10800000">
            <a:off x="9041680" y="-254624"/>
            <a:ext cx="407320" cy="2013200"/>
            <a:chOff x="6959786" y="5355294"/>
            <a:chExt cx="407320" cy="1502706"/>
          </a:xfrm>
        </p:grpSpPr>
        <p:sp>
          <p:nvSpPr>
            <p:cNvPr id="55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61" name="Group 5"/>
          <p:cNvGrpSpPr/>
          <p:nvPr/>
        </p:nvGrpSpPr>
        <p:grpSpPr>
          <a:xfrm rot="10800000">
            <a:off x="9606212" y="-251932"/>
            <a:ext cx="403952" cy="2106477"/>
            <a:chOff x="6007804" y="4266641"/>
            <a:chExt cx="403952" cy="2588666"/>
          </a:xfrm>
        </p:grpSpPr>
        <p:sp>
          <p:nvSpPr>
            <p:cNvPr id="56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73" name="Group 6"/>
          <p:cNvGrpSpPr/>
          <p:nvPr/>
        </p:nvGrpSpPr>
        <p:grpSpPr>
          <a:xfrm rot="10800000">
            <a:off x="7382406" y="-225683"/>
            <a:ext cx="409339" cy="2412631"/>
            <a:chOff x="6480429" y="3713225"/>
            <a:chExt cx="409339" cy="3142082"/>
          </a:xfrm>
        </p:grpSpPr>
        <p:sp>
          <p:nvSpPr>
            <p:cNvPr id="57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85" name="Group 4"/>
          <p:cNvGrpSpPr/>
          <p:nvPr/>
        </p:nvGrpSpPr>
        <p:grpSpPr>
          <a:xfrm rot="10800000">
            <a:off x="6779496" y="-218284"/>
            <a:ext cx="412706" cy="1502706"/>
            <a:chOff x="5502862" y="5355294"/>
            <a:chExt cx="412706" cy="1502706"/>
          </a:xfrm>
        </p:grpSpPr>
        <p:sp>
          <p:nvSpPr>
            <p:cNvPr id="58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97" name="Group 7"/>
          <p:cNvGrpSpPr/>
          <p:nvPr/>
        </p:nvGrpSpPr>
        <p:grpSpPr>
          <a:xfrm rot="10800000">
            <a:off x="5599818" y="-228050"/>
            <a:ext cx="407320" cy="2013200"/>
            <a:chOff x="6959786" y="5355294"/>
            <a:chExt cx="407320" cy="1502706"/>
          </a:xfrm>
        </p:grpSpPr>
        <p:sp>
          <p:nvSpPr>
            <p:cNvPr id="59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9" name="Group 5"/>
          <p:cNvGrpSpPr/>
          <p:nvPr/>
        </p:nvGrpSpPr>
        <p:grpSpPr>
          <a:xfrm rot="10800000">
            <a:off x="6164350" y="-225357"/>
            <a:ext cx="403952" cy="2167807"/>
            <a:chOff x="6007804" y="4266641"/>
            <a:chExt cx="403952" cy="2588666"/>
          </a:xfrm>
        </p:grpSpPr>
        <p:sp>
          <p:nvSpPr>
            <p:cNvPr id="61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622" name="文本框 621"/>
          <p:cNvSpPr txBox="1"/>
          <p:nvPr/>
        </p:nvSpPr>
        <p:spPr>
          <a:xfrm>
            <a:off x="311943" y="2104966"/>
            <a:ext cx="11712950" cy="2554545"/>
          </a:xfrm>
          <a:prstGeom prst="rect">
            <a:avLst/>
          </a:prstGeom>
          <a:noFill/>
        </p:spPr>
        <p:txBody>
          <a:bodyPr wrap="none" rtlCol="0">
            <a:spAutoFit/>
          </a:bodyPr>
          <a:lstStyle/>
          <a:p>
            <a:pPr algn="ctr"/>
            <a:r>
              <a:rPr lang="en-US" altLang="zh-CN" sz="8000" b="1">
                <a:solidFill>
                  <a:srgbClr val="B81B41"/>
                </a:solidFill>
                <a:latin typeface="Times New Roman" panose="02020603050405020304" pitchFamily="18" charset="0"/>
                <a:ea typeface="微软雅黑" panose="020B0503020204020204" pitchFamily="34" charset="-122"/>
                <a:cs typeface="Times New Roman" panose="02020603050405020304" pitchFamily="18" charset="0"/>
              </a:rPr>
              <a:t>XÂY </a:t>
            </a:r>
            <a:r>
              <a:rPr lang="en-US" altLang="zh-CN" sz="8000" b="1" dirty="0">
                <a:solidFill>
                  <a:srgbClr val="B81B41"/>
                </a:solidFill>
                <a:latin typeface="Times New Roman" panose="02020603050405020304" pitchFamily="18" charset="0"/>
                <a:ea typeface="微软雅黑" panose="020B0503020204020204" pitchFamily="34" charset="-122"/>
                <a:cs typeface="Times New Roman" panose="02020603050405020304" pitchFamily="18" charset="0"/>
              </a:rPr>
              <a:t>DỰNG ĐOẠN VĂN </a:t>
            </a:r>
          </a:p>
          <a:p>
            <a:pPr algn="ctr"/>
            <a:r>
              <a:rPr lang="en-US" altLang="zh-CN" sz="8000" b="1" dirty="0">
                <a:solidFill>
                  <a:srgbClr val="B81B41"/>
                </a:solidFill>
                <a:latin typeface="Times New Roman" panose="02020603050405020304" pitchFamily="18" charset="0"/>
                <a:ea typeface="微软雅黑" panose="020B0503020204020204" pitchFamily="34" charset="-122"/>
                <a:cs typeface="Times New Roman" panose="02020603050405020304" pitchFamily="18" charset="0"/>
              </a:rPr>
              <a:t>TRONG VĂN BẢN</a:t>
            </a:r>
            <a:endParaRPr lang="zh-CN" altLang="en-US" sz="8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23" name="图片 62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19040" y="4189054"/>
            <a:ext cx="5577058" cy="1757881"/>
          </a:xfrm>
          <a:prstGeom prst="rect">
            <a:avLst/>
          </a:prstGeom>
        </p:spPr>
      </p:pic>
    </p:spTree>
    <p:extLst>
      <p:ext uri="{BB962C8B-B14F-4D97-AF65-F5344CB8AC3E}">
        <p14:creationId xmlns:p14="http://schemas.microsoft.com/office/powerpoint/2010/main" val="9021595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623"/>
                                            </p:tgtEl>
                                            <p:attrNameLst>
                                              <p:attrName>style.visibility</p:attrName>
                                            </p:attrNameLst>
                                          </p:cBhvr>
                                          <p:to>
                                            <p:strVal val="visible"/>
                                          </p:to>
                                        </p:set>
                                        <p:anim calcmode="lin" valueType="num" p14:bounceEnd="40000">
                                          <p:cBhvr additive="base">
                                            <p:cTn id="7" dur="1000" fill="hold"/>
                                            <p:tgtEl>
                                              <p:spTgt spid="623"/>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6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623"/>
                                            </p:tgtEl>
                                            <p:attrNameLst>
                                              <p:attrName>style.visibility</p:attrName>
                                            </p:attrNameLst>
                                          </p:cBhvr>
                                          <p:to>
                                            <p:strVal val="visible"/>
                                          </p:to>
                                        </p:set>
                                        <p:anim calcmode="lin" valueType="num">
                                          <p:cBhvr additive="base">
                                            <p:cTn id="7" dur="1000" fill="hold"/>
                                            <p:tgtEl>
                                              <p:spTgt spid="623"/>
                                            </p:tgtEl>
                                            <p:attrNameLst>
                                              <p:attrName>ppt_x</p:attrName>
                                            </p:attrNameLst>
                                          </p:cBhvr>
                                          <p:tavLst>
                                            <p:tav tm="0">
                                              <p:val>
                                                <p:strVal val="1+#ppt_w/2"/>
                                              </p:val>
                                            </p:tav>
                                            <p:tav tm="100000">
                                              <p:val>
                                                <p:strVal val="#ppt_x"/>
                                              </p:val>
                                            </p:tav>
                                          </p:tavLst>
                                        </p:anim>
                                        <p:anim calcmode="lin" valueType="num">
                                          <p:cBhvr additive="base">
                                            <p:cTn id="8" dur="1000" fill="hold"/>
                                            <p:tgtEl>
                                              <p:spTgt spid="6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81378" y="153475"/>
            <a:ext cx="5029200" cy="769441"/>
          </a:xfrm>
          <a:prstGeom prst="rect">
            <a:avLst/>
          </a:prstGeom>
          <a:noFill/>
          <a:ln>
            <a:solidFill>
              <a:srgbClr val="FF0000"/>
            </a:solidFill>
          </a:ln>
        </p:spPr>
        <p:txBody>
          <a:bodyPr wrap="square" rtlCol="0">
            <a:spAutoFit/>
          </a:bodyPr>
          <a:lstStyle/>
          <a:p>
            <a:r>
              <a:rPr lang="en-US" sz="4400" b="1" dirty="0">
                <a:latin typeface="Times New Roman" pitchFamily="18" charset="0"/>
                <a:cs typeface="Times New Roman" pitchFamily="18" charset="0"/>
              </a:rPr>
              <a:t>III. LUYỆN TẬP</a:t>
            </a:r>
          </a:p>
        </p:txBody>
      </p:sp>
      <p:sp>
        <p:nvSpPr>
          <p:cNvPr id="13" name="TextBox 12"/>
          <p:cNvSpPr txBox="1"/>
          <p:nvPr/>
        </p:nvSpPr>
        <p:spPr>
          <a:xfrm>
            <a:off x="181378" y="991674"/>
            <a:ext cx="2362200" cy="707886"/>
          </a:xfrm>
          <a:prstGeom prst="rect">
            <a:avLst/>
          </a:prstGeom>
          <a:noFill/>
          <a:ln>
            <a:solidFill>
              <a:srgbClr val="FF0000"/>
            </a:solidFill>
          </a:ln>
        </p:spPr>
        <p:txBody>
          <a:bodyPr wrap="square" rtlCol="0">
            <a:spAutoFit/>
          </a:bodyPr>
          <a:lstStyle/>
          <a:p>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 1.  </a:t>
            </a:r>
          </a:p>
        </p:txBody>
      </p:sp>
      <p:sp>
        <p:nvSpPr>
          <p:cNvPr id="14" name="AutoShape 11"/>
          <p:cNvSpPr>
            <a:spLocks noChangeArrowheads="1"/>
          </p:cNvSpPr>
          <p:nvPr/>
        </p:nvSpPr>
        <p:spPr bwMode="auto">
          <a:xfrm>
            <a:off x="943378" y="1601274"/>
            <a:ext cx="7162800" cy="3429000"/>
          </a:xfrm>
          <a:prstGeom prst="cloudCallout">
            <a:avLst>
              <a:gd name="adj1" fmla="val -53935"/>
              <a:gd name="adj2" fmla="val 46736"/>
            </a:avLst>
          </a:prstGeom>
          <a:noFill/>
          <a:ln w="9525">
            <a:solidFill>
              <a:srgbClr val="FF0000"/>
            </a:solidFill>
            <a:round/>
            <a:headEnd/>
            <a:tailEnd/>
          </a:ln>
          <a:effectLst/>
        </p:spPr>
        <p:txBody>
          <a:bodyPr/>
          <a:lstStyle/>
          <a:p>
            <a:pPr algn="just"/>
            <a:r>
              <a:rPr lang="en-US" sz="4000" b="1" dirty="0" err="1">
                <a:solidFill>
                  <a:srgbClr val="0000CC"/>
                </a:solidFill>
                <a:latin typeface="Times New Roman" pitchFamily="18" charset="0"/>
                <a:cs typeface="Times New Roman" pitchFamily="18" charset="0"/>
              </a:rPr>
              <a:t>Văn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bản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chia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thành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mấy</a:t>
            </a:r>
            <a:r>
              <a:rPr lang="en-US" sz="4000" b="1" dirty="0">
                <a:solidFill>
                  <a:srgbClr val="0000CC"/>
                </a:solidFill>
                <a:latin typeface="Times New Roman" pitchFamily="18" charset="0"/>
                <a:cs typeface="Times New Roman" pitchFamily="18" charset="0"/>
              </a:rPr>
              <a:t> ý </a:t>
            </a:r>
            <a:r>
              <a:rPr lang="en-US" sz="4000" b="1" dirty="0" err="1">
                <a:solidFill>
                  <a:srgbClr val="0000CC"/>
                </a:solidFill>
                <a:latin typeface="Times New Roman" pitchFamily="18" charset="0"/>
                <a:cs typeface="Times New Roman" pitchFamily="18" charset="0"/>
              </a:rPr>
              <a:t>mỗi</a:t>
            </a:r>
            <a:r>
              <a:rPr lang="en-US" sz="4000" b="1" dirty="0">
                <a:solidFill>
                  <a:srgbClr val="0000CC"/>
                </a:solidFill>
                <a:latin typeface="Times New Roman" pitchFamily="18" charset="0"/>
                <a:cs typeface="Times New Roman" pitchFamily="18" charset="0"/>
              </a:rPr>
              <a:t> ý </a:t>
            </a:r>
            <a:r>
              <a:rPr lang="en-US" sz="4000" b="1" dirty="0" err="1">
                <a:solidFill>
                  <a:srgbClr val="0000CC"/>
                </a:solidFill>
                <a:latin typeface="Times New Roman" pitchFamily="18" charset="0"/>
                <a:cs typeface="Times New Roman" pitchFamily="18" charset="0"/>
              </a:rPr>
              <a:t>diễn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đạt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văn</a:t>
            </a:r>
            <a:r>
              <a:rPr lang="en-US" sz="4000" b="1" dirty="0">
                <a:solidFill>
                  <a:srgbClr val="0000CC"/>
                </a:solidFill>
                <a:latin typeface="Times New Roman" pitchFamily="18" charset="0"/>
                <a:cs typeface="Times New Roman" pitchFamily="18" charset="0"/>
              </a:rPr>
              <a:t>?</a:t>
            </a:r>
          </a:p>
        </p:txBody>
      </p:sp>
      <p:grpSp>
        <p:nvGrpSpPr>
          <p:cNvPr id="15" name="Group 6"/>
          <p:cNvGrpSpPr/>
          <p:nvPr/>
        </p:nvGrpSpPr>
        <p:grpSpPr>
          <a:xfrm rot="5400000" flipV="1">
            <a:off x="8688751" y="1154794"/>
            <a:ext cx="678292" cy="5226707"/>
            <a:chOff x="6480429" y="3713225"/>
            <a:chExt cx="409339" cy="3142082"/>
          </a:xfrm>
        </p:grpSpPr>
        <p:sp>
          <p:nvSpPr>
            <p:cNvPr id="16"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7" name="Group 3"/>
          <p:cNvGrpSpPr/>
          <p:nvPr/>
        </p:nvGrpSpPr>
        <p:grpSpPr>
          <a:xfrm rot="5400000" flipV="1">
            <a:off x="8704727" y="2374091"/>
            <a:ext cx="663828" cy="3973595"/>
            <a:chOff x="4980416" y="5037518"/>
            <a:chExt cx="412706" cy="1820482"/>
          </a:xfrm>
        </p:grpSpPr>
        <p:sp>
          <p:nvSpPr>
            <p:cNvPr id="2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 name="Group 4"/>
          <p:cNvGrpSpPr/>
          <p:nvPr/>
        </p:nvGrpSpPr>
        <p:grpSpPr>
          <a:xfrm rot="5400000" flipV="1">
            <a:off x="8452097" y="3392356"/>
            <a:ext cx="680512" cy="3093641"/>
            <a:chOff x="5502862" y="5355294"/>
            <a:chExt cx="412706" cy="1502706"/>
          </a:xfrm>
        </p:grpSpPr>
        <p:sp>
          <p:nvSpPr>
            <p:cNvPr id="4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 name="Group 7"/>
          <p:cNvGrpSpPr/>
          <p:nvPr/>
        </p:nvGrpSpPr>
        <p:grpSpPr>
          <a:xfrm rot="16200000">
            <a:off x="8111185" y="5438878"/>
            <a:ext cx="682655" cy="1220627"/>
            <a:chOff x="6959786" y="5355294"/>
            <a:chExt cx="407320" cy="1502706"/>
          </a:xfrm>
        </p:grpSpPr>
        <p:sp>
          <p:nvSpPr>
            <p:cNvPr id="5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3" name="Group 5"/>
          <p:cNvGrpSpPr/>
          <p:nvPr/>
        </p:nvGrpSpPr>
        <p:grpSpPr>
          <a:xfrm rot="5400000" flipV="1">
            <a:off x="8254776" y="4416829"/>
            <a:ext cx="650476" cy="2198291"/>
            <a:chOff x="6007804" y="4266641"/>
            <a:chExt cx="403952" cy="2588666"/>
          </a:xfrm>
        </p:grpSpPr>
        <p:sp>
          <p:nvSpPr>
            <p:cNvPr id="64"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2"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3"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5" name="矩形 4"/>
          <p:cNvSpPr/>
          <p:nvPr/>
        </p:nvSpPr>
        <p:spPr>
          <a:xfrm>
            <a:off x="10988142"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矩形 380"/>
          <p:cNvSpPr/>
          <p:nvPr/>
        </p:nvSpPr>
        <p:spPr>
          <a:xfrm>
            <a:off x="10329648"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矩形 381"/>
          <p:cNvSpPr/>
          <p:nvPr/>
        </p:nvSpPr>
        <p:spPr>
          <a:xfrm>
            <a:off x="9667349"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矩形 382"/>
          <p:cNvSpPr/>
          <p:nvPr/>
        </p:nvSpPr>
        <p:spPr>
          <a:xfrm>
            <a:off x="9048072"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矩形 383"/>
          <p:cNvSpPr/>
          <p:nvPr/>
        </p:nvSpPr>
        <p:spPr>
          <a:xfrm>
            <a:off x="11622200"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直角三角形 5"/>
          <p:cNvSpPr/>
          <p:nvPr/>
        </p:nvSpPr>
        <p:spPr>
          <a:xfrm>
            <a:off x="9052681"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直角三角形 384"/>
          <p:cNvSpPr/>
          <p:nvPr/>
        </p:nvSpPr>
        <p:spPr>
          <a:xfrm>
            <a:off x="9679159"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直角三角形 385"/>
          <p:cNvSpPr/>
          <p:nvPr/>
        </p:nvSpPr>
        <p:spPr>
          <a:xfrm>
            <a:off x="10326948"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直角三角形 386"/>
          <p:cNvSpPr/>
          <p:nvPr/>
        </p:nvSpPr>
        <p:spPr>
          <a:xfrm>
            <a:off x="11004502"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直角三角形 387"/>
          <p:cNvSpPr/>
          <p:nvPr/>
        </p:nvSpPr>
        <p:spPr>
          <a:xfrm>
            <a:off x="11634010"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9060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4409" y="50446"/>
            <a:ext cx="5029200" cy="584775"/>
          </a:xfrm>
          <a:prstGeom prst="rect">
            <a:avLst/>
          </a:prstGeom>
          <a:noFill/>
          <a:ln>
            <a:solidFill>
              <a:schemeClr val="bg1"/>
            </a:solidFill>
          </a:ln>
        </p:spPr>
        <p:txBody>
          <a:bodyPr wrap="square" rtlCol="0">
            <a:spAutoFit/>
          </a:bodyPr>
          <a:lstStyle/>
          <a:p>
            <a:r>
              <a:rPr lang="en-US" sz="3200" b="1" dirty="0">
                <a:latin typeface="Times New Roman" pitchFamily="18" charset="0"/>
                <a:cs typeface="Times New Roman" pitchFamily="18" charset="0"/>
              </a:rPr>
              <a:t>III. LUYỆN TẬP</a:t>
            </a:r>
          </a:p>
        </p:txBody>
      </p:sp>
      <p:sp>
        <p:nvSpPr>
          <p:cNvPr id="18" name="TextBox 17"/>
          <p:cNvSpPr txBox="1"/>
          <p:nvPr/>
        </p:nvSpPr>
        <p:spPr>
          <a:xfrm>
            <a:off x="284409" y="888645"/>
            <a:ext cx="2362200" cy="523220"/>
          </a:xfrm>
          <a:prstGeom prst="rect">
            <a:avLst/>
          </a:prstGeom>
          <a:noFill/>
          <a:ln>
            <a:solidFill>
              <a:schemeClr val="bg1"/>
            </a:solidFill>
          </a:ln>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1.  </a:t>
            </a:r>
          </a:p>
        </p:txBody>
      </p:sp>
      <p:sp>
        <p:nvSpPr>
          <p:cNvPr id="19" name="Rectangle 8"/>
          <p:cNvSpPr>
            <a:spLocks noChangeArrowheads="1"/>
          </p:cNvSpPr>
          <p:nvPr/>
        </p:nvSpPr>
        <p:spPr bwMode="auto">
          <a:xfrm>
            <a:off x="284409" y="1650645"/>
            <a:ext cx="8763000" cy="1600200"/>
          </a:xfrm>
          <a:prstGeom prst="rect">
            <a:avLst/>
          </a:prstGeom>
          <a:noFill/>
          <a:ln w="9525">
            <a:solidFill>
              <a:schemeClr val="bg1"/>
            </a:solidFill>
            <a:miter lim="800000"/>
            <a:headEnd/>
            <a:tailEnd/>
          </a:ln>
          <a:effectLst/>
        </p:spPr>
        <p:txBody>
          <a:bodyPr/>
          <a:lstStyle/>
          <a:p>
            <a:pPr algn="just" eaLnBrk="1" hangingPunct="1">
              <a:spcBef>
                <a:spcPct val="20000"/>
              </a:spcBef>
            </a:pPr>
            <a:r>
              <a:rPr lang="en-US" sz="3600" b="1" dirty="0">
                <a:solidFill>
                  <a:srgbClr val="0000CC"/>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gồm</a:t>
            </a:r>
            <a:r>
              <a:rPr lang="en-US" sz="3600" b="1" dirty="0">
                <a:latin typeface="Times New Roman" pitchFamily="18" charset="0"/>
                <a:cs typeface="Times New Roman" pitchFamily="18" charset="0"/>
              </a:rPr>
              <a:t> 2 ý. </a:t>
            </a:r>
            <a:r>
              <a:rPr lang="en-US" sz="3600" b="1" dirty="0" err="1">
                <a:latin typeface="Times New Roman" pitchFamily="18" charset="0"/>
                <a:cs typeface="Times New Roman" pitchFamily="18" charset="0"/>
              </a:rPr>
              <a:t>Mỗi</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1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a:t>
            </a:r>
          </a:p>
        </p:txBody>
      </p:sp>
      <p:sp>
        <p:nvSpPr>
          <p:cNvPr id="20" name="Rectangle 8"/>
          <p:cNvSpPr>
            <a:spLocks noChangeArrowheads="1"/>
          </p:cNvSpPr>
          <p:nvPr/>
        </p:nvSpPr>
        <p:spPr bwMode="auto">
          <a:xfrm>
            <a:off x="284409" y="2812959"/>
            <a:ext cx="8686800" cy="2362200"/>
          </a:xfrm>
          <a:prstGeom prst="rect">
            <a:avLst/>
          </a:prstGeom>
          <a:noFill/>
          <a:ln w="9525">
            <a:solidFill>
              <a:schemeClr val="bg1"/>
            </a:solidFill>
            <a:miter lim="800000"/>
            <a:headEnd/>
            <a:tailEnd/>
          </a:ln>
          <a:effectLst/>
        </p:spPr>
        <p:txBody>
          <a:bodyPr/>
          <a:lstStyle/>
          <a:p>
            <a:pPr algn="just" eaLnBrk="1" hangingPunct="1">
              <a:spcBef>
                <a:spcPct val="20000"/>
              </a:spcBef>
            </a:pPr>
            <a:r>
              <a:rPr lang="en-US" sz="3600" b="1" dirty="0">
                <a:latin typeface="Times New Roman" pitchFamily="18" charset="0"/>
                <a:cs typeface="Times New Roman" pitchFamily="18" charset="0"/>
              </a:rPr>
              <a:t>* Ý 1. </a:t>
            </a:r>
            <a:r>
              <a:rPr lang="en-US" sz="3600" b="1" dirty="0" err="1">
                <a:latin typeface="Times New Roman" pitchFamily="18" charset="0"/>
                <a:cs typeface="Times New Roman" pitchFamily="18" charset="0"/>
              </a:rPr>
              <a:t>thầy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chủ</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r>
              <a:rPr lang="en-US" sz="3600" b="1" dirty="0">
                <a:latin typeface="Times New Roman" pitchFamily="18" charset="0"/>
                <a:cs typeface="Times New Roman" pitchFamily="18" charset="0"/>
              </a:rPr>
              <a:t>.</a:t>
            </a:r>
          </a:p>
          <a:p>
            <a:pPr algn="just" eaLnBrk="1" hangingPunct="1">
              <a:spcBef>
                <a:spcPct val="20000"/>
              </a:spcBef>
            </a:pPr>
            <a:r>
              <a:rPr lang="en-US" sz="3600" b="1" dirty="0">
                <a:latin typeface="Times New Roman" pitchFamily="18" charset="0"/>
                <a:cs typeface="Times New Roman" pitchFamily="18" charset="0"/>
              </a:rPr>
              <a:t>* Ý 2. </a:t>
            </a:r>
            <a:r>
              <a:rPr lang="en-US" sz="3600" b="1" dirty="0" err="1">
                <a:latin typeface="Times New Roman" pitchFamily="18" charset="0"/>
                <a:cs typeface="Times New Roman" pitchFamily="18" charset="0"/>
              </a:rPr>
              <a:t>thầy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nhầm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r>
              <a:rPr lang="en-US" sz="3600" b="1" dirty="0">
                <a:latin typeface="Times New Roman" pitchFamily="18" charset="0"/>
                <a:cs typeface="Times New Roman" pitchFamily="18" charset="0"/>
              </a:rPr>
              <a:t>.</a:t>
            </a:r>
          </a:p>
          <a:p>
            <a:pPr algn="just" eaLnBrk="1" hangingPunct="1">
              <a:spcBef>
                <a:spcPct val="20000"/>
              </a:spcBef>
              <a:buFont typeface="Arial" charset="0"/>
              <a:buChar char="•"/>
            </a:pPr>
            <a:endParaRPr lang="en-US" sz="3600" b="1" dirty="0">
              <a:latin typeface="Times New Roman" pitchFamily="18" charset="0"/>
              <a:cs typeface="Times New Roman" pitchFamily="18" charset="0"/>
            </a:endParaRPr>
          </a:p>
        </p:txBody>
      </p:sp>
      <p:grpSp>
        <p:nvGrpSpPr>
          <p:cNvPr id="11" name="Group 6"/>
          <p:cNvGrpSpPr/>
          <p:nvPr/>
        </p:nvGrpSpPr>
        <p:grpSpPr>
          <a:xfrm rot="5400000" flipV="1">
            <a:off x="8688751" y="1154794"/>
            <a:ext cx="678292" cy="5226707"/>
            <a:chOff x="6480429" y="3713225"/>
            <a:chExt cx="409339" cy="3142082"/>
          </a:xfrm>
        </p:grpSpPr>
        <p:sp>
          <p:nvSpPr>
            <p:cNvPr id="21"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2" name="Group 3"/>
          <p:cNvGrpSpPr/>
          <p:nvPr/>
        </p:nvGrpSpPr>
        <p:grpSpPr>
          <a:xfrm rot="5400000" flipV="1">
            <a:off x="8704727" y="2374091"/>
            <a:ext cx="663828" cy="3973595"/>
            <a:chOff x="4980416" y="5037518"/>
            <a:chExt cx="412706" cy="1820482"/>
          </a:xfrm>
        </p:grpSpPr>
        <p:sp>
          <p:nvSpPr>
            <p:cNvPr id="33"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4" name="Group 4"/>
          <p:cNvGrpSpPr/>
          <p:nvPr/>
        </p:nvGrpSpPr>
        <p:grpSpPr>
          <a:xfrm rot="5400000" flipV="1">
            <a:off x="8452097" y="3392356"/>
            <a:ext cx="680512" cy="3093641"/>
            <a:chOff x="5502862" y="5355294"/>
            <a:chExt cx="412706" cy="1502706"/>
          </a:xfrm>
        </p:grpSpPr>
        <p:sp>
          <p:nvSpPr>
            <p:cNvPr id="45"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6" name="Group 7"/>
          <p:cNvGrpSpPr/>
          <p:nvPr/>
        </p:nvGrpSpPr>
        <p:grpSpPr>
          <a:xfrm rot="16200000">
            <a:off x="8111185" y="5438878"/>
            <a:ext cx="682655" cy="1220627"/>
            <a:chOff x="6959786" y="5355294"/>
            <a:chExt cx="407320" cy="1502706"/>
          </a:xfrm>
        </p:grpSpPr>
        <p:sp>
          <p:nvSpPr>
            <p:cNvPr id="57"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8" name="Group 5"/>
          <p:cNvGrpSpPr/>
          <p:nvPr/>
        </p:nvGrpSpPr>
        <p:grpSpPr>
          <a:xfrm rot="5400000" flipV="1">
            <a:off x="8254776" y="4416829"/>
            <a:ext cx="650476" cy="2198291"/>
            <a:chOff x="6007804" y="4266641"/>
            <a:chExt cx="403952" cy="2588666"/>
          </a:xfrm>
        </p:grpSpPr>
        <p:sp>
          <p:nvSpPr>
            <p:cNvPr id="69"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2"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3"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5"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6"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7"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8"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9"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80" name="矩形 4"/>
          <p:cNvSpPr/>
          <p:nvPr/>
        </p:nvSpPr>
        <p:spPr>
          <a:xfrm>
            <a:off x="10988142"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矩形 380"/>
          <p:cNvSpPr/>
          <p:nvPr/>
        </p:nvSpPr>
        <p:spPr>
          <a:xfrm>
            <a:off x="10329648"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矩形 381"/>
          <p:cNvSpPr/>
          <p:nvPr/>
        </p:nvSpPr>
        <p:spPr>
          <a:xfrm>
            <a:off x="9667349"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矩形 382"/>
          <p:cNvSpPr/>
          <p:nvPr/>
        </p:nvSpPr>
        <p:spPr>
          <a:xfrm>
            <a:off x="9048072"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矩形 383"/>
          <p:cNvSpPr/>
          <p:nvPr/>
        </p:nvSpPr>
        <p:spPr>
          <a:xfrm>
            <a:off x="11622200"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直角三角形 5"/>
          <p:cNvSpPr/>
          <p:nvPr/>
        </p:nvSpPr>
        <p:spPr>
          <a:xfrm>
            <a:off x="9052681"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直角三角形 384"/>
          <p:cNvSpPr/>
          <p:nvPr/>
        </p:nvSpPr>
        <p:spPr>
          <a:xfrm>
            <a:off x="9679159"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7" name="直角三角形 385"/>
          <p:cNvSpPr/>
          <p:nvPr/>
        </p:nvSpPr>
        <p:spPr>
          <a:xfrm>
            <a:off x="10326948"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直角三角形 386"/>
          <p:cNvSpPr/>
          <p:nvPr/>
        </p:nvSpPr>
        <p:spPr>
          <a:xfrm>
            <a:off x="11004502"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直角三角形 387"/>
          <p:cNvSpPr/>
          <p:nvPr/>
        </p:nvSpPr>
        <p:spPr>
          <a:xfrm>
            <a:off x="11634010"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38744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8" descr="Book-09-june"/>
          <p:cNvPicPr>
            <a:picLocks noChangeAspect="1" noChangeArrowheads="1" noCrop="1"/>
          </p:cNvPicPr>
          <p:nvPr/>
        </p:nvPicPr>
        <p:blipFill>
          <a:blip r:embed="rId2"/>
          <a:srcRect/>
          <a:stretch>
            <a:fillRect/>
          </a:stretch>
        </p:blipFill>
        <p:spPr bwMode="auto">
          <a:xfrm>
            <a:off x="7978462" y="-710485"/>
            <a:ext cx="571500" cy="425450"/>
          </a:xfrm>
          <a:prstGeom prst="rect">
            <a:avLst/>
          </a:prstGeom>
          <a:noFill/>
          <a:ln w="9525">
            <a:solidFill>
              <a:schemeClr val="bg1"/>
            </a:solidFill>
            <a:miter lim="800000"/>
            <a:headEnd/>
            <a:tailEnd/>
          </a:ln>
        </p:spPr>
      </p:pic>
      <p:sp>
        <p:nvSpPr>
          <p:cNvPr id="17" name="TextBox 16"/>
          <p:cNvSpPr txBox="1"/>
          <p:nvPr/>
        </p:nvSpPr>
        <p:spPr>
          <a:xfrm>
            <a:off x="129862" y="127716"/>
            <a:ext cx="5029200" cy="769441"/>
          </a:xfrm>
          <a:prstGeom prst="rect">
            <a:avLst/>
          </a:prstGeom>
          <a:noFill/>
          <a:ln>
            <a:solidFill>
              <a:schemeClr val="bg1"/>
            </a:solidFill>
          </a:ln>
        </p:spPr>
        <p:txBody>
          <a:bodyPr wrap="square" rtlCol="0">
            <a:spAutoFit/>
          </a:bodyPr>
          <a:lstStyle/>
          <a:p>
            <a:r>
              <a:rPr lang="en-US" sz="4400" b="1" dirty="0">
                <a:latin typeface="Times New Roman" pitchFamily="18" charset="0"/>
                <a:cs typeface="Times New Roman" pitchFamily="18" charset="0"/>
              </a:rPr>
              <a:t>III. LUYỆN TẬP</a:t>
            </a:r>
          </a:p>
        </p:txBody>
      </p:sp>
      <p:sp>
        <p:nvSpPr>
          <p:cNvPr id="18" name="TextBox 17"/>
          <p:cNvSpPr txBox="1"/>
          <p:nvPr/>
        </p:nvSpPr>
        <p:spPr>
          <a:xfrm>
            <a:off x="129862" y="965915"/>
            <a:ext cx="2362200" cy="707886"/>
          </a:xfrm>
          <a:prstGeom prst="rect">
            <a:avLst/>
          </a:prstGeom>
          <a:noFill/>
          <a:ln>
            <a:solidFill>
              <a:schemeClr val="bg1"/>
            </a:solidFill>
          </a:ln>
        </p:spPr>
        <p:txBody>
          <a:bodyPr wrap="square" rtlCol="0">
            <a:spAutoFit/>
          </a:bodyPr>
          <a:lstStyle/>
          <a:p>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 2.  </a:t>
            </a:r>
          </a:p>
        </p:txBody>
      </p:sp>
      <p:sp>
        <p:nvSpPr>
          <p:cNvPr id="19" name="AutoShape 11"/>
          <p:cNvSpPr>
            <a:spLocks noChangeArrowheads="1"/>
          </p:cNvSpPr>
          <p:nvPr/>
        </p:nvSpPr>
        <p:spPr bwMode="auto">
          <a:xfrm>
            <a:off x="256504" y="1673801"/>
            <a:ext cx="7162800" cy="2438400"/>
          </a:xfrm>
          <a:prstGeom prst="cloudCallout">
            <a:avLst>
              <a:gd name="adj1" fmla="val -53935"/>
              <a:gd name="adj2" fmla="val 46736"/>
            </a:avLst>
          </a:prstGeom>
          <a:noFill/>
          <a:ln w="9525">
            <a:solidFill>
              <a:schemeClr val="bg1"/>
            </a:solidFill>
            <a:round/>
            <a:headEnd/>
            <a:tailEnd/>
          </a:ln>
          <a:effectLst/>
        </p:spPr>
        <p:txBody>
          <a:bodyPr/>
          <a:lstStyle/>
          <a:p>
            <a:pPr algn="just"/>
            <a:r>
              <a:rPr lang="en-US" sz="4800" b="1" dirty="0" err="1">
                <a:solidFill>
                  <a:srgbClr val="0000CC"/>
                </a:solidFill>
                <a:latin typeface="Times New Roman" pitchFamily="18" charset="0"/>
                <a:cs typeface="Times New Roman" pitchFamily="18" charset="0"/>
              </a:rPr>
              <a:t>Phân</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tích</a:t>
            </a:r>
            <a:r>
              <a:rPr lang="en-US" sz="4800" b="1" dirty="0">
                <a:solidFill>
                  <a:srgbClr val="0000CC"/>
                </a:solidFill>
                <a:latin typeface="Times New Roman" pitchFamily="18" charset="0"/>
                <a:cs typeface="Times New Roman" pitchFamily="18" charset="0"/>
              </a:rPr>
              <a:t> ý </a:t>
            </a:r>
            <a:r>
              <a:rPr lang="en-US" sz="4800" b="1" dirty="0" err="1">
                <a:solidFill>
                  <a:srgbClr val="0000CC"/>
                </a:solidFill>
                <a:latin typeface="Times New Roman" pitchFamily="18" charset="0"/>
                <a:cs typeface="Times New Roman" pitchFamily="18" charset="0"/>
              </a:rPr>
              <a:t>các</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đoạn</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văn</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trên</a:t>
            </a:r>
            <a:r>
              <a:rPr lang="en-US" sz="4800" b="1" dirty="0">
                <a:solidFill>
                  <a:srgbClr val="0000CC"/>
                </a:solidFill>
                <a:latin typeface="Times New Roman" pitchFamily="18" charset="0"/>
                <a:cs typeface="Times New Roman" pitchFamily="18" charset="0"/>
              </a:rPr>
              <a:t>?</a:t>
            </a:r>
          </a:p>
        </p:txBody>
      </p:sp>
      <p:grpSp>
        <p:nvGrpSpPr>
          <p:cNvPr id="10" name="Group 6"/>
          <p:cNvGrpSpPr/>
          <p:nvPr/>
        </p:nvGrpSpPr>
        <p:grpSpPr>
          <a:xfrm rot="5400000" flipV="1">
            <a:off x="8688751" y="1154794"/>
            <a:ext cx="678292" cy="5226707"/>
            <a:chOff x="6480429" y="3713225"/>
            <a:chExt cx="409339" cy="3142082"/>
          </a:xfrm>
        </p:grpSpPr>
        <p:sp>
          <p:nvSpPr>
            <p:cNvPr id="15"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0" name="Group 3"/>
          <p:cNvGrpSpPr/>
          <p:nvPr/>
        </p:nvGrpSpPr>
        <p:grpSpPr>
          <a:xfrm rot="5400000" flipV="1">
            <a:off x="8704727" y="2374091"/>
            <a:ext cx="663828" cy="3973595"/>
            <a:chOff x="4980416" y="5037518"/>
            <a:chExt cx="412706" cy="1820482"/>
          </a:xfrm>
        </p:grpSpPr>
        <p:sp>
          <p:nvSpPr>
            <p:cNvPr id="31"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 name="Group 4"/>
          <p:cNvGrpSpPr/>
          <p:nvPr/>
        </p:nvGrpSpPr>
        <p:grpSpPr>
          <a:xfrm rot="5400000" flipV="1">
            <a:off x="8452097" y="3392356"/>
            <a:ext cx="680512" cy="3093641"/>
            <a:chOff x="5502862" y="5355294"/>
            <a:chExt cx="412706" cy="1502706"/>
          </a:xfrm>
        </p:grpSpPr>
        <p:sp>
          <p:nvSpPr>
            <p:cNvPr id="43"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 name="Group 7"/>
          <p:cNvGrpSpPr/>
          <p:nvPr/>
        </p:nvGrpSpPr>
        <p:grpSpPr>
          <a:xfrm rot="16200000">
            <a:off x="8111185" y="5438878"/>
            <a:ext cx="682655" cy="1220627"/>
            <a:chOff x="6959786" y="5355294"/>
            <a:chExt cx="407320" cy="1502706"/>
          </a:xfrm>
        </p:grpSpPr>
        <p:sp>
          <p:nvSpPr>
            <p:cNvPr id="55"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6" name="Group 5"/>
          <p:cNvGrpSpPr/>
          <p:nvPr/>
        </p:nvGrpSpPr>
        <p:grpSpPr>
          <a:xfrm rot="5400000" flipV="1">
            <a:off x="8254776" y="4416829"/>
            <a:ext cx="650476" cy="2198291"/>
            <a:chOff x="6007804" y="4266641"/>
            <a:chExt cx="403952" cy="2588666"/>
          </a:xfrm>
        </p:grpSpPr>
        <p:sp>
          <p:nvSpPr>
            <p:cNvPr id="67"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2"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3"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5"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6"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7"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8" name="矩形 4"/>
          <p:cNvSpPr/>
          <p:nvPr/>
        </p:nvSpPr>
        <p:spPr>
          <a:xfrm>
            <a:off x="10988142"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矩形 380"/>
          <p:cNvSpPr/>
          <p:nvPr/>
        </p:nvSpPr>
        <p:spPr>
          <a:xfrm>
            <a:off x="10329648"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矩形 381"/>
          <p:cNvSpPr/>
          <p:nvPr/>
        </p:nvSpPr>
        <p:spPr>
          <a:xfrm>
            <a:off x="9667349"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矩形 382"/>
          <p:cNvSpPr/>
          <p:nvPr/>
        </p:nvSpPr>
        <p:spPr>
          <a:xfrm>
            <a:off x="9048072"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矩形 383"/>
          <p:cNvSpPr/>
          <p:nvPr/>
        </p:nvSpPr>
        <p:spPr>
          <a:xfrm>
            <a:off x="11622200"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直角三角形 5"/>
          <p:cNvSpPr/>
          <p:nvPr/>
        </p:nvSpPr>
        <p:spPr>
          <a:xfrm>
            <a:off x="9052681"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直角三角形 384"/>
          <p:cNvSpPr/>
          <p:nvPr/>
        </p:nvSpPr>
        <p:spPr>
          <a:xfrm>
            <a:off x="9679159"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直角三角形 385"/>
          <p:cNvSpPr/>
          <p:nvPr/>
        </p:nvSpPr>
        <p:spPr>
          <a:xfrm>
            <a:off x="10326948"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直角三角形 386"/>
          <p:cNvSpPr/>
          <p:nvPr/>
        </p:nvSpPr>
        <p:spPr>
          <a:xfrm>
            <a:off x="11004502"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7" name="直角三角形 387"/>
          <p:cNvSpPr/>
          <p:nvPr/>
        </p:nvSpPr>
        <p:spPr>
          <a:xfrm>
            <a:off x="11634010"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0374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2000"/>
                                        <p:tgtEl>
                                          <p:spTgt spid="19"/>
                                        </p:tgtEl>
                                      </p:cBhvr>
                                    </p:animEffect>
                                  </p:childTnLst>
                                </p:cTn>
                              </p:par>
                              <p:par>
                                <p:cTn id="13" presetID="8" presetClass="exit" presetSubtype="16" fill="hold" grpId="0" nodeType="withEffect">
                                  <p:stCondLst>
                                    <p:cond delay="0"/>
                                  </p:stCondLst>
                                  <p:childTnLst>
                                    <p:animEffect transition="out" filter="diamond(in)">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cTn>
                              </p:par>
                              <p:par>
                                <p:cTn id="16" presetID="8" presetClass="exit" presetSubtype="16" fill="hold" grpId="0" nodeType="withEffect">
                                  <p:stCondLst>
                                    <p:cond delay="0"/>
                                  </p:stCondLst>
                                  <p:childTnLst>
                                    <p:animEffect transition="out" filter="diamond(in)">
                                      <p:cBhvr>
                                        <p:cTn id="17" dur="2000"/>
                                        <p:tgtEl>
                                          <p:spTgt spid="18"/>
                                        </p:tgtEl>
                                      </p:cBhvr>
                                    </p:animEffect>
                                    <p:set>
                                      <p:cBhvr>
                                        <p:cTn id="18" dur="1" fill="hold">
                                          <p:stCondLst>
                                            <p:cond delay="1999"/>
                                          </p:stCondLst>
                                        </p:cTn>
                                        <p:tgtEl>
                                          <p:spTgt spid="18"/>
                                        </p:tgtEl>
                                        <p:attrNameLst>
                                          <p:attrName>style.visibility</p:attrName>
                                        </p:attrNameLst>
                                      </p:cBhvr>
                                      <p:to>
                                        <p:strVal val="hidden"/>
                                      </p:to>
                                    </p:set>
                                  </p:childTnLst>
                                </p:cTn>
                              </p:par>
                              <p:par>
                                <p:cTn id="19" presetID="8" presetClass="exit" presetSubtype="16" fill="hold" grpId="1" nodeType="withEffect">
                                  <p:stCondLst>
                                    <p:cond delay="0"/>
                                  </p:stCondLst>
                                  <p:childTnLst>
                                    <p:animEffect transition="out" filter="diamond(in)">
                                      <p:cBhvr>
                                        <p:cTn id="20" dur="2000"/>
                                        <p:tgtEl>
                                          <p:spTgt spid="19"/>
                                        </p:tgtEl>
                                      </p:cBhvr>
                                    </p:animEffect>
                                    <p:set>
                                      <p:cBhvr>
                                        <p:cTn id="21"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476518" y="300507"/>
            <a:ext cx="8534400" cy="5486400"/>
          </a:xfrm>
          <a:prstGeom prst="rect">
            <a:avLst/>
          </a:prstGeom>
          <a:noFill/>
          <a:ln w="9525">
            <a:solidFill>
              <a:srgbClr val="FF0000"/>
            </a:solidFill>
            <a:miter lim="800000"/>
            <a:headEnd/>
            <a:tailEnd/>
          </a:ln>
          <a:effectLst/>
        </p:spPr>
        <p:txBody>
          <a:bodyPr/>
          <a:lstStyle/>
          <a:p>
            <a:pPr algn="just" eaLnBrk="1" hangingPunct="1">
              <a:spcBef>
                <a:spcPct val="2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 </a:t>
            </a:r>
            <a:r>
              <a:rPr lang="en-US" sz="3600" b="1" dirty="0" err="1">
                <a:solidFill>
                  <a:srgbClr val="0000CC"/>
                </a:solidFill>
                <a:latin typeface="Times New Roman" pitchFamily="18" charset="0"/>
                <a:cs typeface="Times New Roman" pitchFamily="18" charset="0"/>
              </a:rPr>
              <a:t>diễn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dịch</a:t>
            </a:r>
            <a:r>
              <a:rPr lang="en-US" sz="3600" b="1" dirty="0">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chủ</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đứng</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yêu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thương</a:t>
            </a:r>
            <a:r>
              <a:rPr lang="en-US" sz="3600" b="1" dirty="0">
                <a:latin typeface="Times New Roman" pitchFamily="18" charset="0"/>
                <a:cs typeface="Times New Roman" pitchFamily="18" charset="0"/>
              </a:rPr>
              <a:t>.</a:t>
            </a:r>
          </a:p>
          <a:p>
            <a:pPr algn="just" eaLnBrk="1" hangingPunct="1">
              <a:spcBef>
                <a:spcPct val="2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b. </a:t>
            </a:r>
            <a:r>
              <a:rPr lang="en-US" sz="3600" b="1" dirty="0">
                <a:solidFill>
                  <a:srgbClr val="0000CC"/>
                </a:solidFill>
                <a:latin typeface="Times New Roman" pitchFamily="18" charset="0"/>
                <a:cs typeface="Times New Roman" pitchFamily="18" charset="0"/>
              </a:rPr>
              <a:t>song </a:t>
            </a:r>
            <a:r>
              <a:rPr lang="en-US" sz="3600" b="1" dirty="0" err="1">
                <a:solidFill>
                  <a:srgbClr val="0000CC"/>
                </a:solidFill>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a:t>
            </a:r>
          </a:p>
          <a:p>
            <a:pPr algn="just" eaLnBrk="1" hangingPunct="1">
              <a:spcBef>
                <a:spcPct val="2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c. </a:t>
            </a:r>
            <a:r>
              <a:rPr lang="en-US" sz="3600" b="1" dirty="0">
                <a:solidFill>
                  <a:srgbClr val="0000CC"/>
                </a:solidFill>
                <a:latin typeface="Times New Roman" pitchFamily="18" charset="0"/>
                <a:cs typeface="Times New Roman" pitchFamily="18" charset="0"/>
              </a:rPr>
              <a:t>song </a:t>
            </a:r>
            <a:r>
              <a:rPr lang="en-US" sz="3600" b="1" dirty="0" err="1">
                <a:solidFill>
                  <a:srgbClr val="0000CC"/>
                </a:solidFill>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nghĩa</a:t>
            </a:r>
            <a:endParaRPr lang="en-US" sz="3600" b="1" dirty="0">
              <a:latin typeface="Times New Roman" pitchFamily="18" charset="0"/>
              <a:cs typeface="Times New Roman" pitchFamily="18" charset="0"/>
            </a:endParaRPr>
          </a:p>
        </p:txBody>
      </p:sp>
      <p:grpSp>
        <p:nvGrpSpPr>
          <p:cNvPr id="3" name="Group 6"/>
          <p:cNvGrpSpPr/>
          <p:nvPr/>
        </p:nvGrpSpPr>
        <p:grpSpPr>
          <a:xfrm rot="5400000" flipV="1">
            <a:off x="8688751" y="1193431"/>
            <a:ext cx="678292" cy="5226707"/>
            <a:chOff x="6480429" y="3713225"/>
            <a:chExt cx="409339" cy="3142082"/>
          </a:xfrm>
        </p:grpSpPr>
        <p:sp>
          <p:nvSpPr>
            <p:cNvPr id="5"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9"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0"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1"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 name="Group 3"/>
          <p:cNvGrpSpPr/>
          <p:nvPr/>
        </p:nvGrpSpPr>
        <p:grpSpPr>
          <a:xfrm rot="5400000" flipV="1">
            <a:off x="8704727" y="2412728"/>
            <a:ext cx="663828" cy="3973595"/>
            <a:chOff x="4980416" y="5037518"/>
            <a:chExt cx="412706" cy="1820482"/>
          </a:xfrm>
        </p:grpSpPr>
        <p:sp>
          <p:nvSpPr>
            <p:cNvPr id="17"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8" name="Group 4"/>
          <p:cNvGrpSpPr/>
          <p:nvPr/>
        </p:nvGrpSpPr>
        <p:grpSpPr>
          <a:xfrm rot="5400000" flipV="1">
            <a:off x="8452097" y="3430993"/>
            <a:ext cx="680512" cy="3093641"/>
            <a:chOff x="5502862" y="5355294"/>
            <a:chExt cx="412706" cy="1502706"/>
          </a:xfrm>
        </p:grpSpPr>
        <p:sp>
          <p:nvSpPr>
            <p:cNvPr id="29"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 name="Group 7"/>
          <p:cNvGrpSpPr/>
          <p:nvPr/>
        </p:nvGrpSpPr>
        <p:grpSpPr>
          <a:xfrm rot="16200000">
            <a:off x="8111185" y="5477515"/>
            <a:ext cx="682655" cy="1220627"/>
            <a:chOff x="6959786" y="5355294"/>
            <a:chExt cx="407320" cy="1502706"/>
          </a:xfrm>
        </p:grpSpPr>
        <p:sp>
          <p:nvSpPr>
            <p:cNvPr id="41"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 name="Group 5"/>
          <p:cNvGrpSpPr/>
          <p:nvPr/>
        </p:nvGrpSpPr>
        <p:grpSpPr>
          <a:xfrm rot="5400000" flipV="1">
            <a:off x="8254776" y="4455466"/>
            <a:ext cx="650476" cy="2198291"/>
            <a:chOff x="6007804" y="4266641"/>
            <a:chExt cx="403952" cy="2588666"/>
          </a:xfrm>
        </p:grpSpPr>
        <p:sp>
          <p:nvSpPr>
            <p:cNvPr id="5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64" name="矩形 4"/>
          <p:cNvSpPr/>
          <p:nvPr/>
        </p:nvSpPr>
        <p:spPr>
          <a:xfrm>
            <a:off x="10988142" y="4570086"/>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矩形 380"/>
          <p:cNvSpPr/>
          <p:nvPr/>
        </p:nvSpPr>
        <p:spPr>
          <a:xfrm>
            <a:off x="10329648" y="5168202"/>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矩形 381"/>
          <p:cNvSpPr/>
          <p:nvPr/>
        </p:nvSpPr>
        <p:spPr>
          <a:xfrm>
            <a:off x="9667349" y="5746502"/>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矩形 382"/>
          <p:cNvSpPr/>
          <p:nvPr/>
        </p:nvSpPr>
        <p:spPr>
          <a:xfrm>
            <a:off x="9048072" y="6439110"/>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8" name="矩形 383"/>
          <p:cNvSpPr/>
          <p:nvPr/>
        </p:nvSpPr>
        <p:spPr>
          <a:xfrm>
            <a:off x="11622200" y="4000902"/>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9" name="直角三角形 5"/>
          <p:cNvSpPr/>
          <p:nvPr/>
        </p:nvSpPr>
        <p:spPr>
          <a:xfrm>
            <a:off x="9052681" y="5887835"/>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0" name="直角三角形 384"/>
          <p:cNvSpPr/>
          <p:nvPr/>
        </p:nvSpPr>
        <p:spPr>
          <a:xfrm>
            <a:off x="9679159" y="5202417"/>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1" name="直角三角形 385"/>
          <p:cNvSpPr/>
          <p:nvPr/>
        </p:nvSpPr>
        <p:spPr>
          <a:xfrm>
            <a:off x="10326948" y="4629422"/>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2" name="直角三角形 386"/>
          <p:cNvSpPr/>
          <p:nvPr/>
        </p:nvSpPr>
        <p:spPr>
          <a:xfrm>
            <a:off x="11004502" y="4050463"/>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3" name="直角三角形 387"/>
          <p:cNvSpPr/>
          <p:nvPr/>
        </p:nvSpPr>
        <p:spPr>
          <a:xfrm>
            <a:off x="11634010" y="3456613"/>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09393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8" descr="Book-09-june"/>
          <p:cNvPicPr>
            <a:picLocks noChangeAspect="1" noChangeArrowheads="1" noCrop="1"/>
          </p:cNvPicPr>
          <p:nvPr/>
        </p:nvPicPr>
        <p:blipFill>
          <a:blip r:embed="rId2"/>
          <a:srcRect/>
          <a:stretch>
            <a:fillRect/>
          </a:stretch>
        </p:blipFill>
        <p:spPr bwMode="auto">
          <a:xfrm>
            <a:off x="7978462" y="-710485"/>
            <a:ext cx="571500" cy="425450"/>
          </a:xfrm>
          <a:prstGeom prst="rect">
            <a:avLst/>
          </a:prstGeom>
          <a:noFill/>
          <a:ln w="9525">
            <a:solidFill>
              <a:schemeClr val="bg1"/>
            </a:solidFill>
            <a:miter lim="800000"/>
            <a:headEnd/>
            <a:tailEnd/>
          </a:ln>
        </p:spPr>
      </p:pic>
      <p:sp>
        <p:nvSpPr>
          <p:cNvPr id="17" name="TextBox 16"/>
          <p:cNvSpPr txBox="1"/>
          <p:nvPr/>
        </p:nvSpPr>
        <p:spPr>
          <a:xfrm>
            <a:off x="4134798" y="2519"/>
            <a:ext cx="5029200" cy="1107996"/>
          </a:xfrm>
          <a:prstGeom prst="rect">
            <a:avLst/>
          </a:prstGeom>
          <a:noFill/>
          <a:ln>
            <a:solidFill>
              <a:schemeClr val="bg1"/>
            </a:solidFill>
          </a:ln>
        </p:spPr>
        <p:txBody>
          <a:bodyPr wrap="square" rtlCol="0">
            <a:spAutoFit/>
          </a:bodyPr>
          <a:lstStyle/>
          <a:p>
            <a:r>
              <a:rPr lang="en-US" sz="6600" b="1" u="sng">
                <a:solidFill>
                  <a:srgbClr val="FF0000"/>
                </a:solidFill>
                <a:latin typeface="Times New Roman" pitchFamily="18" charset="0"/>
                <a:cs typeface="Times New Roman" pitchFamily="18" charset="0"/>
              </a:rPr>
              <a:t>DẶN DÒ:</a:t>
            </a:r>
            <a:endParaRPr lang="en-US" sz="6600" b="1" u="sng" dirty="0">
              <a:solidFill>
                <a:srgbClr val="FF0000"/>
              </a:solidFill>
              <a:latin typeface="Times New Roman" pitchFamily="18" charset="0"/>
              <a:cs typeface="Times New Roman" pitchFamily="18" charset="0"/>
            </a:endParaRPr>
          </a:p>
        </p:txBody>
      </p:sp>
      <p:sp>
        <p:nvSpPr>
          <p:cNvPr id="18" name="TextBox 17"/>
          <p:cNvSpPr txBox="1"/>
          <p:nvPr/>
        </p:nvSpPr>
        <p:spPr>
          <a:xfrm>
            <a:off x="1074640" y="1144731"/>
            <a:ext cx="9670155" cy="3170099"/>
          </a:xfrm>
          <a:prstGeom prst="rect">
            <a:avLst/>
          </a:prstGeom>
          <a:noFill/>
          <a:ln>
            <a:solidFill>
              <a:schemeClr val="bg1"/>
            </a:solidFill>
          </a:ln>
        </p:spPr>
        <p:txBody>
          <a:bodyPr wrap="square" rtlCol="0">
            <a:spAutoFit/>
          </a:bodyPr>
          <a:lstStyle/>
          <a:p>
            <a:pPr marL="571500" indent="-571500">
              <a:buFontTx/>
              <a:buChar char="-"/>
            </a:pPr>
            <a:r>
              <a:rPr lang="en-US" sz="4000" b="1">
                <a:latin typeface="Times New Roman" pitchFamily="18" charset="0"/>
                <a:cs typeface="Times New Roman" pitchFamily="18" charset="0"/>
              </a:rPr>
              <a:t>Học bài ( nắm vững nội dung về đoạn văn, từ ngữ chủ đề, câu chủ đề, cách trình bày nội dung đoạn văn). </a:t>
            </a:r>
          </a:p>
          <a:p>
            <a:pPr marL="571500" indent="-571500">
              <a:buFontTx/>
              <a:buChar char="-"/>
            </a:pPr>
            <a:r>
              <a:rPr lang="en-US" sz="4000" b="1">
                <a:latin typeface="Times New Roman" pitchFamily="18" charset="0"/>
                <a:cs typeface="Times New Roman" pitchFamily="18" charset="0"/>
              </a:rPr>
              <a:t>Làm bài tập 3, 4/ SGK tr 37.</a:t>
            </a:r>
          </a:p>
          <a:p>
            <a:r>
              <a:rPr lang="en-US" sz="4000" b="1">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
        <p:nvSpPr>
          <p:cNvPr id="19" name="AutoShape 11"/>
          <p:cNvSpPr>
            <a:spLocks noChangeArrowheads="1"/>
          </p:cNvSpPr>
          <p:nvPr/>
        </p:nvSpPr>
        <p:spPr bwMode="auto">
          <a:xfrm>
            <a:off x="583688" y="4394847"/>
            <a:ext cx="7162800" cy="2438400"/>
          </a:xfrm>
          <a:prstGeom prst="cloudCallout">
            <a:avLst>
              <a:gd name="adj1" fmla="val -53935"/>
              <a:gd name="adj2" fmla="val 46736"/>
            </a:avLst>
          </a:prstGeom>
          <a:noFill/>
          <a:ln w="9525">
            <a:solidFill>
              <a:schemeClr val="bg1"/>
            </a:solidFill>
            <a:round/>
            <a:headEnd/>
            <a:tailEnd/>
          </a:ln>
          <a:effectLst/>
        </p:spPr>
        <p:txBody>
          <a:bodyPr/>
          <a:lstStyle/>
          <a:p>
            <a:pPr algn="just"/>
            <a:endParaRPr lang="en-US" sz="4800" b="1" dirty="0">
              <a:solidFill>
                <a:srgbClr val="0000CC"/>
              </a:solidFill>
              <a:latin typeface="Times New Roman" pitchFamily="18" charset="0"/>
              <a:cs typeface="Times New Roman" pitchFamily="18" charset="0"/>
            </a:endParaRPr>
          </a:p>
        </p:txBody>
      </p:sp>
      <p:grpSp>
        <p:nvGrpSpPr>
          <p:cNvPr id="10" name="Group 6"/>
          <p:cNvGrpSpPr/>
          <p:nvPr/>
        </p:nvGrpSpPr>
        <p:grpSpPr>
          <a:xfrm rot="5400000" flipV="1">
            <a:off x="8688751" y="1154794"/>
            <a:ext cx="678292" cy="5226707"/>
            <a:chOff x="6480429" y="3713225"/>
            <a:chExt cx="409339" cy="3142082"/>
          </a:xfrm>
        </p:grpSpPr>
        <p:sp>
          <p:nvSpPr>
            <p:cNvPr id="15"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0" name="Group 3"/>
          <p:cNvGrpSpPr/>
          <p:nvPr/>
        </p:nvGrpSpPr>
        <p:grpSpPr>
          <a:xfrm rot="5400000" flipV="1">
            <a:off x="8704727" y="2374091"/>
            <a:ext cx="663828" cy="3973595"/>
            <a:chOff x="4980416" y="5037518"/>
            <a:chExt cx="412706" cy="1820482"/>
          </a:xfrm>
        </p:grpSpPr>
        <p:sp>
          <p:nvSpPr>
            <p:cNvPr id="31"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 name="Group 4"/>
          <p:cNvGrpSpPr/>
          <p:nvPr/>
        </p:nvGrpSpPr>
        <p:grpSpPr>
          <a:xfrm rot="5400000" flipV="1">
            <a:off x="8452097" y="3392356"/>
            <a:ext cx="680512" cy="3093641"/>
            <a:chOff x="5502862" y="5355294"/>
            <a:chExt cx="412706" cy="1502706"/>
          </a:xfrm>
        </p:grpSpPr>
        <p:sp>
          <p:nvSpPr>
            <p:cNvPr id="43"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 name="Group 7"/>
          <p:cNvGrpSpPr/>
          <p:nvPr/>
        </p:nvGrpSpPr>
        <p:grpSpPr>
          <a:xfrm rot="16200000">
            <a:off x="8111185" y="5438878"/>
            <a:ext cx="682655" cy="1220627"/>
            <a:chOff x="6959786" y="5355294"/>
            <a:chExt cx="407320" cy="1502706"/>
          </a:xfrm>
        </p:grpSpPr>
        <p:sp>
          <p:nvSpPr>
            <p:cNvPr id="55"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6" name="Group 5"/>
          <p:cNvGrpSpPr/>
          <p:nvPr/>
        </p:nvGrpSpPr>
        <p:grpSpPr>
          <a:xfrm rot="5400000" flipV="1">
            <a:off x="8254776" y="4416829"/>
            <a:ext cx="650476" cy="2198291"/>
            <a:chOff x="6007804" y="4266641"/>
            <a:chExt cx="403952" cy="2588666"/>
          </a:xfrm>
        </p:grpSpPr>
        <p:sp>
          <p:nvSpPr>
            <p:cNvPr id="67"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2"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3"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5"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6"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7"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8" name="矩形 4"/>
          <p:cNvSpPr/>
          <p:nvPr/>
        </p:nvSpPr>
        <p:spPr>
          <a:xfrm>
            <a:off x="10988142"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矩形 380"/>
          <p:cNvSpPr/>
          <p:nvPr/>
        </p:nvSpPr>
        <p:spPr>
          <a:xfrm>
            <a:off x="10329648"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矩形 381"/>
          <p:cNvSpPr/>
          <p:nvPr/>
        </p:nvSpPr>
        <p:spPr>
          <a:xfrm>
            <a:off x="9667349"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矩形 382"/>
          <p:cNvSpPr/>
          <p:nvPr/>
        </p:nvSpPr>
        <p:spPr>
          <a:xfrm>
            <a:off x="9048072"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矩形 383"/>
          <p:cNvSpPr/>
          <p:nvPr/>
        </p:nvSpPr>
        <p:spPr>
          <a:xfrm>
            <a:off x="11622200"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直角三角形 5"/>
          <p:cNvSpPr/>
          <p:nvPr/>
        </p:nvSpPr>
        <p:spPr>
          <a:xfrm>
            <a:off x="9052681"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直角三角形 384"/>
          <p:cNvSpPr/>
          <p:nvPr/>
        </p:nvSpPr>
        <p:spPr>
          <a:xfrm>
            <a:off x="9679159"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直角三角形 385"/>
          <p:cNvSpPr/>
          <p:nvPr/>
        </p:nvSpPr>
        <p:spPr>
          <a:xfrm>
            <a:off x="10326948"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直角三角形 386"/>
          <p:cNvSpPr/>
          <p:nvPr/>
        </p:nvSpPr>
        <p:spPr>
          <a:xfrm>
            <a:off x="11004502"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7" name="直角三角形 387"/>
          <p:cNvSpPr/>
          <p:nvPr/>
        </p:nvSpPr>
        <p:spPr>
          <a:xfrm>
            <a:off x="11634010"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44623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2000"/>
                                        <p:tgtEl>
                                          <p:spTgt spid="19"/>
                                        </p:tgtEl>
                                      </p:cBhvr>
                                    </p:animEffect>
                                  </p:childTnLst>
                                </p:cTn>
                              </p:par>
                              <p:par>
                                <p:cTn id="13" presetID="8" presetClass="exit" presetSubtype="16" fill="hold" grpId="0" nodeType="withEffect">
                                  <p:stCondLst>
                                    <p:cond delay="0"/>
                                  </p:stCondLst>
                                  <p:childTnLst>
                                    <p:animEffect transition="out" filter="diamond(in)">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cTn>
                              </p:par>
                              <p:par>
                                <p:cTn id="16" presetID="8" presetClass="exit" presetSubtype="16" fill="hold" grpId="0" nodeType="withEffect">
                                  <p:stCondLst>
                                    <p:cond delay="0"/>
                                  </p:stCondLst>
                                  <p:childTnLst>
                                    <p:animEffect transition="out" filter="diamond(in)">
                                      <p:cBhvr>
                                        <p:cTn id="17" dur="2000"/>
                                        <p:tgtEl>
                                          <p:spTgt spid="18"/>
                                        </p:tgtEl>
                                      </p:cBhvr>
                                    </p:animEffect>
                                    <p:set>
                                      <p:cBhvr>
                                        <p:cTn id="18" dur="1" fill="hold">
                                          <p:stCondLst>
                                            <p:cond delay="1999"/>
                                          </p:stCondLst>
                                        </p:cTn>
                                        <p:tgtEl>
                                          <p:spTgt spid="18"/>
                                        </p:tgtEl>
                                        <p:attrNameLst>
                                          <p:attrName>style.visibility</p:attrName>
                                        </p:attrNameLst>
                                      </p:cBhvr>
                                      <p:to>
                                        <p:strVal val="hidden"/>
                                      </p:to>
                                    </p:set>
                                  </p:childTnLst>
                                </p:cTn>
                              </p:par>
                              <p:par>
                                <p:cTn id="19" presetID="8" presetClass="exit" presetSubtype="16" fill="hold" grpId="1" nodeType="withEffect">
                                  <p:stCondLst>
                                    <p:cond delay="0"/>
                                  </p:stCondLst>
                                  <p:childTnLst>
                                    <p:animEffect transition="out" filter="diamond(in)">
                                      <p:cBhvr>
                                        <p:cTn id="20" dur="2000"/>
                                        <p:tgtEl>
                                          <p:spTgt spid="19"/>
                                        </p:tgtEl>
                                      </p:cBhvr>
                                    </p:animEffect>
                                    <p:set>
                                      <p:cBhvr>
                                        <p:cTn id="21"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367" name="Group 3"/>
          <p:cNvGrpSpPr/>
          <p:nvPr/>
        </p:nvGrpSpPr>
        <p:grpSpPr>
          <a:xfrm rot="10800000">
            <a:off x="2194821" y="-198086"/>
            <a:ext cx="412706" cy="1820482"/>
            <a:chOff x="4980416" y="5037518"/>
            <a:chExt cx="412706" cy="1820482"/>
          </a:xfrm>
        </p:grpSpPr>
        <p:sp>
          <p:nvSpPr>
            <p:cNvPr id="36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79" name="Group 4"/>
          <p:cNvGrpSpPr/>
          <p:nvPr/>
        </p:nvGrpSpPr>
        <p:grpSpPr>
          <a:xfrm rot="10800000">
            <a:off x="1672375" y="-198086"/>
            <a:ext cx="412706" cy="2155512"/>
            <a:chOff x="5502862" y="5355294"/>
            <a:chExt cx="412706" cy="1502706"/>
          </a:xfrm>
        </p:grpSpPr>
        <p:sp>
          <p:nvSpPr>
            <p:cNvPr id="38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1" name="Group 7"/>
          <p:cNvGrpSpPr/>
          <p:nvPr/>
        </p:nvGrpSpPr>
        <p:grpSpPr>
          <a:xfrm rot="10800000">
            <a:off x="220837" y="-198086"/>
            <a:ext cx="407320" cy="1502706"/>
            <a:chOff x="6959786" y="5355294"/>
            <a:chExt cx="407320" cy="1502706"/>
          </a:xfrm>
        </p:grpSpPr>
        <p:sp>
          <p:nvSpPr>
            <p:cNvPr id="39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3" name="Group 5"/>
          <p:cNvGrpSpPr/>
          <p:nvPr/>
        </p:nvGrpSpPr>
        <p:grpSpPr>
          <a:xfrm rot="10800000">
            <a:off x="1176187" y="-195393"/>
            <a:ext cx="403952" cy="2588666"/>
            <a:chOff x="6007804" y="4266641"/>
            <a:chExt cx="403952" cy="2588666"/>
          </a:xfrm>
        </p:grpSpPr>
        <p:sp>
          <p:nvSpPr>
            <p:cNvPr id="404"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5"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6"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7"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8"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9"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0"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1"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2"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3"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4"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15" name="Group 6"/>
          <p:cNvGrpSpPr/>
          <p:nvPr/>
        </p:nvGrpSpPr>
        <p:grpSpPr>
          <a:xfrm rot="10800000">
            <a:off x="698175" y="-195393"/>
            <a:ext cx="409339" cy="3142082"/>
            <a:chOff x="6480429" y="3713225"/>
            <a:chExt cx="409339" cy="3142082"/>
          </a:xfrm>
        </p:grpSpPr>
        <p:sp>
          <p:nvSpPr>
            <p:cNvPr id="416"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7"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8"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9"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0"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1"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2"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3"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4"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5"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6"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9" name="Group 3"/>
          <p:cNvGrpSpPr/>
          <p:nvPr/>
        </p:nvGrpSpPr>
        <p:grpSpPr>
          <a:xfrm rot="10800000">
            <a:off x="4492137" y="-207511"/>
            <a:ext cx="412706" cy="1820482"/>
            <a:chOff x="4980416" y="5037518"/>
            <a:chExt cx="412706" cy="1820482"/>
          </a:xfrm>
        </p:grpSpPr>
        <p:sp>
          <p:nvSpPr>
            <p:cNvPr id="47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0" name="Group 4"/>
          <p:cNvGrpSpPr/>
          <p:nvPr/>
        </p:nvGrpSpPr>
        <p:grpSpPr>
          <a:xfrm rot="10800000">
            <a:off x="3904878" y="-198086"/>
            <a:ext cx="412706" cy="1502706"/>
            <a:chOff x="5502862" y="5355294"/>
            <a:chExt cx="412706" cy="1502706"/>
          </a:xfrm>
        </p:grpSpPr>
        <p:sp>
          <p:nvSpPr>
            <p:cNvPr id="46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1" name="Group 7"/>
          <p:cNvGrpSpPr/>
          <p:nvPr/>
        </p:nvGrpSpPr>
        <p:grpSpPr>
          <a:xfrm rot="10800000">
            <a:off x="2716594" y="-207437"/>
            <a:ext cx="407320" cy="2013200"/>
            <a:chOff x="6959786" y="5355294"/>
            <a:chExt cx="407320" cy="1502706"/>
          </a:xfrm>
        </p:grpSpPr>
        <p:sp>
          <p:nvSpPr>
            <p:cNvPr id="456"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7"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8"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9"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0"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1"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2"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3"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4"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5"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6"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2" name="Group 5"/>
          <p:cNvGrpSpPr/>
          <p:nvPr/>
        </p:nvGrpSpPr>
        <p:grpSpPr>
          <a:xfrm rot="10800000">
            <a:off x="3281126" y="-204744"/>
            <a:ext cx="403952" cy="2167807"/>
            <a:chOff x="6007804" y="4266641"/>
            <a:chExt cx="403952" cy="2588666"/>
          </a:xfrm>
        </p:grpSpPr>
        <p:sp>
          <p:nvSpPr>
            <p:cNvPr id="445"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6"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7"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8"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9"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0"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1"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2"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3"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4"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5"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3" name="Group 6"/>
          <p:cNvGrpSpPr/>
          <p:nvPr/>
        </p:nvGrpSpPr>
        <p:grpSpPr>
          <a:xfrm rot="10800000">
            <a:off x="11385624" y="-232268"/>
            <a:ext cx="409339" cy="3142082"/>
            <a:chOff x="6480429" y="3713225"/>
            <a:chExt cx="409339" cy="3142082"/>
          </a:xfrm>
        </p:grpSpPr>
        <p:sp>
          <p:nvSpPr>
            <p:cNvPr id="43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9" name="Group 5"/>
          <p:cNvGrpSpPr/>
          <p:nvPr/>
        </p:nvGrpSpPr>
        <p:grpSpPr>
          <a:xfrm rot="10800000">
            <a:off x="5037570" y="-204818"/>
            <a:ext cx="403952" cy="2167807"/>
            <a:chOff x="6007804" y="4266641"/>
            <a:chExt cx="403952" cy="2588666"/>
          </a:xfrm>
        </p:grpSpPr>
        <p:sp>
          <p:nvSpPr>
            <p:cNvPr id="49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01" name="Group 3"/>
          <p:cNvGrpSpPr/>
          <p:nvPr/>
        </p:nvGrpSpPr>
        <p:grpSpPr>
          <a:xfrm rot="10800000">
            <a:off x="8519907" y="-245273"/>
            <a:ext cx="412706" cy="1820482"/>
            <a:chOff x="4980416" y="5037518"/>
            <a:chExt cx="412706" cy="1820482"/>
          </a:xfrm>
        </p:grpSpPr>
        <p:sp>
          <p:nvSpPr>
            <p:cNvPr id="50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3" name="Group 4"/>
          <p:cNvGrpSpPr/>
          <p:nvPr/>
        </p:nvGrpSpPr>
        <p:grpSpPr>
          <a:xfrm rot="10800000">
            <a:off x="7997461" y="-245273"/>
            <a:ext cx="412706" cy="2155512"/>
            <a:chOff x="5502862" y="5355294"/>
            <a:chExt cx="412706" cy="1502706"/>
          </a:xfrm>
        </p:grpSpPr>
        <p:sp>
          <p:nvSpPr>
            <p:cNvPr id="51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5" name="Group 3"/>
          <p:cNvGrpSpPr/>
          <p:nvPr/>
        </p:nvGrpSpPr>
        <p:grpSpPr>
          <a:xfrm rot="10800000">
            <a:off x="10817223" y="-254699"/>
            <a:ext cx="412706" cy="2460133"/>
            <a:chOff x="4980416" y="5037518"/>
            <a:chExt cx="412706" cy="1820482"/>
          </a:xfrm>
        </p:grpSpPr>
        <p:sp>
          <p:nvSpPr>
            <p:cNvPr id="52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37" name="Group 4"/>
          <p:cNvGrpSpPr/>
          <p:nvPr/>
        </p:nvGrpSpPr>
        <p:grpSpPr>
          <a:xfrm rot="10800000">
            <a:off x="10229964" y="-245273"/>
            <a:ext cx="412706" cy="2631814"/>
            <a:chOff x="5502862" y="5355294"/>
            <a:chExt cx="412706" cy="1502706"/>
          </a:xfrm>
        </p:grpSpPr>
        <p:sp>
          <p:nvSpPr>
            <p:cNvPr id="53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9" name="Group 7"/>
          <p:cNvGrpSpPr/>
          <p:nvPr/>
        </p:nvGrpSpPr>
        <p:grpSpPr>
          <a:xfrm rot="10800000">
            <a:off x="9041680" y="-254624"/>
            <a:ext cx="407320" cy="2013200"/>
            <a:chOff x="6959786" y="5355294"/>
            <a:chExt cx="407320" cy="1502706"/>
          </a:xfrm>
        </p:grpSpPr>
        <p:sp>
          <p:nvSpPr>
            <p:cNvPr id="55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61" name="Group 5"/>
          <p:cNvGrpSpPr/>
          <p:nvPr/>
        </p:nvGrpSpPr>
        <p:grpSpPr>
          <a:xfrm rot="10800000">
            <a:off x="9606212" y="-251932"/>
            <a:ext cx="403952" cy="2106477"/>
            <a:chOff x="6007804" y="4266641"/>
            <a:chExt cx="403952" cy="2588666"/>
          </a:xfrm>
        </p:grpSpPr>
        <p:sp>
          <p:nvSpPr>
            <p:cNvPr id="56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73" name="Group 6"/>
          <p:cNvGrpSpPr/>
          <p:nvPr/>
        </p:nvGrpSpPr>
        <p:grpSpPr>
          <a:xfrm rot="10800000">
            <a:off x="7382406" y="-225683"/>
            <a:ext cx="409339" cy="2412631"/>
            <a:chOff x="6480429" y="3713225"/>
            <a:chExt cx="409339" cy="3142082"/>
          </a:xfrm>
        </p:grpSpPr>
        <p:sp>
          <p:nvSpPr>
            <p:cNvPr id="57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85" name="Group 4"/>
          <p:cNvGrpSpPr/>
          <p:nvPr/>
        </p:nvGrpSpPr>
        <p:grpSpPr>
          <a:xfrm rot="10800000">
            <a:off x="6779496" y="-218284"/>
            <a:ext cx="412706" cy="1502706"/>
            <a:chOff x="5502862" y="5355294"/>
            <a:chExt cx="412706" cy="1502706"/>
          </a:xfrm>
        </p:grpSpPr>
        <p:sp>
          <p:nvSpPr>
            <p:cNvPr id="58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97" name="Group 7"/>
          <p:cNvGrpSpPr/>
          <p:nvPr/>
        </p:nvGrpSpPr>
        <p:grpSpPr>
          <a:xfrm rot="10800000">
            <a:off x="5599818" y="-228050"/>
            <a:ext cx="407320" cy="2013200"/>
            <a:chOff x="6959786" y="5355294"/>
            <a:chExt cx="407320" cy="1502706"/>
          </a:xfrm>
        </p:grpSpPr>
        <p:sp>
          <p:nvSpPr>
            <p:cNvPr id="59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9" name="Group 5"/>
          <p:cNvGrpSpPr/>
          <p:nvPr/>
        </p:nvGrpSpPr>
        <p:grpSpPr>
          <a:xfrm rot="10800000">
            <a:off x="6164350" y="-225357"/>
            <a:ext cx="403952" cy="2167807"/>
            <a:chOff x="6007804" y="4266641"/>
            <a:chExt cx="403952" cy="2588666"/>
          </a:xfrm>
        </p:grpSpPr>
        <p:sp>
          <p:nvSpPr>
            <p:cNvPr id="61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622" name="文本框 621"/>
          <p:cNvSpPr txBox="1"/>
          <p:nvPr/>
        </p:nvSpPr>
        <p:spPr>
          <a:xfrm>
            <a:off x="566740" y="2947667"/>
            <a:ext cx="11356891" cy="3354765"/>
          </a:xfrm>
          <a:prstGeom prst="rect">
            <a:avLst/>
          </a:prstGeom>
          <a:noFill/>
        </p:spPr>
        <p:txBody>
          <a:bodyPr wrap="none" rtlCol="0">
            <a:spAutoFit/>
          </a:bodyPr>
          <a:lstStyle/>
          <a:p>
            <a:pPr algn="ct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TẠM BIỆT</a:t>
            </a:r>
          </a:p>
          <a:p>
            <a:pPr algn="ctr"/>
            <a:endParaRPr lang="en-US" altLang="zh-CN" sz="4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4400" b="1">
                <a:solidFill>
                  <a:srgbClr val="00A39E"/>
                </a:solidFill>
                <a:latin typeface="Times New Roman" panose="02020603050405020304" pitchFamily="18" charset="0"/>
                <a:ea typeface="微软雅黑" panose="020B0503020204020204" pitchFamily="34" charset="-122"/>
                <a:cs typeface="Times New Roman" panose="02020603050405020304" pitchFamily="18" charset="0"/>
              </a:rPr>
              <a:t>CHÚC CÁC EM HỌC TỐT</a:t>
            </a:r>
          </a:p>
          <a:p>
            <a:pPr algn="ctr"/>
            <a:r>
              <a:rPr lang="en-US" altLang="zh-CN" sz="4400" b="1">
                <a:solidFill>
                  <a:srgbClr val="00A39E"/>
                </a:solidFill>
                <a:latin typeface="Times New Roman" panose="02020603050405020304" pitchFamily="18" charset="0"/>
                <a:ea typeface="微软雅黑" panose="020B0503020204020204" pitchFamily="34" charset="-122"/>
                <a:cs typeface="Times New Roman" panose="02020603050405020304" pitchFamily="18" charset="0"/>
              </a:rPr>
              <a:t>KÍNH CHÚC THẦY CÔ NHIỀU SỨC KHỎE</a:t>
            </a:r>
            <a:endParaRPr lang="zh-CN" altLang="en-US" sz="4400" b="1" dirty="0">
              <a:solidFill>
                <a:srgbClr val="00A39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8286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4735950"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grpSp>
      <p:sp>
        <p:nvSpPr>
          <p:cNvPr id="414" name="TextBox 4"/>
          <p:cNvSpPr txBox="1"/>
          <p:nvPr/>
        </p:nvSpPr>
        <p:spPr>
          <a:xfrm>
            <a:off x="579207" y="248988"/>
            <a:ext cx="4105611"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en-US" dirty="0">
                <a:solidFill>
                  <a:schemeClr val="bg1"/>
                </a:solidFill>
              </a:rPr>
              <a:t>I. </a:t>
            </a:r>
            <a:r>
              <a:rPr lang="en-US" dirty="0" err="1">
                <a:solidFill>
                  <a:schemeClr val="bg1"/>
                </a:solidFill>
              </a:rPr>
              <a:t>Thế</a:t>
            </a:r>
            <a:r>
              <a:rPr lang="en-US" dirty="0">
                <a:solidFill>
                  <a:schemeClr val="bg1"/>
                </a:solidFill>
              </a:rPr>
              <a:t> </a:t>
            </a:r>
            <a:r>
              <a:rPr lang="en-US" dirty="0" err="1">
                <a:solidFill>
                  <a:schemeClr val="bg1"/>
                </a:solidFill>
              </a:rPr>
              <a:t>nào</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đoạn</a:t>
            </a:r>
            <a:r>
              <a:rPr lang="en-US" dirty="0">
                <a:solidFill>
                  <a:schemeClr val="bg1"/>
                </a:solidFill>
              </a:rPr>
              <a:t> </a:t>
            </a:r>
            <a:r>
              <a:rPr lang="en-US" dirty="0" err="1">
                <a:solidFill>
                  <a:schemeClr val="bg1"/>
                </a:solidFill>
              </a:rPr>
              <a:t>văn</a:t>
            </a:r>
            <a:endParaRPr lang="zh-CN" altLang="en-US" dirty="0">
              <a:solidFill>
                <a:schemeClr val="bg1"/>
              </a:solidFill>
            </a:endParaRPr>
          </a:p>
        </p:txBody>
      </p:sp>
      <p:sp>
        <p:nvSpPr>
          <p:cNvPr id="2" name="Rectangle 1"/>
          <p:cNvSpPr/>
          <p:nvPr/>
        </p:nvSpPr>
        <p:spPr>
          <a:xfrm>
            <a:off x="1322024" y="1785824"/>
            <a:ext cx="10239222" cy="769441"/>
          </a:xfrm>
          <a:prstGeom prst="rect">
            <a:avLst/>
          </a:prstGeom>
          <a:solidFill>
            <a:schemeClr val="accent6">
              <a:lumMod val="20000"/>
              <a:lumOff val="80000"/>
            </a:schemeClr>
          </a:solidFill>
        </p:spPr>
        <p:txBody>
          <a:bodyPr wrap="square">
            <a:spAutoFit/>
          </a:bodyPr>
          <a:lstStyle/>
          <a:p>
            <a:r>
              <a:rPr lang="vi-VN" sz="2200" b="1" dirty="0">
                <a:latin typeface="+mj-lt"/>
              </a:rPr>
              <a:t>HS đọc </a:t>
            </a:r>
            <a:r>
              <a:rPr lang="vi-VN" sz="2200" b="1">
                <a:latin typeface="+mj-lt"/>
              </a:rPr>
              <a:t>VD</a:t>
            </a:r>
            <a:r>
              <a:rPr lang="en-US" sz="2200" b="1">
                <a:latin typeface="+mj-lt"/>
              </a:rPr>
              <a:t> </a:t>
            </a:r>
            <a:r>
              <a:rPr lang="en-US" sz="2200" b="1">
                <a:latin typeface="Times New Roman" pitchFamily="18" charset="0"/>
                <a:cs typeface="Times New Roman" pitchFamily="18" charset="0"/>
              </a:rPr>
              <a:t>SGK/trang 34 ( văn bản </a:t>
            </a:r>
            <a:r>
              <a:rPr lang="en-US" sz="2200" b="1" i="1" u="sng">
                <a:latin typeface="Times New Roman" pitchFamily="18" charset="0"/>
                <a:cs typeface="Times New Roman" pitchFamily="18" charset="0"/>
              </a:rPr>
              <a:t>Ngô Tất Tố và tác phẩm Tắt đèn</a:t>
            </a:r>
            <a:r>
              <a:rPr lang="en-US" sz="2200" b="1">
                <a:latin typeface="Times New Roman" pitchFamily="18" charset="0"/>
                <a:cs typeface="Times New Roman" pitchFamily="18" charset="0"/>
              </a:rPr>
              <a:t>).</a:t>
            </a:r>
            <a:endParaRPr lang="vi-VN" sz="2200" b="1" dirty="0">
              <a:latin typeface="Times New Roman" pitchFamily="18" charset="0"/>
              <a:cs typeface="Times New Roman" pitchFamily="18" charset="0"/>
            </a:endParaRPr>
          </a:p>
          <a:p>
            <a:r>
              <a:rPr lang="vi-VN" sz="2200" b="1" dirty="0">
                <a:latin typeface="+mj-lt"/>
              </a:rPr>
              <a:t>- VB trên gồm mấy ý? Mỗi ý được viết thành mấy đoạn?</a:t>
            </a:r>
          </a:p>
        </p:txBody>
      </p:sp>
      <p:sp>
        <p:nvSpPr>
          <p:cNvPr id="3" name="Rectangle 2"/>
          <p:cNvSpPr/>
          <p:nvPr/>
        </p:nvSpPr>
        <p:spPr>
          <a:xfrm>
            <a:off x="729524" y="934241"/>
            <a:ext cx="1755609" cy="584775"/>
          </a:xfrm>
          <a:prstGeom prst="rect">
            <a:avLst/>
          </a:prstGeom>
        </p:spPr>
        <p:txBody>
          <a:bodyPr wrap="none">
            <a:spAutoFit/>
          </a:bodyPr>
          <a:lstStyle/>
          <a:p>
            <a:r>
              <a:rPr lang="en-US" sz="3200" b="1" dirty="0">
                <a:latin typeface="Arial" panose="020B0604020202020204" pitchFamily="34" charset="0"/>
              </a:rPr>
              <a:t>1. </a:t>
            </a:r>
            <a:r>
              <a:rPr lang="en-US" sz="3200" b="1" dirty="0" err="1">
                <a:latin typeface="Arial" panose="020B0604020202020204" pitchFamily="34" charset="0"/>
              </a:rPr>
              <a:t>Ví</a:t>
            </a:r>
            <a:r>
              <a:rPr lang="en-US" sz="3200" b="1" dirty="0">
                <a:latin typeface="Arial" panose="020B0604020202020204" pitchFamily="34" charset="0"/>
              </a:rPr>
              <a:t> </a:t>
            </a:r>
            <a:r>
              <a:rPr lang="en-US" sz="3200" b="1" dirty="0" err="1">
                <a:latin typeface="Arial" panose="020B0604020202020204" pitchFamily="34" charset="0"/>
              </a:rPr>
              <a:t>dụ</a:t>
            </a:r>
            <a:r>
              <a:rPr lang="en-US" sz="3200" dirty="0">
                <a:latin typeface="Arial" panose="020B0604020202020204" pitchFamily="34" charset="0"/>
              </a:rPr>
              <a:t>:</a:t>
            </a:r>
            <a:endParaRPr lang="en-US" sz="3200" dirty="0"/>
          </a:p>
        </p:txBody>
      </p:sp>
      <p:sp>
        <p:nvSpPr>
          <p:cNvPr id="4" name="Rectangle 3"/>
          <p:cNvSpPr/>
          <p:nvPr/>
        </p:nvSpPr>
        <p:spPr>
          <a:xfrm>
            <a:off x="1710435" y="3621850"/>
            <a:ext cx="9612810" cy="954107"/>
          </a:xfrm>
          <a:prstGeom prst="rect">
            <a:avLst/>
          </a:prstGeom>
          <a:solidFill>
            <a:schemeClr val="accent5">
              <a:lumMod val="20000"/>
              <a:lumOff val="80000"/>
            </a:schemeClr>
          </a:solidFill>
        </p:spPr>
        <p:txBody>
          <a:bodyPr wrap="square">
            <a:spAutoFit/>
          </a:bodyPr>
          <a:lstStyle/>
          <a:p>
            <a:r>
              <a:rPr lang="vi-VN" sz="2800" dirty="0">
                <a:latin typeface="+mj-lt"/>
              </a:rPr>
              <a:t>VB gồm hai ý, mỗi ý được viết thành một đoạn văn </a:t>
            </a:r>
            <a:endParaRPr lang="en-US" sz="2800" dirty="0">
              <a:latin typeface="+mj-lt"/>
            </a:endParaRPr>
          </a:p>
          <a:p>
            <a:r>
              <a:rPr lang="vi-VN" sz="2800" dirty="0">
                <a:latin typeface="+mj-lt"/>
              </a:rPr>
              <a:t>→ có hai </a:t>
            </a:r>
            <a:r>
              <a:rPr lang="vi-VN" sz="2800">
                <a:latin typeface="+mj-lt"/>
              </a:rPr>
              <a:t>đoạn văn</a:t>
            </a:r>
            <a:r>
              <a:rPr lang="en-US" sz="2800">
                <a:latin typeface="+mj-lt"/>
              </a:rPr>
              <a:t>.</a:t>
            </a:r>
            <a:endParaRPr lang="en-US" sz="2800" dirty="0">
              <a:latin typeface="+mj-lt"/>
            </a:endParaRPr>
          </a:p>
        </p:txBody>
      </p:sp>
      <p:grpSp>
        <p:nvGrpSpPr>
          <p:cNvPr id="416" name="Group 9"/>
          <p:cNvGrpSpPr/>
          <p:nvPr/>
        </p:nvGrpSpPr>
        <p:grpSpPr>
          <a:xfrm>
            <a:off x="261055" y="1550270"/>
            <a:ext cx="1106424" cy="1283451"/>
            <a:chOff x="4276693" y="3021037"/>
            <a:chExt cx="1106424" cy="1283451"/>
          </a:xfrm>
        </p:grpSpPr>
        <p:sp>
          <p:nvSpPr>
            <p:cNvPr id="417" name="Hexagon 4"/>
            <p:cNvSpPr/>
            <p:nvPr/>
          </p:nvSpPr>
          <p:spPr>
            <a:xfrm rot="16200000">
              <a:off x="4188179" y="3109551"/>
              <a:ext cx="1283451" cy="1106424"/>
            </a:xfrm>
            <a:prstGeom prst="hexagon">
              <a:avLst/>
            </a:prstGeom>
            <a:solidFill>
              <a:srgbClr val="82B7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noEditPoints="1"/>
            </p:cNvSpPr>
            <p:nvPr/>
          </p:nvSpPr>
          <p:spPr bwMode="auto">
            <a:xfrm>
              <a:off x="4648645" y="3397222"/>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19" name="Group 7"/>
          <p:cNvGrpSpPr/>
          <p:nvPr/>
        </p:nvGrpSpPr>
        <p:grpSpPr>
          <a:xfrm rot="5400000">
            <a:off x="717033" y="3547503"/>
            <a:ext cx="682655" cy="1220627"/>
            <a:chOff x="6959786" y="5355294"/>
            <a:chExt cx="407320" cy="1502706"/>
          </a:xfrm>
        </p:grpSpPr>
        <p:sp>
          <p:nvSpPr>
            <p:cNvPr id="42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1679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1000"/>
                                        <p:tgtEl>
                                          <p:spTgt spid="416"/>
                                        </p:tgtEl>
                                      </p:cBhvr>
                                    </p:animEffect>
                                    <p:anim calcmode="lin" valueType="num">
                                      <p:cBhvr>
                                        <p:cTn id="8" dur="1000" fill="hold"/>
                                        <p:tgtEl>
                                          <p:spTgt spid="416"/>
                                        </p:tgtEl>
                                        <p:attrNameLst>
                                          <p:attrName>ppt_x</p:attrName>
                                        </p:attrNameLst>
                                      </p:cBhvr>
                                      <p:tavLst>
                                        <p:tav tm="0">
                                          <p:val>
                                            <p:strVal val="#ppt_x"/>
                                          </p:val>
                                        </p:tav>
                                        <p:tav tm="100000">
                                          <p:val>
                                            <p:strVal val="#ppt_x"/>
                                          </p:val>
                                        </p:tav>
                                      </p:tavLst>
                                    </p:anim>
                                    <p:anim calcmode="lin" valueType="num">
                                      <p:cBhvr>
                                        <p:cTn id="9" dur="1000" fill="hold"/>
                                        <p:tgtEl>
                                          <p:spTgt spid="4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9"/>
                                        </p:tgtEl>
                                        <p:attrNameLst>
                                          <p:attrName>style.visibility</p:attrName>
                                        </p:attrNameLst>
                                      </p:cBhvr>
                                      <p:to>
                                        <p:strVal val="visible"/>
                                      </p:to>
                                    </p:set>
                                    <p:animEffect transition="in" filter="fade">
                                      <p:cBhvr>
                                        <p:cTn id="19" dur="1000"/>
                                        <p:tgtEl>
                                          <p:spTgt spid="419"/>
                                        </p:tgtEl>
                                      </p:cBhvr>
                                    </p:animEffect>
                                    <p:anim calcmode="lin" valueType="num">
                                      <p:cBhvr>
                                        <p:cTn id="20" dur="1000" fill="hold"/>
                                        <p:tgtEl>
                                          <p:spTgt spid="419"/>
                                        </p:tgtEl>
                                        <p:attrNameLst>
                                          <p:attrName>ppt_x</p:attrName>
                                        </p:attrNameLst>
                                      </p:cBhvr>
                                      <p:tavLst>
                                        <p:tav tm="0">
                                          <p:val>
                                            <p:strVal val="#ppt_x"/>
                                          </p:val>
                                        </p:tav>
                                        <p:tav tm="100000">
                                          <p:val>
                                            <p:strVal val="#ppt_x"/>
                                          </p:val>
                                        </p:tav>
                                      </p:tavLst>
                                    </p:anim>
                                    <p:anim calcmode="lin" valueType="num">
                                      <p:cBhvr>
                                        <p:cTn id="21" dur="1000" fill="hold"/>
                                        <p:tgtEl>
                                          <p:spTgt spid="4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0"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1"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2"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3"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4"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5"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6"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7"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8"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99"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8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8"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9"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0"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1"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2"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3"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4"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5"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6"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77"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6"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7"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8"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9"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0"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1"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2"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3"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4"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55"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5"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6"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7"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8"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9"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0"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1"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2"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3"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44"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4"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5"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6"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7"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8"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9"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0"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1"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2"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33"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2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2"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3"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4"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5"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6"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7"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8"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9"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0"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11"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1"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2"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3"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4"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5"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6"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7"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8"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99"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300"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0"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1"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2"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3"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4"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5"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6"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7"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8"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89"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7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6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5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6"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7"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8"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9"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0"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1"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2"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3"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4"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45"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3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9"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0"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1"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2"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23"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3"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4"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5"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6"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7"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8"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9"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0"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1"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12"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2"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3"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4"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5"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6"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7"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8"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9"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0"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201"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8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9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0"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1"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2"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3"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4"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5"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6"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7"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8"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179"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4735950"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grpSp>
      <p:sp>
        <p:nvSpPr>
          <p:cNvPr id="414" name="TextBox 4"/>
          <p:cNvSpPr txBox="1"/>
          <p:nvPr/>
        </p:nvSpPr>
        <p:spPr>
          <a:xfrm>
            <a:off x="579207" y="248988"/>
            <a:ext cx="3611823"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en-US" dirty="0">
                <a:solidFill>
                  <a:schemeClr val="bg1"/>
                </a:solidFill>
                <a:latin typeface="Times New Roman" pitchFamily="18" charset="0"/>
                <a:cs typeface="Times New Roman" pitchFamily="18" charset="0"/>
              </a:rPr>
              <a:t>I. </a:t>
            </a:r>
            <a:r>
              <a:rPr lang="en-US" dirty="0" err="1">
                <a:solidFill>
                  <a:schemeClr val="bg1"/>
                </a:solidFill>
                <a:latin typeface="Times New Roman" pitchFamily="18" charset="0"/>
                <a:cs typeface="Times New Roman" pitchFamily="18" charset="0"/>
              </a:rPr>
              <a:t>Thế</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nào</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là</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đoạn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văn</a:t>
            </a:r>
            <a:endParaRPr lang="zh-CN" altLang="en-US" dirty="0">
              <a:solidFill>
                <a:schemeClr val="bg1"/>
              </a:solidFill>
              <a:latin typeface="Times New Roman" pitchFamily="18" charset="0"/>
              <a:cs typeface="Times New Roman" pitchFamily="18" charset="0"/>
            </a:endParaRPr>
          </a:p>
        </p:txBody>
      </p:sp>
      <p:sp>
        <p:nvSpPr>
          <p:cNvPr id="2" name="Rectangle 1"/>
          <p:cNvSpPr/>
          <p:nvPr/>
        </p:nvSpPr>
        <p:spPr>
          <a:xfrm>
            <a:off x="1322023" y="1785824"/>
            <a:ext cx="10460723" cy="646331"/>
          </a:xfrm>
          <a:prstGeom prst="rect">
            <a:avLst/>
          </a:prstGeom>
          <a:solidFill>
            <a:schemeClr val="accent6">
              <a:lumMod val="20000"/>
              <a:lumOff val="80000"/>
            </a:schemeClr>
          </a:solidFill>
        </p:spPr>
        <p:txBody>
          <a:bodyPr wrap="square">
            <a:spAutoFit/>
          </a:bodyPr>
          <a:lstStyle/>
          <a:p>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hiểu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sp>
        <p:nvSpPr>
          <p:cNvPr id="4" name="Rectangle 3"/>
          <p:cNvSpPr/>
          <p:nvPr/>
        </p:nvSpPr>
        <p:spPr>
          <a:xfrm>
            <a:off x="1719533" y="3870460"/>
            <a:ext cx="10063214" cy="584775"/>
          </a:xfrm>
          <a:prstGeom prst="rect">
            <a:avLst/>
          </a:prstGeom>
          <a:solidFill>
            <a:schemeClr val="accent5">
              <a:lumMod val="20000"/>
              <a:lumOff val="80000"/>
            </a:schemeClr>
          </a:solidFill>
        </p:spPr>
        <p:txBody>
          <a:bodyPr wrap="square">
            <a:spAutoFit/>
          </a:bodyPr>
          <a:lstStyle/>
          <a:p>
            <a:r>
              <a:rPr lang="vi-VN" sz="3200" b="1" dirty="0">
                <a:latin typeface="Times New Roman" pitchFamily="18" charset="0"/>
                <a:cs typeface="Times New Roman" pitchFamily="18" charset="0"/>
              </a:rPr>
              <a:t>Khái niệm: Đoạn văn là đơn vị trực tiếp tạo nên VB</a:t>
            </a:r>
            <a:endParaRPr lang="en-US" sz="3200" b="1" dirty="0">
              <a:latin typeface="Times New Roman" pitchFamily="18" charset="0"/>
              <a:cs typeface="Times New Roman" pitchFamily="18" charset="0"/>
            </a:endParaRPr>
          </a:p>
        </p:txBody>
      </p:sp>
      <p:grpSp>
        <p:nvGrpSpPr>
          <p:cNvPr id="416" name="Group 9"/>
          <p:cNvGrpSpPr/>
          <p:nvPr/>
        </p:nvGrpSpPr>
        <p:grpSpPr>
          <a:xfrm>
            <a:off x="261055" y="1550270"/>
            <a:ext cx="1106424" cy="1283451"/>
            <a:chOff x="4276693" y="3021037"/>
            <a:chExt cx="1106424" cy="1283451"/>
          </a:xfrm>
        </p:grpSpPr>
        <p:sp>
          <p:nvSpPr>
            <p:cNvPr id="417" name="Hexagon 4"/>
            <p:cNvSpPr/>
            <p:nvPr/>
          </p:nvSpPr>
          <p:spPr>
            <a:xfrm rot="16200000">
              <a:off x="4188179" y="3109551"/>
              <a:ext cx="1283451" cy="1106424"/>
            </a:xfrm>
            <a:prstGeom prst="hexagon">
              <a:avLst/>
            </a:prstGeom>
            <a:solidFill>
              <a:srgbClr val="82B7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Times New Roman" pitchFamily="18" charset="0"/>
                <a:cs typeface="Times New Roman" pitchFamily="18" charset="0"/>
              </a:endParaRPr>
            </a:p>
          </p:txBody>
        </p:sp>
        <p:sp>
          <p:nvSpPr>
            <p:cNvPr id="418" name="Freeform 13"/>
            <p:cNvSpPr>
              <a:spLocks noEditPoints="1"/>
            </p:cNvSpPr>
            <p:nvPr/>
          </p:nvSpPr>
          <p:spPr bwMode="auto">
            <a:xfrm>
              <a:off x="4648645" y="3397222"/>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endParaRPr>
            </a:p>
          </p:txBody>
        </p:sp>
      </p:grpSp>
      <p:grpSp>
        <p:nvGrpSpPr>
          <p:cNvPr id="419" name="Group 7"/>
          <p:cNvGrpSpPr/>
          <p:nvPr/>
        </p:nvGrpSpPr>
        <p:grpSpPr>
          <a:xfrm rot="5400000">
            <a:off x="717033" y="3547503"/>
            <a:ext cx="682655" cy="1220627"/>
            <a:chOff x="6959786" y="5355294"/>
            <a:chExt cx="407320" cy="1502706"/>
          </a:xfrm>
        </p:grpSpPr>
        <p:sp>
          <p:nvSpPr>
            <p:cNvPr id="42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2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sp>
          <p:nvSpPr>
            <p:cNvPr id="43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Times New Roman" pitchFamily="18" charset="0"/>
                <a:cs typeface="Times New Roman" pitchFamily="18" charset="0"/>
              </a:endParaRPr>
            </a:p>
          </p:txBody>
        </p:sp>
      </p:grpSp>
      <p:sp>
        <p:nvSpPr>
          <p:cNvPr id="5" name="Rectangle 4"/>
          <p:cNvSpPr/>
          <p:nvPr/>
        </p:nvSpPr>
        <p:spPr>
          <a:xfrm>
            <a:off x="1225059" y="1003471"/>
            <a:ext cx="2109873" cy="584775"/>
          </a:xfrm>
          <a:prstGeom prst="rect">
            <a:avLst/>
          </a:prstGeom>
        </p:spPr>
        <p:txBody>
          <a:bodyPr wrap="none">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6770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1000"/>
                                        <p:tgtEl>
                                          <p:spTgt spid="416"/>
                                        </p:tgtEl>
                                      </p:cBhvr>
                                    </p:animEffect>
                                    <p:anim calcmode="lin" valueType="num">
                                      <p:cBhvr>
                                        <p:cTn id="8" dur="1000" fill="hold"/>
                                        <p:tgtEl>
                                          <p:spTgt spid="416"/>
                                        </p:tgtEl>
                                        <p:attrNameLst>
                                          <p:attrName>ppt_x</p:attrName>
                                        </p:attrNameLst>
                                      </p:cBhvr>
                                      <p:tavLst>
                                        <p:tav tm="0">
                                          <p:val>
                                            <p:strVal val="#ppt_x"/>
                                          </p:val>
                                        </p:tav>
                                        <p:tav tm="100000">
                                          <p:val>
                                            <p:strVal val="#ppt_x"/>
                                          </p:val>
                                        </p:tav>
                                      </p:tavLst>
                                    </p:anim>
                                    <p:anim calcmode="lin" valueType="num">
                                      <p:cBhvr>
                                        <p:cTn id="9" dur="1000" fill="hold"/>
                                        <p:tgtEl>
                                          <p:spTgt spid="4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9"/>
                                        </p:tgtEl>
                                        <p:attrNameLst>
                                          <p:attrName>style.visibility</p:attrName>
                                        </p:attrNameLst>
                                      </p:cBhvr>
                                      <p:to>
                                        <p:strVal val="visible"/>
                                      </p:to>
                                    </p:set>
                                    <p:animEffect transition="in" filter="fade">
                                      <p:cBhvr>
                                        <p:cTn id="19" dur="1000"/>
                                        <p:tgtEl>
                                          <p:spTgt spid="419"/>
                                        </p:tgtEl>
                                      </p:cBhvr>
                                    </p:animEffect>
                                    <p:anim calcmode="lin" valueType="num">
                                      <p:cBhvr>
                                        <p:cTn id="20" dur="1000" fill="hold"/>
                                        <p:tgtEl>
                                          <p:spTgt spid="419"/>
                                        </p:tgtEl>
                                        <p:attrNameLst>
                                          <p:attrName>ppt_x</p:attrName>
                                        </p:attrNameLst>
                                      </p:cBhvr>
                                      <p:tavLst>
                                        <p:tav tm="0">
                                          <p:val>
                                            <p:strVal val="#ppt_x"/>
                                          </p:val>
                                        </p:tav>
                                        <p:tav tm="100000">
                                          <p:val>
                                            <p:strVal val="#ppt_x"/>
                                          </p:val>
                                        </p:tav>
                                      </p:tavLst>
                                    </p:anim>
                                    <p:anim calcmode="lin" valueType="num">
                                      <p:cBhvr>
                                        <p:cTn id="21" dur="1000" fill="hold"/>
                                        <p:tgtEl>
                                          <p:spTgt spid="4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0" name="TextBox 4"/>
          <p:cNvSpPr txBox="1"/>
          <p:nvPr/>
        </p:nvSpPr>
        <p:spPr>
          <a:xfrm>
            <a:off x="579207" y="248988"/>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sp>
        <p:nvSpPr>
          <p:cNvPr id="414" name="圆角矩形 413"/>
          <p:cNvSpPr/>
          <p:nvPr/>
        </p:nvSpPr>
        <p:spPr>
          <a:xfrm>
            <a:off x="1142346" y="1584433"/>
            <a:ext cx="9618133" cy="4132094"/>
          </a:xfrm>
          <a:prstGeom prst="roundRect">
            <a:avLst>
              <a:gd name="adj" fmla="val 5329"/>
            </a:avLst>
          </a:prstGeom>
          <a:gradFill flip="none" rotWithShape="1">
            <a:gsLst>
              <a:gs pos="0">
                <a:sysClr val="window" lastClr="FFFFFF">
                  <a:lumMod val="85000"/>
                </a:sysClr>
              </a:gs>
              <a:gs pos="50000">
                <a:sysClr val="window" lastClr="FFFFFF">
                  <a:lumMod val="95000"/>
                </a:sysClr>
              </a:gs>
              <a:gs pos="100000">
                <a:sysClr val="window" lastClr="FFFFFF">
                  <a:lumMod val="95000"/>
                  <a:shade val="100000"/>
                  <a:satMod val="115000"/>
                </a:sysClr>
              </a:gs>
            </a:gsLst>
            <a:lin ang="13500000" scaled="1"/>
            <a:tileRect/>
          </a:gradFill>
          <a:ln w="12700" cap="flat" cmpd="sng" algn="ctr">
            <a:solidFill>
              <a:srgbClr val="EEECE1">
                <a:lumMod val="90000"/>
              </a:srgbClr>
            </a:solid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nvGrpSpPr>
          <p:cNvPr id="424" name="组合 423"/>
          <p:cNvGrpSpPr/>
          <p:nvPr/>
        </p:nvGrpSpPr>
        <p:grpSpPr>
          <a:xfrm>
            <a:off x="7068181" y="1389471"/>
            <a:ext cx="3019311" cy="3672408"/>
            <a:chOff x="3744054" y="1120552"/>
            <a:chExt cx="1668741" cy="3672408"/>
          </a:xfrm>
        </p:grpSpPr>
        <p:sp>
          <p:nvSpPr>
            <p:cNvPr id="425" name="直角三角形 424"/>
            <p:cNvSpPr/>
            <p:nvPr/>
          </p:nvSpPr>
          <p:spPr>
            <a:xfrm>
              <a:off x="532823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26" name="五边形 425"/>
            <p:cNvSpPr/>
            <p:nvPr/>
          </p:nvSpPr>
          <p:spPr>
            <a:xfrm rot="5400000">
              <a:off x="2699938" y="2164668"/>
              <a:ext cx="3672408" cy="1584176"/>
            </a:xfrm>
            <a:prstGeom prst="homePlate">
              <a:avLst/>
            </a:prstGeom>
            <a:gradFill flip="none" rotWithShape="1">
              <a:gsLst>
                <a:gs pos="100000">
                  <a:srgbClr val="BED016"/>
                </a:gs>
                <a:gs pos="0">
                  <a:srgbClr val="8CA414"/>
                </a:gs>
              </a:gsLst>
              <a:lin ang="10800000" scaled="1"/>
              <a:tileRect/>
            </a:gradFill>
            <a:ln w="63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sp>
        <p:nvSpPr>
          <p:cNvPr id="431" name="TextBox 25"/>
          <p:cNvSpPr txBox="1"/>
          <p:nvPr/>
        </p:nvSpPr>
        <p:spPr>
          <a:xfrm>
            <a:off x="8259330" y="5173445"/>
            <a:ext cx="389848" cy="584775"/>
          </a:xfrm>
          <a:prstGeom prst="rect">
            <a:avLst/>
          </a:prstGeom>
          <a:noFill/>
        </p:spPr>
        <p:txBody>
          <a:bodyPr wrap="square" rtlCol="0">
            <a:spAutoFit/>
          </a:bodyPr>
          <a:lstStyle/>
          <a:p>
            <a:r>
              <a:rPr lang="en-US" altLang="zh-CN" sz="3200" b="1" dirty="0">
                <a:solidFill>
                  <a:srgbClr val="9BBB59">
                    <a:lumMod val="75000"/>
                  </a:srgbClr>
                </a:solidFill>
                <a:latin typeface="Arial Black" pitchFamily="34" charset="0"/>
                <a:ea typeface="微软雅黑" pitchFamily="34" charset="-122"/>
              </a:rPr>
              <a:t>2</a:t>
            </a:r>
            <a:endParaRPr lang="zh-CN" altLang="en-US" sz="3200" b="1" dirty="0">
              <a:solidFill>
                <a:srgbClr val="9BBB59">
                  <a:lumMod val="75000"/>
                </a:srgbClr>
              </a:solidFill>
              <a:latin typeface="Arial Black" pitchFamily="34" charset="0"/>
              <a:ea typeface="微软雅黑" pitchFamily="34" charset="-122"/>
            </a:endParaRPr>
          </a:p>
        </p:txBody>
      </p:sp>
      <p:grpSp>
        <p:nvGrpSpPr>
          <p:cNvPr id="433" name="组合 432"/>
          <p:cNvGrpSpPr/>
          <p:nvPr/>
        </p:nvGrpSpPr>
        <p:grpSpPr>
          <a:xfrm>
            <a:off x="1798719" y="1391855"/>
            <a:ext cx="3194224" cy="3672408"/>
            <a:chOff x="5904294" y="1120552"/>
            <a:chExt cx="1668741" cy="3672408"/>
          </a:xfrm>
        </p:grpSpPr>
        <p:sp>
          <p:nvSpPr>
            <p:cNvPr id="434" name="直角三角形 433"/>
            <p:cNvSpPr/>
            <p:nvPr/>
          </p:nvSpPr>
          <p:spPr>
            <a:xfrm>
              <a:off x="748847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36" name="五边形 435"/>
            <p:cNvSpPr/>
            <p:nvPr/>
          </p:nvSpPr>
          <p:spPr>
            <a:xfrm rot="5400000">
              <a:off x="4860178" y="2164668"/>
              <a:ext cx="3672408" cy="1584176"/>
            </a:xfrm>
            <a:prstGeom prst="homePlate">
              <a:avLst/>
            </a:prstGeom>
            <a:gradFill flip="none" rotWithShape="1">
              <a:gsLst>
                <a:gs pos="100000">
                  <a:srgbClr val="5DCEAF">
                    <a:lumMod val="60000"/>
                    <a:lumOff val="40000"/>
                  </a:srgbClr>
                </a:gs>
                <a:gs pos="0">
                  <a:srgbClr val="00A39E"/>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sp>
        <p:nvSpPr>
          <p:cNvPr id="439" name="TextBox 26"/>
          <p:cNvSpPr txBox="1"/>
          <p:nvPr/>
        </p:nvSpPr>
        <p:spPr>
          <a:xfrm>
            <a:off x="2384160" y="5112824"/>
            <a:ext cx="389848" cy="584775"/>
          </a:xfrm>
          <a:prstGeom prst="rect">
            <a:avLst/>
          </a:prstGeom>
          <a:noFill/>
        </p:spPr>
        <p:txBody>
          <a:bodyPr wrap="square" rtlCol="0">
            <a:spAutoFit/>
          </a:bodyPr>
          <a:lstStyle/>
          <a:p>
            <a:r>
              <a:rPr lang="en-US" altLang="zh-CN" sz="3200" b="1" dirty="0">
                <a:solidFill>
                  <a:srgbClr val="1CA59F"/>
                </a:solidFill>
                <a:latin typeface="Arial Black" pitchFamily="34" charset="0"/>
                <a:ea typeface="微软雅黑" pitchFamily="34" charset="-122"/>
              </a:rPr>
              <a:t>1</a:t>
            </a:r>
            <a:endParaRPr lang="zh-CN" altLang="en-US" sz="3200" b="1" dirty="0">
              <a:solidFill>
                <a:srgbClr val="1CA59F"/>
              </a:solidFill>
              <a:latin typeface="Arial Black" pitchFamily="34" charset="0"/>
              <a:ea typeface="微软雅黑" pitchFamily="34" charset="-122"/>
            </a:endParaRPr>
          </a:p>
        </p:txBody>
      </p:sp>
      <p:grpSp>
        <p:nvGrpSpPr>
          <p:cNvPr id="413" name="组合 401"/>
          <p:cNvGrpSpPr/>
          <p:nvPr/>
        </p:nvGrpSpPr>
        <p:grpSpPr>
          <a:xfrm>
            <a:off x="0" y="195105"/>
            <a:ext cx="4735950" cy="569433"/>
            <a:chOff x="0" y="194743"/>
            <a:chExt cx="3126179" cy="569433"/>
          </a:xfrm>
        </p:grpSpPr>
        <p:sp>
          <p:nvSpPr>
            <p:cNvPr id="449"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450" name="组合 403"/>
            <p:cNvGrpSpPr/>
            <p:nvPr/>
          </p:nvGrpSpPr>
          <p:grpSpPr>
            <a:xfrm>
              <a:off x="0" y="290669"/>
              <a:ext cx="424561" cy="355906"/>
              <a:chOff x="469900" y="728859"/>
              <a:chExt cx="424561" cy="355906"/>
            </a:xfrm>
          </p:grpSpPr>
          <p:sp>
            <p:nvSpPr>
              <p:cNvPr id="451"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52"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53"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54"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55"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56"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57"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58"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grpSp>
      <p:sp>
        <p:nvSpPr>
          <p:cNvPr id="2" name="Rectangle 1"/>
          <p:cNvSpPr/>
          <p:nvPr/>
        </p:nvSpPr>
        <p:spPr>
          <a:xfrm>
            <a:off x="664390" y="230759"/>
            <a:ext cx="3611823" cy="523220"/>
          </a:xfrm>
          <a:prstGeom prst="rect">
            <a:avLst/>
          </a:prstGeom>
        </p:spPr>
        <p:txBody>
          <a:bodyPr wrap="none">
            <a:spAutoFit/>
          </a:bodyPr>
          <a:lstStyle/>
          <a:p>
            <a:r>
              <a:rPr lang="en-US" sz="2800" b="1" dirty="0">
                <a:solidFill>
                  <a:schemeClr val="bg1"/>
                </a:solidFill>
                <a:latin typeface="Times New Roman" pitchFamily="18" charset="0"/>
                <a:cs typeface="Times New Roman" pitchFamily="18" charset="0"/>
              </a:rPr>
              <a:t>I. </a:t>
            </a:r>
            <a:r>
              <a:rPr lang="en-US" sz="2800" b="1" dirty="0" err="1">
                <a:solidFill>
                  <a:schemeClr val="bg1"/>
                </a:solidFill>
                <a:latin typeface="Times New Roman" pitchFamily="18" charset="0"/>
                <a:cs typeface="Times New Roman" pitchFamily="18" charset="0"/>
              </a:rPr>
              <a:t>Thế</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nào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đoạn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văn</a:t>
            </a:r>
            <a:endParaRPr lang="zh-CN" altLang="en-US" sz="2800" b="1" dirty="0">
              <a:solidFill>
                <a:schemeClr val="bg1"/>
              </a:solidFill>
              <a:latin typeface="Times New Roman" pitchFamily="18" charset="0"/>
              <a:cs typeface="Times New Roman" pitchFamily="18" charset="0"/>
            </a:endParaRPr>
          </a:p>
        </p:txBody>
      </p:sp>
      <p:sp>
        <p:nvSpPr>
          <p:cNvPr id="3" name="TextBox 2"/>
          <p:cNvSpPr txBox="1"/>
          <p:nvPr/>
        </p:nvSpPr>
        <p:spPr>
          <a:xfrm>
            <a:off x="6123498" y="274591"/>
            <a:ext cx="4726646" cy="954107"/>
          </a:xfrm>
          <a:prstGeom prst="rect">
            <a:avLst/>
          </a:prstGeom>
          <a:solidFill>
            <a:schemeClr val="accent4">
              <a:lumMod val="40000"/>
              <a:lumOff val="60000"/>
            </a:schemeClr>
          </a:solidFill>
        </p:spPr>
        <p:txBody>
          <a:bodyPr wrap="square" rtlCol="0">
            <a:spAutoFit/>
          </a:bodyPr>
          <a:lstStyle/>
          <a:p>
            <a:pPr algn="ct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dựa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dấu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hiệu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nhận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đoạn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văn</a:t>
            </a:r>
            <a:r>
              <a:rPr lang="en-US" sz="2800" b="1" dirty="0">
                <a:solidFill>
                  <a:srgbClr val="0000CC"/>
                </a:solidFill>
                <a:latin typeface="Times New Roman" pitchFamily="18" charset="0"/>
                <a:cs typeface="Times New Roman" pitchFamily="18" charset="0"/>
              </a:rPr>
              <a:t>?</a:t>
            </a:r>
          </a:p>
        </p:txBody>
      </p:sp>
      <p:sp>
        <p:nvSpPr>
          <p:cNvPr id="4" name="Rectangle 3"/>
          <p:cNvSpPr/>
          <p:nvPr/>
        </p:nvSpPr>
        <p:spPr>
          <a:xfrm>
            <a:off x="1920432" y="1622709"/>
            <a:ext cx="2750693" cy="2308324"/>
          </a:xfrm>
          <a:prstGeom prst="rect">
            <a:avLst/>
          </a:prstGeom>
        </p:spPr>
        <p:txBody>
          <a:bodyPr wrap="square">
            <a:spAutoFit/>
          </a:bodyPr>
          <a:lstStyle/>
          <a:p>
            <a:pPr algn="ctr"/>
            <a:r>
              <a:rPr lang="nl-NL" sz="2400" b="1" dirty="0">
                <a:solidFill>
                  <a:srgbClr val="000000"/>
                </a:solidFill>
                <a:latin typeface="Times New Roman" panose="02020603050405020304" pitchFamily="18" charset="0"/>
                <a:ea typeface="Times New Roman" panose="02020603050405020304" pitchFamily="18" charset="0"/>
              </a:rPr>
              <a:t>Về hình thức: </a:t>
            </a:r>
          </a:p>
          <a:p>
            <a:pPr algn="ctr"/>
            <a:r>
              <a:rPr lang="nl-NL" sz="2400" dirty="0">
                <a:solidFill>
                  <a:srgbClr val="000000"/>
                </a:solidFill>
                <a:latin typeface="Times New Roman" panose="02020603050405020304" pitchFamily="18" charset="0"/>
                <a:ea typeface="Times New Roman" panose="02020603050405020304" pitchFamily="18" charset="0"/>
              </a:rPr>
              <a:t>Bắt đầu bằng cách viết hoa lùi đầu dòng. Kết thúc bằng cách  chấm xuống dòng</a:t>
            </a:r>
            <a:endParaRPr lang="en-US" sz="2400" dirty="0"/>
          </a:p>
        </p:txBody>
      </p:sp>
      <p:sp>
        <p:nvSpPr>
          <p:cNvPr id="5" name="Rectangle 4"/>
          <p:cNvSpPr/>
          <p:nvPr/>
        </p:nvSpPr>
        <p:spPr>
          <a:xfrm>
            <a:off x="7115604" y="1680029"/>
            <a:ext cx="2670943" cy="1815882"/>
          </a:xfrm>
          <a:prstGeom prst="rect">
            <a:avLst/>
          </a:prstGeom>
        </p:spPr>
        <p:txBody>
          <a:bodyPr wrap="square">
            <a:spAutoFit/>
          </a:bodyPr>
          <a:lstStyle/>
          <a:p>
            <a:pPr algn="ctr"/>
            <a:r>
              <a:rPr lang="nl-NL" sz="2800" b="1" dirty="0">
                <a:solidFill>
                  <a:srgbClr val="000000"/>
                </a:solidFill>
                <a:latin typeface="Times New Roman" panose="02020603050405020304" pitchFamily="18" charset="0"/>
                <a:ea typeface="Times New Roman" panose="02020603050405020304" pitchFamily="18" charset="0"/>
              </a:rPr>
              <a:t>Về nội dung: </a:t>
            </a:r>
            <a:r>
              <a:rPr lang="nl-NL" sz="2800" dirty="0">
                <a:solidFill>
                  <a:srgbClr val="000000"/>
                </a:solidFill>
                <a:latin typeface="Times New Roman" panose="02020603050405020304" pitchFamily="18" charset="0"/>
                <a:ea typeface="Times New Roman" panose="02020603050405020304" pitchFamily="18" charset="0"/>
              </a:rPr>
              <a:t>Biểu đạt một ý tương đối hoàn chỉnh</a:t>
            </a:r>
            <a:endParaRPr lang="en-US" sz="2800" dirty="0"/>
          </a:p>
        </p:txBody>
      </p:sp>
    </p:spTree>
    <p:extLst>
      <p:ext uri="{BB962C8B-B14F-4D97-AF65-F5344CB8AC3E}">
        <p14:creationId xmlns:p14="http://schemas.microsoft.com/office/powerpoint/2010/main" val="290806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14"/>
                                        </p:tgtEl>
                                        <p:attrNameLst>
                                          <p:attrName>style.visibility</p:attrName>
                                        </p:attrNameLst>
                                      </p:cBhvr>
                                      <p:to>
                                        <p:strVal val="visible"/>
                                      </p:to>
                                    </p:set>
                                    <p:animEffect transition="in" filter="wipe(down)">
                                      <p:cBhvr>
                                        <p:cTn id="13" dur="500"/>
                                        <p:tgtEl>
                                          <p:spTgt spid="4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433"/>
                                        </p:tgtEl>
                                        <p:attrNameLst>
                                          <p:attrName>style.visibility</p:attrName>
                                        </p:attrNameLst>
                                      </p:cBhvr>
                                      <p:to>
                                        <p:strVal val="visible"/>
                                      </p:to>
                                    </p:set>
                                    <p:animEffect transition="in" filter="wipe(down)">
                                      <p:cBhvr>
                                        <p:cTn id="19" dur="500"/>
                                        <p:tgtEl>
                                          <p:spTgt spid="43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39"/>
                                        </p:tgtEl>
                                        <p:attrNameLst>
                                          <p:attrName>style.visibility</p:attrName>
                                        </p:attrNameLst>
                                      </p:cBhvr>
                                      <p:to>
                                        <p:strVal val="visible"/>
                                      </p:to>
                                    </p:set>
                                    <p:animEffect transition="in" filter="wipe(down)">
                                      <p:cBhvr>
                                        <p:cTn id="22" dur="500"/>
                                        <p:tgtEl>
                                          <p:spTgt spid="43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nodeType="withEffect">
                                  <p:stCondLst>
                                    <p:cond delay="0"/>
                                  </p:stCondLst>
                                  <p:childTnLst>
                                    <p:set>
                                      <p:cBhvr>
                                        <p:cTn id="29" dur="1" fill="hold">
                                          <p:stCondLst>
                                            <p:cond delay="0"/>
                                          </p:stCondLst>
                                        </p:cTn>
                                        <p:tgtEl>
                                          <p:spTgt spid="424"/>
                                        </p:tgtEl>
                                        <p:attrNameLst>
                                          <p:attrName>style.visibility</p:attrName>
                                        </p:attrNameLst>
                                      </p:cBhvr>
                                      <p:to>
                                        <p:strVal val="visible"/>
                                      </p:to>
                                    </p:set>
                                    <p:animEffect transition="in" filter="wheel(1)">
                                      <p:cBhvr>
                                        <p:cTn id="30" dur="2000"/>
                                        <p:tgtEl>
                                          <p:spTgt spid="42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431"/>
                                        </p:tgtEl>
                                        <p:attrNameLst>
                                          <p:attrName>style.visibility</p:attrName>
                                        </p:attrNameLst>
                                      </p:cBhvr>
                                      <p:to>
                                        <p:strVal val="visible"/>
                                      </p:to>
                                    </p:set>
                                    <p:animEffect transition="in" filter="wheel(1)">
                                      <p:cBhvr>
                                        <p:cTn id="33" dur="2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31" grpId="0"/>
      <p:bldP spid="439" grpId="0"/>
      <p:bldP spid="3"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9"/>
          <p:cNvSpPr txBox="1">
            <a:spLocks noChangeArrowheads="1"/>
          </p:cNvSpPr>
          <p:nvPr/>
        </p:nvSpPr>
        <p:spPr bwMode="auto">
          <a:xfrm>
            <a:off x="-187816" y="90153"/>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26" name="Text Box 9"/>
          <p:cNvSpPr txBox="1">
            <a:spLocks noChangeArrowheads="1"/>
          </p:cNvSpPr>
          <p:nvPr/>
        </p:nvSpPr>
        <p:spPr bwMode="auto">
          <a:xfrm>
            <a:off x="116984" y="648378"/>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1. </a:t>
            </a:r>
            <a:r>
              <a:rPr lang="en-US" sz="3200" b="1" dirty="0" err="1">
                <a:solidFill>
                  <a:srgbClr val="FF0066"/>
                </a:solidFill>
                <a:latin typeface="Times New Roman" pitchFamily="18" charset="0"/>
                <a:cs typeface="Times New Roman" pitchFamily="18" charset="0"/>
              </a:rPr>
              <a:t>Từ</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ngữ</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chủ</a:t>
            </a:r>
            <a:r>
              <a:rPr lang="en-US" sz="3200" b="1">
                <a:solidFill>
                  <a:srgbClr val="FF0066"/>
                </a:solidFill>
                <a:latin typeface="Times New Roman" pitchFamily="18" charset="0"/>
                <a:cs typeface="Times New Roman" pitchFamily="18" charset="0"/>
              </a:rPr>
              <a:t> đề của đoạn văn: </a:t>
            </a:r>
            <a:endParaRPr lang="en-US" sz="3200" b="1" dirty="0">
              <a:solidFill>
                <a:srgbClr val="FF0066"/>
              </a:solidFill>
              <a:latin typeface="Times New Roman" pitchFamily="18" charset="0"/>
              <a:cs typeface="Times New Roman" pitchFamily="18" charset="0"/>
            </a:endParaRPr>
          </a:p>
        </p:txBody>
      </p:sp>
      <p:sp>
        <p:nvSpPr>
          <p:cNvPr id="27" name="AutoShape 11"/>
          <p:cNvSpPr>
            <a:spLocks noChangeArrowheads="1"/>
          </p:cNvSpPr>
          <p:nvPr/>
        </p:nvSpPr>
        <p:spPr bwMode="auto">
          <a:xfrm>
            <a:off x="726584" y="1309352"/>
            <a:ext cx="5818863" cy="3881384"/>
          </a:xfrm>
          <a:prstGeom prst="cloudCallout">
            <a:avLst>
              <a:gd name="adj1" fmla="val -53935"/>
              <a:gd name="adj2" fmla="val 46736"/>
            </a:avLst>
          </a:prstGeom>
          <a:noFill/>
          <a:ln w="9525">
            <a:solidFill>
              <a:srgbClr val="FF0000"/>
            </a:solidFill>
            <a:round/>
            <a:headEnd/>
            <a:tailEnd/>
          </a:ln>
          <a:effectLst/>
        </p:spPr>
        <p:txBody>
          <a:bodyPr/>
          <a:lstStyle/>
          <a:p>
            <a:pPr algn="just"/>
            <a:r>
              <a:rPr lang="en-US" sz="3600" b="1" dirty="0" err="1">
                <a:solidFill>
                  <a:srgbClr val="0000CC"/>
                </a:solidFill>
                <a:latin typeface="Times New Roman" pitchFamily="18" charset="0"/>
                <a:cs typeface="Times New Roman" pitchFamily="18" charset="0"/>
              </a:rPr>
              <a:t>Đọc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văn</a:t>
            </a:r>
            <a:r>
              <a:rPr lang="en-US" sz="3600" b="1" dirty="0">
                <a:solidFill>
                  <a:srgbClr val="0000CC"/>
                </a:solidFill>
                <a:latin typeface="Times New Roman" pitchFamily="18" charset="0"/>
                <a:cs typeface="Times New Roman" pitchFamily="18" charset="0"/>
              </a:rPr>
              <a:t> 1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văn</a:t>
            </a:r>
            <a:r>
              <a:rPr lang="en-US" sz="3600" b="1">
                <a:solidFill>
                  <a:srgbClr val="0000CC"/>
                </a:solidFill>
                <a:latin typeface="Times New Roman" pitchFamily="18" charset="0"/>
                <a:cs typeface="Times New Roman" pitchFamily="18" charset="0"/>
              </a:rPr>
              <a:t> 2. Tìm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chủ</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then </a:t>
            </a:r>
            <a:r>
              <a:rPr lang="en-US" sz="3600" b="1" dirty="0" err="1">
                <a:solidFill>
                  <a:srgbClr val="0000CC"/>
                </a:solidFill>
                <a:latin typeface="Times New Roman" pitchFamily="18" charset="0"/>
                <a:cs typeface="Times New Roman" pitchFamily="18" charset="0"/>
              </a:rPr>
              <a:t>chốt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văn</a:t>
            </a:r>
            <a:r>
              <a:rPr lang="en-US" sz="3600" b="1" dirty="0">
                <a:solidFill>
                  <a:srgbClr val="0000CC"/>
                </a:solidFill>
                <a:latin typeface="Times New Roman" pitchFamily="18" charset="0"/>
                <a:cs typeface="Times New Roman" pitchFamily="18" charset="0"/>
              </a:rPr>
              <a:t>?</a:t>
            </a:r>
          </a:p>
        </p:txBody>
      </p:sp>
      <p:grpSp>
        <p:nvGrpSpPr>
          <p:cNvPr id="7" name="Group 6"/>
          <p:cNvGrpSpPr/>
          <p:nvPr/>
        </p:nvGrpSpPr>
        <p:grpSpPr>
          <a:xfrm rot="5400000" flipV="1">
            <a:off x="8701626" y="1154794"/>
            <a:ext cx="678292" cy="5226707"/>
            <a:chOff x="6480429" y="3713225"/>
            <a:chExt cx="409339" cy="3142082"/>
          </a:xfrm>
        </p:grpSpPr>
        <p:sp>
          <p:nvSpPr>
            <p:cNvPr id="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9" name="Group 3"/>
          <p:cNvGrpSpPr/>
          <p:nvPr/>
        </p:nvGrpSpPr>
        <p:grpSpPr>
          <a:xfrm rot="5400000" flipV="1">
            <a:off x="8717602" y="2374091"/>
            <a:ext cx="663828" cy="3973595"/>
            <a:chOff x="4980416" y="5037518"/>
            <a:chExt cx="412706" cy="1820482"/>
          </a:xfrm>
        </p:grpSpPr>
        <p:sp>
          <p:nvSpPr>
            <p:cNvPr id="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5" name="Group 4"/>
          <p:cNvGrpSpPr/>
          <p:nvPr/>
        </p:nvGrpSpPr>
        <p:grpSpPr>
          <a:xfrm rot="5400000" flipV="1">
            <a:off x="8464972" y="3392356"/>
            <a:ext cx="680512" cy="3093641"/>
            <a:chOff x="5502862" y="5355294"/>
            <a:chExt cx="412706" cy="1502706"/>
          </a:xfrm>
        </p:grpSpPr>
        <p:sp>
          <p:nvSpPr>
            <p:cNvPr id="3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7" name="Group 7"/>
          <p:cNvGrpSpPr/>
          <p:nvPr/>
        </p:nvGrpSpPr>
        <p:grpSpPr>
          <a:xfrm rot="16200000">
            <a:off x="8124060" y="5438878"/>
            <a:ext cx="682655" cy="1220627"/>
            <a:chOff x="6959786" y="5355294"/>
            <a:chExt cx="407320" cy="1502706"/>
          </a:xfrm>
        </p:grpSpPr>
        <p:sp>
          <p:nvSpPr>
            <p:cNvPr id="4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9" name="Group 5"/>
          <p:cNvGrpSpPr/>
          <p:nvPr/>
        </p:nvGrpSpPr>
        <p:grpSpPr>
          <a:xfrm rot="5400000" flipV="1">
            <a:off x="8267651" y="4416829"/>
            <a:ext cx="650476" cy="2198291"/>
            <a:chOff x="6007804" y="4266641"/>
            <a:chExt cx="403952" cy="2588666"/>
          </a:xfrm>
        </p:grpSpPr>
        <p:sp>
          <p:nvSpPr>
            <p:cNvPr id="6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1" name="矩形 4"/>
          <p:cNvSpPr/>
          <p:nvPr/>
        </p:nvSpPr>
        <p:spPr>
          <a:xfrm>
            <a:off x="11001017"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2" name="矩形 380"/>
          <p:cNvSpPr/>
          <p:nvPr/>
        </p:nvSpPr>
        <p:spPr>
          <a:xfrm>
            <a:off x="10342523"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3" name="矩形 381"/>
          <p:cNvSpPr/>
          <p:nvPr/>
        </p:nvSpPr>
        <p:spPr>
          <a:xfrm>
            <a:off x="9680224"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4" name="矩形 382"/>
          <p:cNvSpPr/>
          <p:nvPr/>
        </p:nvSpPr>
        <p:spPr>
          <a:xfrm>
            <a:off x="9060947"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矩形 383"/>
          <p:cNvSpPr/>
          <p:nvPr/>
        </p:nvSpPr>
        <p:spPr>
          <a:xfrm>
            <a:off x="11635075"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直角三角形 5"/>
          <p:cNvSpPr/>
          <p:nvPr/>
        </p:nvSpPr>
        <p:spPr>
          <a:xfrm>
            <a:off x="9065556"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直角三角形 384"/>
          <p:cNvSpPr/>
          <p:nvPr/>
        </p:nvSpPr>
        <p:spPr>
          <a:xfrm>
            <a:off x="9692034"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直角三角形 385"/>
          <p:cNvSpPr/>
          <p:nvPr/>
        </p:nvSpPr>
        <p:spPr>
          <a:xfrm>
            <a:off x="10339823"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直角三角形 386"/>
          <p:cNvSpPr/>
          <p:nvPr/>
        </p:nvSpPr>
        <p:spPr>
          <a:xfrm>
            <a:off x="11017377"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直角三角形 387"/>
          <p:cNvSpPr/>
          <p:nvPr/>
        </p:nvSpPr>
        <p:spPr>
          <a:xfrm>
            <a:off x="11646885"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366109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27"/>
                                        </p:tgtEl>
                                      </p:cBhvr>
                                    </p:animEffect>
                                    <p:set>
                                      <p:cBhvr>
                                        <p:cTn id="12"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13575" y="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6" name="Text Box 9"/>
          <p:cNvSpPr txBox="1">
            <a:spLocks noChangeArrowheads="1"/>
          </p:cNvSpPr>
          <p:nvPr/>
        </p:nvSpPr>
        <p:spPr bwMode="auto">
          <a:xfrm>
            <a:off x="91225" y="5582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1. </a:t>
            </a:r>
            <a:r>
              <a:rPr lang="en-US" sz="3200" b="1" dirty="0" err="1">
                <a:solidFill>
                  <a:srgbClr val="FF0066"/>
                </a:solidFill>
                <a:latin typeface="Times New Roman" pitchFamily="18" charset="0"/>
                <a:cs typeface="Times New Roman" pitchFamily="18" charset="0"/>
              </a:rPr>
              <a:t>Từ</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ngữ</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p>
        </p:txBody>
      </p:sp>
      <p:sp>
        <p:nvSpPr>
          <p:cNvPr id="7" name="Rectangle 8"/>
          <p:cNvSpPr>
            <a:spLocks noChangeArrowheads="1"/>
          </p:cNvSpPr>
          <p:nvPr/>
        </p:nvSpPr>
        <p:spPr bwMode="auto">
          <a:xfrm>
            <a:off x="237228" y="1343913"/>
            <a:ext cx="8534400" cy="2054491"/>
          </a:xfrm>
          <a:prstGeom prst="rect">
            <a:avLst/>
          </a:prstGeom>
          <a:noFill/>
          <a:ln w="9525">
            <a:solidFill>
              <a:srgbClr val="FF0000"/>
            </a:solidFill>
            <a:miter lim="800000"/>
            <a:headEnd/>
            <a:tailEnd/>
          </a:ln>
          <a:effectLst/>
        </p:spPr>
        <p:txBody>
          <a:bodyPr/>
          <a:lstStyle/>
          <a:p>
            <a:pPr algn="just" eaLnBrk="1" hangingPunct="1">
              <a:spcBef>
                <a:spcPct val="2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chủ</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đề</a:t>
            </a:r>
            <a:r>
              <a:rPr lang="en-US" sz="3600" b="1">
                <a:latin typeface="Times New Roman" pitchFamily="18" charset="0"/>
                <a:cs typeface="Times New Roman" pitchFamily="18" charset="0"/>
              </a:rPr>
              <a:t> của đoạn 1: </a:t>
            </a:r>
            <a:r>
              <a:rPr lang="en-US" sz="3600" b="1" dirty="0" err="1">
                <a:solidFill>
                  <a:srgbClr val="0000CC"/>
                </a:solidFill>
                <a:latin typeface="Times New Roman" pitchFamily="18" charset="0"/>
                <a:cs typeface="Times New Roman" pitchFamily="18" charset="0"/>
              </a:rPr>
              <a:t>Ngô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Tố</a:t>
            </a:r>
            <a:r>
              <a:rPr lang="en-US" sz="3600" b="1" dirty="0">
                <a:latin typeface="Times New Roman" pitchFamily="18" charset="0"/>
                <a:cs typeface="Times New Roman" pitchFamily="18" charset="0"/>
              </a:rPr>
              <a:t>.</a:t>
            </a:r>
          </a:p>
          <a:p>
            <a:pPr algn="just" eaLnBrk="1" hangingPunct="1">
              <a:spcBef>
                <a:spcPct val="20000"/>
              </a:spcBef>
            </a:pPr>
            <a:r>
              <a:rPr lang="en-US" sz="3600" b="1">
                <a:latin typeface="Times New Roman" pitchFamily="18" charset="0"/>
                <a:cs typeface="Times New Roman" pitchFamily="18" charset="0"/>
              </a:rPr>
              <a:t>* Câu chủ đề của đoạn 2: </a:t>
            </a:r>
            <a:r>
              <a:rPr lang="en-US" sz="3600" b="1" dirty="0" err="1">
                <a:solidFill>
                  <a:srgbClr val="0000CC"/>
                </a:solidFill>
                <a:latin typeface="Times New Roman" pitchFamily="18" charset="0"/>
                <a:cs typeface="Times New Roman" pitchFamily="18" charset="0"/>
              </a:rPr>
              <a:t>Tắt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Đèn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phẩm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biểu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Tố</a:t>
            </a:r>
            <a:r>
              <a:rPr lang="en-US" sz="3600" b="1" dirty="0">
                <a:solidFill>
                  <a:srgbClr val="0000CC"/>
                </a:solidFill>
                <a:latin typeface="Times New Roman" pitchFamily="18" charset="0"/>
                <a:cs typeface="Times New Roman" pitchFamily="18" charset="0"/>
              </a:rPr>
              <a:t>.</a:t>
            </a:r>
          </a:p>
          <a:p>
            <a:pPr algn="just" eaLnBrk="1" hangingPunct="1">
              <a:spcBef>
                <a:spcPct val="20000"/>
              </a:spcBef>
              <a:buFont typeface="Arial" charset="0"/>
              <a:buChar char="•"/>
            </a:pPr>
            <a:endParaRPr lang="en-US" sz="3600" b="1" dirty="0">
              <a:latin typeface="Times New Roman" pitchFamily="18" charset="0"/>
              <a:cs typeface="Times New Roman" pitchFamily="18" charset="0"/>
            </a:endParaRPr>
          </a:p>
        </p:txBody>
      </p:sp>
      <p:pic>
        <p:nvPicPr>
          <p:cNvPr id="8" name="Picture 18" descr="Book-09-june"/>
          <p:cNvPicPr>
            <a:picLocks noChangeAspect="1" noChangeArrowheads="1" noCrop="1"/>
          </p:cNvPicPr>
          <p:nvPr/>
        </p:nvPicPr>
        <p:blipFill>
          <a:blip r:embed="rId2"/>
          <a:srcRect/>
          <a:stretch>
            <a:fillRect/>
          </a:stretch>
        </p:blipFill>
        <p:spPr bwMode="auto">
          <a:xfrm>
            <a:off x="7749325" y="869949"/>
            <a:ext cx="571500" cy="425450"/>
          </a:xfrm>
          <a:prstGeom prst="rect">
            <a:avLst/>
          </a:prstGeom>
          <a:noFill/>
          <a:ln w="9525">
            <a:noFill/>
            <a:miter lim="800000"/>
            <a:headEnd/>
            <a:tailEnd/>
          </a:ln>
        </p:spPr>
      </p:pic>
      <p:grpSp>
        <p:nvGrpSpPr>
          <p:cNvPr id="9" name="Group 6"/>
          <p:cNvGrpSpPr/>
          <p:nvPr/>
        </p:nvGrpSpPr>
        <p:grpSpPr>
          <a:xfrm rot="5400000" flipV="1">
            <a:off x="8650116" y="1154794"/>
            <a:ext cx="678292" cy="5226707"/>
            <a:chOff x="6480429" y="3713225"/>
            <a:chExt cx="409339" cy="3142082"/>
          </a:xfrm>
        </p:grpSpPr>
        <p:sp>
          <p:nvSpPr>
            <p:cNvPr id="10"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1"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1" name="Group 3"/>
          <p:cNvGrpSpPr/>
          <p:nvPr/>
        </p:nvGrpSpPr>
        <p:grpSpPr>
          <a:xfrm rot="5400000" flipV="1">
            <a:off x="8666092" y="2374091"/>
            <a:ext cx="663828" cy="3973595"/>
            <a:chOff x="4980416" y="5037518"/>
            <a:chExt cx="412706" cy="1820482"/>
          </a:xfrm>
        </p:grpSpPr>
        <p:sp>
          <p:nvSpPr>
            <p:cNvPr id="2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3" name="Group 4"/>
          <p:cNvGrpSpPr/>
          <p:nvPr/>
        </p:nvGrpSpPr>
        <p:grpSpPr>
          <a:xfrm rot="5400000" flipV="1">
            <a:off x="8413462" y="3392356"/>
            <a:ext cx="680512" cy="3093641"/>
            <a:chOff x="5502862" y="5355294"/>
            <a:chExt cx="412706" cy="1502706"/>
          </a:xfrm>
        </p:grpSpPr>
        <p:sp>
          <p:nvSpPr>
            <p:cNvPr id="3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5" name="Group 7"/>
          <p:cNvGrpSpPr/>
          <p:nvPr/>
        </p:nvGrpSpPr>
        <p:grpSpPr>
          <a:xfrm rot="16200000">
            <a:off x="8072550" y="5438878"/>
            <a:ext cx="682655" cy="1220627"/>
            <a:chOff x="6959786" y="5355294"/>
            <a:chExt cx="407320" cy="1502706"/>
          </a:xfrm>
        </p:grpSpPr>
        <p:sp>
          <p:nvSpPr>
            <p:cNvPr id="46"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7" name="Group 5"/>
          <p:cNvGrpSpPr/>
          <p:nvPr/>
        </p:nvGrpSpPr>
        <p:grpSpPr>
          <a:xfrm rot="5400000" flipV="1">
            <a:off x="8216141" y="4416829"/>
            <a:ext cx="650476" cy="2198291"/>
            <a:chOff x="6007804" y="4266641"/>
            <a:chExt cx="403952" cy="2588666"/>
          </a:xfrm>
        </p:grpSpPr>
        <p:sp>
          <p:nvSpPr>
            <p:cNvPr id="58"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69" name="矩形 4"/>
          <p:cNvSpPr/>
          <p:nvPr/>
        </p:nvSpPr>
        <p:spPr>
          <a:xfrm>
            <a:off x="10949507"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0" name="矩形 380"/>
          <p:cNvSpPr/>
          <p:nvPr/>
        </p:nvSpPr>
        <p:spPr>
          <a:xfrm>
            <a:off x="10291013"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1" name="矩形 381"/>
          <p:cNvSpPr/>
          <p:nvPr/>
        </p:nvSpPr>
        <p:spPr>
          <a:xfrm>
            <a:off x="9628714"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2" name="矩形 382"/>
          <p:cNvSpPr/>
          <p:nvPr/>
        </p:nvSpPr>
        <p:spPr>
          <a:xfrm>
            <a:off x="9009437"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3" name="矩形 383"/>
          <p:cNvSpPr/>
          <p:nvPr/>
        </p:nvSpPr>
        <p:spPr>
          <a:xfrm>
            <a:off x="11583565"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4" name="直角三角形 5"/>
          <p:cNvSpPr/>
          <p:nvPr/>
        </p:nvSpPr>
        <p:spPr>
          <a:xfrm>
            <a:off x="9014046"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直角三角形 384"/>
          <p:cNvSpPr/>
          <p:nvPr/>
        </p:nvSpPr>
        <p:spPr>
          <a:xfrm>
            <a:off x="9640524"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直角三角形 385"/>
          <p:cNvSpPr/>
          <p:nvPr/>
        </p:nvSpPr>
        <p:spPr>
          <a:xfrm>
            <a:off x="10288313"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直角三角形 386"/>
          <p:cNvSpPr/>
          <p:nvPr/>
        </p:nvSpPr>
        <p:spPr>
          <a:xfrm>
            <a:off x="10965867"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直角三角形 387"/>
          <p:cNvSpPr/>
          <p:nvPr/>
        </p:nvSpPr>
        <p:spPr>
          <a:xfrm>
            <a:off x="11595375"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24103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174938" y="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14" name="Text Box 9"/>
          <p:cNvSpPr txBox="1">
            <a:spLocks noChangeArrowheads="1"/>
          </p:cNvSpPr>
          <p:nvPr/>
        </p:nvSpPr>
        <p:spPr bwMode="auto">
          <a:xfrm>
            <a:off x="129862" y="5582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1. </a:t>
            </a:r>
            <a:r>
              <a:rPr lang="en-US" sz="3200" b="1" dirty="0" err="1">
                <a:solidFill>
                  <a:srgbClr val="FF0066"/>
                </a:solidFill>
                <a:latin typeface="Times New Roman" pitchFamily="18" charset="0"/>
                <a:cs typeface="Times New Roman" pitchFamily="18" charset="0"/>
              </a:rPr>
              <a:t>Từ</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ngữ</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p>
        </p:txBody>
      </p:sp>
      <p:sp>
        <p:nvSpPr>
          <p:cNvPr id="15" name="AutoShape 11"/>
          <p:cNvSpPr>
            <a:spLocks noChangeArrowheads="1"/>
          </p:cNvSpPr>
          <p:nvPr/>
        </p:nvSpPr>
        <p:spPr bwMode="auto">
          <a:xfrm>
            <a:off x="180539" y="1213849"/>
            <a:ext cx="6858000" cy="3124200"/>
          </a:xfrm>
          <a:prstGeom prst="cloudCallout">
            <a:avLst>
              <a:gd name="adj1" fmla="val -53935"/>
              <a:gd name="adj2" fmla="val 46736"/>
            </a:avLst>
          </a:prstGeom>
          <a:noFill/>
          <a:ln w="9525">
            <a:solidFill>
              <a:srgbClr val="FF0000"/>
            </a:solidFill>
            <a:round/>
            <a:headEnd/>
            <a:tailEnd/>
          </a:ln>
          <a:effectLst/>
        </p:spPr>
        <p:txBody>
          <a:bodyPr/>
          <a:lstStyle/>
          <a:p>
            <a:pPr algn="just"/>
            <a:r>
              <a:rPr lang="en-US" sz="4000" b="1" dirty="0" err="1">
                <a:solidFill>
                  <a:srgbClr val="0000CC"/>
                </a:solidFill>
                <a:latin typeface="Times New Roman" pitchFamily="18" charset="0"/>
                <a:cs typeface="Times New Roman" pitchFamily="18" charset="0"/>
              </a:rPr>
              <a:t>Vì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sao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em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biết</a:t>
            </a:r>
            <a:r>
              <a:rPr lang="en-US" sz="4000" b="1" dirty="0">
                <a:solidFill>
                  <a:srgbClr val="0000CC"/>
                </a:solidFill>
                <a:latin typeface="Times New Roman" pitchFamily="18" charset="0"/>
                <a:cs typeface="Times New Roman" pitchFamily="18" charset="0"/>
              </a:rPr>
              <a:t> </a:t>
            </a:r>
            <a:r>
              <a:rPr lang="en-US" sz="4000" b="1" err="1">
                <a:solidFill>
                  <a:srgbClr val="0000CC"/>
                </a:solidFill>
                <a:latin typeface="Times New Roman" pitchFamily="18" charset="0"/>
                <a:cs typeface="Times New Roman" pitchFamily="18" charset="0"/>
              </a:rPr>
              <a:t>đó</a:t>
            </a:r>
            <a:r>
              <a:rPr lang="en-US" sz="4000" b="1">
                <a:solidFill>
                  <a:srgbClr val="0000CC"/>
                </a:solidFill>
                <a:latin typeface="Times New Roman" pitchFamily="18" charset="0"/>
                <a:cs typeface="Times New Roman" pitchFamily="18" charset="0"/>
              </a:rPr>
              <a:t> là từ ngữ chủ đề và  </a:t>
            </a:r>
            <a:r>
              <a:rPr lang="en-US" sz="4000" b="1" dirty="0" err="1">
                <a:solidFill>
                  <a:srgbClr val="0000CC"/>
                </a:solidFill>
                <a:latin typeface="Times New Roman" pitchFamily="18" charset="0"/>
                <a:cs typeface="Times New Roman" pitchFamily="18" charset="0"/>
              </a:rPr>
              <a:t>câu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chủ</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đề</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văn</a:t>
            </a:r>
            <a:r>
              <a:rPr lang="en-US" sz="4000" b="1" dirty="0">
                <a:solidFill>
                  <a:srgbClr val="0000CC"/>
                </a:solidFill>
                <a:latin typeface="Times New Roman" pitchFamily="18" charset="0"/>
                <a:cs typeface="Times New Roman" pitchFamily="18" charset="0"/>
              </a:rPr>
              <a:t>?</a:t>
            </a:r>
          </a:p>
        </p:txBody>
      </p:sp>
      <p:grpSp>
        <p:nvGrpSpPr>
          <p:cNvPr id="16" name="Group 6"/>
          <p:cNvGrpSpPr/>
          <p:nvPr/>
        </p:nvGrpSpPr>
        <p:grpSpPr>
          <a:xfrm rot="5400000" flipV="1">
            <a:off x="8701626" y="1154794"/>
            <a:ext cx="678292" cy="5226707"/>
            <a:chOff x="6480429" y="3713225"/>
            <a:chExt cx="409339" cy="3142082"/>
          </a:xfrm>
        </p:grpSpPr>
        <p:sp>
          <p:nvSpPr>
            <p:cNvPr id="17"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8" name="Group 3"/>
          <p:cNvGrpSpPr/>
          <p:nvPr/>
        </p:nvGrpSpPr>
        <p:grpSpPr>
          <a:xfrm rot="5400000" flipV="1">
            <a:off x="8717602" y="2374091"/>
            <a:ext cx="663828" cy="3973595"/>
            <a:chOff x="4980416" y="5037518"/>
            <a:chExt cx="412706" cy="1820482"/>
          </a:xfrm>
        </p:grpSpPr>
        <p:sp>
          <p:nvSpPr>
            <p:cNvPr id="29"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 name="Group 4"/>
          <p:cNvGrpSpPr/>
          <p:nvPr/>
        </p:nvGrpSpPr>
        <p:grpSpPr>
          <a:xfrm rot="5400000" flipV="1">
            <a:off x="8464972" y="3392356"/>
            <a:ext cx="680512" cy="3093641"/>
            <a:chOff x="5502862" y="5355294"/>
            <a:chExt cx="412706" cy="1502706"/>
          </a:xfrm>
        </p:grpSpPr>
        <p:sp>
          <p:nvSpPr>
            <p:cNvPr id="41"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 name="Group 7"/>
          <p:cNvGrpSpPr/>
          <p:nvPr/>
        </p:nvGrpSpPr>
        <p:grpSpPr>
          <a:xfrm rot="16200000">
            <a:off x="8124060" y="5438878"/>
            <a:ext cx="682655" cy="1220627"/>
            <a:chOff x="6959786" y="5355294"/>
            <a:chExt cx="407320" cy="1502706"/>
          </a:xfrm>
        </p:grpSpPr>
        <p:sp>
          <p:nvSpPr>
            <p:cNvPr id="53"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4" name="Group 5"/>
          <p:cNvGrpSpPr/>
          <p:nvPr/>
        </p:nvGrpSpPr>
        <p:grpSpPr>
          <a:xfrm rot="5400000" flipV="1">
            <a:off x="8267651" y="4416829"/>
            <a:ext cx="650476" cy="2198291"/>
            <a:chOff x="6007804" y="4266641"/>
            <a:chExt cx="403952" cy="2588666"/>
          </a:xfrm>
        </p:grpSpPr>
        <p:sp>
          <p:nvSpPr>
            <p:cNvPr id="65"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2"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3"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5"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6" name="矩形 4"/>
          <p:cNvSpPr/>
          <p:nvPr/>
        </p:nvSpPr>
        <p:spPr>
          <a:xfrm>
            <a:off x="11001017"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矩形 380"/>
          <p:cNvSpPr/>
          <p:nvPr/>
        </p:nvSpPr>
        <p:spPr>
          <a:xfrm>
            <a:off x="10342523"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矩形 381"/>
          <p:cNvSpPr/>
          <p:nvPr/>
        </p:nvSpPr>
        <p:spPr>
          <a:xfrm>
            <a:off x="9680224"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矩形 382"/>
          <p:cNvSpPr/>
          <p:nvPr/>
        </p:nvSpPr>
        <p:spPr>
          <a:xfrm>
            <a:off x="9060947"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矩形 383"/>
          <p:cNvSpPr/>
          <p:nvPr/>
        </p:nvSpPr>
        <p:spPr>
          <a:xfrm>
            <a:off x="11635075"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直角三角形 5"/>
          <p:cNvSpPr/>
          <p:nvPr/>
        </p:nvSpPr>
        <p:spPr>
          <a:xfrm>
            <a:off x="9065556"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直角三角形 384"/>
          <p:cNvSpPr/>
          <p:nvPr/>
        </p:nvSpPr>
        <p:spPr>
          <a:xfrm>
            <a:off x="9692034"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直角三角形 385"/>
          <p:cNvSpPr/>
          <p:nvPr/>
        </p:nvSpPr>
        <p:spPr>
          <a:xfrm>
            <a:off x="10339823"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直角三角形 386"/>
          <p:cNvSpPr/>
          <p:nvPr/>
        </p:nvSpPr>
        <p:spPr>
          <a:xfrm>
            <a:off x="11017377"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直角三角形 387"/>
          <p:cNvSpPr/>
          <p:nvPr/>
        </p:nvSpPr>
        <p:spPr>
          <a:xfrm>
            <a:off x="11646885"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30236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541465" y="1360730"/>
            <a:ext cx="8686800" cy="3139321"/>
          </a:xfrm>
          <a:prstGeom prst="rect">
            <a:avLst/>
          </a:prstGeom>
          <a:noFill/>
          <a:ln w="9525">
            <a:solidFill>
              <a:srgbClr val="FF0000"/>
            </a:solidFill>
            <a:miter lim="800000"/>
            <a:headEnd/>
            <a:tailEnd/>
          </a:ln>
        </p:spPr>
        <p:txBody>
          <a:bodyPr wrap="square">
            <a:spAutoFit/>
          </a:bodyPr>
          <a:lstStyle/>
          <a:p>
            <a:pPr algn="just">
              <a:spcBef>
                <a:spcPct val="50000"/>
              </a:spcBef>
            </a:pPr>
            <a:r>
              <a:rPr lang="en-US" sz="3600" b="1" i="1">
                <a:latin typeface="Times New Roman" pitchFamily="18" charset="0"/>
                <a:cs typeface="Times New Roman" pitchFamily="18" charset="0"/>
              </a:rPr>
              <a:t>Ngô Tất Tố </a:t>
            </a:r>
            <a:r>
              <a:rPr lang="en-US" sz="3600" b="1">
                <a:latin typeface="Times New Roman" pitchFamily="18" charset="0"/>
                <a:cs typeface="Times New Roman" pitchFamily="18" charset="0"/>
              </a:rPr>
              <a:t>là từ ngữ chủ đề vì nó được lặp lại nhiều lần và làm cho đoạn văn thêm mạch lạc.</a:t>
            </a:r>
          </a:p>
          <a:p>
            <a:pPr algn="just">
              <a:spcBef>
                <a:spcPct val="50000"/>
              </a:spcBef>
            </a:pPr>
            <a:r>
              <a:rPr lang="en-US" sz="3600" b="1">
                <a:latin typeface="Times New Roman" pitchFamily="18" charset="0"/>
                <a:cs typeface="Times New Roman" pitchFamily="18" charset="0"/>
              </a:rPr>
              <a:t>Câu chủ đề vì những câu còn lại diễn giải cho nội dung của câu chủ đề.</a:t>
            </a:r>
          </a:p>
        </p:txBody>
      </p:sp>
      <p:sp>
        <p:nvSpPr>
          <p:cNvPr id="10" name="Text Box 9"/>
          <p:cNvSpPr txBox="1">
            <a:spLocks noChangeArrowheads="1"/>
          </p:cNvSpPr>
          <p:nvPr/>
        </p:nvSpPr>
        <p:spPr bwMode="auto">
          <a:xfrm>
            <a:off x="-97665" y="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II. TỪ NGỮ VÀ CÂU TRONG ĐOẠN VĂN</a:t>
            </a:r>
          </a:p>
        </p:txBody>
      </p:sp>
      <p:sp>
        <p:nvSpPr>
          <p:cNvPr id="11" name="Text Box 9"/>
          <p:cNvSpPr txBox="1">
            <a:spLocks noChangeArrowheads="1"/>
          </p:cNvSpPr>
          <p:nvPr/>
        </p:nvSpPr>
        <p:spPr bwMode="auto">
          <a:xfrm>
            <a:off x="207135" y="558225"/>
            <a:ext cx="8458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FF0066"/>
                </a:solidFill>
                <a:latin typeface="Times New Roman" pitchFamily="18" charset="0"/>
                <a:cs typeface="Times New Roman" pitchFamily="18" charset="0"/>
              </a:rPr>
              <a:t>1. </a:t>
            </a:r>
            <a:r>
              <a:rPr lang="en-US" sz="3200" b="1" dirty="0" err="1">
                <a:solidFill>
                  <a:srgbClr val="FF0066"/>
                </a:solidFill>
                <a:latin typeface="Times New Roman" pitchFamily="18" charset="0"/>
                <a:cs typeface="Times New Roman" pitchFamily="18" charset="0"/>
              </a:rPr>
              <a:t>Từ</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ngữ</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câu</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chủ</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đề</a:t>
            </a:r>
            <a:r>
              <a:rPr lang="en-US" sz="3200" b="1" dirty="0">
                <a:solidFill>
                  <a:srgbClr val="FF0066"/>
                </a:solidFill>
                <a:latin typeface="Times New Roman" pitchFamily="18" charset="0"/>
                <a:cs typeface="Times New Roman" pitchFamily="18" charset="0"/>
              </a:rPr>
              <a:t> </a:t>
            </a:r>
          </a:p>
        </p:txBody>
      </p:sp>
      <p:grpSp>
        <p:nvGrpSpPr>
          <p:cNvPr id="24" name="Group 3"/>
          <p:cNvGrpSpPr/>
          <p:nvPr/>
        </p:nvGrpSpPr>
        <p:grpSpPr>
          <a:xfrm rot="5400000" flipV="1">
            <a:off x="8704729" y="2374091"/>
            <a:ext cx="663828" cy="3973595"/>
            <a:chOff x="4980416" y="5037518"/>
            <a:chExt cx="412706" cy="1820482"/>
          </a:xfrm>
        </p:grpSpPr>
        <p:sp>
          <p:nvSpPr>
            <p:cNvPr id="25"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 name="Group 4"/>
          <p:cNvGrpSpPr/>
          <p:nvPr/>
        </p:nvGrpSpPr>
        <p:grpSpPr>
          <a:xfrm rot="5400000" flipV="1">
            <a:off x="8452099" y="3392356"/>
            <a:ext cx="680512" cy="3093641"/>
            <a:chOff x="5502862" y="5355294"/>
            <a:chExt cx="412706" cy="1502706"/>
          </a:xfrm>
        </p:grpSpPr>
        <p:sp>
          <p:nvSpPr>
            <p:cNvPr id="3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 name="Group 7"/>
          <p:cNvGrpSpPr/>
          <p:nvPr/>
        </p:nvGrpSpPr>
        <p:grpSpPr>
          <a:xfrm rot="16200000">
            <a:off x="8111187" y="5438878"/>
            <a:ext cx="682655" cy="1220627"/>
            <a:chOff x="6959786" y="5355294"/>
            <a:chExt cx="407320" cy="1502706"/>
          </a:xfrm>
        </p:grpSpPr>
        <p:sp>
          <p:nvSpPr>
            <p:cNvPr id="49"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 name="Group 5"/>
          <p:cNvGrpSpPr/>
          <p:nvPr/>
        </p:nvGrpSpPr>
        <p:grpSpPr>
          <a:xfrm rot="5400000" flipV="1">
            <a:off x="8254778" y="4416829"/>
            <a:ext cx="650476" cy="2198291"/>
            <a:chOff x="6007804" y="4266641"/>
            <a:chExt cx="403952" cy="2588666"/>
          </a:xfrm>
        </p:grpSpPr>
        <p:sp>
          <p:nvSpPr>
            <p:cNvPr id="61"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3"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8"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9"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0"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1"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2" name="矩形 4"/>
          <p:cNvSpPr/>
          <p:nvPr/>
        </p:nvSpPr>
        <p:spPr>
          <a:xfrm>
            <a:off x="10988144"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3" name="矩形 380"/>
          <p:cNvSpPr/>
          <p:nvPr/>
        </p:nvSpPr>
        <p:spPr>
          <a:xfrm>
            <a:off x="10329650"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4" name="矩形 381"/>
          <p:cNvSpPr/>
          <p:nvPr/>
        </p:nvSpPr>
        <p:spPr>
          <a:xfrm>
            <a:off x="9667351"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矩形 382"/>
          <p:cNvSpPr/>
          <p:nvPr/>
        </p:nvSpPr>
        <p:spPr>
          <a:xfrm>
            <a:off x="9048074"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矩形 383"/>
          <p:cNvSpPr/>
          <p:nvPr/>
        </p:nvSpPr>
        <p:spPr>
          <a:xfrm>
            <a:off x="11622202"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直角三角形 5"/>
          <p:cNvSpPr/>
          <p:nvPr/>
        </p:nvSpPr>
        <p:spPr>
          <a:xfrm>
            <a:off x="9052683"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8" name="直角三角形 384"/>
          <p:cNvSpPr/>
          <p:nvPr/>
        </p:nvSpPr>
        <p:spPr>
          <a:xfrm>
            <a:off x="9679161"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直角三角形 385"/>
          <p:cNvSpPr/>
          <p:nvPr/>
        </p:nvSpPr>
        <p:spPr>
          <a:xfrm>
            <a:off x="10326950"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0" name="直角三角形 386"/>
          <p:cNvSpPr/>
          <p:nvPr/>
        </p:nvSpPr>
        <p:spPr>
          <a:xfrm>
            <a:off x="11004504"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直角三角形 387"/>
          <p:cNvSpPr/>
          <p:nvPr/>
        </p:nvSpPr>
        <p:spPr>
          <a:xfrm>
            <a:off x="11634012"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6407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1134</Words>
  <Application>Microsoft Office PowerPoint</Application>
  <PresentationFormat>Màn hình rộng</PresentationFormat>
  <Paragraphs>112</Paragraphs>
  <Slides>25</Slides>
  <Notes>1</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25</vt:i4>
      </vt:variant>
    </vt:vector>
  </HeadingPairs>
  <TitlesOfParts>
    <vt:vector size="33" baseType="lpstr">
      <vt:lpstr>微软雅黑</vt:lpstr>
      <vt:lpstr>Arial</vt:lpstr>
      <vt:lpstr>Arial Black</vt:lpstr>
      <vt:lpstr>Calibri</vt:lpstr>
      <vt:lpstr>Calibri Light</vt:lpstr>
      <vt:lpstr>Times New Roman</vt:lpstr>
      <vt:lpstr>第一PPT，www.1ppt.com</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彩色铅笔</dc:title>
  <dc:creator>第一PPT</dc:creator>
  <cp:keywords>www.1ppt.com</cp:keywords>
  <dc:description>www.1ppt.com</dc:description>
  <cp:lastModifiedBy>ANH TUAN NGUYEN</cp:lastModifiedBy>
  <cp:revision>60</cp:revision>
  <dcterms:created xsi:type="dcterms:W3CDTF">2017-02-20T05:28:52Z</dcterms:created>
  <dcterms:modified xsi:type="dcterms:W3CDTF">2021-09-08T03:01:52Z</dcterms:modified>
</cp:coreProperties>
</file>