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Arima Madurai Black" panose="020B0604020202020204" charset="0"/>
      <p:bold r:id="rId65"/>
    </p:embeddedFont>
    <p:embeddedFont>
      <p:font typeface="Arima Madurai" panose="020B0604020202020204" charset="0"/>
      <p:regular r:id="rId66"/>
      <p:bold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924"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29971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451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615216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2553851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8659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501312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412279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567887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olidFill>
                <a:srgbClr val="0070C0"/>
              </a:solidFill>
              <a:latin typeface="Arial"/>
              <a:ea typeface="Arial"/>
              <a:cs typeface="Arial"/>
              <a:sym typeface="Arial"/>
            </a:endParaRPr>
          </a:p>
          <a:p>
            <a:pPr marL="0" lvl="0" indent="0" algn="l" rtl="0">
              <a:spcBef>
                <a:spcPts val="0"/>
              </a:spcBef>
              <a:spcAft>
                <a:spcPts val="0"/>
              </a:spcAft>
              <a:buNone/>
            </a:pPr>
            <a:endParaRPr/>
          </a:p>
        </p:txBody>
      </p:sp>
      <p:sp>
        <p:nvSpPr>
          <p:cNvPr id="272" name="Google Shape;272;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241225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4217320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590976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404287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442461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346366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163108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390402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2811706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3587293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1096136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2990501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6066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665695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3635333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848375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1112257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3654860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5665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3299056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
        <p:nvSpPr>
          <p:cNvPr id="516" name="Google Shape;51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7" name="Google Shape;517;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344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48188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4067897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olidFill>
                <a:srgbClr val="0070C0"/>
              </a:solidFill>
              <a:latin typeface="Arial"/>
              <a:ea typeface="Arial"/>
              <a:cs typeface="Arial"/>
              <a:sym typeface="Arial"/>
            </a:endParaRPr>
          </a:p>
          <a:p>
            <a:pPr marL="0" lvl="0" indent="0" algn="l" rtl="0">
              <a:spcBef>
                <a:spcPts val="0"/>
              </a:spcBef>
              <a:spcAft>
                <a:spcPts val="0"/>
              </a:spcAft>
              <a:buNone/>
            </a:pPr>
            <a:endParaRPr/>
          </a:p>
        </p:txBody>
      </p:sp>
      <p:sp>
        <p:nvSpPr>
          <p:cNvPr id="569" name="Google Shape;569;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1118987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olidFill>
                <a:srgbClr val="0070C0"/>
              </a:solidFill>
              <a:latin typeface="Arial"/>
              <a:ea typeface="Arial"/>
              <a:cs typeface="Arial"/>
              <a:sym typeface="Arial"/>
            </a:endParaRPr>
          </a:p>
          <a:p>
            <a:pPr marL="0" lvl="0" indent="0" algn="l" rtl="0">
              <a:spcBef>
                <a:spcPts val="0"/>
              </a:spcBef>
              <a:spcAft>
                <a:spcPts val="0"/>
              </a:spcAft>
              <a:buNone/>
            </a:pPr>
            <a:endParaRPr/>
          </a:p>
        </p:txBody>
      </p:sp>
      <p:sp>
        <p:nvSpPr>
          <p:cNvPr id="579" name="Google Shape;579;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434985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1949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55548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1301258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486492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1980737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3852664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6082975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14100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4376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29078966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13404217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
        <p:nvSpPr>
          <p:cNvPr id="738" name="Google Shape;73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9" name="Google Shape;739;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17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7864527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9802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24590131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
        <p:nvSpPr>
          <p:cNvPr id="769" name="Google Shape;769;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0" name="Google Shape;770;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0237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0" name="Google Shape;780;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06834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28828008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
        <p:nvSpPr>
          <p:cNvPr id="798" name="Google Shape;79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9" name="Google Shape;799;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80538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extLst>
      <p:ext uri="{BB962C8B-B14F-4D97-AF65-F5344CB8AC3E}">
        <p14:creationId xmlns:p14="http://schemas.microsoft.com/office/powerpoint/2010/main" val="3445409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4" name="Google Shape;85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48194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1" name="Google Shape;871;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0644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92130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olidFill>
                <a:srgbClr val="0070C0"/>
              </a:solidFill>
              <a:latin typeface="Arial"/>
              <a:ea typeface="Arial"/>
              <a:cs typeface="Arial"/>
              <a:sym typeface="Arial"/>
            </a:endParaRPr>
          </a:p>
          <a:p>
            <a:pPr marL="0" lvl="0" indent="0" algn="l" rtl="0">
              <a:spcBef>
                <a:spcPts val="0"/>
              </a:spcBef>
              <a:spcAft>
                <a:spcPts val="0"/>
              </a:spcAft>
              <a:buNone/>
            </a:pPr>
            <a:endParaRPr/>
          </a:p>
        </p:txBody>
      </p:sp>
      <p:sp>
        <p:nvSpPr>
          <p:cNvPr id="159" name="Google Shape;15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054430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706094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727350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1"/>
          <p:cNvSpPr>
            <a:spLocks noGrp="1"/>
          </p:cNvSpPr>
          <p:nvPr>
            <p:ph type="pic" idx="2"/>
          </p:nvPr>
        </p:nvSpPr>
        <p:spPr>
          <a:xfrm>
            <a:off x="2389717" y="612775"/>
            <a:ext cx="7315200" cy="4114800"/>
          </a:xfrm>
          <a:prstGeom prst="rect">
            <a:avLst/>
          </a:prstGeom>
          <a:noFill/>
          <a:ln>
            <a:noFill/>
          </a:ln>
        </p:spPr>
      </p:sp>
      <p:sp>
        <p:nvSpPr>
          <p:cNvPr id="76" name="Google Shape;76;p11"/>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7" name="Google Shape;77;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2"/>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 name="Google Shape;83;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3"/>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4"/>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 name="Google Shape;27;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9" name="Google Shape;39;p6"/>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 name="Google Shape;46;p7"/>
          <p:cNvSpPr txBox="1">
            <a:spLocks noGrp="1"/>
          </p:cNvSpPr>
          <p:nvPr>
            <p:ph type="body" idx="2"/>
          </p:nvPr>
        </p:nvSpPr>
        <p:spPr>
          <a:xfrm>
            <a:off x="6197600" y="1600201"/>
            <a:ext cx="5384800" cy="21859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 name="Google Shape;47;p7"/>
          <p:cNvSpPr txBox="1">
            <a:spLocks noGrp="1"/>
          </p:cNvSpPr>
          <p:nvPr>
            <p:ph type="body" idx="3"/>
          </p:nvPr>
        </p:nvSpPr>
        <p:spPr>
          <a:xfrm>
            <a:off x="6197600" y="3938590"/>
            <a:ext cx="5384800" cy="2187575"/>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4" name="Google Shape;54;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0" name="Google Shape;60;p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1" name="Google Shape;61;p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2" name="Google Shape;62;p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3" name="Google Shape;63;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0"/>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9" name="Google Shape;69;p10"/>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0" name="Google Shape;70;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9.jpg"/></Relationships>
</file>

<file path=ppt/slides/_rels/slide3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68.jpg"/><Relationship Id="rId4" Type="http://schemas.openxmlformats.org/officeDocument/2006/relationships/image" Target="../media/image67.jpg"/></Relationships>
</file>

<file path=ppt/slides/_rels/slide5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gif"/><Relationship Id="rId7"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gif"/></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77.gif"/><Relationship Id="rId4" Type="http://schemas.openxmlformats.org/officeDocument/2006/relationships/image" Target="../media/image76.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609600" y="275168"/>
            <a:ext cx="10972800" cy="563033"/>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5900" b="0" i="0" u="none" strike="noStrike" cap="none">
              <a:solidFill>
                <a:schemeClr val="dk2"/>
              </a:solidFill>
              <a:latin typeface="Calibri"/>
              <a:ea typeface="Calibri"/>
              <a:cs typeface="Calibri"/>
              <a:sym typeface="Calibri"/>
            </a:endParaRPr>
          </a:p>
        </p:txBody>
      </p:sp>
      <p:pic>
        <p:nvPicPr>
          <p:cNvPr id="97" name="Google Shape;97;p14" descr="POINSET3"/>
          <p:cNvPicPr preferRelativeResize="0"/>
          <p:nvPr/>
        </p:nvPicPr>
        <p:blipFill rotWithShape="1">
          <a:blip r:embed="rId3">
            <a:alphaModFix/>
          </a:blip>
          <a:srcRect/>
          <a:stretch/>
        </p:blipFill>
        <p:spPr>
          <a:xfrm>
            <a:off x="9525000" y="5027085"/>
            <a:ext cx="2667000" cy="1830916"/>
          </a:xfrm>
          <a:prstGeom prst="rect">
            <a:avLst/>
          </a:prstGeom>
          <a:noFill/>
          <a:ln>
            <a:noFill/>
          </a:ln>
        </p:spPr>
      </p:pic>
      <p:pic>
        <p:nvPicPr>
          <p:cNvPr id="98" name="Google Shape;98;p14" descr="POINSET2"/>
          <p:cNvPicPr preferRelativeResize="0"/>
          <p:nvPr/>
        </p:nvPicPr>
        <p:blipFill rotWithShape="1">
          <a:blip r:embed="rId4">
            <a:alphaModFix/>
          </a:blip>
          <a:srcRect/>
          <a:stretch/>
        </p:blipFill>
        <p:spPr>
          <a:xfrm>
            <a:off x="0" y="0"/>
            <a:ext cx="2641600" cy="1972733"/>
          </a:xfrm>
          <a:prstGeom prst="rect">
            <a:avLst/>
          </a:prstGeom>
          <a:noFill/>
          <a:ln>
            <a:noFill/>
          </a:ln>
        </p:spPr>
      </p:pic>
      <p:pic>
        <p:nvPicPr>
          <p:cNvPr id="99" name="Google Shape;99;p14" descr="21"/>
          <p:cNvPicPr preferRelativeResize="0"/>
          <p:nvPr/>
        </p:nvPicPr>
        <p:blipFill rotWithShape="1">
          <a:blip r:embed="rId5">
            <a:alphaModFix/>
          </a:blip>
          <a:srcRect/>
          <a:stretch/>
        </p:blipFill>
        <p:spPr>
          <a:xfrm>
            <a:off x="0" y="4999567"/>
            <a:ext cx="2639484" cy="1858433"/>
          </a:xfrm>
          <a:prstGeom prst="rect">
            <a:avLst/>
          </a:prstGeom>
          <a:noFill/>
          <a:ln>
            <a:noFill/>
          </a:ln>
        </p:spPr>
      </p:pic>
      <p:pic>
        <p:nvPicPr>
          <p:cNvPr id="100" name="Google Shape;100;p14" descr="POINSET2"/>
          <p:cNvPicPr preferRelativeResize="0"/>
          <p:nvPr/>
        </p:nvPicPr>
        <p:blipFill rotWithShape="1">
          <a:blip r:embed="rId6">
            <a:alphaModFix/>
          </a:blip>
          <a:srcRect/>
          <a:stretch/>
        </p:blipFill>
        <p:spPr>
          <a:xfrm rot="5400000">
            <a:off x="9885892" y="-324908"/>
            <a:ext cx="1981200" cy="2631016"/>
          </a:xfrm>
          <a:prstGeom prst="rect">
            <a:avLst/>
          </a:prstGeom>
          <a:noFill/>
          <a:ln>
            <a:noFill/>
          </a:ln>
        </p:spPr>
      </p:pic>
      <p:pic>
        <p:nvPicPr>
          <p:cNvPr id="101" name="Google Shape;101;p14"/>
          <p:cNvPicPr preferRelativeResize="0"/>
          <p:nvPr/>
        </p:nvPicPr>
        <p:blipFill rotWithShape="1">
          <a:blip r:embed="rId7">
            <a:alphaModFix/>
          </a:blip>
          <a:srcRect/>
          <a:stretch/>
        </p:blipFill>
        <p:spPr>
          <a:xfrm>
            <a:off x="7924801" y="2438400"/>
            <a:ext cx="1900767" cy="2692400"/>
          </a:xfrm>
          <a:prstGeom prst="rect">
            <a:avLst/>
          </a:prstGeom>
          <a:noFill/>
          <a:ln>
            <a:noFill/>
          </a:ln>
        </p:spPr>
      </p:pic>
      <p:sp>
        <p:nvSpPr>
          <p:cNvPr id="102" name="Google Shape;102;p14"/>
          <p:cNvSpPr/>
          <p:nvPr/>
        </p:nvSpPr>
        <p:spPr>
          <a:xfrm>
            <a:off x="1952596" y="3714752"/>
            <a:ext cx="7929618" cy="714380"/>
          </a:xfrm>
          <a:prstGeom prst="rect">
            <a:avLst/>
          </a:prstGeom>
        </p:spPr>
        <p:txBody>
          <a:bodyPr>
            <a:prstTxWarp prst="textPlain">
              <a:avLst/>
            </a:prstTxWarp>
          </a:bodyPr>
          <a:lstStyle/>
          <a:p>
            <a:pPr lvl="0" algn="ctr"/>
            <a:r>
              <a:rPr b="1" i="0">
                <a:ln w="19050" cap="flat" cmpd="sng">
                  <a:solidFill>
                    <a:srgbClr val="66FF33"/>
                  </a:solidFill>
                  <a:prstDash val="solid"/>
                  <a:round/>
                  <a:headEnd type="none" w="sm" len="sm"/>
                  <a:tailEnd type="none" w="sm" len="sm"/>
                </a:ln>
                <a:solidFill>
                  <a:srgbClr val="FF0000"/>
                </a:solidFill>
                <a:latin typeface="Times New Roman"/>
              </a:rPr>
              <a:t> MÔN NGỮ VĂN 9</a:t>
            </a:r>
          </a:p>
        </p:txBody>
      </p:sp>
      <p:sp>
        <p:nvSpPr>
          <p:cNvPr id="103" name="Google Shape;103;p14"/>
          <p:cNvSpPr/>
          <p:nvPr/>
        </p:nvSpPr>
        <p:spPr>
          <a:xfrm>
            <a:off x="1219200" y="2006600"/>
            <a:ext cx="9448800" cy="5003800"/>
          </a:xfrm>
          <a:prstGeom prst="rect">
            <a:avLst/>
          </a:prstGeom>
        </p:spPr>
        <p:txBody>
          <a:bodyPr>
            <a:prstTxWarp prst="textPlain">
              <a:avLst/>
            </a:prstTxWarp>
          </a:bodyPr>
          <a:lstStyle/>
          <a:p>
            <a:pPr lvl="0" algn="ctr"/>
            <a:r>
              <a:rPr b="1" i="0">
                <a:ln w="9525" cap="flat" cmpd="sng">
                  <a:solidFill>
                    <a:srgbClr val="FF0000"/>
                  </a:solidFill>
                  <a:prstDash val="solid"/>
                  <a:round/>
                  <a:headEnd type="none" w="sm" len="sm"/>
                  <a:tailEnd type="none" w="sm" len="sm"/>
                </a:ln>
                <a:solidFill>
                  <a:srgbClr val="0000FF"/>
                </a:solidFill>
                <a:latin typeface="Times New Roman"/>
              </a:rPr>
              <a:t>CHÀO MỪNG CÁC EM  HỌC SINH</a:t>
            </a:r>
          </a:p>
        </p:txBody>
      </p:sp>
      <p:sp>
        <p:nvSpPr>
          <p:cNvPr id="104" name="Google Shape;104;p14"/>
          <p:cNvSpPr txBox="1"/>
          <p:nvPr/>
        </p:nvSpPr>
        <p:spPr>
          <a:xfrm>
            <a:off x="1381092" y="4643446"/>
            <a:ext cx="9347200" cy="692493"/>
          </a:xfrm>
          <a:prstGeom prst="rect">
            <a:avLst/>
          </a:prstGeom>
          <a:noFill/>
          <a:ln>
            <a:noFill/>
          </a:ln>
        </p:spPr>
        <p:txBody>
          <a:bodyPr spcFirstLastPara="1" wrap="square" lIns="121900" tIns="60950" rIns="121900" bIns="60950" anchor="t" anchorCtr="0">
            <a:spAutoFit/>
          </a:bodyPr>
          <a:lstStyle/>
          <a:p>
            <a:pPr marL="0" marR="0" lvl="0" indent="0" algn="ctr" rtl="0">
              <a:spcBef>
                <a:spcPts val="0"/>
              </a:spcBef>
              <a:spcAft>
                <a:spcPts val="0"/>
              </a:spcAft>
              <a:buNone/>
            </a:pPr>
            <a:r>
              <a:rPr lang="en-US" sz="3700" b="1" i="0" u="none" strike="noStrike" cap="none">
                <a:solidFill>
                  <a:schemeClr val="dk1"/>
                </a:solidFill>
                <a:latin typeface="Times New Roman"/>
                <a:ea typeface="Times New Roman"/>
                <a:cs typeface="Times New Roman"/>
                <a:sym typeface="Times New Roman"/>
              </a:rPr>
              <a:t>NĂM HỌC: 2021 - 2022</a:t>
            </a:r>
            <a:endParaRPr sz="3700" b="1" i="0" u="none" strike="noStrike" cap="none">
              <a:solidFill>
                <a:schemeClr val="dk1"/>
              </a:solidFill>
              <a:latin typeface="Times New Roman"/>
              <a:ea typeface="Times New Roman"/>
              <a:cs typeface="Times New Roman"/>
              <a:sym typeface="Times New Roman"/>
            </a:endParaRPr>
          </a:p>
        </p:txBody>
      </p:sp>
      <p:sp>
        <p:nvSpPr>
          <p:cNvPr id="105" name="Google Shape;105;p14"/>
          <p:cNvSpPr txBox="1"/>
          <p:nvPr/>
        </p:nvSpPr>
        <p:spPr>
          <a:xfrm>
            <a:off x="380960" y="142852"/>
            <a:ext cx="10287072" cy="1600434"/>
          </a:xfrm>
          <a:prstGeom prst="rect">
            <a:avLst/>
          </a:prstGeom>
          <a:noFill/>
          <a:ln>
            <a:noFill/>
          </a:ln>
        </p:spPr>
        <p:txBody>
          <a:bodyPr spcFirstLastPara="1" wrap="square" lIns="121900" tIns="60950" rIns="121900" bIns="6095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imes New Roman"/>
                <a:ea typeface="Times New Roman"/>
                <a:cs typeface="Times New Roman"/>
                <a:sym typeface="Times New Roman"/>
              </a:rPr>
              <a:t>           ỦY BAN NHÂN DÂN QUẬN GÒ VẤP</a:t>
            </a:r>
            <a:endParaRPr sz="3200" b="1" i="0" u="none" strike="noStrike" cap="none">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200" b="1" i="0" u="none" strike="noStrike" cap="none">
                <a:solidFill>
                  <a:schemeClr val="dk1"/>
                </a:solidFill>
                <a:latin typeface="Times New Roman"/>
                <a:ea typeface="Times New Roman"/>
                <a:cs typeface="Times New Roman"/>
                <a:sym typeface="Times New Roman"/>
              </a:rPr>
              <a:t>          PHÒNG GIÁO DỤC &amp; ĐÀO TẠO QUẬN GÒ VẤP </a:t>
            </a:r>
            <a:endParaRPr sz="3200" b="1" i="0" u="none" strike="noStrike" cap="none">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200" b="1" i="0" u="none" strike="noStrike" cap="none">
                <a:solidFill>
                  <a:schemeClr val="dk1"/>
                </a:solidFill>
                <a:latin typeface="Times New Roman"/>
                <a:ea typeface="Times New Roman"/>
                <a:cs typeface="Times New Roman"/>
                <a:sym typeface="Times New Roman"/>
              </a:rPr>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3"/>
          <p:cNvSpPr/>
          <p:nvPr/>
        </p:nvSpPr>
        <p:spPr>
          <a:xfrm>
            <a:off x="3452794" y="404664"/>
            <a:ext cx="6072230" cy="809758"/>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0000"/>
                </a:solidFill>
                <a:latin typeface="Times New Roman"/>
                <a:ea typeface="Times New Roman"/>
                <a:cs typeface="Times New Roman"/>
                <a:sym typeface="Times New Roman"/>
              </a:rPr>
              <a:t>Luận điểm</a:t>
            </a:r>
            <a:endParaRPr sz="3600" b="1">
              <a:solidFill>
                <a:srgbClr val="FF0000"/>
              </a:solidFill>
              <a:latin typeface="Times New Roman"/>
              <a:ea typeface="Times New Roman"/>
              <a:cs typeface="Times New Roman"/>
              <a:sym typeface="Times New Roman"/>
            </a:endParaRPr>
          </a:p>
        </p:txBody>
      </p:sp>
      <p:sp>
        <p:nvSpPr>
          <p:cNvPr id="188" name="Google Shape;188;p23"/>
          <p:cNvSpPr/>
          <p:nvPr/>
        </p:nvSpPr>
        <p:spPr>
          <a:xfrm>
            <a:off x="309522" y="3071810"/>
            <a:ext cx="2786082" cy="2880320"/>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0070C0"/>
                </a:solidFill>
                <a:latin typeface="Times New Roman"/>
                <a:ea typeface="Times New Roman"/>
                <a:cs typeface="Times New Roman"/>
                <a:sym typeface="Times New Roman"/>
              </a:rPr>
              <a:t>Kho vũ khí hạt nhân có khả năng hủy diệt cả trái đất và các hành tinh khác trong hệ mặt trời </a:t>
            </a:r>
            <a:endParaRPr/>
          </a:p>
        </p:txBody>
      </p:sp>
      <p:sp>
        <p:nvSpPr>
          <p:cNvPr id="189" name="Google Shape;189;p23"/>
          <p:cNvSpPr/>
          <p:nvPr/>
        </p:nvSpPr>
        <p:spPr>
          <a:xfrm>
            <a:off x="3294268" y="3000372"/>
            <a:ext cx="2643206" cy="2880320"/>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0070C0"/>
                </a:solidFill>
                <a:latin typeface="Times New Roman"/>
                <a:ea typeface="Times New Roman"/>
                <a:cs typeface="Times New Roman"/>
                <a:sym typeface="Times New Roman"/>
              </a:rPr>
              <a:t>Cuộc chạy đua vũ trang đã làm mất đi khả năng cải thiện đời sống của con người</a:t>
            </a:r>
            <a:endParaRPr sz="3200">
              <a:solidFill>
                <a:srgbClr val="0070C0"/>
              </a:solidFill>
              <a:latin typeface="Times New Roman"/>
              <a:ea typeface="Times New Roman"/>
              <a:cs typeface="Times New Roman"/>
              <a:sym typeface="Times New Roman"/>
            </a:endParaRPr>
          </a:p>
        </p:txBody>
      </p:sp>
      <p:sp>
        <p:nvSpPr>
          <p:cNvPr id="190" name="Google Shape;190;p23"/>
          <p:cNvSpPr/>
          <p:nvPr/>
        </p:nvSpPr>
        <p:spPr>
          <a:xfrm>
            <a:off x="6142260" y="3000372"/>
            <a:ext cx="2571768" cy="2880320"/>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0070C0"/>
                </a:solidFill>
                <a:latin typeface="Times New Roman"/>
                <a:ea typeface="Times New Roman"/>
                <a:cs typeface="Times New Roman"/>
                <a:sym typeface="Times New Roman"/>
              </a:rPr>
              <a:t>Chiến tranh hạt nhân đi ngược lại lí trí của tự nhiên và của loài người </a:t>
            </a:r>
            <a:endParaRPr sz="2800">
              <a:solidFill>
                <a:srgbClr val="0070C0"/>
              </a:solidFill>
              <a:latin typeface="Times New Roman"/>
              <a:ea typeface="Times New Roman"/>
              <a:cs typeface="Times New Roman"/>
              <a:sym typeface="Times New Roman"/>
            </a:endParaRPr>
          </a:p>
        </p:txBody>
      </p:sp>
      <p:sp>
        <p:nvSpPr>
          <p:cNvPr id="191" name="Google Shape;191;p23"/>
          <p:cNvSpPr/>
          <p:nvPr/>
        </p:nvSpPr>
        <p:spPr>
          <a:xfrm>
            <a:off x="8953520" y="3000372"/>
            <a:ext cx="2786082" cy="2880320"/>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0070C0"/>
                </a:solidFill>
                <a:latin typeface="Times New Roman"/>
                <a:ea typeface="Times New Roman"/>
                <a:cs typeface="Times New Roman"/>
                <a:sym typeface="Times New Roman"/>
              </a:rPr>
              <a:t>Chúng ta phải ngăn chặn cuộc chiến tranh hạt nhân, đấu tranh cho một thế giới hòa bình</a:t>
            </a:r>
            <a:endParaRPr sz="2800">
              <a:solidFill>
                <a:srgbClr val="0070C0"/>
              </a:solidFill>
              <a:latin typeface="Times New Roman"/>
              <a:ea typeface="Times New Roman"/>
              <a:cs typeface="Times New Roman"/>
              <a:sym typeface="Times New Roman"/>
            </a:endParaRPr>
          </a:p>
        </p:txBody>
      </p:sp>
      <p:cxnSp>
        <p:nvCxnSpPr>
          <p:cNvPr id="192" name="Google Shape;192;p23"/>
          <p:cNvCxnSpPr>
            <a:stCxn id="187" idx="2"/>
            <a:endCxn id="188" idx="0"/>
          </p:cNvCxnSpPr>
          <p:nvPr/>
        </p:nvCxnSpPr>
        <p:spPr>
          <a:xfrm flipH="1">
            <a:off x="1702709" y="1214422"/>
            <a:ext cx="4786200" cy="1857300"/>
          </a:xfrm>
          <a:prstGeom prst="straightConnector1">
            <a:avLst/>
          </a:prstGeom>
          <a:noFill/>
          <a:ln w="28575" cap="flat" cmpd="sng">
            <a:solidFill>
              <a:srgbClr val="4A7DBA"/>
            </a:solidFill>
            <a:prstDash val="solid"/>
            <a:round/>
            <a:headEnd type="none" w="sm" len="sm"/>
            <a:tailEnd type="triangle" w="med" len="med"/>
          </a:ln>
        </p:spPr>
      </p:cxnSp>
      <p:cxnSp>
        <p:nvCxnSpPr>
          <p:cNvPr id="193" name="Google Shape;193;p23"/>
          <p:cNvCxnSpPr>
            <a:stCxn id="187" idx="2"/>
            <a:endCxn id="189" idx="0"/>
          </p:cNvCxnSpPr>
          <p:nvPr/>
        </p:nvCxnSpPr>
        <p:spPr>
          <a:xfrm flipH="1">
            <a:off x="4616009" y="1214422"/>
            <a:ext cx="1872900" cy="1785900"/>
          </a:xfrm>
          <a:prstGeom prst="straightConnector1">
            <a:avLst/>
          </a:prstGeom>
          <a:noFill/>
          <a:ln w="28575" cap="flat" cmpd="sng">
            <a:solidFill>
              <a:srgbClr val="4A7DBA"/>
            </a:solidFill>
            <a:prstDash val="solid"/>
            <a:round/>
            <a:headEnd type="none" w="sm" len="sm"/>
            <a:tailEnd type="triangle" w="med" len="med"/>
          </a:ln>
        </p:spPr>
      </p:cxnSp>
      <p:cxnSp>
        <p:nvCxnSpPr>
          <p:cNvPr id="194" name="Google Shape;194;p23"/>
          <p:cNvCxnSpPr>
            <a:stCxn id="187" idx="2"/>
            <a:endCxn id="190" idx="0"/>
          </p:cNvCxnSpPr>
          <p:nvPr/>
        </p:nvCxnSpPr>
        <p:spPr>
          <a:xfrm>
            <a:off x="6488909" y="1214422"/>
            <a:ext cx="939300" cy="1785900"/>
          </a:xfrm>
          <a:prstGeom prst="straightConnector1">
            <a:avLst/>
          </a:prstGeom>
          <a:noFill/>
          <a:ln w="28575" cap="flat" cmpd="sng">
            <a:solidFill>
              <a:srgbClr val="4A7DBA"/>
            </a:solidFill>
            <a:prstDash val="solid"/>
            <a:round/>
            <a:headEnd type="none" w="sm" len="sm"/>
            <a:tailEnd type="triangle" w="med" len="med"/>
          </a:ln>
        </p:spPr>
      </p:cxnSp>
      <p:cxnSp>
        <p:nvCxnSpPr>
          <p:cNvPr id="195" name="Google Shape;195;p23"/>
          <p:cNvCxnSpPr>
            <a:stCxn id="187" idx="2"/>
            <a:endCxn id="191" idx="0"/>
          </p:cNvCxnSpPr>
          <p:nvPr/>
        </p:nvCxnSpPr>
        <p:spPr>
          <a:xfrm>
            <a:off x="6488909" y="1214422"/>
            <a:ext cx="3857700" cy="1785900"/>
          </a:xfrm>
          <a:prstGeom prst="straightConnector1">
            <a:avLst/>
          </a:prstGeom>
          <a:noFill/>
          <a:ln w="28575" cap="flat" cmpd="sng">
            <a:solidFill>
              <a:srgbClr val="4A7DBA"/>
            </a:solidFill>
            <a:prstDash val="solid"/>
            <a:round/>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500"/>
                                        <p:tgtEl>
                                          <p:spTgt spid="192"/>
                                        </p:tgtEl>
                                      </p:cBhvr>
                                    </p:animEffect>
                                  </p:childTnLst>
                                </p:cTn>
                              </p:par>
                              <p:par>
                                <p:cTn id="8" presetID="10" presetClass="entr" presetSubtype="0" fill="hold" nodeType="withEffect">
                                  <p:stCondLst>
                                    <p:cond delay="0"/>
                                  </p:stCondLst>
                                  <p:childTnLst>
                                    <p:set>
                                      <p:cBhvr>
                                        <p:cTn id="9" dur="1" fill="hold">
                                          <p:stCondLst>
                                            <p:cond delay="0"/>
                                          </p:stCondLst>
                                        </p:cTn>
                                        <p:tgtEl>
                                          <p:spTgt spid="188"/>
                                        </p:tgtEl>
                                        <p:attrNameLst>
                                          <p:attrName>style.visibility</p:attrName>
                                        </p:attrNameLst>
                                      </p:cBhvr>
                                      <p:to>
                                        <p:strVal val="visible"/>
                                      </p:to>
                                    </p:set>
                                    <p:animEffect transition="in" filter="fade">
                                      <p:cBhvr>
                                        <p:cTn id="10" dur="500"/>
                                        <p:tgtEl>
                                          <p:spTgt spid="1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3"/>
                                        </p:tgtEl>
                                        <p:attrNameLst>
                                          <p:attrName>style.visibility</p:attrName>
                                        </p:attrNameLst>
                                      </p:cBhvr>
                                      <p:to>
                                        <p:strVal val="visible"/>
                                      </p:to>
                                    </p:set>
                                    <p:animEffect transition="in" filter="fade">
                                      <p:cBhvr>
                                        <p:cTn id="15" dur="500"/>
                                        <p:tgtEl>
                                          <p:spTgt spid="193"/>
                                        </p:tgtEl>
                                      </p:cBhvr>
                                    </p:animEffect>
                                  </p:childTnLst>
                                </p:cTn>
                              </p:par>
                              <p:par>
                                <p:cTn id="16" presetID="10" presetClass="entr" presetSubtype="0" fill="hold" nodeType="withEffect">
                                  <p:stCondLst>
                                    <p:cond delay="0"/>
                                  </p:stCondLst>
                                  <p:childTnLst>
                                    <p:set>
                                      <p:cBhvr>
                                        <p:cTn id="17" dur="1" fill="hold">
                                          <p:stCondLst>
                                            <p:cond delay="0"/>
                                          </p:stCondLst>
                                        </p:cTn>
                                        <p:tgtEl>
                                          <p:spTgt spid="189"/>
                                        </p:tgtEl>
                                        <p:attrNameLst>
                                          <p:attrName>style.visibility</p:attrName>
                                        </p:attrNameLst>
                                      </p:cBhvr>
                                      <p:to>
                                        <p:strVal val="visible"/>
                                      </p:to>
                                    </p:set>
                                    <p:animEffect transition="in" filter="fade">
                                      <p:cBhvr>
                                        <p:cTn id="18" dur="500"/>
                                        <p:tgtEl>
                                          <p:spTgt spid="18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0"/>
                                        </p:tgtEl>
                                        <p:attrNameLst>
                                          <p:attrName>style.visibility</p:attrName>
                                        </p:attrNameLst>
                                      </p:cBhvr>
                                      <p:to>
                                        <p:strVal val="visible"/>
                                      </p:to>
                                    </p:set>
                                    <p:animEffect transition="in" filter="fade">
                                      <p:cBhvr>
                                        <p:cTn id="23" dur="500"/>
                                        <p:tgtEl>
                                          <p:spTgt spid="190"/>
                                        </p:tgtEl>
                                      </p:cBhvr>
                                    </p:animEffect>
                                  </p:childTnLst>
                                </p:cTn>
                              </p:par>
                              <p:par>
                                <p:cTn id="24" presetID="10" presetClass="entr" presetSubtype="0" fill="hold" nodeType="withEffect">
                                  <p:stCondLst>
                                    <p:cond delay="0"/>
                                  </p:stCondLst>
                                  <p:childTnLst>
                                    <p:set>
                                      <p:cBhvr>
                                        <p:cTn id="25" dur="1" fill="hold">
                                          <p:stCondLst>
                                            <p:cond delay="0"/>
                                          </p:stCondLst>
                                        </p:cTn>
                                        <p:tgtEl>
                                          <p:spTgt spid="194"/>
                                        </p:tgtEl>
                                        <p:attrNameLst>
                                          <p:attrName>style.visibility</p:attrName>
                                        </p:attrNameLst>
                                      </p:cBhvr>
                                      <p:to>
                                        <p:strVal val="visible"/>
                                      </p:to>
                                    </p:set>
                                    <p:animEffect transition="in" filter="fade">
                                      <p:cBhvr>
                                        <p:cTn id="26" dur="500"/>
                                        <p:tgtEl>
                                          <p:spTgt spid="19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5"/>
                                        </p:tgtEl>
                                        <p:attrNameLst>
                                          <p:attrName>style.visibility</p:attrName>
                                        </p:attrNameLst>
                                      </p:cBhvr>
                                      <p:to>
                                        <p:strVal val="visible"/>
                                      </p:to>
                                    </p:set>
                                    <p:animEffect transition="in" filter="fade">
                                      <p:cBhvr>
                                        <p:cTn id="31" dur="500"/>
                                        <p:tgtEl>
                                          <p:spTgt spid="195"/>
                                        </p:tgtEl>
                                      </p:cBhvr>
                                    </p:animEffect>
                                  </p:childTnLst>
                                </p:cTn>
                              </p:par>
                              <p:par>
                                <p:cTn id="32" presetID="10" presetClass="entr" presetSubtype="0" fill="hold" nodeType="withEffect">
                                  <p:stCondLst>
                                    <p:cond delay="0"/>
                                  </p:stCondLst>
                                  <p:childTnLst>
                                    <p:set>
                                      <p:cBhvr>
                                        <p:cTn id="33" dur="1" fill="hold">
                                          <p:stCondLst>
                                            <p:cond delay="0"/>
                                          </p:stCondLst>
                                        </p:cTn>
                                        <p:tgtEl>
                                          <p:spTgt spid="191"/>
                                        </p:tgtEl>
                                        <p:attrNameLst>
                                          <p:attrName>style.visibility</p:attrName>
                                        </p:attrNameLst>
                                      </p:cBhvr>
                                      <p:to>
                                        <p:strVal val="visible"/>
                                      </p:to>
                                    </p:set>
                                    <p:animEffect transition="in" filter="fade">
                                      <p:cBhvr>
                                        <p:cTn id="34"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24"/>
          <p:cNvPicPr preferRelativeResize="0"/>
          <p:nvPr/>
        </p:nvPicPr>
        <p:blipFill rotWithShape="1">
          <a:blip r:embed="rId3">
            <a:alphaModFix/>
          </a:blip>
          <a:srcRect/>
          <a:stretch/>
        </p:blipFill>
        <p:spPr>
          <a:xfrm>
            <a:off x="238998" y="1412776"/>
            <a:ext cx="3356672" cy="4343148"/>
          </a:xfrm>
          <a:prstGeom prst="rect">
            <a:avLst/>
          </a:prstGeom>
          <a:noFill/>
          <a:ln>
            <a:noFill/>
          </a:ln>
        </p:spPr>
      </p:pic>
      <p:sp>
        <p:nvSpPr>
          <p:cNvPr id="202" name="Google Shape;202;p24"/>
          <p:cNvSpPr txBox="1"/>
          <p:nvPr/>
        </p:nvSpPr>
        <p:spPr>
          <a:xfrm>
            <a:off x="1146081" y="2614854"/>
            <a:ext cx="1663771"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FF0000"/>
                </a:solidFill>
                <a:latin typeface="Times New Roman"/>
                <a:ea typeface="Times New Roman"/>
                <a:cs typeface="Times New Roman"/>
                <a:sym typeface="Times New Roman"/>
              </a:rPr>
              <a:t>3/ Bố cục</a:t>
            </a:r>
            <a:endParaRPr sz="4800" b="1">
              <a:solidFill>
                <a:srgbClr val="FF0000"/>
              </a:solidFill>
              <a:latin typeface="Times New Roman"/>
              <a:ea typeface="Times New Roman"/>
              <a:cs typeface="Times New Roman"/>
              <a:sym typeface="Times New Roman"/>
            </a:endParaRPr>
          </a:p>
        </p:txBody>
      </p:sp>
      <p:grpSp>
        <p:nvGrpSpPr>
          <p:cNvPr id="203" name="Google Shape;203;p24"/>
          <p:cNvGrpSpPr/>
          <p:nvPr/>
        </p:nvGrpSpPr>
        <p:grpSpPr>
          <a:xfrm>
            <a:off x="3524232" y="285728"/>
            <a:ext cx="1061631" cy="1173553"/>
            <a:chOff x="5764696" y="941631"/>
            <a:chExt cx="1061631" cy="1173553"/>
          </a:xfrm>
        </p:grpSpPr>
        <p:sp>
          <p:nvSpPr>
            <p:cNvPr id="204" name="Google Shape;204;p24"/>
            <p:cNvSpPr/>
            <p:nvPr/>
          </p:nvSpPr>
          <p:spPr>
            <a:xfrm>
              <a:off x="5764696" y="941631"/>
              <a:ext cx="1046921" cy="1046921"/>
            </a:xfrm>
            <a:prstGeom prst="diamond">
              <a:avLst/>
            </a:prstGeom>
            <a:solidFill>
              <a:srgbClr val="F8DFD2"/>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205" name="Google Shape;205;p24"/>
            <p:cNvSpPr/>
            <p:nvPr/>
          </p:nvSpPr>
          <p:spPr>
            <a:xfrm>
              <a:off x="5779406" y="1068263"/>
              <a:ext cx="1046921" cy="1046921"/>
            </a:xfrm>
            <a:prstGeom prst="diamond">
              <a:avLst/>
            </a:prstGeom>
            <a:solidFill>
              <a:srgbClr val="F8DFD2"/>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Arial"/>
                <a:ea typeface="Arial"/>
                <a:cs typeface="Arial"/>
                <a:sym typeface="Arial"/>
              </a:endParaRPr>
            </a:p>
          </p:txBody>
        </p:sp>
      </p:grpSp>
      <p:grpSp>
        <p:nvGrpSpPr>
          <p:cNvPr id="206" name="Google Shape;206;p24"/>
          <p:cNvGrpSpPr/>
          <p:nvPr/>
        </p:nvGrpSpPr>
        <p:grpSpPr>
          <a:xfrm>
            <a:off x="3595670" y="1857364"/>
            <a:ext cx="1053545" cy="1119809"/>
            <a:chOff x="5758072" y="954157"/>
            <a:chExt cx="1053545" cy="1119809"/>
          </a:xfrm>
        </p:grpSpPr>
        <p:sp>
          <p:nvSpPr>
            <p:cNvPr id="207" name="Google Shape;207;p24"/>
            <p:cNvSpPr/>
            <p:nvPr/>
          </p:nvSpPr>
          <p:spPr>
            <a:xfrm>
              <a:off x="5764696" y="954157"/>
              <a:ext cx="1046921" cy="1046921"/>
            </a:xfrm>
            <a:prstGeom prst="diamond">
              <a:avLst/>
            </a:prstGeom>
            <a:solidFill>
              <a:srgbClr val="C3E0D3"/>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208" name="Google Shape;208;p24"/>
            <p:cNvSpPr/>
            <p:nvPr/>
          </p:nvSpPr>
          <p:spPr>
            <a:xfrm>
              <a:off x="5758072" y="1027045"/>
              <a:ext cx="1046921" cy="1046921"/>
            </a:xfrm>
            <a:prstGeom prst="diamond">
              <a:avLst/>
            </a:prstGeom>
            <a:solidFill>
              <a:srgbClr val="C3E0D3"/>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Arial"/>
                <a:ea typeface="Arial"/>
                <a:cs typeface="Arial"/>
                <a:sym typeface="Arial"/>
              </a:endParaRPr>
            </a:p>
          </p:txBody>
        </p:sp>
      </p:grpSp>
      <p:grpSp>
        <p:nvGrpSpPr>
          <p:cNvPr id="209" name="Google Shape;209;p24"/>
          <p:cNvGrpSpPr/>
          <p:nvPr/>
        </p:nvGrpSpPr>
        <p:grpSpPr>
          <a:xfrm>
            <a:off x="3667108" y="5214950"/>
            <a:ext cx="1053545" cy="1119809"/>
            <a:chOff x="5758072" y="954157"/>
            <a:chExt cx="1053545" cy="1119809"/>
          </a:xfrm>
        </p:grpSpPr>
        <p:sp>
          <p:nvSpPr>
            <p:cNvPr id="210" name="Google Shape;210;p24"/>
            <p:cNvSpPr/>
            <p:nvPr/>
          </p:nvSpPr>
          <p:spPr>
            <a:xfrm>
              <a:off x="5764696" y="954157"/>
              <a:ext cx="1046921" cy="1046921"/>
            </a:xfrm>
            <a:prstGeom prst="diamond">
              <a:avLst/>
            </a:prstGeom>
            <a:solidFill>
              <a:srgbClr val="F8DFD2"/>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211" name="Google Shape;211;p24"/>
            <p:cNvSpPr/>
            <p:nvPr/>
          </p:nvSpPr>
          <p:spPr>
            <a:xfrm>
              <a:off x="5758072" y="1027045"/>
              <a:ext cx="1046921" cy="1046921"/>
            </a:xfrm>
            <a:prstGeom prst="diamond">
              <a:avLst/>
            </a:prstGeom>
            <a:solidFill>
              <a:srgbClr val="F8DFD2"/>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Arial"/>
                <a:ea typeface="Arial"/>
                <a:cs typeface="Arial"/>
                <a:sym typeface="Arial"/>
              </a:endParaRPr>
            </a:p>
          </p:txBody>
        </p:sp>
      </p:grpSp>
      <p:pic>
        <p:nvPicPr>
          <p:cNvPr id="212" name="Google Shape;212;p24"/>
          <p:cNvPicPr preferRelativeResize="0"/>
          <p:nvPr/>
        </p:nvPicPr>
        <p:blipFill rotWithShape="1">
          <a:blip r:embed="rId4">
            <a:alphaModFix/>
          </a:blip>
          <a:srcRect/>
          <a:stretch/>
        </p:blipFill>
        <p:spPr>
          <a:xfrm>
            <a:off x="4095736" y="785794"/>
            <a:ext cx="824730" cy="728638"/>
          </a:xfrm>
          <a:prstGeom prst="rect">
            <a:avLst/>
          </a:prstGeom>
          <a:noFill/>
          <a:ln>
            <a:noFill/>
          </a:ln>
        </p:spPr>
      </p:pic>
      <p:pic>
        <p:nvPicPr>
          <p:cNvPr id="213" name="Google Shape;213;p24"/>
          <p:cNvPicPr preferRelativeResize="0"/>
          <p:nvPr/>
        </p:nvPicPr>
        <p:blipFill rotWithShape="1">
          <a:blip r:embed="rId4">
            <a:alphaModFix/>
          </a:blip>
          <a:srcRect/>
          <a:stretch/>
        </p:blipFill>
        <p:spPr>
          <a:xfrm>
            <a:off x="4095736" y="2285992"/>
            <a:ext cx="824730" cy="728638"/>
          </a:xfrm>
          <a:prstGeom prst="rect">
            <a:avLst/>
          </a:prstGeom>
          <a:noFill/>
          <a:ln>
            <a:noFill/>
          </a:ln>
        </p:spPr>
      </p:pic>
      <p:pic>
        <p:nvPicPr>
          <p:cNvPr id="214" name="Google Shape;214;p24"/>
          <p:cNvPicPr preferRelativeResize="0"/>
          <p:nvPr/>
        </p:nvPicPr>
        <p:blipFill rotWithShape="1">
          <a:blip r:embed="rId4">
            <a:alphaModFix/>
          </a:blip>
          <a:srcRect/>
          <a:stretch/>
        </p:blipFill>
        <p:spPr>
          <a:xfrm>
            <a:off x="4095736" y="5643578"/>
            <a:ext cx="824730" cy="728638"/>
          </a:xfrm>
          <a:prstGeom prst="rect">
            <a:avLst/>
          </a:prstGeom>
          <a:noFill/>
          <a:ln>
            <a:noFill/>
          </a:ln>
        </p:spPr>
      </p:pic>
      <p:sp>
        <p:nvSpPr>
          <p:cNvPr id="215" name="Google Shape;215;p24"/>
          <p:cNvSpPr txBox="1"/>
          <p:nvPr/>
        </p:nvSpPr>
        <p:spPr>
          <a:xfrm>
            <a:off x="5238744" y="357166"/>
            <a:ext cx="6500858"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u="sng" dirty="0">
                <a:solidFill>
                  <a:srgbClr val="FF0000"/>
                </a:solidFill>
                <a:latin typeface="Times New Roman"/>
                <a:ea typeface="Times New Roman"/>
                <a:cs typeface="Times New Roman"/>
                <a:sym typeface="Times New Roman"/>
              </a:rPr>
              <a:t>P1</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Từ</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đầu</a:t>
            </a:r>
            <a:r>
              <a:rPr lang="en-US" sz="3200" dirty="0">
                <a:solidFill>
                  <a:schemeClr val="dk1"/>
                </a:solidFill>
                <a:latin typeface="Times New Roman"/>
                <a:ea typeface="Times New Roman"/>
                <a:cs typeface="Times New Roman"/>
                <a:sym typeface="Times New Roman"/>
              </a:rPr>
              <a:t> </a:t>
            </a:r>
            <a:r>
              <a:rPr lang="vi-VN" sz="3200" dirty="0" smtClean="0">
                <a:solidFill>
                  <a:schemeClr val="dk1"/>
                </a:solidFill>
                <a:latin typeface="Times New Roman"/>
                <a:ea typeface="Times New Roman"/>
                <a:cs typeface="Times New Roman"/>
                <a:sym typeface="Times New Roman"/>
              </a:rPr>
              <a:t>-&gt;</a:t>
            </a:r>
            <a:r>
              <a:rPr lang="en-US" sz="3200" dirty="0" smtClean="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thế</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giới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Nguy</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cơ</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chiến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tranh</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đe</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dọa</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loài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người</a:t>
            </a:r>
            <a:r>
              <a:rPr lang="en-US" sz="3200" dirty="0">
                <a:solidFill>
                  <a:schemeClr val="dk1"/>
                </a:solidFill>
                <a:latin typeface="Times New Roman"/>
                <a:ea typeface="Times New Roman"/>
                <a:cs typeface="Times New Roman"/>
                <a:sym typeface="Times New Roman"/>
              </a:rPr>
              <a:t>.</a:t>
            </a:r>
            <a:endParaRPr dirty="0"/>
          </a:p>
        </p:txBody>
      </p:sp>
      <p:sp>
        <p:nvSpPr>
          <p:cNvPr id="216" name="Google Shape;216;p24"/>
          <p:cNvSpPr txBox="1"/>
          <p:nvPr/>
        </p:nvSpPr>
        <p:spPr>
          <a:xfrm>
            <a:off x="5310182" y="1643050"/>
            <a:ext cx="6500858"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u="sng" dirty="0">
                <a:solidFill>
                  <a:srgbClr val="FF0000"/>
                </a:solidFill>
                <a:latin typeface="Times New Roman"/>
                <a:ea typeface="Times New Roman"/>
                <a:cs typeface="Times New Roman"/>
                <a:sym typeface="Times New Roman"/>
              </a:rPr>
              <a:t>P2</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Từ</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Niềm</a:t>
            </a:r>
            <a:r>
              <a:rPr lang="en-US" sz="3200" dirty="0">
                <a:solidFill>
                  <a:schemeClr val="dk1"/>
                </a:solidFill>
                <a:latin typeface="Times New Roman"/>
                <a:ea typeface="Times New Roman"/>
                <a:cs typeface="Times New Roman"/>
                <a:sym typeface="Times New Roman"/>
              </a:rPr>
              <a:t> an </a:t>
            </a:r>
            <a:r>
              <a:rPr lang="en-US" sz="3200" dirty="0" err="1">
                <a:solidFill>
                  <a:schemeClr val="dk1"/>
                </a:solidFill>
                <a:latin typeface="Times New Roman"/>
                <a:ea typeface="Times New Roman"/>
                <a:cs typeface="Times New Roman"/>
                <a:sym typeface="Times New Roman"/>
              </a:rPr>
              <a:t>ủi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duy</a:t>
            </a:r>
            <a:r>
              <a:rPr lang="en-US" sz="3200" dirty="0">
                <a:solidFill>
                  <a:schemeClr val="dk1"/>
                </a:solidFill>
                <a:latin typeface="Times New Roman"/>
                <a:ea typeface="Times New Roman"/>
                <a:cs typeface="Times New Roman"/>
                <a:sym typeface="Times New Roman"/>
              </a:rPr>
              <a:t> </a:t>
            </a:r>
            <a:r>
              <a:rPr lang="en-US" sz="3200" dirty="0" err="1" smtClean="0">
                <a:solidFill>
                  <a:schemeClr val="dk1"/>
                </a:solidFill>
                <a:latin typeface="Times New Roman"/>
                <a:ea typeface="Times New Roman"/>
                <a:cs typeface="Times New Roman"/>
                <a:sym typeface="Times New Roman"/>
              </a:rPr>
              <a:t>nhất</a:t>
            </a:r>
            <a:r>
              <a:rPr lang="vi-VN" sz="3200" dirty="0" smtClean="0">
                <a:solidFill>
                  <a:schemeClr val="dk1"/>
                </a:solidFill>
                <a:latin typeface="Times New Roman"/>
                <a:ea typeface="Times New Roman"/>
                <a:cs typeface="Times New Roman"/>
                <a:sym typeface="Times New Roman"/>
              </a:rPr>
              <a:t> </a:t>
            </a:r>
            <a:r>
              <a:rPr lang="vi-VN" sz="3200" dirty="0" smtClean="0">
                <a:solidFill>
                  <a:schemeClr val="dk1"/>
                </a:solidFill>
                <a:latin typeface="Times New Roman"/>
                <a:ea typeface="Times New Roman"/>
                <a:cs typeface="Times New Roman"/>
                <a:sym typeface="Times New Roman"/>
              </a:rPr>
              <a:t>-&gt;</a:t>
            </a:r>
            <a:r>
              <a:rPr lang="en-US" sz="3200" dirty="0" smtClean="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cho</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toàn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thế</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giới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Sự</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tốn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kém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và</a:t>
            </a:r>
            <a:r>
              <a:rPr lang="en-US" sz="3200" dirty="0">
                <a:solidFill>
                  <a:schemeClr val="dk1"/>
                </a:solidFill>
                <a:latin typeface="Times New Roman"/>
                <a:ea typeface="Times New Roman"/>
                <a:cs typeface="Times New Roman"/>
                <a:sym typeface="Times New Roman"/>
              </a:rPr>
              <a:t> phi </a:t>
            </a:r>
            <a:r>
              <a:rPr lang="en-US" sz="3200" dirty="0" err="1">
                <a:solidFill>
                  <a:schemeClr val="dk1"/>
                </a:solidFill>
                <a:latin typeface="Times New Roman"/>
                <a:ea typeface="Times New Roman"/>
                <a:cs typeface="Times New Roman"/>
                <a:sym typeface="Times New Roman"/>
              </a:rPr>
              <a:t>lí</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của</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chiến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tranh</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hạt</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nhân</a:t>
            </a:r>
            <a:endParaRPr sz="3200" dirty="0">
              <a:solidFill>
                <a:schemeClr val="dk1"/>
              </a:solidFill>
              <a:latin typeface="Times New Roman"/>
              <a:ea typeface="Times New Roman"/>
              <a:cs typeface="Times New Roman"/>
              <a:sym typeface="Times New Roman"/>
            </a:endParaRPr>
          </a:p>
        </p:txBody>
      </p:sp>
      <p:sp>
        <p:nvSpPr>
          <p:cNvPr id="217" name="Google Shape;217;p24"/>
          <p:cNvSpPr txBox="1"/>
          <p:nvPr/>
        </p:nvSpPr>
        <p:spPr>
          <a:xfrm>
            <a:off x="5357940" y="5500702"/>
            <a:ext cx="6286544"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u="sng">
                <a:solidFill>
                  <a:srgbClr val="FF0000"/>
                </a:solidFill>
                <a:latin typeface="Times New Roman"/>
                <a:ea typeface="Times New Roman"/>
                <a:cs typeface="Times New Roman"/>
                <a:sym typeface="Times New Roman"/>
              </a:rPr>
              <a:t>P4</a:t>
            </a:r>
            <a:r>
              <a:rPr lang="en-US" sz="3200">
                <a:solidFill>
                  <a:schemeClr val="dk1"/>
                </a:solidFill>
                <a:latin typeface="Times New Roman"/>
                <a:ea typeface="Times New Roman"/>
                <a:cs typeface="Times New Roman"/>
                <a:sym typeface="Times New Roman"/>
              </a:rPr>
              <a:t>: Còn lại: Lời kêu gọi đấu tranh cho một thế giới hòa bình.</a:t>
            </a:r>
            <a:endParaRPr sz="3200">
              <a:solidFill>
                <a:schemeClr val="dk1"/>
              </a:solidFill>
              <a:latin typeface="Times New Roman"/>
              <a:ea typeface="Times New Roman"/>
              <a:cs typeface="Times New Roman"/>
              <a:sym typeface="Times New Roman"/>
            </a:endParaRPr>
          </a:p>
        </p:txBody>
      </p:sp>
      <p:grpSp>
        <p:nvGrpSpPr>
          <p:cNvPr id="218" name="Google Shape;218;p24"/>
          <p:cNvGrpSpPr/>
          <p:nvPr/>
        </p:nvGrpSpPr>
        <p:grpSpPr>
          <a:xfrm>
            <a:off x="3524232" y="3571876"/>
            <a:ext cx="1053545" cy="1119809"/>
            <a:chOff x="5758072" y="954157"/>
            <a:chExt cx="1053545" cy="1119809"/>
          </a:xfrm>
        </p:grpSpPr>
        <p:sp>
          <p:nvSpPr>
            <p:cNvPr id="219" name="Google Shape;219;p24"/>
            <p:cNvSpPr/>
            <p:nvPr/>
          </p:nvSpPr>
          <p:spPr>
            <a:xfrm>
              <a:off x="5764696" y="954157"/>
              <a:ext cx="1046921" cy="1046921"/>
            </a:xfrm>
            <a:prstGeom prst="diamond">
              <a:avLst/>
            </a:prstGeom>
            <a:solidFill>
              <a:srgbClr val="C3E0D3"/>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220" name="Google Shape;220;p24"/>
            <p:cNvSpPr/>
            <p:nvPr/>
          </p:nvSpPr>
          <p:spPr>
            <a:xfrm>
              <a:off x="5758072" y="1027045"/>
              <a:ext cx="1046921" cy="1046921"/>
            </a:xfrm>
            <a:prstGeom prst="diamond">
              <a:avLst/>
            </a:prstGeom>
            <a:solidFill>
              <a:srgbClr val="C3E0D3"/>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Arial"/>
                <a:ea typeface="Arial"/>
                <a:cs typeface="Arial"/>
                <a:sym typeface="Arial"/>
              </a:endParaRPr>
            </a:p>
          </p:txBody>
        </p:sp>
      </p:grpSp>
      <p:pic>
        <p:nvPicPr>
          <p:cNvPr id="221" name="Google Shape;221;p24"/>
          <p:cNvPicPr preferRelativeResize="0"/>
          <p:nvPr/>
        </p:nvPicPr>
        <p:blipFill rotWithShape="1">
          <a:blip r:embed="rId4">
            <a:alphaModFix/>
          </a:blip>
          <a:srcRect/>
          <a:stretch/>
        </p:blipFill>
        <p:spPr>
          <a:xfrm>
            <a:off x="4024298" y="4071942"/>
            <a:ext cx="824730" cy="728638"/>
          </a:xfrm>
          <a:prstGeom prst="rect">
            <a:avLst/>
          </a:prstGeom>
          <a:noFill/>
          <a:ln>
            <a:noFill/>
          </a:ln>
        </p:spPr>
      </p:pic>
      <p:sp>
        <p:nvSpPr>
          <p:cNvPr id="222" name="Google Shape;222;p24"/>
          <p:cNvSpPr txBox="1"/>
          <p:nvPr/>
        </p:nvSpPr>
        <p:spPr>
          <a:xfrm>
            <a:off x="5256360" y="3286124"/>
            <a:ext cx="6500858" cy="20620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u="sng" dirty="0">
                <a:solidFill>
                  <a:srgbClr val="FF0000"/>
                </a:solidFill>
                <a:latin typeface="Times New Roman"/>
                <a:ea typeface="Times New Roman"/>
                <a:cs typeface="Times New Roman"/>
                <a:sym typeface="Times New Roman"/>
              </a:rPr>
              <a:t>P3</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Từ</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Một</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nhà</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tiểu</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thuyết</a:t>
            </a:r>
            <a:r>
              <a:rPr lang="en-US" sz="3200" dirty="0">
                <a:solidFill>
                  <a:schemeClr val="dk1"/>
                </a:solidFill>
                <a:latin typeface="Times New Roman"/>
                <a:ea typeface="Times New Roman"/>
                <a:cs typeface="Times New Roman"/>
                <a:sym typeface="Times New Roman"/>
              </a:rPr>
              <a:t> </a:t>
            </a:r>
            <a:r>
              <a:rPr lang="vi-VN" sz="3200" dirty="0" smtClean="0">
                <a:solidFill>
                  <a:schemeClr val="dk1"/>
                </a:solidFill>
                <a:latin typeface="Times New Roman"/>
                <a:ea typeface="Times New Roman"/>
                <a:cs typeface="Times New Roman"/>
                <a:sym typeface="Times New Roman"/>
              </a:rPr>
              <a:t>-&gt;</a:t>
            </a:r>
            <a:r>
              <a:rPr lang="en-US" sz="3200" dirty="0" smtClean="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xuất</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phát</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của</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nó</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Chiến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tranh</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hạt</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nhân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ngược</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lại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lí</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trí</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của</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tự</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nhiên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và</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của</a:t>
            </a:r>
            <a:r>
              <a:rPr lang="en-US" sz="3200" dirty="0">
                <a:solidFill>
                  <a:schemeClr val="dk1"/>
                </a:solidFill>
                <a:latin typeface="Times New Roman"/>
                <a:ea typeface="Times New Roman"/>
                <a:cs typeface="Times New Roman"/>
                <a:sym typeface="Times New Roman"/>
              </a:rPr>
              <a:t> con </a:t>
            </a:r>
            <a:r>
              <a:rPr lang="en-US" sz="3200" dirty="0" err="1">
                <a:solidFill>
                  <a:schemeClr val="dk1"/>
                </a:solidFill>
                <a:latin typeface="Times New Roman"/>
                <a:ea typeface="Times New Roman"/>
                <a:cs typeface="Times New Roman"/>
                <a:sym typeface="Times New Roman"/>
              </a:rPr>
              <a:t>người</a:t>
            </a:r>
            <a:r>
              <a:rPr lang="en-US" sz="3200" dirty="0">
                <a:solidFill>
                  <a:schemeClr val="dk1"/>
                </a:solidFill>
                <a:latin typeface="Times New Roman"/>
                <a:ea typeface="Times New Roman"/>
                <a:cs typeface="Times New Roman"/>
                <a:sym typeface="Times New Roman"/>
              </a:rPr>
              <a:t>.</a:t>
            </a:r>
            <a:endParaRPr sz="3200" dirty="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childTnLst>
                                </p:cTn>
                              </p:par>
                              <p:par>
                                <p:cTn id="8" presetID="10" presetClass="entr" presetSubtype="0" fill="hold"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fade">
                                      <p:cBhvr>
                                        <p:cTn id="10" dur="1000"/>
                                        <p:tgtEl>
                                          <p:spTgt spid="212"/>
                                        </p:tgtEl>
                                      </p:cBhvr>
                                    </p:animEffect>
                                  </p:childTnLst>
                                </p:cTn>
                              </p:par>
                              <p:par>
                                <p:cTn id="11" presetID="10" presetClass="entr" presetSubtype="0" fill="hold" nodeType="withEffect">
                                  <p:stCondLst>
                                    <p:cond delay="0"/>
                                  </p:stCondLst>
                                  <p:childTnLst>
                                    <p:set>
                                      <p:cBhvr>
                                        <p:cTn id="12" dur="1" fill="hold">
                                          <p:stCondLst>
                                            <p:cond delay="0"/>
                                          </p:stCondLst>
                                        </p:cTn>
                                        <p:tgtEl>
                                          <p:spTgt spid="215"/>
                                        </p:tgtEl>
                                        <p:attrNameLst>
                                          <p:attrName>style.visibility</p:attrName>
                                        </p:attrNameLst>
                                      </p:cBhvr>
                                      <p:to>
                                        <p:strVal val="visible"/>
                                      </p:to>
                                    </p:set>
                                    <p:animEffect transition="in" filter="fade">
                                      <p:cBhvr>
                                        <p:cTn id="13" dur="1000"/>
                                        <p:tgtEl>
                                          <p:spTgt spid="2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6"/>
                                        </p:tgtEl>
                                        <p:attrNameLst>
                                          <p:attrName>style.visibility</p:attrName>
                                        </p:attrNameLst>
                                      </p:cBhvr>
                                      <p:to>
                                        <p:strVal val="visible"/>
                                      </p:to>
                                    </p:set>
                                    <p:animEffect transition="in" filter="fade">
                                      <p:cBhvr>
                                        <p:cTn id="18" dur="1000"/>
                                        <p:tgtEl>
                                          <p:spTgt spid="206"/>
                                        </p:tgtEl>
                                      </p:cBhvr>
                                    </p:animEffect>
                                  </p:childTnLst>
                                </p:cTn>
                              </p:par>
                              <p:par>
                                <p:cTn id="19" presetID="10" presetClass="entr" presetSubtype="0" fill="hold" nodeType="withEffect">
                                  <p:stCondLst>
                                    <p:cond delay="0"/>
                                  </p:stCondLst>
                                  <p:childTnLst>
                                    <p:set>
                                      <p:cBhvr>
                                        <p:cTn id="20" dur="1" fill="hold">
                                          <p:stCondLst>
                                            <p:cond delay="0"/>
                                          </p:stCondLst>
                                        </p:cTn>
                                        <p:tgtEl>
                                          <p:spTgt spid="213"/>
                                        </p:tgtEl>
                                        <p:attrNameLst>
                                          <p:attrName>style.visibility</p:attrName>
                                        </p:attrNameLst>
                                      </p:cBhvr>
                                      <p:to>
                                        <p:strVal val="visible"/>
                                      </p:to>
                                    </p:set>
                                    <p:animEffect transition="in" filter="fade">
                                      <p:cBhvr>
                                        <p:cTn id="21" dur="1000"/>
                                        <p:tgtEl>
                                          <p:spTgt spid="213"/>
                                        </p:tgtEl>
                                      </p:cBhvr>
                                    </p:animEffect>
                                  </p:childTnLst>
                                </p:cTn>
                              </p:par>
                              <p:par>
                                <p:cTn id="22" presetID="10" presetClass="entr" presetSubtype="0" fill="hold" nodeType="withEffect">
                                  <p:stCondLst>
                                    <p:cond delay="0"/>
                                  </p:stCondLst>
                                  <p:childTnLst>
                                    <p:set>
                                      <p:cBhvr>
                                        <p:cTn id="23" dur="1" fill="hold">
                                          <p:stCondLst>
                                            <p:cond delay="0"/>
                                          </p:stCondLst>
                                        </p:cTn>
                                        <p:tgtEl>
                                          <p:spTgt spid="216"/>
                                        </p:tgtEl>
                                        <p:attrNameLst>
                                          <p:attrName>style.visibility</p:attrName>
                                        </p:attrNameLst>
                                      </p:cBhvr>
                                      <p:to>
                                        <p:strVal val="visible"/>
                                      </p:to>
                                    </p:set>
                                    <p:animEffect transition="in" filter="fade">
                                      <p:cBhvr>
                                        <p:cTn id="24" dur="1000"/>
                                        <p:tgtEl>
                                          <p:spTgt spid="2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8"/>
                                        </p:tgtEl>
                                        <p:attrNameLst>
                                          <p:attrName>style.visibility</p:attrName>
                                        </p:attrNameLst>
                                      </p:cBhvr>
                                      <p:to>
                                        <p:strVal val="visible"/>
                                      </p:to>
                                    </p:set>
                                    <p:animEffect transition="in" filter="fade">
                                      <p:cBhvr>
                                        <p:cTn id="29" dur="1000"/>
                                        <p:tgtEl>
                                          <p:spTgt spid="218"/>
                                        </p:tgtEl>
                                      </p:cBhvr>
                                    </p:animEffect>
                                  </p:childTnLst>
                                </p:cTn>
                              </p:par>
                              <p:par>
                                <p:cTn id="30" presetID="10" presetClass="entr" presetSubtype="0" fill="hold" nodeType="withEffect">
                                  <p:stCondLst>
                                    <p:cond delay="0"/>
                                  </p:stCondLst>
                                  <p:childTnLst>
                                    <p:set>
                                      <p:cBhvr>
                                        <p:cTn id="31" dur="1" fill="hold">
                                          <p:stCondLst>
                                            <p:cond delay="0"/>
                                          </p:stCondLst>
                                        </p:cTn>
                                        <p:tgtEl>
                                          <p:spTgt spid="221"/>
                                        </p:tgtEl>
                                        <p:attrNameLst>
                                          <p:attrName>style.visibility</p:attrName>
                                        </p:attrNameLst>
                                      </p:cBhvr>
                                      <p:to>
                                        <p:strVal val="visible"/>
                                      </p:to>
                                    </p:set>
                                    <p:animEffect transition="in" filter="fade">
                                      <p:cBhvr>
                                        <p:cTn id="32" dur="1000"/>
                                        <p:tgtEl>
                                          <p:spTgt spid="221"/>
                                        </p:tgtEl>
                                      </p:cBhvr>
                                    </p:animEffect>
                                  </p:childTnLst>
                                </p:cTn>
                              </p:par>
                              <p:par>
                                <p:cTn id="33" presetID="10" presetClass="entr" presetSubtype="0" fill="hold" nodeType="withEffect">
                                  <p:stCondLst>
                                    <p:cond delay="0"/>
                                  </p:stCondLst>
                                  <p:childTnLst>
                                    <p:set>
                                      <p:cBhvr>
                                        <p:cTn id="34" dur="1" fill="hold">
                                          <p:stCondLst>
                                            <p:cond delay="0"/>
                                          </p:stCondLst>
                                        </p:cTn>
                                        <p:tgtEl>
                                          <p:spTgt spid="222"/>
                                        </p:tgtEl>
                                        <p:attrNameLst>
                                          <p:attrName>style.visibility</p:attrName>
                                        </p:attrNameLst>
                                      </p:cBhvr>
                                      <p:to>
                                        <p:strVal val="visible"/>
                                      </p:to>
                                    </p:set>
                                    <p:animEffect transition="in" filter="fade">
                                      <p:cBhvr>
                                        <p:cTn id="35" dur="1000"/>
                                        <p:tgtEl>
                                          <p:spTgt spid="2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9"/>
                                        </p:tgtEl>
                                        <p:attrNameLst>
                                          <p:attrName>style.visibility</p:attrName>
                                        </p:attrNameLst>
                                      </p:cBhvr>
                                      <p:to>
                                        <p:strVal val="visible"/>
                                      </p:to>
                                    </p:set>
                                    <p:animEffect transition="in" filter="fade">
                                      <p:cBhvr>
                                        <p:cTn id="40" dur="1000"/>
                                        <p:tgtEl>
                                          <p:spTgt spid="209"/>
                                        </p:tgtEl>
                                      </p:cBhvr>
                                    </p:animEffect>
                                  </p:childTnLst>
                                </p:cTn>
                              </p:par>
                              <p:par>
                                <p:cTn id="41" presetID="10" presetClass="entr" presetSubtype="0" fill="hold" nodeType="withEffect">
                                  <p:stCondLst>
                                    <p:cond delay="0"/>
                                  </p:stCondLst>
                                  <p:childTnLst>
                                    <p:set>
                                      <p:cBhvr>
                                        <p:cTn id="42" dur="1" fill="hold">
                                          <p:stCondLst>
                                            <p:cond delay="0"/>
                                          </p:stCondLst>
                                        </p:cTn>
                                        <p:tgtEl>
                                          <p:spTgt spid="214"/>
                                        </p:tgtEl>
                                        <p:attrNameLst>
                                          <p:attrName>style.visibility</p:attrName>
                                        </p:attrNameLst>
                                      </p:cBhvr>
                                      <p:to>
                                        <p:strVal val="visible"/>
                                      </p:to>
                                    </p:set>
                                    <p:animEffect transition="in" filter="fade">
                                      <p:cBhvr>
                                        <p:cTn id="43" dur="1000"/>
                                        <p:tgtEl>
                                          <p:spTgt spid="214"/>
                                        </p:tgtEl>
                                      </p:cBhvr>
                                    </p:animEffect>
                                  </p:childTnLst>
                                </p:cTn>
                              </p:par>
                              <p:par>
                                <p:cTn id="44" presetID="10" presetClass="entr" presetSubtype="0" fill="hold" nodeType="withEffect">
                                  <p:stCondLst>
                                    <p:cond delay="0"/>
                                  </p:stCondLst>
                                  <p:childTnLst>
                                    <p:set>
                                      <p:cBhvr>
                                        <p:cTn id="45" dur="1" fill="hold">
                                          <p:stCondLst>
                                            <p:cond delay="0"/>
                                          </p:stCondLst>
                                        </p:cTn>
                                        <p:tgtEl>
                                          <p:spTgt spid="217"/>
                                        </p:tgtEl>
                                        <p:attrNameLst>
                                          <p:attrName>style.visibility</p:attrName>
                                        </p:attrNameLst>
                                      </p:cBhvr>
                                      <p:to>
                                        <p:strVal val="visible"/>
                                      </p:to>
                                    </p:set>
                                    <p:animEffect transition="in" filter="fade">
                                      <p:cBhvr>
                                        <p:cTn id="46" dur="10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5"/>
          <p:cNvSpPr/>
          <p:nvPr/>
        </p:nvSpPr>
        <p:spPr>
          <a:xfrm>
            <a:off x="80916" y="0"/>
            <a:ext cx="10644262" cy="206210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u="sng">
                <a:solidFill>
                  <a:srgbClr val="7030A0"/>
                </a:solidFill>
                <a:latin typeface="Arima Madurai"/>
                <a:ea typeface="Arima Madurai"/>
                <a:cs typeface="Arima Madurai"/>
                <a:sym typeface="Arima Madurai"/>
              </a:rPr>
              <a:t>Bài 2 – Văn bản:</a:t>
            </a:r>
            <a:endParaRPr/>
          </a:p>
          <a:p>
            <a:pPr marL="0" marR="0" lvl="0" indent="0" algn="ctr" rtl="0">
              <a:spcBef>
                <a:spcPts val="0"/>
              </a:spcBef>
              <a:spcAft>
                <a:spcPts val="0"/>
              </a:spcAft>
              <a:buNone/>
            </a:pPr>
            <a:endParaRPr sz="1800" b="1" u="sng">
              <a:solidFill>
                <a:srgbClr val="FF0000"/>
              </a:solidFill>
              <a:latin typeface="Arima Madurai"/>
              <a:ea typeface="Arima Madurai"/>
              <a:cs typeface="Arima Madurai"/>
              <a:sym typeface="Arima Madurai"/>
            </a:endParaRPr>
          </a:p>
          <a:p>
            <a:pPr marL="0" marR="0" lvl="0" indent="0" algn="ctr" rtl="0">
              <a:spcBef>
                <a:spcPts val="0"/>
              </a:spcBef>
              <a:spcAft>
                <a:spcPts val="0"/>
              </a:spcAft>
              <a:buNone/>
            </a:pPr>
            <a:r>
              <a:rPr lang="en-US" sz="3600" b="1">
                <a:solidFill>
                  <a:srgbClr val="FF0000"/>
                </a:solidFill>
                <a:latin typeface="Times New Roman"/>
                <a:ea typeface="Times New Roman"/>
                <a:cs typeface="Times New Roman"/>
                <a:sym typeface="Times New Roman"/>
              </a:rPr>
              <a:t>ĐẤU TRANH CHO MỘT THẾ GIỚI HÒA BÌNH </a:t>
            </a:r>
            <a:endParaRPr/>
          </a:p>
          <a:p>
            <a:pPr marL="0" marR="0" lvl="0" indent="0" algn="ctr" rtl="0">
              <a:spcBef>
                <a:spcPts val="0"/>
              </a:spcBef>
              <a:spcAft>
                <a:spcPts val="0"/>
              </a:spcAft>
              <a:buNone/>
            </a:pPr>
            <a:r>
              <a:rPr lang="en-US" sz="1800" b="1">
                <a:solidFill>
                  <a:schemeClr val="dk1"/>
                </a:solidFill>
                <a:latin typeface="Times New Roman"/>
                <a:ea typeface="Times New Roman"/>
                <a:cs typeface="Times New Roman"/>
                <a:sym typeface="Times New Roman"/>
              </a:rPr>
              <a:t>				</a:t>
            </a:r>
            <a:r>
              <a:rPr lang="en-US" sz="3200" b="1" i="1">
                <a:solidFill>
                  <a:schemeClr val="dk1"/>
                </a:solidFill>
                <a:latin typeface="Times New Roman"/>
                <a:ea typeface="Times New Roman"/>
                <a:cs typeface="Times New Roman"/>
                <a:sym typeface="Times New Roman"/>
              </a:rPr>
              <a:t>(G.G. Mác-két)</a:t>
            </a:r>
            <a:endParaRPr sz="1800" b="1" i="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1800" b="1" u="sng">
              <a:solidFill>
                <a:srgbClr val="FF0000"/>
              </a:solidFill>
              <a:latin typeface="Arima Madurai"/>
              <a:ea typeface="Arima Madurai"/>
              <a:cs typeface="Arima Madurai"/>
              <a:sym typeface="Arima Madurai"/>
            </a:endParaRPr>
          </a:p>
        </p:txBody>
      </p:sp>
      <p:sp>
        <p:nvSpPr>
          <p:cNvPr id="228" name="Google Shape;228;p25"/>
          <p:cNvSpPr txBox="1"/>
          <p:nvPr/>
        </p:nvSpPr>
        <p:spPr>
          <a:xfrm>
            <a:off x="380960" y="1589978"/>
            <a:ext cx="5334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I. </a:t>
            </a:r>
            <a:r>
              <a:rPr lang="en-US" sz="3200" b="1" u="sng">
                <a:solidFill>
                  <a:srgbClr val="FF0000"/>
                </a:solidFill>
                <a:latin typeface="Times New Roman"/>
                <a:ea typeface="Times New Roman"/>
                <a:cs typeface="Times New Roman"/>
                <a:sym typeface="Times New Roman"/>
              </a:rPr>
              <a:t>Tìm hiểu chung</a:t>
            </a:r>
            <a:endParaRPr sz="3200" b="1" u="sng">
              <a:solidFill>
                <a:srgbClr val="FF0000"/>
              </a:solidFill>
              <a:latin typeface="Times New Roman"/>
              <a:ea typeface="Times New Roman"/>
              <a:cs typeface="Times New Roman"/>
              <a:sym typeface="Times New Roman"/>
            </a:endParaRPr>
          </a:p>
        </p:txBody>
      </p:sp>
      <p:sp>
        <p:nvSpPr>
          <p:cNvPr id="229" name="Google Shape;229;p25"/>
          <p:cNvSpPr txBox="1">
            <a:spLocks noGrp="1"/>
          </p:cNvSpPr>
          <p:nvPr>
            <p:ph type="title"/>
          </p:nvPr>
        </p:nvSpPr>
        <p:spPr>
          <a:xfrm>
            <a:off x="738150" y="2124061"/>
            <a:ext cx="4071966" cy="64294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B0F0"/>
              </a:buClr>
              <a:buSzPts val="3200"/>
              <a:buFont typeface="Times New Roman"/>
              <a:buNone/>
            </a:pPr>
            <a:r>
              <a:rPr lang="en-US" sz="3200" b="1">
                <a:solidFill>
                  <a:srgbClr val="00B0F0"/>
                </a:solidFill>
                <a:latin typeface="Times New Roman"/>
                <a:ea typeface="Times New Roman"/>
                <a:cs typeface="Times New Roman"/>
                <a:sym typeface="Times New Roman"/>
              </a:rPr>
              <a:t>1/ Tác giả: </a:t>
            </a:r>
            <a:r>
              <a:rPr lang="en-US" sz="3200">
                <a:latin typeface="Times New Roman"/>
                <a:ea typeface="Times New Roman"/>
                <a:cs typeface="Times New Roman"/>
                <a:sym typeface="Times New Roman"/>
              </a:rPr>
              <a:t>(SGK/19)</a:t>
            </a:r>
            <a:endParaRPr sz="2000">
              <a:solidFill>
                <a:srgbClr val="00B0F0"/>
              </a:solidFill>
              <a:latin typeface="Times New Roman"/>
              <a:ea typeface="Times New Roman"/>
              <a:cs typeface="Times New Roman"/>
              <a:sym typeface="Times New Roman"/>
            </a:endParaRPr>
          </a:p>
        </p:txBody>
      </p:sp>
      <p:sp>
        <p:nvSpPr>
          <p:cNvPr id="230" name="Google Shape;230;p25"/>
          <p:cNvSpPr txBox="1"/>
          <p:nvPr/>
        </p:nvSpPr>
        <p:spPr>
          <a:xfrm>
            <a:off x="666712" y="2718695"/>
            <a:ext cx="5929354" cy="92869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i="0" strike="noStrike" cap="none">
                <a:solidFill>
                  <a:srgbClr val="00B0F0"/>
                </a:solidFill>
                <a:latin typeface="Times New Roman"/>
                <a:ea typeface="Times New Roman"/>
                <a:cs typeface="Times New Roman"/>
                <a:sym typeface="Times New Roman"/>
              </a:rPr>
              <a:t>2/ Tác phẩm:</a:t>
            </a:r>
            <a:endParaRPr/>
          </a:p>
          <a:p>
            <a:pPr marL="0" marR="0" lvl="0" indent="0" algn="l" rtl="0">
              <a:spcBef>
                <a:spcPts val="0"/>
              </a:spcBef>
              <a:spcAft>
                <a:spcPts val="0"/>
              </a:spcAft>
              <a:buNone/>
            </a:pPr>
            <a:r>
              <a:rPr lang="en-US" sz="3200" b="1">
                <a:solidFill>
                  <a:schemeClr val="dk1"/>
                </a:solidFill>
                <a:latin typeface="Times New Roman"/>
                <a:ea typeface="Times New Roman"/>
                <a:cs typeface="Times New Roman"/>
                <a:sym typeface="Times New Roman"/>
              </a:rPr>
              <a:t>      </a:t>
            </a:r>
            <a:r>
              <a:rPr lang="en-US" sz="3200">
                <a:solidFill>
                  <a:schemeClr val="dk1"/>
                </a:solidFill>
                <a:latin typeface="Times New Roman"/>
                <a:ea typeface="Times New Roman"/>
                <a:cs typeface="Times New Roman"/>
                <a:sym typeface="Times New Roman"/>
              </a:rPr>
              <a:t>- Xuất xứ: (SGK/19) </a:t>
            </a:r>
            <a:endParaRPr/>
          </a:p>
        </p:txBody>
      </p:sp>
      <p:sp>
        <p:nvSpPr>
          <p:cNvPr id="231" name="Google Shape;231;p25"/>
          <p:cNvSpPr txBox="1"/>
          <p:nvPr/>
        </p:nvSpPr>
        <p:spPr>
          <a:xfrm>
            <a:off x="809588" y="6073378"/>
            <a:ext cx="423661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F0"/>
                </a:solidFill>
                <a:latin typeface="Times New Roman"/>
                <a:ea typeface="Times New Roman"/>
                <a:cs typeface="Times New Roman"/>
                <a:sym typeface="Times New Roman"/>
              </a:rPr>
              <a:t>3/ Bố cục: </a:t>
            </a:r>
            <a:r>
              <a:rPr lang="en-US" sz="3200">
                <a:solidFill>
                  <a:schemeClr val="dk1"/>
                </a:solidFill>
                <a:latin typeface="Times New Roman"/>
                <a:ea typeface="Times New Roman"/>
                <a:cs typeface="Times New Roman"/>
                <a:sym typeface="Times New Roman"/>
              </a:rPr>
              <a:t>4 phần</a:t>
            </a:r>
            <a:endParaRPr sz="3200">
              <a:solidFill>
                <a:srgbClr val="00B0F0"/>
              </a:solidFill>
              <a:latin typeface="Times New Roman"/>
              <a:ea typeface="Times New Roman"/>
              <a:cs typeface="Times New Roman"/>
              <a:sym typeface="Times New Roman"/>
            </a:endParaRPr>
          </a:p>
        </p:txBody>
      </p:sp>
      <p:pic>
        <p:nvPicPr>
          <p:cNvPr id="232" name="Google Shape;232;p25" descr="ViÕt vë "/>
          <p:cNvPicPr preferRelativeResize="0"/>
          <p:nvPr/>
        </p:nvPicPr>
        <p:blipFill rotWithShape="1">
          <a:blip r:embed="rId3">
            <a:alphaModFix/>
          </a:blip>
          <a:srcRect/>
          <a:stretch/>
        </p:blipFill>
        <p:spPr>
          <a:xfrm>
            <a:off x="10439400" y="0"/>
            <a:ext cx="1752600" cy="1767016"/>
          </a:xfrm>
          <a:prstGeom prst="rect">
            <a:avLst/>
          </a:prstGeom>
          <a:noFill/>
          <a:ln>
            <a:noFill/>
          </a:ln>
        </p:spPr>
      </p:pic>
      <p:sp>
        <p:nvSpPr>
          <p:cNvPr id="233" name="Google Shape;233;p25"/>
          <p:cNvSpPr/>
          <p:nvPr/>
        </p:nvSpPr>
        <p:spPr>
          <a:xfrm>
            <a:off x="1268358" y="5072074"/>
            <a:ext cx="6045245" cy="58477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 Kiểu văn bản: văn bản Nhật dụng.</a:t>
            </a:r>
            <a:endParaRPr sz="3200">
              <a:solidFill>
                <a:schemeClr val="dk1"/>
              </a:solidFill>
              <a:latin typeface="Times New Roman"/>
              <a:ea typeface="Times New Roman"/>
              <a:cs typeface="Times New Roman"/>
              <a:sym typeface="Times New Roman"/>
            </a:endParaRPr>
          </a:p>
        </p:txBody>
      </p:sp>
      <p:sp>
        <p:nvSpPr>
          <p:cNvPr id="234" name="Google Shape;234;p25"/>
          <p:cNvSpPr txBox="1"/>
          <p:nvPr/>
        </p:nvSpPr>
        <p:spPr>
          <a:xfrm>
            <a:off x="1280884" y="5552416"/>
            <a:ext cx="7000924"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 PTBĐ : nghị luận.</a:t>
            </a:r>
            <a:endParaRPr sz="3200">
              <a:solidFill>
                <a:schemeClr val="dk1"/>
              </a:solidFill>
              <a:latin typeface="Times New Roman"/>
              <a:ea typeface="Times New Roman"/>
              <a:cs typeface="Times New Roman"/>
              <a:sym typeface="Times New Roman"/>
            </a:endParaRPr>
          </a:p>
        </p:txBody>
      </p:sp>
      <p:sp>
        <p:nvSpPr>
          <p:cNvPr id="235" name="Google Shape;235;p25"/>
          <p:cNvSpPr txBox="1"/>
          <p:nvPr/>
        </p:nvSpPr>
        <p:spPr>
          <a:xfrm>
            <a:off x="1266110" y="3574592"/>
            <a:ext cx="1071570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Vấn đề: Nguy cơ chiến tranh hạt nhân đang đe dọa toàn bộ sự sống trên trái đất; nhiệm vụ cấp bách của toàn nhân loại là ngăn chặn, đấu tranh cho một thế giới hòa bình.</a:t>
            </a:r>
            <a:endParaRPr sz="3200">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26"/>
          <p:cNvPicPr preferRelativeResize="0"/>
          <p:nvPr/>
        </p:nvPicPr>
        <p:blipFill rotWithShape="1">
          <a:blip r:embed="rId3">
            <a:alphaModFix/>
          </a:blip>
          <a:srcRect/>
          <a:stretch/>
        </p:blipFill>
        <p:spPr>
          <a:xfrm>
            <a:off x="0" y="0"/>
            <a:ext cx="6858000" cy="6858000"/>
          </a:xfrm>
          <a:prstGeom prst="rect">
            <a:avLst/>
          </a:prstGeom>
          <a:noFill/>
          <a:ln>
            <a:noFill/>
          </a:ln>
        </p:spPr>
      </p:pic>
      <p:sp>
        <p:nvSpPr>
          <p:cNvPr id="242" name="Google Shape;242;p26"/>
          <p:cNvSpPr/>
          <p:nvPr/>
        </p:nvSpPr>
        <p:spPr>
          <a:xfrm>
            <a:off x="6858000" y="0"/>
            <a:ext cx="5334000" cy="6858000"/>
          </a:xfrm>
          <a:prstGeom prst="rect">
            <a:avLst/>
          </a:prstGeom>
          <a:solidFill>
            <a:srgbClr val="FFFD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3" name="Google Shape;243;p26"/>
          <p:cNvSpPr txBox="1"/>
          <p:nvPr/>
        </p:nvSpPr>
        <p:spPr>
          <a:xfrm>
            <a:off x="2524100" y="1785926"/>
            <a:ext cx="3142063" cy="31700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0" b="1">
                <a:solidFill>
                  <a:srgbClr val="FF0000"/>
                </a:solidFill>
                <a:latin typeface="Arima Madurai Black"/>
                <a:ea typeface="Arima Madurai Black"/>
                <a:cs typeface="Arima Madurai Black"/>
                <a:sym typeface="Arima Madurai Black"/>
              </a:rPr>
              <a:t>II. </a:t>
            </a:r>
            <a:endParaRPr/>
          </a:p>
        </p:txBody>
      </p:sp>
      <p:sp>
        <p:nvSpPr>
          <p:cNvPr id="244" name="Google Shape;244;p26"/>
          <p:cNvSpPr txBox="1"/>
          <p:nvPr/>
        </p:nvSpPr>
        <p:spPr>
          <a:xfrm>
            <a:off x="6312024" y="1350635"/>
            <a:ext cx="5550024" cy="30777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700" b="1">
                <a:solidFill>
                  <a:srgbClr val="FF0000"/>
                </a:solidFill>
                <a:latin typeface="Times New Roman"/>
                <a:ea typeface="Times New Roman"/>
                <a:cs typeface="Times New Roman"/>
                <a:sym typeface="Times New Roman"/>
              </a:rPr>
              <a:t>Tìm hiểu văn bản</a:t>
            </a:r>
            <a:endParaRPr sz="9700" b="1">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grpSp>
        <p:nvGrpSpPr>
          <p:cNvPr id="250" name="Google Shape;250;p27"/>
          <p:cNvGrpSpPr/>
          <p:nvPr/>
        </p:nvGrpSpPr>
        <p:grpSpPr>
          <a:xfrm>
            <a:off x="2238348" y="1643050"/>
            <a:ext cx="8358246" cy="3602182"/>
            <a:chOff x="1768764" y="1950767"/>
            <a:chExt cx="8635999" cy="3602182"/>
          </a:xfrm>
        </p:grpSpPr>
        <p:sp>
          <p:nvSpPr>
            <p:cNvPr id="251" name="Google Shape;251;p27"/>
            <p:cNvSpPr/>
            <p:nvPr/>
          </p:nvSpPr>
          <p:spPr>
            <a:xfrm>
              <a:off x="1768764" y="1950767"/>
              <a:ext cx="8635999" cy="3602182"/>
            </a:xfrm>
            <a:prstGeom prst="roundRect">
              <a:avLst>
                <a:gd name="adj" fmla="val 16667"/>
              </a:avLst>
            </a:prstGeom>
            <a:solidFill>
              <a:srgbClr val="FDE9D8"/>
            </a:solidFill>
            <a:ln w="25400" cap="flat" cmpd="sng">
              <a:solidFill>
                <a:schemeClr val="accent5"/>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p:txBody>
        </p:sp>
        <p:sp>
          <p:nvSpPr>
            <p:cNvPr id="252" name="Google Shape;252;p27"/>
            <p:cNvSpPr/>
            <p:nvPr/>
          </p:nvSpPr>
          <p:spPr>
            <a:xfrm>
              <a:off x="1945410" y="2120485"/>
              <a:ext cx="8289635" cy="3272397"/>
            </a:xfrm>
            <a:prstGeom prst="roundRect">
              <a:avLst>
                <a:gd name="adj" fmla="val 16667"/>
              </a:avLst>
            </a:prstGeom>
            <a:solidFill>
              <a:schemeClr val="lt1"/>
            </a:solidFill>
            <a:ln w="25400" cap="flat" cmpd="sng">
              <a:solidFill>
                <a:schemeClr val="accent5"/>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a:solidFill>
                    <a:srgbClr val="FF0000"/>
                  </a:solidFill>
                  <a:latin typeface="Times New Roman"/>
                  <a:ea typeface="Times New Roman"/>
                  <a:cs typeface="Times New Roman"/>
                  <a:sym typeface="Times New Roman"/>
                </a:rPr>
                <a:t>1. Chiến tranh hạt nhân là hiểm họa đe dọa sự sống con người</a:t>
              </a:r>
              <a:endParaRPr sz="6000" b="1">
                <a:solidFill>
                  <a:srgbClr val="FF0000"/>
                </a:solidFill>
                <a:latin typeface="Times New Roman"/>
                <a:ea typeface="Times New Roman"/>
                <a:cs typeface="Times New Roman"/>
                <a:sym typeface="Times New Roman"/>
              </a:endParaRPr>
            </a:p>
          </p:txBody>
        </p:sp>
      </p:grpSp>
      <p:pic>
        <p:nvPicPr>
          <p:cNvPr id="253" name="Google Shape;253;p27"/>
          <p:cNvPicPr preferRelativeResize="0"/>
          <p:nvPr/>
        </p:nvPicPr>
        <p:blipFill rotWithShape="1">
          <a:blip r:embed="rId3">
            <a:alphaModFix/>
          </a:blip>
          <a:srcRect r="6902" b="14746"/>
          <a:stretch/>
        </p:blipFill>
        <p:spPr>
          <a:xfrm>
            <a:off x="8882082" y="-428652"/>
            <a:ext cx="2958201" cy="2708920"/>
          </a:xfrm>
          <a:prstGeom prst="rect">
            <a:avLst/>
          </a:prstGeom>
          <a:noFill/>
          <a:ln>
            <a:noFill/>
          </a:ln>
        </p:spPr>
      </p:pic>
      <p:pic>
        <p:nvPicPr>
          <p:cNvPr id="254" name="Google Shape;254;p27"/>
          <p:cNvPicPr preferRelativeResize="0"/>
          <p:nvPr/>
        </p:nvPicPr>
        <p:blipFill rotWithShape="1">
          <a:blip r:embed="rId4">
            <a:alphaModFix/>
          </a:blip>
          <a:srcRect/>
          <a:stretch/>
        </p:blipFill>
        <p:spPr>
          <a:xfrm>
            <a:off x="0" y="3279072"/>
            <a:ext cx="2666976" cy="35789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8" descr="Kho vũ khí hạt nhân Ấn Độ đáng gờm như thế nào?"/>
          <p:cNvPicPr preferRelativeResize="0">
            <a:picLocks noGrp="1"/>
          </p:cNvPicPr>
          <p:nvPr>
            <p:ph type="body" idx="1"/>
          </p:nvPr>
        </p:nvPicPr>
        <p:blipFill rotWithShape="1">
          <a:blip r:embed="rId3">
            <a:alphaModFix/>
          </a:blip>
          <a:srcRect l="9880" t="9091" r="18878" b="1"/>
          <a:stretch/>
        </p:blipFill>
        <p:spPr>
          <a:xfrm>
            <a:off x="3523488" y="10"/>
            <a:ext cx="8668512" cy="6857990"/>
          </a:xfrm>
          <a:prstGeom prst="rect">
            <a:avLst/>
          </a:prstGeom>
          <a:noFill/>
          <a:ln>
            <a:noFill/>
          </a:ln>
        </p:spPr>
      </p:pic>
      <p:grpSp>
        <p:nvGrpSpPr>
          <p:cNvPr id="261" name="Google Shape;261;p28"/>
          <p:cNvGrpSpPr/>
          <p:nvPr/>
        </p:nvGrpSpPr>
        <p:grpSpPr>
          <a:xfrm>
            <a:off x="182520" y="1816995"/>
            <a:ext cx="5945407" cy="4024800"/>
            <a:chOff x="0" y="721842"/>
            <a:chExt cx="5945407" cy="4024800"/>
          </a:xfrm>
        </p:grpSpPr>
        <p:sp>
          <p:nvSpPr>
            <p:cNvPr id="262" name="Google Shape;262;p28"/>
            <p:cNvSpPr/>
            <p:nvPr/>
          </p:nvSpPr>
          <p:spPr>
            <a:xfrm>
              <a:off x="0" y="721842"/>
              <a:ext cx="5945407" cy="1216800"/>
            </a:xfrm>
            <a:prstGeom prst="roundRect">
              <a:avLst>
                <a:gd name="adj" fmla="val 16667"/>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txBox="1"/>
            <p:nvPr/>
          </p:nvSpPr>
          <p:spPr>
            <a:xfrm>
              <a:off x="0" y="721842"/>
              <a:ext cx="5945407" cy="1216800"/>
            </a:xfrm>
            <a:prstGeom prst="rect">
              <a:avLst/>
            </a:prstGeom>
            <a:noFill/>
            <a:ln>
              <a:noFill/>
            </a:ln>
          </p:spPr>
          <p:txBody>
            <a:bodyPr spcFirstLastPara="1" wrap="square" lIns="87625" tIns="87625" rIns="87625" bIns="87625" anchor="ctr" anchorCtr="0">
              <a:noAutofit/>
            </a:bodyPr>
            <a:lstStyle/>
            <a:p>
              <a:pPr marL="0" marR="0" lvl="0" indent="0" algn="just" rtl="0">
                <a:lnSpc>
                  <a:spcPct val="90000"/>
                </a:lnSpc>
                <a:spcBef>
                  <a:spcPts val="0"/>
                </a:spcBef>
                <a:spcAft>
                  <a:spcPts val="0"/>
                </a:spcAft>
                <a:buNone/>
              </a:pPr>
              <a:r>
                <a:rPr lang="en-US" sz="2300" b="1" i="0">
                  <a:solidFill>
                    <a:schemeClr val="dk1"/>
                  </a:solidFill>
                  <a:latin typeface="Times New Roman"/>
                  <a:ea typeface="Times New Roman"/>
                  <a:cs typeface="Times New Roman"/>
                  <a:sym typeface="Times New Roman"/>
                </a:rPr>
                <a:t>Là loại vũ khí hủy diệt hàng loạt mà năng lượng của nó do các phản ứng phân hạch hạt nhân  gây ra.   </a:t>
              </a:r>
              <a:endParaRPr sz="2300" i="0">
                <a:solidFill>
                  <a:schemeClr val="dk1"/>
                </a:solidFill>
                <a:latin typeface="Times New Roman"/>
                <a:ea typeface="Times New Roman"/>
                <a:cs typeface="Times New Roman"/>
                <a:sym typeface="Times New Roman"/>
              </a:endParaRPr>
            </a:p>
          </p:txBody>
        </p:sp>
        <p:sp>
          <p:nvSpPr>
            <p:cNvPr id="264" name="Google Shape;264;p28"/>
            <p:cNvSpPr/>
            <p:nvPr/>
          </p:nvSpPr>
          <p:spPr>
            <a:xfrm>
              <a:off x="0" y="2125842"/>
              <a:ext cx="5945407" cy="1216800"/>
            </a:xfrm>
            <a:prstGeom prst="roundRect">
              <a:avLst>
                <a:gd name="adj" fmla="val 16667"/>
              </a:avLst>
            </a:prstGeom>
            <a:solidFill>
              <a:srgbClr val="5DAEA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8"/>
            <p:cNvSpPr txBox="1"/>
            <p:nvPr/>
          </p:nvSpPr>
          <p:spPr>
            <a:xfrm>
              <a:off x="0" y="2125842"/>
              <a:ext cx="5945407" cy="1216800"/>
            </a:xfrm>
            <a:prstGeom prst="rect">
              <a:avLst/>
            </a:prstGeom>
            <a:noFill/>
            <a:ln>
              <a:noFill/>
            </a:ln>
          </p:spPr>
          <p:txBody>
            <a:bodyPr spcFirstLastPara="1" wrap="square" lIns="87625" tIns="87625" rIns="87625" bIns="87625" anchor="ctr" anchorCtr="0">
              <a:noAutofit/>
            </a:bodyPr>
            <a:lstStyle/>
            <a:p>
              <a:pPr marL="0" marR="0" lvl="0" indent="0" algn="just" rtl="0">
                <a:lnSpc>
                  <a:spcPct val="90000"/>
                </a:lnSpc>
                <a:spcBef>
                  <a:spcPts val="0"/>
                </a:spcBef>
                <a:spcAft>
                  <a:spcPts val="0"/>
                </a:spcAft>
                <a:buNone/>
              </a:pPr>
              <a:r>
                <a:rPr lang="en-US" sz="2300" b="1" i="0">
                  <a:solidFill>
                    <a:srgbClr val="C00000"/>
                  </a:solidFill>
                  <a:latin typeface="Times New Roman"/>
                  <a:ea typeface="Times New Roman"/>
                  <a:cs typeface="Times New Roman"/>
                  <a:sym typeface="Times New Roman"/>
                </a:rPr>
                <a:t>Một vũ khí hạt nhân nhỏ nhất cũng có sức công phá lớn hơn bất kỳ vũ khí quy ước nào.</a:t>
              </a:r>
              <a:endParaRPr sz="2300" i="0">
                <a:solidFill>
                  <a:srgbClr val="C00000"/>
                </a:solidFill>
                <a:latin typeface="Times New Roman"/>
                <a:ea typeface="Times New Roman"/>
                <a:cs typeface="Times New Roman"/>
                <a:sym typeface="Times New Roman"/>
              </a:endParaRPr>
            </a:p>
          </p:txBody>
        </p:sp>
        <p:sp>
          <p:nvSpPr>
            <p:cNvPr id="266" name="Google Shape;266;p28"/>
            <p:cNvSpPr/>
            <p:nvPr/>
          </p:nvSpPr>
          <p:spPr>
            <a:xfrm>
              <a:off x="0" y="3529842"/>
              <a:ext cx="5945407" cy="1216800"/>
            </a:xfrm>
            <a:prstGeom prst="roundRect">
              <a:avLst>
                <a:gd name="adj" fmla="val 16667"/>
              </a:avLst>
            </a:prstGeom>
            <a:solidFill>
              <a:srgbClr val="7F63A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8"/>
            <p:cNvSpPr txBox="1"/>
            <p:nvPr/>
          </p:nvSpPr>
          <p:spPr>
            <a:xfrm>
              <a:off x="0" y="3529842"/>
              <a:ext cx="5945407" cy="1216800"/>
            </a:xfrm>
            <a:prstGeom prst="rect">
              <a:avLst/>
            </a:prstGeom>
            <a:noFill/>
            <a:ln>
              <a:noFill/>
            </a:ln>
          </p:spPr>
          <p:txBody>
            <a:bodyPr spcFirstLastPara="1" wrap="square" lIns="87625" tIns="87625" rIns="87625" bIns="87625" anchor="ctr" anchorCtr="0">
              <a:noAutofit/>
            </a:bodyPr>
            <a:lstStyle/>
            <a:p>
              <a:pPr marL="0" marR="0" lvl="0" indent="0" algn="just" rtl="0">
                <a:lnSpc>
                  <a:spcPct val="90000"/>
                </a:lnSpc>
                <a:spcBef>
                  <a:spcPts val="0"/>
                </a:spcBef>
                <a:spcAft>
                  <a:spcPts val="0"/>
                </a:spcAft>
                <a:buNone/>
              </a:pPr>
              <a:r>
                <a:rPr lang="en-US" sz="2300" b="1" i="0">
                  <a:solidFill>
                    <a:schemeClr val="lt1"/>
                  </a:solidFill>
                  <a:latin typeface="Times New Roman"/>
                  <a:ea typeface="Times New Roman"/>
                  <a:cs typeface="Times New Roman"/>
                  <a:sym typeface="Times New Roman"/>
                </a:rPr>
                <a:t>Chiến tranh hạt nhân, hay chiến tranh nguyên tử là chiến tranh mà trong đó vũ khí hạt nhân được sử dụng.</a:t>
              </a:r>
              <a:endParaRPr sz="2300" i="0">
                <a:solidFill>
                  <a:schemeClr val="lt1"/>
                </a:solidFill>
                <a:latin typeface="Times New Roman"/>
                <a:ea typeface="Times New Roman"/>
                <a:cs typeface="Times New Roman"/>
                <a:sym typeface="Times New Roman"/>
              </a:endParaRPr>
            </a:p>
          </p:txBody>
        </p:sp>
      </p:grpSp>
      <p:sp>
        <p:nvSpPr>
          <p:cNvPr id="268" name="Google Shape;268;p28"/>
          <p:cNvSpPr txBox="1"/>
          <p:nvPr/>
        </p:nvSpPr>
        <p:spPr>
          <a:xfrm>
            <a:off x="479376" y="448822"/>
            <a:ext cx="532859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Times New Roman"/>
                <a:ea typeface="Times New Roman"/>
                <a:cs typeface="Times New Roman"/>
                <a:sym typeface="Times New Roman"/>
              </a:rPr>
              <a:t>VŨ KHÍ HẠT NHÂN :</a:t>
            </a:r>
            <a:endParaRPr sz="3600">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9"/>
          <p:cNvPicPr preferRelativeResize="0"/>
          <p:nvPr/>
        </p:nvPicPr>
        <p:blipFill rotWithShape="1">
          <a:blip r:embed="rId3">
            <a:alphaModFix/>
          </a:blip>
          <a:srcRect/>
          <a:stretch/>
        </p:blipFill>
        <p:spPr>
          <a:xfrm>
            <a:off x="-1" y="0"/>
            <a:ext cx="10348987" cy="6858000"/>
          </a:xfrm>
          <a:prstGeom prst="rect">
            <a:avLst/>
          </a:prstGeom>
          <a:noFill/>
          <a:ln>
            <a:noFill/>
          </a:ln>
        </p:spPr>
      </p:pic>
      <p:sp>
        <p:nvSpPr>
          <p:cNvPr id="275" name="Google Shape;275;p29"/>
          <p:cNvSpPr/>
          <p:nvPr/>
        </p:nvSpPr>
        <p:spPr>
          <a:xfrm>
            <a:off x="9912424" y="1988840"/>
            <a:ext cx="2663280" cy="273630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FF0000"/>
                </a:solidFill>
                <a:latin typeface="Times New Roman"/>
                <a:ea typeface="Times New Roman"/>
                <a:cs typeface="Times New Roman"/>
                <a:sym typeface="Times New Roman"/>
              </a:rPr>
              <a:t>Bom A </a:t>
            </a:r>
            <a:endParaRPr/>
          </a:p>
          <a:p>
            <a:pPr marL="0" marR="0" lvl="0" indent="0" algn="ctr" rtl="0">
              <a:spcBef>
                <a:spcPts val="0"/>
              </a:spcBef>
              <a:spcAft>
                <a:spcPts val="0"/>
              </a:spcAft>
              <a:buNone/>
            </a:pPr>
            <a:r>
              <a:rPr lang="en-US" sz="3200">
                <a:solidFill>
                  <a:srgbClr val="FF0000"/>
                </a:solidFill>
                <a:latin typeface="Times New Roman"/>
                <a:ea typeface="Times New Roman"/>
                <a:cs typeface="Times New Roman"/>
                <a:sym typeface="Times New Roman"/>
              </a:rPr>
              <a:t>hay còn </a:t>
            </a:r>
            <a:endParaRPr/>
          </a:p>
          <a:p>
            <a:pPr marL="0" marR="0" lvl="0" indent="0" algn="ctr" rtl="0">
              <a:spcBef>
                <a:spcPts val="0"/>
              </a:spcBef>
              <a:spcAft>
                <a:spcPts val="0"/>
              </a:spcAft>
              <a:buNone/>
            </a:pPr>
            <a:r>
              <a:rPr lang="en-US" sz="3200">
                <a:solidFill>
                  <a:srgbClr val="FF0000"/>
                </a:solidFill>
                <a:latin typeface="Times New Roman"/>
                <a:ea typeface="Times New Roman"/>
                <a:cs typeface="Times New Roman"/>
                <a:sym typeface="Times New Roman"/>
              </a:rPr>
              <a:t>gọi là </a:t>
            </a:r>
            <a:endParaRPr/>
          </a:p>
          <a:p>
            <a:pPr marL="0" marR="0" lvl="0" indent="0" algn="ctr" rtl="0">
              <a:spcBef>
                <a:spcPts val="0"/>
              </a:spcBef>
              <a:spcAft>
                <a:spcPts val="0"/>
              </a:spcAft>
              <a:buNone/>
            </a:pPr>
            <a:r>
              <a:rPr lang="en-US" sz="3200">
                <a:solidFill>
                  <a:srgbClr val="FF0000"/>
                </a:solidFill>
                <a:latin typeface="Times New Roman"/>
                <a:ea typeface="Times New Roman"/>
                <a:cs typeface="Times New Roman"/>
                <a:sym typeface="Times New Roman"/>
              </a:rPr>
              <a:t>bom hạt </a:t>
            </a:r>
            <a:endParaRPr/>
          </a:p>
          <a:p>
            <a:pPr marL="0" marR="0" lvl="0" indent="0" algn="ctr" rtl="0">
              <a:spcBef>
                <a:spcPts val="0"/>
              </a:spcBef>
              <a:spcAft>
                <a:spcPts val="0"/>
              </a:spcAft>
              <a:buNone/>
            </a:pPr>
            <a:r>
              <a:rPr lang="en-US" sz="3200">
                <a:solidFill>
                  <a:srgbClr val="FF0000"/>
                </a:solidFill>
                <a:latin typeface="Times New Roman"/>
                <a:ea typeface="Times New Roman"/>
                <a:cs typeface="Times New Roman"/>
                <a:sym typeface="Times New Roman"/>
              </a:rPr>
              <a:t>nhân</a:t>
            </a:r>
            <a:endParaRPr sz="3200">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grpSp>
        <p:nvGrpSpPr>
          <p:cNvPr id="281" name="Google Shape;281;p30"/>
          <p:cNvGrpSpPr/>
          <p:nvPr/>
        </p:nvGrpSpPr>
        <p:grpSpPr>
          <a:xfrm>
            <a:off x="0" y="0"/>
            <a:ext cx="12072938" cy="6845300"/>
            <a:chOff x="0" y="0"/>
            <a:chExt cx="7605" cy="4312"/>
          </a:xfrm>
        </p:grpSpPr>
        <p:pic>
          <p:nvPicPr>
            <p:cNvPr id="282" name="Google Shape;282;p30"/>
            <p:cNvPicPr preferRelativeResize="0"/>
            <p:nvPr/>
          </p:nvPicPr>
          <p:blipFill rotWithShape="1">
            <a:blip r:embed="rId3">
              <a:alphaModFix/>
            </a:blip>
            <a:srcRect/>
            <a:stretch/>
          </p:blipFill>
          <p:spPr>
            <a:xfrm>
              <a:off x="0" y="0"/>
              <a:ext cx="5760" cy="4312"/>
            </a:xfrm>
            <a:prstGeom prst="rect">
              <a:avLst/>
            </a:prstGeom>
            <a:noFill/>
            <a:ln>
              <a:noFill/>
            </a:ln>
          </p:spPr>
        </p:pic>
        <p:sp>
          <p:nvSpPr>
            <p:cNvPr id="283" name="Google Shape;283;p30"/>
            <p:cNvSpPr txBox="1"/>
            <p:nvPr/>
          </p:nvSpPr>
          <p:spPr>
            <a:xfrm>
              <a:off x="5836" y="633"/>
              <a:ext cx="1769" cy="31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0000"/>
                  </a:solidFill>
                  <a:latin typeface="Times New Roman"/>
                  <a:ea typeface="Times New Roman"/>
                  <a:cs typeface="Times New Roman"/>
                  <a:sym typeface="Times New Roman"/>
                </a:rPr>
                <a:t>Fat-Man, vũ khí hạt nhân có sức công phá tương đương 10 triệu tấn thuốc nổ</a:t>
              </a:r>
              <a:endParaRPr sz="4000" b="1">
                <a:solidFill>
                  <a:srgbClr val="FF0000"/>
                </a:solidFill>
                <a:latin typeface="Times New Roman"/>
                <a:ea typeface="Times New Roman"/>
                <a:cs typeface="Times New Roman"/>
                <a:sym typeface="Times New Roman"/>
              </a:endParaRPr>
            </a:p>
          </p:txBody>
        </p:sp>
      </p:gr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1"/>
          <p:cNvPicPr preferRelativeResize="0"/>
          <p:nvPr/>
        </p:nvPicPr>
        <p:blipFill rotWithShape="1">
          <a:blip r:embed="rId3">
            <a:alphaModFix/>
          </a:blip>
          <a:srcRect/>
          <a:stretch/>
        </p:blipFill>
        <p:spPr>
          <a:xfrm>
            <a:off x="0" y="14930"/>
            <a:ext cx="12192000" cy="6858000"/>
          </a:xfrm>
          <a:prstGeom prst="rect">
            <a:avLst/>
          </a:prstGeom>
          <a:noFill/>
          <a:ln>
            <a:noFill/>
          </a:ln>
        </p:spPr>
      </p:pic>
      <p:sp>
        <p:nvSpPr>
          <p:cNvPr id="290" name="Google Shape;290;p31"/>
          <p:cNvSpPr/>
          <p:nvPr/>
        </p:nvSpPr>
        <p:spPr>
          <a:xfrm rot="-40193" flipH="1">
            <a:off x="7178739" y="4598770"/>
            <a:ext cx="4846403" cy="193899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CC"/>
                </a:solidFill>
                <a:latin typeface="Times New Roman"/>
                <a:ea typeface="Times New Roman"/>
                <a:cs typeface="Times New Roman"/>
                <a:sym typeface="Times New Roman"/>
              </a:rPr>
              <a:t>Năm 2001, Ấn Độ đã mua 60 chiến đấu cơ Sukhoi-30. Chiếc phản lực cơ hai chỗ có thể tải 8 tấn vũ khí, bao gồm bom hạt nhân và có vận tốc 3.200 km/giờ. </a:t>
            </a:r>
            <a:endParaRPr/>
          </a:p>
        </p:txBody>
      </p:sp>
      <p:sp>
        <p:nvSpPr>
          <p:cNvPr id="291" name="Google Shape;291;p31"/>
          <p:cNvSpPr/>
          <p:nvPr/>
        </p:nvSpPr>
        <p:spPr>
          <a:xfrm rot="-3428" flipH="1">
            <a:off x="1055729" y="265898"/>
            <a:ext cx="10528581" cy="5847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chemeClr val="dk1"/>
                </a:solidFill>
                <a:latin typeface="Times New Roman"/>
                <a:ea typeface="Times New Roman"/>
                <a:cs typeface="Times New Roman"/>
                <a:sym typeface="Times New Roman"/>
              </a:rPr>
              <a:t>Phản lực Sukhoi – 30MKI có thể tải được vũ khí hạt nhân</a:t>
            </a:r>
            <a:endParaRPr sz="3200" b="1">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grpSp>
        <p:nvGrpSpPr>
          <p:cNvPr id="297" name="Google Shape;297;p32"/>
          <p:cNvGrpSpPr/>
          <p:nvPr/>
        </p:nvGrpSpPr>
        <p:grpSpPr>
          <a:xfrm>
            <a:off x="0" y="0"/>
            <a:ext cx="6310884" cy="6813550"/>
            <a:chOff x="0" y="0"/>
            <a:chExt cx="3418" cy="4292"/>
          </a:xfrm>
        </p:grpSpPr>
        <p:pic>
          <p:nvPicPr>
            <p:cNvPr id="298" name="Google Shape;298;p32"/>
            <p:cNvPicPr preferRelativeResize="0"/>
            <p:nvPr/>
          </p:nvPicPr>
          <p:blipFill rotWithShape="1">
            <a:blip r:embed="rId3">
              <a:alphaModFix/>
            </a:blip>
            <a:srcRect/>
            <a:stretch/>
          </p:blipFill>
          <p:spPr>
            <a:xfrm>
              <a:off x="0" y="0"/>
              <a:ext cx="3418" cy="3015"/>
            </a:xfrm>
            <a:prstGeom prst="rect">
              <a:avLst/>
            </a:prstGeom>
            <a:noFill/>
            <a:ln>
              <a:noFill/>
            </a:ln>
          </p:spPr>
        </p:pic>
        <p:sp>
          <p:nvSpPr>
            <p:cNvPr id="299" name="Google Shape;299;p32"/>
            <p:cNvSpPr txBox="1"/>
            <p:nvPr/>
          </p:nvSpPr>
          <p:spPr>
            <a:xfrm>
              <a:off x="0" y="3071"/>
              <a:ext cx="3418" cy="122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a:solidFill>
                    <a:schemeClr val="dk1"/>
                  </a:solidFill>
                  <a:latin typeface="Times New Roman"/>
                  <a:ea typeface="Times New Roman"/>
                  <a:cs typeface="Times New Roman"/>
                  <a:sym typeface="Times New Roman"/>
                </a:rPr>
                <a:t>Máy bay B2A - máy bay ném bom chiến lược tàng hình hiện đại nhất thế giới, có thể tấn công bằng vũ khí hạt nhân và vũ khí thông thường</a:t>
              </a:r>
              <a:endParaRPr sz="3000">
                <a:solidFill>
                  <a:schemeClr val="dk1"/>
                </a:solidFill>
                <a:latin typeface="Times New Roman"/>
                <a:ea typeface="Times New Roman"/>
                <a:cs typeface="Times New Roman"/>
                <a:sym typeface="Times New Roman"/>
              </a:endParaRPr>
            </a:p>
          </p:txBody>
        </p:sp>
      </p:grpSp>
      <p:grpSp>
        <p:nvGrpSpPr>
          <p:cNvPr id="300" name="Google Shape;300;p32"/>
          <p:cNvGrpSpPr/>
          <p:nvPr/>
        </p:nvGrpSpPr>
        <p:grpSpPr>
          <a:xfrm>
            <a:off x="6310314" y="0"/>
            <a:ext cx="5879013" cy="6858000"/>
            <a:chOff x="5519738" y="2376589"/>
            <a:chExt cx="6672262" cy="4509120"/>
          </a:xfrm>
        </p:grpSpPr>
        <p:pic>
          <p:nvPicPr>
            <p:cNvPr id="301" name="Google Shape;301;p32"/>
            <p:cNvPicPr preferRelativeResize="0"/>
            <p:nvPr/>
          </p:nvPicPr>
          <p:blipFill rotWithShape="1">
            <a:blip r:embed="rId4">
              <a:alphaModFix/>
            </a:blip>
            <a:srcRect/>
            <a:stretch/>
          </p:blipFill>
          <p:spPr>
            <a:xfrm>
              <a:off x="5519738" y="2376589"/>
              <a:ext cx="6672262" cy="4509120"/>
            </a:xfrm>
            <a:prstGeom prst="rect">
              <a:avLst/>
            </a:prstGeom>
            <a:noFill/>
            <a:ln>
              <a:noFill/>
            </a:ln>
          </p:spPr>
        </p:pic>
        <p:sp>
          <p:nvSpPr>
            <p:cNvPr id="302" name="Google Shape;302;p32"/>
            <p:cNvSpPr txBox="1"/>
            <p:nvPr/>
          </p:nvSpPr>
          <p:spPr>
            <a:xfrm>
              <a:off x="5681892" y="2376589"/>
              <a:ext cx="5638800" cy="4249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Times New Roman"/>
                  <a:ea typeface="Times New Roman"/>
                  <a:cs typeface="Times New Roman"/>
                  <a:sym typeface="Times New Roman"/>
                </a:rPr>
                <a:t>Tàu hạt nhân Nga</a:t>
              </a:r>
              <a:endParaRPr/>
            </a:p>
          </p:txBody>
        </p:sp>
      </p:gr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5" descr="Má»t cuá»c chiáº¿n tranh Triá»u TiÃªn thá»© II sáº½ gÃ¢y ra tá»­ vong khá»§ng khiáº¿p!"/>
          <p:cNvPicPr preferRelativeResize="0"/>
          <p:nvPr/>
        </p:nvPicPr>
        <p:blipFill rotWithShape="1">
          <a:blip r:embed="rId3">
            <a:alphaModFix/>
          </a:blip>
          <a:srcRect/>
          <a:stretch/>
        </p:blipFill>
        <p:spPr>
          <a:xfrm>
            <a:off x="0" y="0"/>
            <a:ext cx="6096000" cy="3456709"/>
          </a:xfrm>
          <a:prstGeom prst="rect">
            <a:avLst/>
          </a:prstGeom>
          <a:noFill/>
          <a:ln>
            <a:noFill/>
          </a:ln>
        </p:spPr>
      </p:pic>
      <p:pic>
        <p:nvPicPr>
          <p:cNvPr id="112" name="Google Shape;112;p15" descr="MÃ³n ná»£ Äá»i lÃ­nh sau chiáº¿n tranh Viá»t Nam - VnExpress"/>
          <p:cNvPicPr preferRelativeResize="0"/>
          <p:nvPr/>
        </p:nvPicPr>
        <p:blipFill rotWithShape="1">
          <a:blip r:embed="rId4">
            <a:alphaModFix/>
          </a:blip>
          <a:srcRect/>
          <a:stretch/>
        </p:blipFill>
        <p:spPr>
          <a:xfrm>
            <a:off x="-1" y="3428444"/>
            <a:ext cx="6095999" cy="3429556"/>
          </a:xfrm>
          <a:prstGeom prst="rect">
            <a:avLst/>
          </a:prstGeom>
          <a:noFill/>
          <a:ln>
            <a:noFill/>
          </a:ln>
        </p:spPr>
      </p:pic>
      <p:pic>
        <p:nvPicPr>
          <p:cNvPr id="113" name="Google Shape;113;p15" descr="CÃ¡c Äá»a Äiá»m du lá»ch á» HÃ²a BÃ¬nh (Cáº­p nháº­t 05/2020)"/>
          <p:cNvPicPr preferRelativeResize="0"/>
          <p:nvPr/>
        </p:nvPicPr>
        <p:blipFill rotWithShape="1">
          <a:blip r:embed="rId5">
            <a:alphaModFix/>
          </a:blip>
          <a:srcRect/>
          <a:stretch/>
        </p:blipFill>
        <p:spPr>
          <a:xfrm>
            <a:off x="6106048" y="-27709"/>
            <a:ext cx="6085951" cy="3456154"/>
          </a:xfrm>
          <a:prstGeom prst="rect">
            <a:avLst/>
          </a:prstGeom>
          <a:noFill/>
          <a:ln>
            <a:noFill/>
          </a:ln>
        </p:spPr>
      </p:pic>
      <p:pic>
        <p:nvPicPr>
          <p:cNvPr id="114" name="Google Shape;114;p15" descr="PhÃ¡t Äá»ng âGiáº£i thÆ°á»ng bÃ¡o chÃ­ toÃ n quá»c vá» cÃ´ng tÃ¡c ÄoÃ n vÃ  phong ..."/>
          <p:cNvPicPr preferRelativeResize="0"/>
          <p:nvPr/>
        </p:nvPicPr>
        <p:blipFill rotWithShape="1">
          <a:blip r:embed="rId6">
            <a:alphaModFix/>
          </a:blip>
          <a:srcRect/>
          <a:stretch/>
        </p:blipFill>
        <p:spPr>
          <a:xfrm>
            <a:off x="6092899" y="3401290"/>
            <a:ext cx="6099100" cy="3456709"/>
          </a:xfrm>
          <a:prstGeom prst="rect">
            <a:avLst/>
          </a:prstGeom>
          <a:noFill/>
          <a:ln>
            <a:noFill/>
          </a:ln>
        </p:spPr>
      </p:pic>
      <p:sp>
        <p:nvSpPr>
          <p:cNvPr id="115" name="Google Shape;115;p15"/>
          <p:cNvSpPr/>
          <p:nvPr/>
        </p:nvSpPr>
        <p:spPr>
          <a:xfrm>
            <a:off x="2381224" y="1817113"/>
            <a:ext cx="7500989" cy="3168352"/>
          </a:xfrm>
          <a:prstGeom prst="cloud">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1"/>
                </a:solidFill>
                <a:latin typeface="Times New Roman"/>
                <a:ea typeface="Times New Roman"/>
                <a:cs typeface="Times New Roman"/>
                <a:sym typeface="Times New Roman"/>
              </a:rPr>
              <a:t>Quan sát 4 bức tranh và cho biết em muốn sống trong đất nước giống với bức tranh nào? Tại sao?</a:t>
            </a:r>
            <a:endParaRPr sz="3200" b="1" i="0" u="none" strike="noStrike" cap="none">
              <a:solidFill>
                <a:schemeClr val="dk1"/>
              </a:solidFill>
              <a:latin typeface="Times New Roman"/>
              <a:ea typeface="Times New Roman"/>
              <a:cs typeface="Times New Roman"/>
              <a:sym typeface="Times New Roman"/>
            </a:endParaRPr>
          </a:p>
        </p:txBody>
      </p:sp>
      <p:sp>
        <p:nvSpPr>
          <p:cNvPr id="116" name="Google Shape;116;p15"/>
          <p:cNvSpPr txBox="1">
            <a:spLocks noGrp="1"/>
          </p:cNvSpPr>
          <p:nvPr>
            <p:ph type="title"/>
          </p:nvPr>
        </p:nvSpPr>
        <p:spPr>
          <a:xfrm>
            <a:off x="0" y="1"/>
            <a:ext cx="595274" cy="78579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0000"/>
              </a:buClr>
              <a:buSzPts val="4800"/>
              <a:buFont typeface="Times New Roman"/>
              <a:buNone/>
            </a:pPr>
            <a:r>
              <a:rPr lang="en-US" sz="4800" b="1">
                <a:solidFill>
                  <a:srgbClr val="FF0000"/>
                </a:solidFill>
                <a:latin typeface="Times New Roman"/>
                <a:ea typeface="Times New Roman"/>
                <a:cs typeface="Times New Roman"/>
                <a:sym typeface="Times New Roman"/>
              </a:rPr>
              <a:t>1 </a:t>
            </a:r>
            <a:endParaRPr sz="3600">
              <a:solidFill>
                <a:srgbClr val="FF0000"/>
              </a:solidFill>
              <a:latin typeface="Times New Roman"/>
              <a:ea typeface="Times New Roman"/>
              <a:cs typeface="Times New Roman"/>
              <a:sym typeface="Times New Roman"/>
            </a:endParaRPr>
          </a:p>
        </p:txBody>
      </p:sp>
      <p:sp>
        <p:nvSpPr>
          <p:cNvPr id="117" name="Google Shape;117;p15"/>
          <p:cNvSpPr txBox="1"/>
          <p:nvPr/>
        </p:nvSpPr>
        <p:spPr>
          <a:xfrm>
            <a:off x="0" y="3500438"/>
            <a:ext cx="523836" cy="78579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0000"/>
              </a:buClr>
              <a:buSzPts val="4800"/>
              <a:buFont typeface="Times New Roman"/>
              <a:buNone/>
            </a:pPr>
            <a:r>
              <a:rPr lang="en-US" sz="4800" b="1" i="0" u="none" strike="noStrike" cap="none">
                <a:solidFill>
                  <a:srgbClr val="FF0000"/>
                </a:solidFill>
                <a:latin typeface="Times New Roman"/>
                <a:ea typeface="Times New Roman"/>
                <a:cs typeface="Times New Roman"/>
                <a:sym typeface="Times New Roman"/>
              </a:rPr>
              <a:t>2 </a:t>
            </a:r>
            <a:endParaRPr sz="3600" b="0" i="0" u="none" strike="noStrike" cap="none">
              <a:solidFill>
                <a:srgbClr val="FF0000"/>
              </a:solidFill>
              <a:latin typeface="Times New Roman"/>
              <a:ea typeface="Times New Roman"/>
              <a:cs typeface="Times New Roman"/>
              <a:sym typeface="Times New Roman"/>
            </a:endParaRPr>
          </a:p>
        </p:txBody>
      </p:sp>
      <p:sp>
        <p:nvSpPr>
          <p:cNvPr id="118" name="Google Shape;118;p15"/>
          <p:cNvSpPr txBox="1"/>
          <p:nvPr/>
        </p:nvSpPr>
        <p:spPr>
          <a:xfrm>
            <a:off x="11417952" y="0"/>
            <a:ext cx="738150" cy="78579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0000"/>
              </a:buClr>
              <a:buSzPts val="5400"/>
              <a:buFont typeface="Times New Roman"/>
              <a:buNone/>
            </a:pPr>
            <a:r>
              <a:rPr lang="en-US" sz="5400" b="1" i="0" u="none" strike="noStrike" cap="none">
                <a:solidFill>
                  <a:srgbClr val="FF0000"/>
                </a:solidFill>
                <a:latin typeface="Times New Roman"/>
                <a:ea typeface="Times New Roman"/>
                <a:cs typeface="Times New Roman"/>
                <a:sym typeface="Times New Roman"/>
              </a:rPr>
              <a:t>3 </a:t>
            </a:r>
            <a:endParaRPr sz="4000" b="0" i="0" u="none" strike="noStrike" cap="none">
              <a:solidFill>
                <a:srgbClr val="FF0000"/>
              </a:solidFill>
              <a:latin typeface="Times New Roman"/>
              <a:ea typeface="Times New Roman"/>
              <a:cs typeface="Times New Roman"/>
              <a:sym typeface="Times New Roman"/>
            </a:endParaRPr>
          </a:p>
        </p:txBody>
      </p:sp>
      <p:sp>
        <p:nvSpPr>
          <p:cNvPr id="119" name="Google Shape;119;p15"/>
          <p:cNvSpPr txBox="1"/>
          <p:nvPr/>
        </p:nvSpPr>
        <p:spPr>
          <a:xfrm>
            <a:off x="11453850" y="3357562"/>
            <a:ext cx="738150" cy="78579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0000"/>
              </a:buClr>
              <a:buSzPts val="6600"/>
              <a:buFont typeface="Times New Roman"/>
              <a:buNone/>
            </a:pPr>
            <a:r>
              <a:rPr lang="en-US" sz="6600" b="1" i="0" u="none" strike="noStrike" cap="none">
                <a:solidFill>
                  <a:srgbClr val="FF0000"/>
                </a:solidFill>
                <a:latin typeface="Times New Roman"/>
                <a:ea typeface="Times New Roman"/>
                <a:cs typeface="Times New Roman"/>
                <a:sym typeface="Times New Roman"/>
              </a:rPr>
              <a:t>4 </a:t>
            </a:r>
            <a:endParaRPr sz="4800" b="0" i="0" u="none" strike="noStrike" cap="none">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2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grpSp>
        <p:nvGrpSpPr>
          <p:cNvPr id="308" name="Google Shape;308;p33"/>
          <p:cNvGrpSpPr/>
          <p:nvPr/>
        </p:nvGrpSpPr>
        <p:grpSpPr>
          <a:xfrm>
            <a:off x="0" y="0"/>
            <a:ext cx="5791200" cy="6859110"/>
            <a:chOff x="0" y="-108"/>
            <a:chExt cx="3648" cy="4431"/>
          </a:xfrm>
        </p:grpSpPr>
        <p:pic>
          <p:nvPicPr>
            <p:cNvPr id="309" name="Google Shape;309;p33"/>
            <p:cNvPicPr preferRelativeResize="0"/>
            <p:nvPr/>
          </p:nvPicPr>
          <p:blipFill rotWithShape="1">
            <a:blip r:embed="rId3">
              <a:alphaModFix/>
            </a:blip>
            <a:srcRect/>
            <a:stretch/>
          </p:blipFill>
          <p:spPr>
            <a:xfrm>
              <a:off x="0" y="-108"/>
              <a:ext cx="3648" cy="4430"/>
            </a:xfrm>
            <a:prstGeom prst="rect">
              <a:avLst/>
            </a:prstGeom>
            <a:noFill/>
            <a:ln>
              <a:noFill/>
            </a:ln>
          </p:spPr>
        </p:pic>
        <p:sp>
          <p:nvSpPr>
            <p:cNvPr id="310" name="Google Shape;310;p33"/>
            <p:cNvSpPr txBox="1"/>
            <p:nvPr/>
          </p:nvSpPr>
          <p:spPr>
            <a:xfrm>
              <a:off x="0" y="3707"/>
              <a:ext cx="3480" cy="6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000FF"/>
                  </a:solidFill>
                  <a:latin typeface="Times New Roman"/>
                  <a:ea typeface="Times New Roman"/>
                  <a:cs typeface="Times New Roman"/>
                  <a:sym typeface="Times New Roman"/>
                </a:rPr>
                <a:t>BOM NGUYÊN TỬ MỸ NÉM XUỐNG NHẬT  NĂM 1945</a:t>
              </a:r>
              <a:endParaRPr/>
            </a:p>
          </p:txBody>
        </p:sp>
      </p:grpSp>
      <p:grpSp>
        <p:nvGrpSpPr>
          <p:cNvPr id="311" name="Google Shape;311;p33"/>
          <p:cNvGrpSpPr/>
          <p:nvPr/>
        </p:nvGrpSpPr>
        <p:grpSpPr>
          <a:xfrm>
            <a:off x="5791200" y="0"/>
            <a:ext cx="6400800" cy="6858000"/>
            <a:chOff x="5791200" y="0"/>
            <a:chExt cx="6400800" cy="6858000"/>
          </a:xfrm>
        </p:grpSpPr>
        <p:pic>
          <p:nvPicPr>
            <p:cNvPr id="312" name="Google Shape;312;p33"/>
            <p:cNvPicPr preferRelativeResize="0"/>
            <p:nvPr/>
          </p:nvPicPr>
          <p:blipFill rotWithShape="1">
            <a:blip r:embed="rId4">
              <a:alphaModFix/>
            </a:blip>
            <a:srcRect/>
            <a:stretch/>
          </p:blipFill>
          <p:spPr>
            <a:xfrm>
              <a:off x="5791200" y="0"/>
              <a:ext cx="6400800" cy="6858000"/>
            </a:xfrm>
            <a:prstGeom prst="rect">
              <a:avLst/>
            </a:prstGeom>
            <a:noFill/>
            <a:ln>
              <a:noFill/>
            </a:ln>
          </p:spPr>
        </p:pic>
        <p:sp>
          <p:nvSpPr>
            <p:cNvPr id="313" name="Google Shape;313;p33"/>
            <p:cNvSpPr txBox="1"/>
            <p:nvPr/>
          </p:nvSpPr>
          <p:spPr>
            <a:xfrm>
              <a:off x="5807968" y="332656"/>
              <a:ext cx="638403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Times New Roman"/>
                  <a:ea typeface="Times New Roman"/>
                  <a:cs typeface="Times New Roman"/>
                  <a:sym typeface="Times New Roman"/>
                </a:rPr>
                <a:t>MỘT VỤ THỬ NGHIỆM BOM HẠT NHÂN</a:t>
              </a:r>
              <a:endParaRPr/>
            </a:p>
          </p:txBody>
        </p:sp>
      </p:gr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4"/>
          <p:cNvSpPr/>
          <p:nvPr/>
        </p:nvSpPr>
        <p:spPr>
          <a:xfrm>
            <a:off x="1775520" y="404664"/>
            <a:ext cx="10225136" cy="1512168"/>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0000"/>
                </a:solidFill>
                <a:latin typeface="Times New Roman"/>
                <a:ea typeface="Times New Roman"/>
                <a:cs typeface="Times New Roman"/>
                <a:sym typeface="Times New Roman"/>
              </a:rPr>
              <a:t>Chiến tranh hạt nhân là hiểm họa đe dọa sự sống con người</a:t>
            </a:r>
            <a:endParaRPr sz="3600" b="1">
              <a:solidFill>
                <a:srgbClr val="FF0000"/>
              </a:solidFill>
              <a:latin typeface="Times New Roman"/>
              <a:ea typeface="Times New Roman"/>
              <a:cs typeface="Times New Roman"/>
              <a:sym typeface="Times New Roman"/>
            </a:endParaRPr>
          </a:p>
        </p:txBody>
      </p:sp>
      <p:sp>
        <p:nvSpPr>
          <p:cNvPr id="320" name="Google Shape;320;p34"/>
          <p:cNvSpPr/>
          <p:nvPr/>
        </p:nvSpPr>
        <p:spPr>
          <a:xfrm>
            <a:off x="2783632" y="3573016"/>
            <a:ext cx="1656184" cy="2880320"/>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70C0"/>
                </a:solidFill>
                <a:latin typeface="Times New Roman"/>
                <a:ea typeface="Times New Roman"/>
                <a:cs typeface="Times New Roman"/>
                <a:sym typeface="Times New Roman"/>
              </a:rPr>
              <a:t>Lí lẽ</a:t>
            </a:r>
            <a:endParaRPr sz="3200" b="1">
              <a:solidFill>
                <a:srgbClr val="0070C0"/>
              </a:solidFill>
              <a:latin typeface="Times New Roman"/>
              <a:ea typeface="Times New Roman"/>
              <a:cs typeface="Times New Roman"/>
              <a:sym typeface="Times New Roman"/>
            </a:endParaRPr>
          </a:p>
        </p:txBody>
      </p:sp>
      <p:sp>
        <p:nvSpPr>
          <p:cNvPr id="321" name="Google Shape;321;p34"/>
          <p:cNvSpPr/>
          <p:nvPr/>
        </p:nvSpPr>
        <p:spPr>
          <a:xfrm>
            <a:off x="5231904" y="3573016"/>
            <a:ext cx="1656184" cy="2880320"/>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70C0"/>
                </a:solidFill>
                <a:latin typeface="Times New Roman"/>
                <a:ea typeface="Times New Roman"/>
                <a:cs typeface="Times New Roman"/>
                <a:sym typeface="Times New Roman"/>
              </a:rPr>
              <a:t>Dẫn chứng</a:t>
            </a:r>
            <a:endParaRPr sz="3200" b="1">
              <a:solidFill>
                <a:srgbClr val="0070C0"/>
              </a:solidFill>
              <a:latin typeface="Times New Roman"/>
              <a:ea typeface="Times New Roman"/>
              <a:cs typeface="Times New Roman"/>
              <a:sym typeface="Times New Roman"/>
            </a:endParaRPr>
          </a:p>
        </p:txBody>
      </p:sp>
      <p:sp>
        <p:nvSpPr>
          <p:cNvPr id="322" name="Google Shape;322;p34"/>
          <p:cNvSpPr/>
          <p:nvPr/>
        </p:nvSpPr>
        <p:spPr>
          <a:xfrm>
            <a:off x="7680176" y="3573016"/>
            <a:ext cx="1656184" cy="2880320"/>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70C0"/>
                </a:solidFill>
                <a:latin typeface="Times New Roman"/>
                <a:ea typeface="Times New Roman"/>
                <a:cs typeface="Times New Roman"/>
                <a:sym typeface="Times New Roman"/>
              </a:rPr>
              <a:t>Nghệ thuật lập luận</a:t>
            </a:r>
            <a:endParaRPr sz="3200" b="1">
              <a:solidFill>
                <a:srgbClr val="0070C0"/>
              </a:solidFill>
              <a:latin typeface="Times New Roman"/>
              <a:ea typeface="Times New Roman"/>
              <a:cs typeface="Times New Roman"/>
              <a:sym typeface="Times New Roman"/>
            </a:endParaRPr>
          </a:p>
        </p:txBody>
      </p:sp>
      <p:sp>
        <p:nvSpPr>
          <p:cNvPr id="323" name="Google Shape;323;p34"/>
          <p:cNvSpPr/>
          <p:nvPr/>
        </p:nvSpPr>
        <p:spPr>
          <a:xfrm>
            <a:off x="10128448" y="3573016"/>
            <a:ext cx="1656184" cy="2880320"/>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70C0"/>
                </a:solidFill>
                <a:latin typeface="Times New Roman"/>
                <a:ea typeface="Times New Roman"/>
                <a:cs typeface="Times New Roman"/>
                <a:sym typeface="Times New Roman"/>
              </a:rPr>
              <a:t>Thái độ của tác giả</a:t>
            </a:r>
            <a:endParaRPr sz="3200" b="1">
              <a:solidFill>
                <a:srgbClr val="0070C0"/>
              </a:solidFill>
              <a:latin typeface="Times New Roman"/>
              <a:ea typeface="Times New Roman"/>
              <a:cs typeface="Times New Roman"/>
              <a:sym typeface="Times New Roman"/>
            </a:endParaRPr>
          </a:p>
        </p:txBody>
      </p:sp>
      <p:cxnSp>
        <p:nvCxnSpPr>
          <p:cNvPr id="324" name="Google Shape;324;p34"/>
          <p:cNvCxnSpPr>
            <a:stCxn id="319" idx="2"/>
            <a:endCxn id="320" idx="0"/>
          </p:cNvCxnSpPr>
          <p:nvPr/>
        </p:nvCxnSpPr>
        <p:spPr>
          <a:xfrm flipH="1">
            <a:off x="3611788" y="1916832"/>
            <a:ext cx="3276300" cy="1656300"/>
          </a:xfrm>
          <a:prstGeom prst="straightConnector1">
            <a:avLst/>
          </a:prstGeom>
          <a:noFill/>
          <a:ln w="28575" cap="flat" cmpd="sng">
            <a:solidFill>
              <a:srgbClr val="4A7DBA"/>
            </a:solidFill>
            <a:prstDash val="solid"/>
            <a:round/>
            <a:headEnd type="none" w="sm" len="sm"/>
            <a:tailEnd type="triangle" w="med" len="med"/>
          </a:ln>
        </p:spPr>
      </p:cxnSp>
      <p:cxnSp>
        <p:nvCxnSpPr>
          <p:cNvPr id="325" name="Google Shape;325;p34"/>
          <p:cNvCxnSpPr>
            <a:stCxn id="319" idx="2"/>
            <a:endCxn id="321" idx="0"/>
          </p:cNvCxnSpPr>
          <p:nvPr/>
        </p:nvCxnSpPr>
        <p:spPr>
          <a:xfrm flipH="1">
            <a:off x="6060088" y="1916832"/>
            <a:ext cx="828000" cy="1656300"/>
          </a:xfrm>
          <a:prstGeom prst="straightConnector1">
            <a:avLst/>
          </a:prstGeom>
          <a:noFill/>
          <a:ln w="28575" cap="flat" cmpd="sng">
            <a:solidFill>
              <a:srgbClr val="4A7DBA"/>
            </a:solidFill>
            <a:prstDash val="solid"/>
            <a:round/>
            <a:headEnd type="none" w="sm" len="sm"/>
            <a:tailEnd type="triangle" w="med" len="med"/>
          </a:ln>
        </p:spPr>
      </p:cxnSp>
      <p:cxnSp>
        <p:nvCxnSpPr>
          <p:cNvPr id="326" name="Google Shape;326;p34"/>
          <p:cNvCxnSpPr>
            <a:stCxn id="319" idx="2"/>
            <a:endCxn id="322" idx="0"/>
          </p:cNvCxnSpPr>
          <p:nvPr/>
        </p:nvCxnSpPr>
        <p:spPr>
          <a:xfrm>
            <a:off x="6888088" y="1916832"/>
            <a:ext cx="1620300" cy="1656300"/>
          </a:xfrm>
          <a:prstGeom prst="straightConnector1">
            <a:avLst/>
          </a:prstGeom>
          <a:noFill/>
          <a:ln w="28575" cap="flat" cmpd="sng">
            <a:solidFill>
              <a:srgbClr val="4A7DBA"/>
            </a:solidFill>
            <a:prstDash val="solid"/>
            <a:round/>
            <a:headEnd type="none" w="sm" len="sm"/>
            <a:tailEnd type="triangle" w="med" len="med"/>
          </a:ln>
        </p:spPr>
      </p:cxnSp>
      <p:cxnSp>
        <p:nvCxnSpPr>
          <p:cNvPr id="327" name="Google Shape;327;p34"/>
          <p:cNvCxnSpPr>
            <a:stCxn id="319" idx="2"/>
            <a:endCxn id="323" idx="0"/>
          </p:cNvCxnSpPr>
          <p:nvPr/>
        </p:nvCxnSpPr>
        <p:spPr>
          <a:xfrm>
            <a:off x="6888088" y="1916832"/>
            <a:ext cx="4068600" cy="1656300"/>
          </a:xfrm>
          <a:prstGeom prst="straightConnector1">
            <a:avLst/>
          </a:prstGeom>
          <a:noFill/>
          <a:ln w="28575" cap="flat" cmpd="sng">
            <a:solidFill>
              <a:srgbClr val="4A7DBA"/>
            </a:solidFill>
            <a:prstDash val="solid"/>
            <a:round/>
            <a:headEnd type="none" w="sm" len="sm"/>
            <a:tailEnd type="triangle" w="med" len="med"/>
          </a:ln>
        </p:spPr>
      </p:cxnSp>
      <p:sp>
        <p:nvSpPr>
          <p:cNvPr id="328" name="Google Shape;328;p34"/>
          <p:cNvSpPr/>
          <p:nvPr/>
        </p:nvSpPr>
        <p:spPr>
          <a:xfrm rot="-5400000">
            <a:off x="-2672916" y="2672916"/>
            <a:ext cx="6858000" cy="1512168"/>
          </a:xfrm>
          <a:prstGeom prst="rect">
            <a:avLst/>
          </a:prstGeom>
          <a:solidFill>
            <a:srgbClr val="DAEEF3"/>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4800">
                <a:solidFill>
                  <a:srgbClr val="FF0000"/>
                </a:solidFill>
                <a:latin typeface="Times New Roman"/>
                <a:ea typeface="Times New Roman"/>
                <a:cs typeface="Times New Roman"/>
                <a:sym typeface="Times New Roman"/>
              </a:rPr>
              <a:t>PHIẾU BÀI TẬP 1</a:t>
            </a:r>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500"/>
                                        <p:tgtEl>
                                          <p:spTgt spid="324"/>
                                        </p:tgtEl>
                                      </p:cBhvr>
                                    </p:animEffect>
                                  </p:childTnLst>
                                </p:cTn>
                              </p:par>
                              <p:par>
                                <p:cTn id="8" presetID="10" presetClass="entr" presetSubtype="0" fill="hold" nodeType="withEffect">
                                  <p:stCondLst>
                                    <p:cond delay="0"/>
                                  </p:stCondLst>
                                  <p:childTnLst>
                                    <p:set>
                                      <p:cBhvr>
                                        <p:cTn id="9" dur="1" fill="hold">
                                          <p:stCondLst>
                                            <p:cond delay="0"/>
                                          </p:stCondLst>
                                        </p:cTn>
                                        <p:tgtEl>
                                          <p:spTgt spid="320"/>
                                        </p:tgtEl>
                                        <p:attrNameLst>
                                          <p:attrName>style.visibility</p:attrName>
                                        </p:attrNameLst>
                                      </p:cBhvr>
                                      <p:to>
                                        <p:strVal val="visible"/>
                                      </p:to>
                                    </p:set>
                                    <p:animEffect transition="in" filter="fade">
                                      <p:cBhvr>
                                        <p:cTn id="10" dur="500"/>
                                        <p:tgtEl>
                                          <p:spTgt spid="3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5"/>
                                        </p:tgtEl>
                                        <p:attrNameLst>
                                          <p:attrName>style.visibility</p:attrName>
                                        </p:attrNameLst>
                                      </p:cBhvr>
                                      <p:to>
                                        <p:strVal val="visible"/>
                                      </p:to>
                                    </p:set>
                                    <p:animEffect transition="in" filter="fade">
                                      <p:cBhvr>
                                        <p:cTn id="15" dur="500"/>
                                        <p:tgtEl>
                                          <p:spTgt spid="325"/>
                                        </p:tgtEl>
                                      </p:cBhvr>
                                    </p:animEffect>
                                  </p:childTnLst>
                                </p:cTn>
                              </p:par>
                              <p:par>
                                <p:cTn id="16" presetID="10" presetClass="entr" presetSubtype="0" fill="hold" nodeType="withEffect">
                                  <p:stCondLst>
                                    <p:cond delay="0"/>
                                  </p:stCondLst>
                                  <p:childTnLst>
                                    <p:set>
                                      <p:cBhvr>
                                        <p:cTn id="17" dur="1" fill="hold">
                                          <p:stCondLst>
                                            <p:cond delay="0"/>
                                          </p:stCondLst>
                                        </p:cTn>
                                        <p:tgtEl>
                                          <p:spTgt spid="321"/>
                                        </p:tgtEl>
                                        <p:attrNameLst>
                                          <p:attrName>style.visibility</p:attrName>
                                        </p:attrNameLst>
                                      </p:cBhvr>
                                      <p:to>
                                        <p:strVal val="visible"/>
                                      </p:to>
                                    </p:set>
                                    <p:animEffect transition="in" filter="fade">
                                      <p:cBhvr>
                                        <p:cTn id="18" dur="500"/>
                                        <p:tgtEl>
                                          <p:spTgt spid="3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2"/>
                                        </p:tgtEl>
                                        <p:attrNameLst>
                                          <p:attrName>style.visibility</p:attrName>
                                        </p:attrNameLst>
                                      </p:cBhvr>
                                      <p:to>
                                        <p:strVal val="visible"/>
                                      </p:to>
                                    </p:set>
                                    <p:animEffect transition="in" filter="fade">
                                      <p:cBhvr>
                                        <p:cTn id="23" dur="500"/>
                                        <p:tgtEl>
                                          <p:spTgt spid="322"/>
                                        </p:tgtEl>
                                      </p:cBhvr>
                                    </p:animEffect>
                                  </p:childTnLst>
                                </p:cTn>
                              </p:par>
                              <p:par>
                                <p:cTn id="24" presetID="10" presetClass="entr" presetSubtype="0" fill="hold" nodeType="withEffect">
                                  <p:stCondLst>
                                    <p:cond delay="0"/>
                                  </p:stCondLst>
                                  <p:childTnLst>
                                    <p:set>
                                      <p:cBhvr>
                                        <p:cTn id="25" dur="1" fill="hold">
                                          <p:stCondLst>
                                            <p:cond delay="0"/>
                                          </p:stCondLst>
                                        </p:cTn>
                                        <p:tgtEl>
                                          <p:spTgt spid="326"/>
                                        </p:tgtEl>
                                        <p:attrNameLst>
                                          <p:attrName>style.visibility</p:attrName>
                                        </p:attrNameLst>
                                      </p:cBhvr>
                                      <p:to>
                                        <p:strVal val="visible"/>
                                      </p:to>
                                    </p:set>
                                    <p:animEffect transition="in" filter="fade">
                                      <p:cBhvr>
                                        <p:cTn id="26" dur="500"/>
                                        <p:tgtEl>
                                          <p:spTgt spid="3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7"/>
                                        </p:tgtEl>
                                        <p:attrNameLst>
                                          <p:attrName>style.visibility</p:attrName>
                                        </p:attrNameLst>
                                      </p:cBhvr>
                                      <p:to>
                                        <p:strVal val="visible"/>
                                      </p:to>
                                    </p:set>
                                    <p:animEffect transition="in" filter="fade">
                                      <p:cBhvr>
                                        <p:cTn id="31" dur="500"/>
                                        <p:tgtEl>
                                          <p:spTgt spid="327"/>
                                        </p:tgtEl>
                                      </p:cBhvr>
                                    </p:animEffect>
                                  </p:childTnLst>
                                </p:cTn>
                              </p:par>
                              <p:par>
                                <p:cTn id="32" presetID="10" presetClass="entr" presetSubtype="0" fill="hold" nodeType="withEffect">
                                  <p:stCondLst>
                                    <p:cond delay="0"/>
                                  </p:stCondLst>
                                  <p:childTnLst>
                                    <p:set>
                                      <p:cBhvr>
                                        <p:cTn id="33" dur="1" fill="hold">
                                          <p:stCondLst>
                                            <p:cond delay="0"/>
                                          </p:stCondLst>
                                        </p:cTn>
                                        <p:tgtEl>
                                          <p:spTgt spid="323"/>
                                        </p:tgtEl>
                                        <p:attrNameLst>
                                          <p:attrName>style.visibility</p:attrName>
                                        </p:attrNameLst>
                                      </p:cBhvr>
                                      <p:to>
                                        <p:strVal val="visible"/>
                                      </p:to>
                                    </p:set>
                                    <p:animEffect transition="in" filter="fade">
                                      <p:cBhvr>
                                        <p:cTn id="34" dur="5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5"/>
          <p:cNvSpPr/>
          <p:nvPr/>
        </p:nvSpPr>
        <p:spPr>
          <a:xfrm>
            <a:off x="1905000" y="914400"/>
            <a:ext cx="184150" cy="3698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5" name="Google Shape;335;p35"/>
          <p:cNvSpPr/>
          <p:nvPr/>
        </p:nvSpPr>
        <p:spPr>
          <a:xfrm>
            <a:off x="1905000" y="1187450"/>
            <a:ext cx="184150" cy="3698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6" name="Google Shape;336;p35"/>
          <p:cNvSpPr/>
          <p:nvPr/>
        </p:nvSpPr>
        <p:spPr>
          <a:xfrm>
            <a:off x="1828800" y="3962400"/>
            <a:ext cx="184150" cy="3698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7" name="Google Shape;337;p35"/>
          <p:cNvSpPr/>
          <p:nvPr/>
        </p:nvSpPr>
        <p:spPr>
          <a:xfrm>
            <a:off x="1828800" y="4235450"/>
            <a:ext cx="184150" cy="3698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38" name="Google Shape;338;p35" descr="images"/>
          <p:cNvPicPr preferRelativeResize="0"/>
          <p:nvPr/>
        </p:nvPicPr>
        <p:blipFill rotWithShape="1">
          <a:blip r:embed="rId3">
            <a:alphaModFix/>
          </a:blip>
          <a:srcRect/>
          <a:stretch/>
        </p:blipFill>
        <p:spPr>
          <a:xfrm>
            <a:off x="162012" y="116632"/>
            <a:ext cx="2880320" cy="2121753"/>
          </a:xfrm>
          <a:prstGeom prst="rect">
            <a:avLst/>
          </a:prstGeom>
          <a:noFill/>
          <a:ln>
            <a:noFill/>
          </a:ln>
        </p:spPr>
      </p:pic>
      <p:pic>
        <p:nvPicPr>
          <p:cNvPr id="339" name="Google Shape;339;p35" descr="đầu đạn hạt nhân"/>
          <p:cNvPicPr preferRelativeResize="0"/>
          <p:nvPr/>
        </p:nvPicPr>
        <p:blipFill rotWithShape="1">
          <a:blip r:embed="rId4">
            <a:alphaModFix/>
          </a:blip>
          <a:srcRect/>
          <a:stretch/>
        </p:blipFill>
        <p:spPr>
          <a:xfrm>
            <a:off x="170396" y="2348880"/>
            <a:ext cx="2901268" cy="2121753"/>
          </a:xfrm>
          <a:prstGeom prst="rect">
            <a:avLst/>
          </a:prstGeom>
          <a:noFill/>
          <a:ln>
            <a:noFill/>
          </a:ln>
        </p:spPr>
      </p:pic>
      <p:pic>
        <p:nvPicPr>
          <p:cNvPr id="340" name="Google Shape;340;p35" descr="tải xuống"/>
          <p:cNvPicPr preferRelativeResize="0"/>
          <p:nvPr/>
        </p:nvPicPr>
        <p:blipFill rotWithShape="1">
          <a:blip r:embed="rId5">
            <a:alphaModFix/>
          </a:blip>
          <a:srcRect/>
          <a:stretch/>
        </p:blipFill>
        <p:spPr>
          <a:xfrm>
            <a:off x="162011" y="4619615"/>
            <a:ext cx="2880320" cy="2121753"/>
          </a:xfrm>
          <a:prstGeom prst="rect">
            <a:avLst/>
          </a:prstGeom>
          <a:noFill/>
          <a:ln>
            <a:noFill/>
          </a:ln>
        </p:spPr>
      </p:pic>
      <p:sp>
        <p:nvSpPr>
          <p:cNvPr id="341" name="Google Shape;341;p35"/>
          <p:cNvSpPr/>
          <p:nvPr/>
        </p:nvSpPr>
        <p:spPr>
          <a:xfrm>
            <a:off x="3671354" y="2347550"/>
            <a:ext cx="3528392" cy="3888432"/>
          </a:xfrm>
          <a:prstGeom prst="roundRect">
            <a:avLst>
              <a:gd name="adj" fmla="val 16667"/>
            </a:avLst>
          </a:prstGeom>
          <a:solidFill>
            <a:srgbClr val="E5DF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rgbClr val="0000CC"/>
                </a:solidFill>
                <a:latin typeface="Times New Roman"/>
                <a:ea typeface="Times New Roman"/>
                <a:cs typeface="Times New Roman"/>
                <a:sym typeface="Times New Roman"/>
              </a:rPr>
              <a:t>Chiến tranh hạt nhân là sự tàn phá huỷ diệt</a:t>
            </a:r>
            <a:endParaRPr sz="4000">
              <a:solidFill>
                <a:srgbClr val="0000CC"/>
              </a:solidFill>
              <a:latin typeface="Times New Roman"/>
              <a:ea typeface="Times New Roman"/>
              <a:cs typeface="Times New Roman"/>
              <a:sym typeface="Times New Roman"/>
            </a:endParaRPr>
          </a:p>
        </p:txBody>
      </p:sp>
      <p:sp>
        <p:nvSpPr>
          <p:cNvPr id="342" name="Google Shape;342;p35"/>
          <p:cNvSpPr/>
          <p:nvPr/>
        </p:nvSpPr>
        <p:spPr>
          <a:xfrm>
            <a:off x="8040216" y="2346829"/>
            <a:ext cx="3528392" cy="3888432"/>
          </a:xfrm>
          <a:prstGeom prst="roundRect">
            <a:avLst>
              <a:gd name="adj" fmla="val 16667"/>
            </a:avLst>
          </a:prstGeom>
          <a:solidFill>
            <a:srgbClr val="DAEE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rgbClr val="0000CC"/>
                </a:solidFill>
                <a:latin typeface="Times New Roman"/>
                <a:ea typeface="Times New Roman"/>
                <a:cs typeface="Times New Roman"/>
                <a:sym typeface="Times New Roman"/>
              </a:rPr>
              <a:t>Phát minh hạt nhân quyết định  sự sống còn trên thế giới</a:t>
            </a:r>
            <a:endParaRPr sz="4000">
              <a:solidFill>
                <a:schemeClr val="lt1"/>
              </a:solidFill>
              <a:latin typeface="Times New Roman"/>
              <a:ea typeface="Times New Roman"/>
              <a:cs typeface="Times New Roman"/>
              <a:sym typeface="Times New Roman"/>
            </a:endParaRPr>
          </a:p>
        </p:txBody>
      </p:sp>
      <p:sp>
        <p:nvSpPr>
          <p:cNvPr id="343" name="Google Shape;343;p35"/>
          <p:cNvSpPr/>
          <p:nvPr/>
        </p:nvSpPr>
        <p:spPr>
          <a:xfrm>
            <a:off x="6023992" y="548680"/>
            <a:ext cx="2880320" cy="1113482"/>
          </a:xfrm>
          <a:prstGeom prst="roundRect">
            <a:avLst>
              <a:gd name="adj" fmla="val 16667"/>
            </a:avLst>
          </a:prstGeom>
          <a:solidFill>
            <a:srgbClr val="EAF1DD"/>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4400" b="1">
                <a:solidFill>
                  <a:srgbClr val="FF0000"/>
                </a:solidFill>
                <a:latin typeface="Times New Roman"/>
                <a:ea typeface="Times New Roman"/>
                <a:cs typeface="Times New Roman"/>
                <a:sym typeface="Times New Roman"/>
              </a:rPr>
              <a:t>Lý lẽ</a:t>
            </a:r>
            <a:endParaRPr sz="4400">
              <a:solidFill>
                <a:srgbClr val="0000CC"/>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500"/>
                                        <p:tgtEl>
                                          <p:spTgt spid="3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1"/>
                                        </p:tgtEl>
                                        <p:attrNameLst>
                                          <p:attrName>style.visibility</p:attrName>
                                        </p:attrNameLst>
                                      </p:cBhvr>
                                      <p:to>
                                        <p:strVal val="visible"/>
                                      </p:to>
                                    </p:set>
                                    <p:animEffect transition="in" filter="fade">
                                      <p:cBhvr>
                                        <p:cTn id="12" dur="2000"/>
                                        <p:tgtEl>
                                          <p:spTgt spid="3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2"/>
                                        </p:tgtEl>
                                        <p:attrNameLst>
                                          <p:attrName>style.visibility</p:attrName>
                                        </p:attrNameLst>
                                      </p:cBhvr>
                                      <p:to>
                                        <p:strVal val="visible"/>
                                      </p:to>
                                    </p:set>
                                    <p:animEffect transition="in" filter="fade">
                                      <p:cBhvr>
                                        <p:cTn id="17" dur="20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6"/>
          <p:cNvSpPr/>
          <p:nvPr/>
        </p:nvSpPr>
        <p:spPr>
          <a:xfrm>
            <a:off x="1905000" y="914400"/>
            <a:ext cx="184150" cy="3698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0" name="Google Shape;350;p36"/>
          <p:cNvSpPr/>
          <p:nvPr/>
        </p:nvSpPr>
        <p:spPr>
          <a:xfrm>
            <a:off x="1905000" y="1187450"/>
            <a:ext cx="184150" cy="3698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1" name="Google Shape;351;p36"/>
          <p:cNvSpPr/>
          <p:nvPr/>
        </p:nvSpPr>
        <p:spPr>
          <a:xfrm>
            <a:off x="1828800" y="3962400"/>
            <a:ext cx="184150" cy="3698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2" name="Google Shape;352;p36"/>
          <p:cNvSpPr/>
          <p:nvPr/>
        </p:nvSpPr>
        <p:spPr>
          <a:xfrm>
            <a:off x="1828800" y="4235450"/>
            <a:ext cx="184150" cy="3698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3" name="Google Shape;353;p36"/>
          <p:cNvSpPr/>
          <p:nvPr/>
        </p:nvSpPr>
        <p:spPr>
          <a:xfrm>
            <a:off x="3215680" y="2347550"/>
            <a:ext cx="2667000" cy="3888432"/>
          </a:xfrm>
          <a:prstGeom prst="roundRect">
            <a:avLst>
              <a:gd name="adj" fmla="val 16667"/>
            </a:avLst>
          </a:prstGeom>
          <a:solidFill>
            <a:srgbClr val="E5DF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a:solidFill>
                  <a:srgbClr val="FF0000"/>
                </a:solidFill>
                <a:latin typeface="Times New Roman"/>
                <a:ea typeface="Times New Roman"/>
                <a:cs typeface="Times New Roman"/>
                <a:sym typeface="Times New Roman"/>
              </a:rPr>
              <a:t>50.000</a:t>
            </a:r>
            <a:r>
              <a:rPr lang="en-US" sz="4000" b="1">
                <a:solidFill>
                  <a:srgbClr val="FFFFFF"/>
                </a:solidFill>
                <a:latin typeface="Times New Roman"/>
                <a:ea typeface="Times New Roman"/>
                <a:cs typeface="Times New Roman"/>
                <a:sym typeface="Times New Roman"/>
              </a:rPr>
              <a:t> </a:t>
            </a:r>
            <a:r>
              <a:rPr lang="en-US" sz="4000" b="1">
                <a:solidFill>
                  <a:schemeClr val="dk1"/>
                </a:solidFill>
                <a:latin typeface="Times New Roman"/>
                <a:ea typeface="Times New Roman"/>
                <a:cs typeface="Times New Roman"/>
                <a:sym typeface="Times New Roman"/>
              </a:rPr>
              <a:t>đầu đạn hạt nhân được bố trí khắp hành tinh</a:t>
            </a:r>
            <a:endParaRPr sz="4000" b="1">
              <a:solidFill>
                <a:schemeClr val="dk1"/>
              </a:solidFill>
              <a:latin typeface="Times New Roman"/>
              <a:ea typeface="Times New Roman"/>
              <a:cs typeface="Times New Roman"/>
              <a:sym typeface="Times New Roman"/>
            </a:endParaRPr>
          </a:p>
        </p:txBody>
      </p:sp>
      <p:sp>
        <p:nvSpPr>
          <p:cNvPr id="354" name="Google Shape;354;p36"/>
          <p:cNvSpPr/>
          <p:nvPr/>
        </p:nvSpPr>
        <p:spPr>
          <a:xfrm>
            <a:off x="6168008" y="2349007"/>
            <a:ext cx="2667000" cy="3888432"/>
          </a:xfrm>
          <a:prstGeom prst="roundRect">
            <a:avLst>
              <a:gd name="adj" fmla="val 16667"/>
            </a:avLst>
          </a:prstGeom>
          <a:solidFill>
            <a:srgbClr val="DAEE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Mỗi người đang ngồi trên </a:t>
            </a:r>
            <a:r>
              <a:rPr lang="en-US" sz="4800" b="1">
                <a:solidFill>
                  <a:srgbClr val="FF0000"/>
                </a:solidFill>
                <a:latin typeface="Times New Roman"/>
                <a:ea typeface="Times New Roman"/>
                <a:cs typeface="Times New Roman"/>
                <a:sym typeface="Times New Roman"/>
              </a:rPr>
              <a:t>4 tấn </a:t>
            </a:r>
            <a:r>
              <a:rPr lang="en-US" sz="4000" b="1">
                <a:solidFill>
                  <a:schemeClr val="dk1"/>
                </a:solidFill>
                <a:latin typeface="Times New Roman"/>
                <a:ea typeface="Times New Roman"/>
                <a:cs typeface="Times New Roman"/>
                <a:sym typeface="Times New Roman"/>
              </a:rPr>
              <a:t>thuốc nổ</a:t>
            </a:r>
            <a:endParaRPr sz="4000" b="1">
              <a:solidFill>
                <a:schemeClr val="dk1"/>
              </a:solidFill>
              <a:latin typeface="Times New Roman"/>
              <a:ea typeface="Times New Roman"/>
              <a:cs typeface="Times New Roman"/>
              <a:sym typeface="Times New Roman"/>
            </a:endParaRPr>
          </a:p>
        </p:txBody>
      </p:sp>
      <p:sp>
        <p:nvSpPr>
          <p:cNvPr id="355" name="Google Shape;355;p36"/>
          <p:cNvSpPr/>
          <p:nvPr/>
        </p:nvSpPr>
        <p:spPr>
          <a:xfrm>
            <a:off x="5735960" y="548680"/>
            <a:ext cx="3096344" cy="1113482"/>
          </a:xfrm>
          <a:prstGeom prst="roundRect">
            <a:avLst>
              <a:gd name="adj" fmla="val 16667"/>
            </a:avLst>
          </a:prstGeom>
          <a:solidFill>
            <a:srgbClr val="EAF1DD"/>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4400" b="1">
                <a:solidFill>
                  <a:srgbClr val="FF0000"/>
                </a:solidFill>
                <a:latin typeface="Times New Roman"/>
                <a:ea typeface="Times New Roman"/>
                <a:cs typeface="Times New Roman"/>
                <a:sym typeface="Times New Roman"/>
              </a:rPr>
              <a:t>Dẫn chứng</a:t>
            </a:r>
            <a:endParaRPr sz="4400">
              <a:solidFill>
                <a:srgbClr val="0000CC"/>
              </a:solidFill>
              <a:latin typeface="Times New Roman"/>
              <a:ea typeface="Times New Roman"/>
              <a:cs typeface="Times New Roman"/>
              <a:sym typeface="Times New Roman"/>
            </a:endParaRPr>
          </a:p>
        </p:txBody>
      </p:sp>
      <p:pic>
        <p:nvPicPr>
          <p:cNvPr id="356" name="Google Shape;356;p36" descr="tải xuống (2)"/>
          <p:cNvPicPr preferRelativeResize="0"/>
          <p:nvPr/>
        </p:nvPicPr>
        <p:blipFill rotWithShape="1">
          <a:blip r:embed="rId3">
            <a:alphaModFix/>
          </a:blip>
          <a:srcRect/>
          <a:stretch/>
        </p:blipFill>
        <p:spPr>
          <a:xfrm>
            <a:off x="116632" y="116632"/>
            <a:ext cx="2667000" cy="2099220"/>
          </a:xfrm>
          <a:prstGeom prst="rect">
            <a:avLst/>
          </a:prstGeom>
          <a:noFill/>
          <a:ln>
            <a:noFill/>
          </a:ln>
        </p:spPr>
      </p:pic>
      <p:pic>
        <p:nvPicPr>
          <p:cNvPr id="357" name="Google Shape;357;p36" descr="images (4)"/>
          <p:cNvPicPr preferRelativeResize="0"/>
          <p:nvPr/>
        </p:nvPicPr>
        <p:blipFill rotWithShape="1">
          <a:blip r:embed="rId4">
            <a:alphaModFix/>
          </a:blip>
          <a:srcRect/>
          <a:stretch/>
        </p:blipFill>
        <p:spPr>
          <a:xfrm>
            <a:off x="116632" y="2348880"/>
            <a:ext cx="2667000" cy="2099220"/>
          </a:xfrm>
          <a:prstGeom prst="rect">
            <a:avLst/>
          </a:prstGeom>
          <a:noFill/>
          <a:ln>
            <a:noFill/>
          </a:ln>
        </p:spPr>
      </p:pic>
      <p:pic>
        <p:nvPicPr>
          <p:cNvPr id="358" name="Google Shape;358;p36" descr="images (2)"/>
          <p:cNvPicPr preferRelativeResize="0"/>
          <p:nvPr/>
        </p:nvPicPr>
        <p:blipFill rotWithShape="1">
          <a:blip r:embed="rId5">
            <a:alphaModFix/>
          </a:blip>
          <a:srcRect/>
          <a:stretch/>
        </p:blipFill>
        <p:spPr>
          <a:xfrm>
            <a:off x="116632" y="4638130"/>
            <a:ext cx="2667000" cy="2099220"/>
          </a:xfrm>
          <a:prstGeom prst="rect">
            <a:avLst/>
          </a:prstGeom>
          <a:noFill/>
          <a:ln>
            <a:noFill/>
          </a:ln>
        </p:spPr>
      </p:pic>
      <p:sp>
        <p:nvSpPr>
          <p:cNvPr id="359" name="Google Shape;359;p36"/>
          <p:cNvSpPr/>
          <p:nvPr/>
        </p:nvSpPr>
        <p:spPr>
          <a:xfrm>
            <a:off x="9120336" y="2347550"/>
            <a:ext cx="2667000" cy="3888432"/>
          </a:xfrm>
          <a:prstGeom prst="roundRect">
            <a:avLst>
              <a:gd name="adj" fmla="val 16667"/>
            </a:avLst>
          </a:prstGeom>
          <a:solidFill>
            <a:srgbClr val="FDE9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dk1"/>
                </a:solidFill>
                <a:latin typeface="Times New Roman"/>
                <a:ea typeface="Times New Roman"/>
                <a:cs typeface="Times New Roman"/>
                <a:sym typeface="Times New Roman"/>
              </a:rPr>
              <a:t>Tiêu diệt </a:t>
            </a:r>
            <a:r>
              <a:rPr lang="en-US" sz="4400" b="1">
                <a:solidFill>
                  <a:srgbClr val="FF0000"/>
                </a:solidFill>
                <a:latin typeface="Times New Roman"/>
                <a:ea typeface="Times New Roman"/>
                <a:cs typeface="Times New Roman"/>
                <a:sym typeface="Times New Roman"/>
              </a:rPr>
              <a:t>12 lần</a:t>
            </a:r>
            <a:r>
              <a:rPr lang="en-US" sz="4400" b="1">
                <a:solidFill>
                  <a:schemeClr val="lt1"/>
                </a:solidFill>
                <a:latin typeface="Times New Roman"/>
                <a:ea typeface="Times New Roman"/>
                <a:cs typeface="Times New Roman"/>
                <a:sym typeface="Times New Roman"/>
              </a:rPr>
              <a:t> </a:t>
            </a:r>
            <a:r>
              <a:rPr lang="en-US" sz="4400" b="1">
                <a:solidFill>
                  <a:schemeClr val="dk1"/>
                </a:solidFill>
                <a:latin typeface="Times New Roman"/>
                <a:ea typeface="Times New Roman"/>
                <a:cs typeface="Times New Roman"/>
                <a:sym typeface="Times New Roman"/>
              </a:rPr>
              <a:t>mọi dấu vết của sự sống Trái đất</a:t>
            </a:r>
            <a:endParaRPr sz="4400" b="1">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2000"/>
                                        <p:tgtEl>
                                          <p:spTgt spid="35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57"/>
                                        </p:tgtEl>
                                        <p:attrNameLst>
                                          <p:attrName>style.visibility</p:attrName>
                                        </p:attrNameLst>
                                      </p:cBhvr>
                                      <p:to>
                                        <p:strVal val="visible"/>
                                      </p:to>
                                    </p:set>
                                    <p:animEffect transition="in" filter="fade">
                                      <p:cBhvr>
                                        <p:cTn id="11" dur="2000"/>
                                        <p:tgtEl>
                                          <p:spTgt spid="35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58"/>
                                        </p:tgtEl>
                                        <p:attrNameLst>
                                          <p:attrName>style.visibility</p:attrName>
                                        </p:attrNameLst>
                                      </p:cBhvr>
                                      <p:to>
                                        <p:strVal val="visible"/>
                                      </p:to>
                                    </p:set>
                                    <p:animEffect transition="in" filter="fade">
                                      <p:cBhvr>
                                        <p:cTn id="15" dur="2000"/>
                                        <p:tgtEl>
                                          <p:spTgt spid="35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5"/>
                                        </p:tgtEl>
                                        <p:attrNameLst>
                                          <p:attrName>style.visibility</p:attrName>
                                        </p:attrNameLst>
                                      </p:cBhvr>
                                      <p:to>
                                        <p:strVal val="visible"/>
                                      </p:to>
                                    </p:set>
                                    <p:animEffect transition="in" filter="fade">
                                      <p:cBhvr>
                                        <p:cTn id="20" dur="500"/>
                                        <p:tgtEl>
                                          <p:spTgt spid="35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3"/>
                                        </p:tgtEl>
                                        <p:attrNameLst>
                                          <p:attrName>style.visibility</p:attrName>
                                        </p:attrNameLst>
                                      </p:cBhvr>
                                      <p:to>
                                        <p:strVal val="visible"/>
                                      </p:to>
                                    </p:set>
                                    <p:animEffect transition="in" filter="fade">
                                      <p:cBhvr>
                                        <p:cTn id="25" dur="500"/>
                                        <p:tgtEl>
                                          <p:spTgt spid="3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54"/>
                                        </p:tgtEl>
                                        <p:attrNameLst>
                                          <p:attrName>style.visibility</p:attrName>
                                        </p:attrNameLst>
                                      </p:cBhvr>
                                      <p:to>
                                        <p:strVal val="visible"/>
                                      </p:to>
                                    </p:set>
                                    <p:animEffect transition="in" filter="fade">
                                      <p:cBhvr>
                                        <p:cTn id="30" dur="500"/>
                                        <p:tgtEl>
                                          <p:spTgt spid="35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59"/>
                                        </p:tgtEl>
                                        <p:attrNameLst>
                                          <p:attrName>style.visibility</p:attrName>
                                        </p:attrNameLst>
                                      </p:cBhvr>
                                      <p:to>
                                        <p:strVal val="visible"/>
                                      </p:to>
                                    </p:set>
                                    <p:animEffect transition="in" filter="fade">
                                      <p:cBhvr>
                                        <p:cTn id="35"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37" descr="Image result for thanh gÆ°Æ¡m Äa mÃ´ clet"/>
          <p:cNvPicPr preferRelativeResize="0"/>
          <p:nvPr/>
        </p:nvPicPr>
        <p:blipFill rotWithShape="1">
          <a:blip r:embed="rId3">
            <a:alphaModFix/>
          </a:blip>
          <a:srcRect l="17480" r="26479" b="-3"/>
          <a:stretch/>
        </p:blipFill>
        <p:spPr>
          <a:xfrm>
            <a:off x="-1" y="6"/>
            <a:ext cx="3922776" cy="4429126"/>
          </a:xfrm>
          <a:prstGeom prst="rect">
            <a:avLst/>
          </a:prstGeom>
          <a:noFill/>
          <a:ln>
            <a:noFill/>
          </a:ln>
        </p:spPr>
      </p:pic>
      <p:pic>
        <p:nvPicPr>
          <p:cNvPr id="366" name="Google Shape;366;p37"/>
          <p:cNvPicPr preferRelativeResize="0"/>
          <p:nvPr/>
        </p:nvPicPr>
        <p:blipFill rotWithShape="1">
          <a:blip r:embed="rId4">
            <a:alphaModFix/>
          </a:blip>
          <a:srcRect l="20949" r="23010" b="-3"/>
          <a:stretch/>
        </p:blipFill>
        <p:spPr>
          <a:xfrm>
            <a:off x="4131633" y="10"/>
            <a:ext cx="3922776" cy="4429122"/>
          </a:xfrm>
          <a:prstGeom prst="rect">
            <a:avLst/>
          </a:prstGeom>
          <a:noFill/>
          <a:ln>
            <a:noFill/>
          </a:ln>
        </p:spPr>
      </p:pic>
      <p:sp>
        <p:nvSpPr>
          <p:cNvPr id="367" name="Google Shape;367;p37"/>
          <p:cNvSpPr txBox="1">
            <a:spLocks noGrp="1"/>
          </p:cNvSpPr>
          <p:nvPr>
            <p:ph type="title"/>
          </p:nvPr>
        </p:nvSpPr>
        <p:spPr>
          <a:xfrm>
            <a:off x="166646" y="4572009"/>
            <a:ext cx="3735008" cy="114300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200"/>
              <a:buFont typeface="Times New Roman"/>
              <a:buNone/>
            </a:pPr>
            <a:r>
              <a:rPr lang="en-US" sz="3200">
                <a:latin typeface="Times New Roman"/>
                <a:ea typeface="Times New Roman"/>
                <a:cs typeface="Times New Roman"/>
                <a:sym typeface="Times New Roman"/>
              </a:rPr>
              <a:t>Như thanh gươm </a:t>
            </a:r>
            <a:br>
              <a:rPr lang="en-US" sz="3200">
                <a:latin typeface="Times New Roman"/>
                <a:ea typeface="Times New Roman"/>
                <a:cs typeface="Times New Roman"/>
                <a:sym typeface="Times New Roman"/>
              </a:rPr>
            </a:br>
            <a:r>
              <a:rPr lang="en-US" sz="3200">
                <a:latin typeface="Times New Roman"/>
                <a:ea typeface="Times New Roman"/>
                <a:cs typeface="Times New Roman"/>
                <a:sym typeface="Times New Roman"/>
              </a:rPr>
              <a:t>Đa-mô-clet</a:t>
            </a:r>
            <a:endParaRPr sz="3200">
              <a:latin typeface="Times New Roman"/>
              <a:ea typeface="Times New Roman"/>
              <a:cs typeface="Times New Roman"/>
              <a:sym typeface="Times New Roman"/>
            </a:endParaRPr>
          </a:p>
        </p:txBody>
      </p:sp>
      <p:sp>
        <p:nvSpPr>
          <p:cNvPr id="368" name="Google Shape;368;p37"/>
          <p:cNvSpPr txBox="1">
            <a:spLocks noGrp="1"/>
          </p:cNvSpPr>
          <p:nvPr>
            <p:ph type="body" idx="1"/>
          </p:nvPr>
        </p:nvSpPr>
        <p:spPr>
          <a:xfrm>
            <a:off x="4024298" y="4435254"/>
            <a:ext cx="3977744" cy="235743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None/>
            </a:pPr>
            <a:r>
              <a:rPr lang="en-US" sz="3200">
                <a:latin typeface="Times New Roman"/>
                <a:ea typeface="Times New Roman"/>
                <a:cs typeface="Times New Roman"/>
                <a:sym typeface="Times New Roman"/>
              </a:rPr>
              <a:t>Thanh gươm rất sắc, được treo lơ lửng chỉ bằng một sợi lông đuôi ngựa trên ngai vàng, trên đầu nhà vua</a:t>
            </a:r>
            <a:endParaRPr sz="3200">
              <a:latin typeface="Times New Roman"/>
              <a:ea typeface="Times New Roman"/>
              <a:cs typeface="Times New Roman"/>
              <a:sym typeface="Times New Roman"/>
            </a:endParaRPr>
          </a:p>
        </p:txBody>
      </p:sp>
      <p:pic>
        <p:nvPicPr>
          <p:cNvPr id="369" name="Google Shape;369;p37" descr="Thanh gươm của Damocles - Hànộimới"/>
          <p:cNvPicPr preferRelativeResize="0"/>
          <p:nvPr/>
        </p:nvPicPr>
        <p:blipFill rotWithShape="1">
          <a:blip r:embed="rId5">
            <a:alphaModFix/>
          </a:blip>
          <a:srcRect l="8073" r="5870" b="-3"/>
          <a:stretch/>
        </p:blipFill>
        <p:spPr>
          <a:xfrm>
            <a:off x="8269224" y="-6"/>
            <a:ext cx="3922776" cy="63093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500"/>
                                        <p:tgtEl>
                                          <p:spTgt spid="3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6"/>
                                        </p:tgtEl>
                                        <p:attrNameLst>
                                          <p:attrName>style.visibility</p:attrName>
                                        </p:attrNameLst>
                                      </p:cBhvr>
                                      <p:to>
                                        <p:strVal val="visible"/>
                                      </p:to>
                                    </p:set>
                                    <p:animEffect transition="in" filter="fade">
                                      <p:cBhvr>
                                        <p:cTn id="11" dur="500"/>
                                        <p:tgtEl>
                                          <p:spTgt spid="36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9"/>
                                        </p:tgtEl>
                                        <p:attrNameLst>
                                          <p:attrName>style.visibility</p:attrName>
                                        </p:attrNameLst>
                                      </p:cBhvr>
                                      <p:to>
                                        <p:strVal val="visible"/>
                                      </p:to>
                                    </p:set>
                                    <p:animEffect transition="in" filter="fade">
                                      <p:cBhvr>
                                        <p:cTn id="15" dur="500"/>
                                        <p:tgtEl>
                                          <p:spTgt spid="3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8">
                                            <p:txEl>
                                              <p:pRg st="0" end="0"/>
                                            </p:txEl>
                                          </p:spTgt>
                                        </p:tgtEl>
                                        <p:attrNameLst>
                                          <p:attrName>style.visibility</p:attrName>
                                        </p:attrNameLst>
                                      </p:cBhvr>
                                      <p:to>
                                        <p:strVal val="visible"/>
                                      </p:to>
                                    </p:set>
                                    <p:animEffect transition="in" filter="fade">
                                      <p:cBhvr>
                                        <p:cTn id="20" dur="1000"/>
                                        <p:tgtEl>
                                          <p:spTgt spid="3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8"/>
          <p:cNvSpPr/>
          <p:nvPr/>
        </p:nvSpPr>
        <p:spPr>
          <a:xfrm>
            <a:off x="156848" y="836712"/>
            <a:ext cx="3990109" cy="4968552"/>
          </a:xfrm>
          <a:prstGeom prst="verticalScroll">
            <a:avLst>
              <a:gd name="adj" fmla="val 12500"/>
            </a:avLst>
          </a:prstGeom>
          <a:solidFill>
            <a:srgbClr val="F2DADA"/>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376" name="Google Shape;376;p38"/>
          <p:cNvSpPr/>
          <p:nvPr/>
        </p:nvSpPr>
        <p:spPr>
          <a:xfrm>
            <a:off x="4105679" y="899342"/>
            <a:ext cx="4073236" cy="4824536"/>
          </a:xfrm>
          <a:prstGeom prst="verticalScroll">
            <a:avLst>
              <a:gd name="adj" fmla="val 12500"/>
            </a:avLst>
          </a:prstGeom>
          <a:solidFill>
            <a:srgbClr val="F2DADA"/>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77" name="Google Shape;377;p38"/>
          <p:cNvSpPr/>
          <p:nvPr/>
        </p:nvSpPr>
        <p:spPr>
          <a:xfrm>
            <a:off x="8153673" y="949446"/>
            <a:ext cx="3657600" cy="4824536"/>
          </a:xfrm>
          <a:prstGeom prst="verticalScroll">
            <a:avLst>
              <a:gd name="adj" fmla="val 12500"/>
            </a:avLst>
          </a:prstGeom>
          <a:solidFill>
            <a:srgbClr val="F2DADA"/>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78" name="Google Shape;378;p38"/>
          <p:cNvSpPr txBox="1"/>
          <p:nvPr/>
        </p:nvSpPr>
        <p:spPr>
          <a:xfrm>
            <a:off x="628955" y="1674168"/>
            <a:ext cx="3035749" cy="33239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rgbClr val="FF0000"/>
                </a:solidFill>
                <a:latin typeface="Times New Roman"/>
                <a:ea typeface="Times New Roman"/>
                <a:cs typeface="Times New Roman"/>
                <a:sym typeface="Times New Roman"/>
              </a:rPr>
              <a:t>Vào đề trực tiếp, chứng cớ cụ thể: </a:t>
            </a:r>
            <a:endParaRPr/>
          </a:p>
          <a:p>
            <a:pPr marL="0" marR="0" lvl="0" indent="0" algn="ctr" rtl="0">
              <a:spcBef>
                <a:spcPts val="1400"/>
              </a:spcBef>
              <a:spcAft>
                <a:spcPts val="0"/>
              </a:spcAft>
              <a:buNone/>
            </a:pPr>
            <a:r>
              <a:rPr lang="en-US" sz="2800" b="1" i="1">
                <a:solidFill>
                  <a:srgbClr val="000000"/>
                </a:solidFill>
                <a:latin typeface="Times New Roman"/>
                <a:ea typeface="Times New Roman"/>
                <a:cs typeface="Times New Roman"/>
                <a:sym typeface="Times New Roman"/>
              </a:rPr>
              <a:t>Hôm nay ngày…, 50.000 đầu đạn, 4 tấn thuốc nổ, 12 lần, 4 hành tinh, 41 năm…</a:t>
            </a:r>
            <a:endParaRPr/>
          </a:p>
        </p:txBody>
      </p:sp>
      <p:sp>
        <p:nvSpPr>
          <p:cNvPr id="379" name="Google Shape;379;p38"/>
          <p:cNvSpPr txBox="1"/>
          <p:nvPr/>
        </p:nvSpPr>
        <p:spPr>
          <a:xfrm>
            <a:off x="4575405" y="1674168"/>
            <a:ext cx="3158836" cy="37548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rgbClr val="FF0000"/>
                </a:solidFill>
                <a:latin typeface="Times New Roman"/>
                <a:ea typeface="Times New Roman"/>
                <a:cs typeface="Times New Roman"/>
                <a:sym typeface="Times New Roman"/>
              </a:rPr>
              <a:t>So sánh, tưởng tượng hợp lí:</a:t>
            </a:r>
            <a:endParaRPr/>
          </a:p>
          <a:p>
            <a:pPr marL="0" marR="0" lvl="0" indent="0" algn="ctr" rtl="0">
              <a:spcBef>
                <a:spcPts val="1400"/>
              </a:spcBef>
              <a:spcAft>
                <a:spcPts val="0"/>
              </a:spcAft>
              <a:buNone/>
            </a:pPr>
            <a:r>
              <a:rPr lang="en-US" sz="2800" b="1" i="1">
                <a:solidFill>
                  <a:srgbClr val="000000"/>
                </a:solidFill>
                <a:latin typeface="Times New Roman"/>
                <a:ea typeface="Times New Roman"/>
                <a:cs typeface="Times New Roman"/>
                <a:sym typeface="Times New Roman"/>
              </a:rPr>
              <a:t>Đang ngồi trên, nổ tung hết thảy, nguy cơ…như thanh gươm Đa-mô-clet, đứa con của tài năng…</a:t>
            </a:r>
            <a:endParaRPr sz="3200" b="1">
              <a:solidFill>
                <a:srgbClr val="000000"/>
              </a:solidFill>
              <a:latin typeface="Arial"/>
              <a:ea typeface="Arial"/>
              <a:cs typeface="Arial"/>
              <a:sym typeface="Arial"/>
            </a:endParaRPr>
          </a:p>
        </p:txBody>
      </p:sp>
      <p:sp>
        <p:nvSpPr>
          <p:cNvPr id="380" name="Google Shape;380;p38"/>
          <p:cNvSpPr txBox="1"/>
          <p:nvPr/>
        </p:nvSpPr>
        <p:spPr>
          <a:xfrm>
            <a:off x="8544272" y="1750367"/>
            <a:ext cx="2726704" cy="33239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rgbClr val="FF0000"/>
                </a:solidFill>
                <a:latin typeface="Times New Roman"/>
                <a:ea typeface="Times New Roman"/>
                <a:cs typeface="Times New Roman"/>
                <a:sym typeface="Times New Roman"/>
              </a:rPr>
              <a:t>Điệp ngữ, từ phủ định:</a:t>
            </a:r>
            <a:endParaRPr/>
          </a:p>
          <a:p>
            <a:pPr marL="0" marR="0" lvl="0" indent="0" algn="ctr" rtl="0">
              <a:spcBef>
                <a:spcPts val="1400"/>
              </a:spcBef>
              <a:spcAft>
                <a:spcPts val="0"/>
              </a:spcAft>
              <a:buNone/>
            </a:pPr>
            <a:r>
              <a:rPr lang="en-US" sz="2800" b="1" i="1">
                <a:solidFill>
                  <a:srgbClr val="000000"/>
                </a:solidFill>
                <a:latin typeface="Times New Roman"/>
                <a:ea typeface="Times New Roman"/>
                <a:cs typeface="Times New Roman"/>
                <a:sym typeface="Times New Roman"/>
              </a:rPr>
              <a:t>Không có một ngành khoa học nào, không có một đứa con nào…</a:t>
            </a:r>
            <a:endParaRPr/>
          </a:p>
        </p:txBody>
      </p:sp>
      <p:sp>
        <p:nvSpPr>
          <p:cNvPr id="381" name="Google Shape;381;p38"/>
          <p:cNvSpPr txBox="1"/>
          <p:nvPr/>
        </p:nvSpPr>
        <p:spPr>
          <a:xfrm>
            <a:off x="3276600" y="91858"/>
            <a:ext cx="6096000" cy="6413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Times New Roman"/>
                <a:ea typeface="Times New Roman"/>
                <a:cs typeface="Times New Roman"/>
                <a:sym typeface="Times New Roman"/>
              </a:rPr>
              <a:t>NGHỆ THUẬT LẬP LUẬN</a:t>
            </a:r>
            <a:endParaRPr/>
          </a:p>
        </p:txBody>
      </p:sp>
      <p:sp>
        <p:nvSpPr>
          <p:cNvPr id="382" name="Google Shape;382;p38"/>
          <p:cNvSpPr txBox="1"/>
          <p:nvPr/>
        </p:nvSpPr>
        <p:spPr>
          <a:xfrm>
            <a:off x="263352" y="6021288"/>
            <a:ext cx="1159328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6600"/>
                </a:solidFill>
                <a:latin typeface="Arima Madurai Black"/>
                <a:ea typeface="Arima Madurai Black"/>
                <a:cs typeface="Arima Madurai Black"/>
                <a:sym typeface="Arima Madurai Black"/>
              </a:rPr>
              <a:t>🡺 </a:t>
            </a:r>
            <a:r>
              <a:rPr lang="en-US" sz="3200" b="1">
                <a:solidFill>
                  <a:srgbClr val="006600"/>
                </a:solidFill>
                <a:latin typeface="Times New Roman"/>
                <a:ea typeface="Times New Roman"/>
                <a:cs typeface="Times New Roman"/>
                <a:sym typeface="Times New Roman"/>
              </a:rPr>
              <a:t>Tác động mạnh mẽ và khơi gợi sự đồng tình.</a:t>
            </a:r>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1">
                                            <p:txEl>
                                              <p:pRg st="0" end="0"/>
                                            </p:txEl>
                                          </p:spTgt>
                                        </p:tgtEl>
                                        <p:attrNameLst>
                                          <p:attrName>style.visibility</p:attrName>
                                        </p:attrNameLst>
                                      </p:cBhvr>
                                      <p:to>
                                        <p:strVal val="visible"/>
                                      </p:to>
                                    </p:set>
                                    <p:animEffect transition="in" filter="fade">
                                      <p:cBhvr>
                                        <p:cTn id="7" dur="500"/>
                                        <p:tgtEl>
                                          <p:spTgt spid="3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
                                            <p:txEl>
                                              <p:pRg st="0" end="0"/>
                                            </p:txEl>
                                          </p:spTgt>
                                        </p:tgtEl>
                                        <p:attrNameLst>
                                          <p:attrName>style.visibility</p:attrName>
                                        </p:attrNameLst>
                                      </p:cBhvr>
                                      <p:to>
                                        <p:strVal val="visible"/>
                                      </p:to>
                                    </p:set>
                                    <p:animEffect transition="in" filter="fade">
                                      <p:cBhvr>
                                        <p:cTn id="12" dur="500"/>
                                        <p:tgtEl>
                                          <p:spTgt spid="37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8">
                                            <p:txEl>
                                              <p:pRg st="1" end="1"/>
                                            </p:txEl>
                                          </p:spTgt>
                                        </p:tgtEl>
                                        <p:attrNameLst>
                                          <p:attrName>style.visibility</p:attrName>
                                        </p:attrNameLst>
                                      </p:cBhvr>
                                      <p:to>
                                        <p:strVal val="visible"/>
                                      </p:to>
                                    </p:set>
                                    <p:animEffect transition="in" filter="fade">
                                      <p:cBhvr>
                                        <p:cTn id="17" dur="500"/>
                                        <p:tgtEl>
                                          <p:spTgt spid="37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9">
                                            <p:txEl>
                                              <p:pRg st="0" end="0"/>
                                            </p:txEl>
                                          </p:spTgt>
                                        </p:tgtEl>
                                        <p:attrNameLst>
                                          <p:attrName>style.visibility</p:attrName>
                                        </p:attrNameLst>
                                      </p:cBhvr>
                                      <p:to>
                                        <p:strVal val="visible"/>
                                      </p:to>
                                    </p:set>
                                    <p:animEffect transition="in" filter="fade">
                                      <p:cBhvr>
                                        <p:cTn id="22" dur="2000"/>
                                        <p:tgtEl>
                                          <p:spTgt spid="37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9">
                                            <p:txEl>
                                              <p:pRg st="1" end="1"/>
                                            </p:txEl>
                                          </p:spTgt>
                                        </p:tgtEl>
                                        <p:attrNameLst>
                                          <p:attrName>style.visibility</p:attrName>
                                        </p:attrNameLst>
                                      </p:cBhvr>
                                      <p:to>
                                        <p:strVal val="visible"/>
                                      </p:to>
                                    </p:set>
                                    <p:animEffect transition="in" filter="fade">
                                      <p:cBhvr>
                                        <p:cTn id="27" dur="2000"/>
                                        <p:tgtEl>
                                          <p:spTgt spid="37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0">
                                            <p:txEl>
                                              <p:pRg st="0" end="0"/>
                                            </p:txEl>
                                          </p:spTgt>
                                        </p:tgtEl>
                                        <p:attrNameLst>
                                          <p:attrName>style.visibility</p:attrName>
                                        </p:attrNameLst>
                                      </p:cBhvr>
                                      <p:to>
                                        <p:strVal val="visible"/>
                                      </p:to>
                                    </p:set>
                                    <p:animEffect transition="in" filter="fade">
                                      <p:cBhvr>
                                        <p:cTn id="32" dur="2000"/>
                                        <p:tgtEl>
                                          <p:spTgt spid="38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0">
                                            <p:txEl>
                                              <p:pRg st="1" end="1"/>
                                            </p:txEl>
                                          </p:spTgt>
                                        </p:tgtEl>
                                        <p:attrNameLst>
                                          <p:attrName>style.visibility</p:attrName>
                                        </p:attrNameLst>
                                      </p:cBhvr>
                                      <p:to>
                                        <p:strVal val="visible"/>
                                      </p:to>
                                    </p:set>
                                    <p:animEffect transition="in" filter="fade">
                                      <p:cBhvr>
                                        <p:cTn id="37" dur="2000"/>
                                        <p:tgtEl>
                                          <p:spTgt spid="38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382"/>
                                        </p:tgtEl>
                                        <p:attrNameLst>
                                          <p:attrName>style.visibility</p:attrName>
                                        </p:attrNameLst>
                                      </p:cBhvr>
                                      <p:to>
                                        <p:strVal val="visible"/>
                                      </p:to>
                                    </p:set>
                                    <p:anim calcmode="lin" valueType="num">
                                      <p:cBhvr additive="base">
                                        <p:cTn id="42" dur="500"/>
                                        <p:tgtEl>
                                          <p:spTgt spid="382"/>
                                        </p:tgtEl>
                                        <p:attrNameLst>
                                          <p:attrName>ppt_w</p:attrName>
                                        </p:attrNameLst>
                                      </p:cBhvr>
                                      <p:tavLst>
                                        <p:tav tm="0">
                                          <p:val>
                                            <p:strVal val="0"/>
                                          </p:val>
                                        </p:tav>
                                        <p:tav tm="100000">
                                          <p:val>
                                            <p:strVal val="#ppt_w"/>
                                          </p:val>
                                        </p:tav>
                                      </p:tavLst>
                                    </p:anim>
                                    <p:anim calcmode="lin" valueType="num">
                                      <p:cBhvr additive="base">
                                        <p:cTn id="43" dur="500"/>
                                        <p:tgtEl>
                                          <p:spTgt spid="38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9"/>
          <p:cNvSpPr txBox="1">
            <a:spLocks noGrp="1"/>
          </p:cNvSpPr>
          <p:nvPr>
            <p:ph type="title"/>
          </p:nvPr>
        </p:nvSpPr>
        <p:spPr>
          <a:xfrm>
            <a:off x="380960" y="1643050"/>
            <a:ext cx="5179330" cy="3790464"/>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4800"/>
              <a:buFont typeface="Arial"/>
              <a:buNone/>
            </a:pPr>
            <a:r>
              <a:rPr lang="vi-VN" sz="4800" dirty="0" smtClean="0">
                <a:latin typeface="Arial"/>
                <a:ea typeface="Arial"/>
                <a:cs typeface="Arial"/>
                <a:sym typeface="Arial"/>
              </a:rPr>
              <a:t>-&gt;</a:t>
            </a:r>
            <a:r>
              <a:rPr lang="en-US" sz="4800" dirty="0" smtClean="0">
                <a:latin typeface="Arial"/>
                <a:ea typeface="Arial"/>
                <a:cs typeface="Arial"/>
                <a:sym typeface="Arial"/>
              </a:rPr>
              <a:t> </a:t>
            </a:r>
            <a:r>
              <a:rPr lang="en-US" sz="4800" b="1" dirty="0" err="1">
                <a:latin typeface="Times New Roman"/>
                <a:ea typeface="Times New Roman"/>
                <a:cs typeface="Times New Roman"/>
                <a:sym typeface="Times New Roman"/>
              </a:rPr>
              <a:t>Nguy</a:t>
            </a:r>
            <a:r>
              <a:rPr lang="en-US" sz="4800" b="1" dirty="0">
                <a:latin typeface="Times New Roman"/>
                <a:ea typeface="Times New Roman"/>
                <a:cs typeface="Times New Roman"/>
                <a:sym typeface="Times New Roman"/>
              </a:rPr>
              <a:t> </a:t>
            </a:r>
            <a:r>
              <a:rPr lang="en-US" sz="4800" b="1" dirty="0" err="1">
                <a:latin typeface="Times New Roman"/>
                <a:ea typeface="Times New Roman"/>
                <a:cs typeface="Times New Roman"/>
                <a:sym typeface="Times New Roman"/>
              </a:rPr>
              <a:t>cơ</a:t>
            </a:r>
            <a:r>
              <a:rPr lang="en-US" sz="4800" b="1" dirty="0">
                <a:latin typeface="Times New Roman"/>
                <a:ea typeface="Times New Roman"/>
                <a:cs typeface="Times New Roman"/>
                <a:sym typeface="Times New Roman"/>
              </a:rPr>
              <a:t> </a:t>
            </a:r>
            <a:r>
              <a:rPr lang="en-US" sz="4800" b="1" dirty="0" err="1">
                <a:latin typeface="Times New Roman"/>
                <a:ea typeface="Times New Roman"/>
                <a:cs typeface="Times New Roman"/>
                <a:sym typeface="Times New Roman"/>
              </a:rPr>
              <a:t>khủng</a:t>
            </a:r>
            <a:r>
              <a:rPr lang="en-US" sz="4800" b="1" dirty="0">
                <a:latin typeface="Times New Roman"/>
                <a:ea typeface="Times New Roman"/>
                <a:cs typeface="Times New Roman"/>
                <a:sym typeface="Times New Roman"/>
              </a:rPr>
              <a:t> </a:t>
            </a:r>
            <a:r>
              <a:rPr lang="en-US" sz="4800" b="1" dirty="0" err="1">
                <a:latin typeface="Times New Roman"/>
                <a:ea typeface="Times New Roman"/>
                <a:cs typeface="Times New Roman"/>
                <a:sym typeface="Times New Roman"/>
              </a:rPr>
              <a:t>khiếp</a:t>
            </a:r>
            <a:r>
              <a:rPr lang="en-US" sz="4800" b="1" dirty="0">
                <a:latin typeface="Times New Roman"/>
                <a:ea typeface="Times New Roman"/>
                <a:cs typeface="Times New Roman"/>
                <a:sym typeface="Times New Roman"/>
              </a:rPr>
              <a:t> </a:t>
            </a:r>
            <a:r>
              <a:rPr lang="en-US" sz="4800" b="1" dirty="0" err="1">
                <a:latin typeface="Times New Roman"/>
                <a:ea typeface="Times New Roman"/>
                <a:cs typeface="Times New Roman"/>
                <a:sym typeface="Times New Roman"/>
              </a:rPr>
              <a:t>và</a:t>
            </a:r>
            <a:r>
              <a:rPr lang="en-US" sz="4800" b="1" dirty="0">
                <a:latin typeface="Times New Roman"/>
                <a:ea typeface="Times New Roman"/>
                <a:cs typeface="Times New Roman"/>
                <a:sym typeface="Times New Roman"/>
              </a:rPr>
              <a:t> </a:t>
            </a:r>
            <a:r>
              <a:rPr lang="en-US" sz="4800" b="1" dirty="0" err="1">
                <a:latin typeface="Times New Roman"/>
                <a:ea typeface="Times New Roman"/>
                <a:cs typeface="Times New Roman"/>
                <a:sym typeface="Times New Roman"/>
              </a:rPr>
              <a:t>nghiêm</a:t>
            </a:r>
            <a:r>
              <a:rPr lang="en-US" sz="4800" b="1" dirty="0">
                <a:latin typeface="Times New Roman"/>
                <a:ea typeface="Times New Roman"/>
                <a:cs typeface="Times New Roman"/>
                <a:sym typeface="Times New Roman"/>
              </a:rPr>
              <a:t> </a:t>
            </a:r>
            <a:r>
              <a:rPr lang="en-US" sz="4800" b="1" dirty="0" err="1">
                <a:latin typeface="Times New Roman"/>
                <a:ea typeface="Times New Roman"/>
                <a:cs typeface="Times New Roman"/>
                <a:sym typeface="Times New Roman"/>
              </a:rPr>
              <a:t>trọng</a:t>
            </a:r>
            <a:r>
              <a:rPr lang="en-US" sz="4800" b="1" dirty="0">
                <a:latin typeface="Times New Roman"/>
                <a:ea typeface="Times New Roman"/>
                <a:cs typeface="Times New Roman"/>
                <a:sym typeface="Times New Roman"/>
              </a:rPr>
              <a:t> </a:t>
            </a:r>
            <a:r>
              <a:rPr lang="en-US" sz="4800" b="1" dirty="0" err="1">
                <a:latin typeface="Times New Roman"/>
                <a:ea typeface="Times New Roman"/>
                <a:cs typeface="Times New Roman"/>
                <a:sym typeface="Times New Roman"/>
              </a:rPr>
              <a:t>của</a:t>
            </a:r>
            <a:r>
              <a:rPr lang="en-US" sz="4800" b="1" dirty="0">
                <a:latin typeface="Times New Roman"/>
                <a:ea typeface="Times New Roman"/>
                <a:cs typeface="Times New Roman"/>
                <a:sym typeface="Times New Roman"/>
              </a:rPr>
              <a:t> </a:t>
            </a:r>
            <a:r>
              <a:rPr lang="en-US" sz="4800" b="1" dirty="0" err="1">
                <a:latin typeface="Times New Roman"/>
                <a:ea typeface="Times New Roman"/>
                <a:cs typeface="Times New Roman"/>
                <a:sym typeface="Times New Roman"/>
              </a:rPr>
              <a:t>chiến</a:t>
            </a:r>
            <a:r>
              <a:rPr lang="en-US" sz="4800" b="1" dirty="0">
                <a:latin typeface="Times New Roman"/>
                <a:ea typeface="Times New Roman"/>
                <a:cs typeface="Times New Roman"/>
                <a:sym typeface="Times New Roman"/>
              </a:rPr>
              <a:t> </a:t>
            </a:r>
            <a:r>
              <a:rPr lang="en-US" sz="4800" b="1" dirty="0" err="1">
                <a:latin typeface="Times New Roman"/>
                <a:ea typeface="Times New Roman"/>
                <a:cs typeface="Times New Roman"/>
                <a:sym typeface="Times New Roman"/>
              </a:rPr>
              <a:t>tranh</a:t>
            </a:r>
            <a:r>
              <a:rPr lang="en-US" sz="4800" b="1" dirty="0">
                <a:latin typeface="Times New Roman"/>
                <a:ea typeface="Times New Roman"/>
                <a:cs typeface="Times New Roman"/>
                <a:sym typeface="Times New Roman"/>
              </a:rPr>
              <a:t> </a:t>
            </a:r>
            <a:r>
              <a:rPr lang="en-US" sz="4800" b="1" dirty="0" err="1">
                <a:latin typeface="Times New Roman"/>
                <a:ea typeface="Times New Roman"/>
                <a:cs typeface="Times New Roman"/>
                <a:sym typeface="Times New Roman"/>
              </a:rPr>
              <a:t>hạt</a:t>
            </a:r>
            <a:r>
              <a:rPr lang="en-US" sz="4800" b="1" dirty="0">
                <a:latin typeface="Times New Roman"/>
                <a:ea typeface="Times New Roman"/>
                <a:cs typeface="Times New Roman"/>
                <a:sym typeface="Times New Roman"/>
              </a:rPr>
              <a:t> </a:t>
            </a:r>
            <a:r>
              <a:rPr lang="en-US" sz="4800" b="1" dirty="0" err="1">
                <a:latin typeface="Times New Roman"/>
                <a:ea typeface="Times New Roman"/>
                <a:cs typeface="Times New Roman"/>
                <a:sym typeface="Times New Roman"/>
              </a:rPr>
              <a:t>nhân</a:t>
            </a:r>
            <a:r>
              <a:rPr lang="en-US" sz="4800" b="1" dirty="0">
                <a:latin typeface="Times New Roman"/>
                <a:ea typeface="Times New Roman"/>
                <a:cs typeface="Times New Roman"/>
                <a:sym typeface="Times New Roman"/>
              </a:rPr>
              <a:t> </a:t>
            </a:r>
            <a:r>
              <a:rPr lang="en-US" sz="4800" b="1" dirty="0" err="1">
                <a:latin typeface="Times New Roman"/>
                <a:ea typeface="Times New Roman"/>
                <a:cs typeface="Times New Roman"/>
                <a:sym typeface="Times New Roman"/>
              </a:rPr>
              <a:t>đối</a:t>
            </a:r>
            <a:r>
              <a:rPr lang="en-US" sz="4800" b="1" dirty="0">
                <a:latin typeface="Times New Roman"/>
                <a:ea typeface="Times New Roman"/>
                <a:cs typeface="Times New Roman"/>
                <a:sym typeface="Times New Roman"/>
              </a:rPr>
              <a:t> </a:t>
            </a:r>
            <a:r>
              <a:rPr lang="en-US" sz="4800" b="1" dirty="0" err="1">
                <a:latin typeface="Times New Roman"/>
                <a:ea typeface="Times New Roman"/>
                <a:cs typeface="Times New Roman"/>
                <a:sym typeface="Times New Roman"/>
              </a:rPr>
              <a:t>với</a:t>
            </a:r>
            <a:r>
              <a:rPr lang="en-US" sz="4800" b="1" dirty="0">
                <a:latin typeface="Times New Roman"/>
                <a:ea typeface="Times New Roman"/>
                <a:cs typeface="Times New Roman"/>
                <a:sym typeface="Times New Roman"/>
              </a:rPr>
              <a:t> </a:t>
            </a:r>
            <a:r>
              <a:rPr lang="en-US" sz="4800" b="1" dirty="0" err="1">
                <a:latin typeface="Times New Roman"/>
                <a:ea typeface="Times New Roman"/>
                <a:cs typeface="Times New Roman"/>
                <a:sym typeface="Times New Roman"/>
              </a:rPr>
              <a:t>toàn</a:t>
            </a:r>
            <a:r>
              <a:rPr lang="en-US" sz="4800" b="1" dirty="0">
                <a:latin typeface="Times New Roman"/>
                <a:ea typeface="Times New Roman"/>
                <a:cs typeface="Times New Roman"/>
                <a:sym typeface="Times New Roman"/>
              </a:rPr>
              <a:t> </a:t>
            </a:r>
            <a:r>
              <a:rPr lang="en-US" sz="4800" b="1" dirty="0" err="1">
                <a:latin typeface="Times New Roman"/>
                <a:ea typeface="Times New Roman"/>
                <a:cs typeface="Times New Roman"/>
                <a:sym typeface="Times New Roman"/>
              </a:rPr>
              <a:t>nhân</a:t>
            </a:r>
            <a:r>
              <a:rPr lang="en-US" sz="4800" b="1" dirty="0">
                <a:latin typeface="Times New Roman"/>
                <a:ea typeface="Times New Roman"/>
                <a:cs typeface="Times New Roman"/>
                <a:sym typeface="Times New Roman"/>
              </a:rPr>
              <a:t> </a:t>
            </a:r>
            <a:r>
              <a:rPr lang="en-US" sz="4800" b="1" dirty="0" err="1">
                <a:latin typeface="Times New Roman"/>
                <a:ea typeface="Times New Roman"/>
                <a:cs typeface="Times New Roman"/>
                <a:sym typeface="Times New Roman"/>
              </a:rPr>
              <a:t>loại</a:t>
            </a:r>
            <a:r>
              <a:rPr lang="en-US" sz="4800" b="1" dirty="0">
                <a:latin typeface="Times New Roman"/>
                <a:ea typeface="Times New Roman"/>
                <a:cs typeface="Times New Roman"/>
                <a:sym typeface="Times New Roman"/>
              </a:rPr>
              <a:t>.</a:t>
            </a:r>
            <a:endParaRPr dirty="0"/>
          </a:p>
        </p:txBody>
      </p:sp>
      <p:pic>
        <p:nvPicPr>
          <p:cNvPr id="389" name="Google Shape;389;p39" descr="Image result for thanh gÆ°Æ¡m Äa mÃ´ clet"/>
          <p:cNvPicPr preferRelativeResize="0">
            <a:picLocks noGrp="1"/>
          </p:cNvPicPr>
          <p:nvPr>
            <p:ph type="body" idx="1"/>
          </p:nvPr>
        </p:nvPicPr>
        <p:blipFill rotWithShape="1">
          <a:blip r:embed="rId3">
            <a:alphaModFix/>
          </a:blip>
          <a:srcRect t="21086" r="-1" b="-1"/>
          <a:stretch/>
        </p:blipFill>
        <p:spPr>
          <a:xfrm>
            <a:off x="5913124" y="10"/>
            <a:ext cx="6278877" cy="68579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88"/>
                                        </p:tgtEl>
                                        <p:attrNameLst>
                                          <p:attrName>style.visibility</p:attrName>
                                        </p:attrNameLst>
                                      </p:cBhvr>
                                      <p:to>
                                        <p:strVal val="visible"/>
                                      </p:to>
                                    </p:set>
                                    <p:anim calcmode="lin" valueType="num">
                                      <p:cBhvr additive="base">
                                        <p:cTn id="7" dur="500"/>
                                        <p:tgtEl>
                                          <p:spTgt spid="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0"/>
          <p:cNvSpPr/>
          <p:nvPr/>
        </p:nvSpPr>
        <p:spPr>
          <a:xfrm>
            <a:off x="80916" y="0"/>
            <a:ext cx="10644262" cy="21236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u="sng">
                <a:solidFill>
                  <a:srgbClr val="7030A0"/>
                </a:solidFill>
                <a:latin typeface="Times New Roman"/>
                <a:ea typeface="Times New Roman"/>
                <a:cs typeface="Times New Roman"/>
                <a:sym typeface="Times New Roman"/>
              </a:rPr>
              <a:t>Bài 2 – Văn bản:</a:t>
            </a:r>
            <a:endParaRPr/>
          </a:p>
          <a:p>
            <a:pPr marL="0" marR="0" lvl="0" indent="0" algn="ctr" rtl="0">
              <a:spcBef>
                <a:spcPts val="0"/>
              </a:spcBef>
              <a:spcAft>
                <a:spcPts val="0"/>
              </a:spcAft>
              <a:buNone/>
            </a:pPr>
            <a:endParaRPr sz="1800" b="1" u="sng">
              <a:solidFill>
                <a:srgbClr val="FF0000"/>
              </a:solidFill>
              <a:latin typeface="Arima Madurai"/>
              <a:ea typeface="Arima Madurai"/>
              <a:cs typeface="Arima Madurai"/>
              <a:sym typeface="Arima Madurai"/>
            </a:endParaRPr>
          </a:p>
          <a:p>
            <a:pPr marL="0" marR="0" lvl="0" indent="0" algn="ctr" rtl="0">
              <a:spcBef>
                <a:spcPts val="0"/>
              </a:spcBef>
              <a:spcAft>
                <a:spcPts val="0"/>
              </a:spcAft>
              <a:buNone/>
            </a:pPr>
            <a:r>
              <a:rPr lang="en-US" sz="3600" b="1">
                <a:solidFill>
                  <a:srgbClr val="FF0000"/>
                </a:solidFill>
                <a:latin typeface="Times New Roman"/>
                <a:ea typeface="Times New Roman"/>
                <a:cs typeface="Times New Roman"/>
                <a:sym typeface="Times New Roman"/>
              </a:rPr>
              <a:t>ĐẤU TRANH CHO MỘT THẾ GIỚI HÒA BÌNH </a:t>
            </a:r>
            <a:endParaRPr/>
          </a:p>
          <a:p>
            <a:pPr marL="0" marR="0" lvl="0" indent="0" algn="ctr" rtl="0">
              <a:spcBef>
                <a:spcPts val="0"/>
              </a:spcBef>
              <a:spcAft>
                <a:spcPts val="0"/>
              </a:spcAft>
              <a:buNone/>
            </a:pPr>
            <a:r>
              <a:rPr lang="en-US" sz="1800" b="1">
                <a:solidFill>
                  <a:schemeClr val="dk1"/>
                </a:solidFill>
                <a:latin typeface="Times New Roman"/>
                <a:ea typeface="Times New Roman"/>
                <a:cs typeface="Times New Roman"/>
                <a:sym typeface="Times New Roman"/>
              </a:rPr>
              <a:t>				</a:t>
            </a:r>
            <a:r>
              <a:rPr lang="en-US" sz="3200" b="1" i="1">
                <a:solidFill>
                  <a:schemeClr val="dk1"/>
                </a:solidFill>
                <a:latin typeface="Times New Roman"/>
                <a:ea typeface="Times New Roman"/>
                <a:cs typeface="Times New Roman"/>
                <a:sym typeface="Times New Roman"/>
              </a:rPr>
              <a:t>(G.G. Mác-két)</a:t>
            </a:r>
            <a:endParaRPr sz="1800" b="1" i="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1800" b="1" u="sng">
              <a:solidFill>
                <a:srgbClr val="FF0000"/>
              </a:solidFill>
              <a:latin typeface="Arima Madurai"/>
              <a:ea typeface="Arima Madurai"/>
              <a:cs typeface="Arima Madurai"/>
              <a:sym typeface="Arima Madurai"/>
            </a:endParaRPr>
          </a:p>
        </p:txBody>
      </p:sp>
      <p:sp>
        <p:nvSpPr>
          <p:cNvPr id="395" name="Google Shape;395;p40"/>
          <p:cNvSpPr txBox="1"/>
          <p:nvPr/>
        </p:nvSpPr>
        <p:spPr>
          <a:xfrm>
            <a:off x="380960" y="1785926"/>
            <a:ext cx="5334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I. </a:t>
            </a:r>
            <a:r>
              <a:rPr lang="en-US" sz="3200" b="1" u="sng">
                <a:solidFill>
                  <a:srgbClr val="FF0000"/>
                </a:solidFill>
                <a:latin typeface="Times New Roman"/>
                <a:ea typeface="Times New Roman"/>
                <a:cs typeface="Times New Roman"/>
                <a:sym typeface="Times New Roman"/>
              </a:rPr>
              <a:t>Tìm hiểu chung</a:t>
            </a:r>
            <a:endParaRPr sz="3200" b="1" u="sng">
              <a:solidFill>
                <a:srgbClr val="FF0000"/>
              </a:solidFill>
              <a:latin typeface="Times New Roman"/>
              <a:ea typeface="Times New Roman"/>
              <a:cs typeface="Times New Roman"/>
              <a:sym typeface="Times New Roman"/>
            </a:endParaRPr>
          </a:p>
        </p:txBody>
      </p:sp>
      <p:pic>
        <p:nvPicPr>
          <p:cNvPr id="396" name="Google Shape;396;p40" descr="ViÕt vë "/>
          <p:cNvPicPr preferRelativeResize="0"/>
          <p:nvPr/>
        </p:nvPicPr>
        <p:blipFill rotWithShape="1">
          <a:blip r:embed="rId3">
            <a:alphaModFix/>
          </a:blip>
          <a:srcRect/>
          <a:stretch/>
        </p:blipFill>
        <p:spPr>
          <a:xfrm>
            <a:off x="10439400" y="0"/>
            <a:ext cx="1752600" cy="1767016"/>
          </a:xfrm>
          <a:prstGeom prst="rect">
            <a:avLst/>
          </a:prstGeom>
          <a:noFill/>
          <a:ln>
            <a:noFill/>
          </a:ln>
        </p:spPr>
      </p:pic>
      <p:sp>
        <p:nvSpPr>
          <p:cNvPr id="397" name="Google Shape;397;p40"/>
          <p:cNvSpPr txBox="1"/>
          <p:nvPr/>
        </p:nvSpPr>
        <p:spPr>
          <a:xfrm>
            <a:off x="309522" y="2428868"/>
            <a:ext cx="555002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II. </a:t>
            </a:r>
            <a:r>
              <a:rPr lang="en-US" sz="3200" b="1" u="sng">
                <a:solidFill>
                  <a:srgbClr val="FF0000"/>
                </a:solidFill>
                <a:latin typeface="Times New Roman"/>
                <a:ea typeface="Times New Roman"/>
                <a:cs typeface="Times New Roman"/>
                <a:sym typeface="Times New Roman"/>
              </a:rPr>
              <a:t>Tìm hiểu văn bản</a:t>
            </a:r>
            <a:endParaRPr sz="3200" b="1" u="sng">
              <a:solidFill>
                <a:srgbClr val="FF0000"/>
              </a:solidFill>
              <a:latin typeface="Times New Roman"/>
              <a:ea typeface="Times New Roman"/>
              <a:cs typeface="Times New Roman"/>
              <a:sym typeface="Times New Roman"/>
            </a:endParaRPr>
          </a:p>
        </p:txBody>
      </p:sp>
      <p:sp>
        <p:nvSpPr>
          <p:cNvPr id="398" name="Google Shape;398;p40"/>
          <p:cNvSpPr txBox="1"/>
          <p:nvPr/>
        </p:nvSpPr>
        <p:spPr>
          <a:xfrm>
            <a:off x="380960" y="3000372"/>
            <a:ext cx="112634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F0"/>
                </a:solidFill>
                <a:latin typeface="Times New Roman"/>
                <a:ea typeface="Times New Roman"/>
                <a:cs typeface="Times New Roman"/>
                <a:sym typeface="Times New Roman"/>
              </a:rPr>
              <a:t>1. Chiến tranh hạt nhân là hiểm họa đe dọa sự sống con người</a:t>
            </a:r>
            <a:endParaRPr sz="3200" b="1" u="sng">
              <a:solidFill>
                <a:srgbClr val="00B0F0"/>
              </a:solidFill>
              <a:latin typeface="Times New Roman"/>
              <a:ea typeface="Times New Roman"/>
              <a:cs typeface="Times New Roman"/>
              <a:sym typeface="Times New Roman"/>
            </a:endParaRPr>
          </a:p>
        </p:txBody>
      </p:sp>
      <p:sp>
        <p:nvSpPr>
          <p:cNvPr id="399" name="Google Shape;399;p40"/>
          <p:cNvSpPr/>
          <p:nvPr/>
        </p:nvSpPr>
        <p:spPr>
          <a:xfrm>
            <a:off x="595274" y="3500438"/>
            <a:ext cx="9037637" cy="126188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 Nghệ thuật: cách vào đề trực tiếp, chứng cứ xác thực, số liệu cụ thể; câu hỏi tu từ, so sánh hợp lí</a:t>
            </a:r>
            <a:endParaRPr sz="2800">
              <a:solidFill>
                <a:schemeClr val="dk1"/>
              </a:solidFill>
              <a:latin typeface="Calibri"/>
              <a:ea typeface="Calibri"/>
              <a:cs typeface="Calibri"/>
              <a:sym typeface="Calibri"/>
            </a:endParaRPr>
          </a:p>
        </p:txBody>
      </p:sp>
      <p:sp>
        <p:nvSpPr>
          <p:cNvPr id="400" name="Google Shape;400;p40"/>
          <p:cNvSpPr txBox="1"/>
          <p:nvPr/>
        </p:nvSpPr>
        <p:spPr>
          <a:xfrm>
            <a:off x="952464" y="4929198"/>
            <a:ext cx="10930014" cy="1492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rgbClr val="FF0000"/>
                </a:solidFill>
                <a:latin typeface="Times New Roman"/>
                <a:ea typeface="Times New Roman"/>
                <a:cs typeface="Times New Roman"/>
                <a:sym typeface="Times New Roman"/>
              </a:rPr>
              <a:t>Nhấn</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mạnh</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sức</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tàn</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phá</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khủng</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khiếp</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của</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kho</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vũ</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khí</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hạt</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nhân</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đối</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với</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toàn</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nhân</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loại</a:t>
            </a:r>
            <a:r>
              <a:rPr lang="en-US" sz="3200" dirty="0">
                <a:solidFill>
                  <a:srgbClr val="FF0000"/>
                </a:solidFill>
                <a:latin typeface="Times New Roman"/>
                <a:ea typeface="Times New Roman"/>
                <a:cs typeface="Times New Roman"/>
                <a:sym typeface="Times New Roman"/>
              </a:rPr>
              <a:t>.</a:t>
            </a:r>
            <a:endParaRPr sz="3200" dirty="0">
              <a:solidFill>
                <a:srgbClr val="FF0000"/>
              </a:solidFill>
              <a:latin typeface="Times New Roman"/>
              <a:ea typeface="Times New Roman"/>
              <a:cs typeface="Times New Roman"/>
              <a:sym typeface="Times New Roman"/>
            </a:endParaRPr>
          </a:p>
          <a:p>
            <a:pPr marL="0" marR="0" lvl="0" indent="0" algn="l" rtl="0">
              <a:spcBef>
                <a:spcPts val="900"/>
              </a:spcBef>
              <a:spcAft>
                <a:spcPts val="0"/>
              </a:spcAft>
              <a:buNone/>
            </a:pPr>
            <a:endParaRPr sz="1800" dirty="0">
              <a:solidFill>
                <a:srgbClr val="FF0000"/>
              </a:solidFill>
              <a:latin typeface="Calibri"/>
              <a:ea typeface="Calibri"/>
              <a:cs typeface="Calibri"/>
              <a:sym typeface="Calibri"/>
            </a:endParaRPr>
          </a:p>
        </p:txBody>
      </p:sp>
      <p:sp>
        <p:nvSpPr>
          <p:cNvPr id="401" name="Google Shape;401;p40"/>
          <p:cNvSpPr/>
          <p:nvPr/>
        </p:nvSpPr>
        <p:spPr>
          <a:xfrm>
            <a:off x="523835" y="4952154"/>
            <a:ext cx="67537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vi-VN" sz="3200" b="1" dirty="0" smtClean="0">
                <a:solidFill>
                  <a:srgbClr val="FF0000"/>
                </a:solidFill>
                <a:latin typeface="Calibri"/>
                <a:ea typeface="Calibri"/>
                <a:cs typeface="Calibri"/>
                <a:sym typeface="Calibri"/>
              </a:rPr>
              <a:t>=&gt;</a:t>
            </a:r>
            <a:endParaRPr sz="3200" b="1" dirty="0">
              <a:solidFill>
                <a:srgbClr val="FF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407" name="Google Shape;407;p41"/>
          <p:cNvGrpSpPr/>
          <p:nvPr/>
        </p:nvGrpSpPr>
        <p:grpSpPr>
          <a:xfrm>
            <a:off x="2095472" y="1571612"/>
            <a:ext cx="8643998" cy="3602182"/>
            <a:chOff x="1768764" y="1950767"/>
            <a:chExt cx="8635999" cy="3602182"/>
          </a:xfrm>
        </p:grpSpPr>
        <p:sp>
          <p:nvSpPr>
            <p:cNvPr id="408" name="Google Shape;408;p41"/>
            <p:cNvSpPr/>
            <p:nvPr/>
          </p:nvSpPr>
          <p:spPr>
            <a:xfrm>
              <a:off x="1768764" y="1950767"/>
              <a:ext cx="8635999" cy="3602182"/>
            </a:xfrm>
            <a:prstGeom prst="roundRect">
              <a:avLst>
                <a:gd name="adj" fmla="val 16667"/>
              </a:avLst>
            </a:prstGeom>
            <a:solidFill>
              <a:srgbClr val="FDE9D8"/>
            </a:solidFill>
            <a:ln w="25400" cap="flat" cmpd="sng">
              <a:solidFill>
                <a:schemeClr val="accent5"/>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409" name="Google Shape;409;p41"/>
            <p:cNvSpPr/>
            <p:nvPr/>
          </p:nvSpPr>
          <p:spPr>
            <a:xfrm>
              <a:off x="1945410" y="2120485"/>
              <a:ext cx="8289635" cy="3272397"/>
            </a:xfrm>
            <a:prstGeom prst="roundRect">
              <a:avLst>
                <a:gd name="adj" fmla="val 16667"/>
              </a:avLst>
            </a:prstGeom>
            <a:solidFill>
              <a:schemeClr val="lt1"/>
            </a:solidFill>
            <a:ln w="25400" cap="flat" cmpd="sng">
              <a:solidFill>
                <a:schemeClr val="accent5"/>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rgbClr val="FF0000"/>
                  </a:solidFill>
                  <a:latin typeface="Times New Roman"/>
                  <a:ea typeface="Times New Roman"/>
                  <a:cs typeface="Times New Roman"/>
                  <a:sym typeface="Times New Roman"/>
                </a:rPr>
                <a:t>2. Sự tốn kém và phi lí của chiến tranh hạt nhân</a:t>
              </a:r>
              <a:endParaRPr sz="5400" b="1">
                <a:solidFill>
                  <a:srgbClr val="FF0000"/>
                </a:solidFill>
                <a:latin typeface="Times New Roman"/>
                <a:ea typeface="Times New Roman"/>
                <a:cs typeface="Times New Roman"/>
                <a:sym typeface="Times New Roman"/>
              </a:endParaRPr>
            </a:p>
          </p:txBody>
        </p:sp>
      </p:grpSp>
      <p:pic>
        <p:nvPicPr>
          <p:cNvPr id="410" name="Google Shape;410;p41"/>
          <p:cNvPicPr preferRelativeResize="0"/>
          <p:nvPr/>
        </p:nvPicPr>
        <p:blipFill rotWithShape="1">
          <a:blip r:embed="rId3">
            <a:alphaModFix/>
          </a:blip>
          <a:srcRect r="6902" b="14746"/>
          <a:stretch/>
        </p:blipFill>
        <p:spPr>
          <a:xfrm rot="856389">
            <a:off x="9241798" y="-677301"/>
            <a:ext cx="2958201" cy="2708920"/>
          </a:xfrm>
          <a:prstGeom prst="rect">
            <a:avLst/>
          </a:prstGeom>
          <a:noFill/>
          <a:ln>
            <a:noFill/>
          </a:ln>
        </p:spPr>
      </p:pic>
      <p:pic>
        <p:nvPicPr>
          <p:cNvPr id="411" name="Google Shape;411;p41"/>
          <p:cNvPicPr preferRelativeResize="0"/>
          <p:nvPr/>
        </p:nvPicPr>
        <p:blipFill rotWithShape="1">
          <a:blip r:embed="rId4">
            <a:alphaModFix/>
          </a:blip>
          <a:srcRect/>
          <a:stretch/>
        </p:blipFill>
        <p:spPr>
          <a:xfrm>
            <a:off x="0" y="3279072"/>
            <a:ext cx="2452662" cy="35789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2"/>
          <p:cNvSpPr txBox="1">
            <a:spLocks noGrp="1"/>
          </p:cNvSpPr>
          <p:nvPr>
            <p:ph type="title"/>
          </p:nvPr>
        </p:nvSpPr>
        <p:spPr>
          <a:xfrm>
            <a:off x="565619" y="541421"/>
            <a:ext cx="5530381" cy="2173199"/>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4000"/>
              <a:buFont typeface="Times New Roman"/>
              <a:buNone/>
            </a:pPr>
            <a:r>
              <a:rPr lang="en-US" sz="4000" b="1">
                <a:latin typeface="Times New Roman"/>
                <a:ea typeface="Times New Roman"/>
                <a:cs typeface="Times New Roman"/>
                <a:sym typeface="Times New Roman"/>
              </a:rPr>
              <a:t>Liệt kê và so sánh chi phí cho chiến tranh và chi phí cho cuộc sống.</a:t>
            </a:r>
            <a:endParaRPr/>
          </a:p>
        </p:txBody>
      </p:sp>
      <p:pic>
        <p:nvPicPr>
          <p:cNvPr id="418" name="Google Shape;418;p42" descr="Ảnh có chứa trong nhà&#10;&#10;Mô tả được tạo tự động"/>
          <p:cNvPicPr preferRelativeResize="0">
            <a:picLocks noGrp="1"/>
          </p:cNvPicPr>
          <p:nvPr>
            <p:ph type="body" idx="1"/>
          </p:nvPr>
        </p:nvPicPr>
        <p:blipFill rotWithShape="1">
          <a:blip r:embed="rId3">
            <a:alphaModFix/>
          </a:blip>
          <a:srcRect/>
          <a:stretch/>
        </p:blipFill>
        <p:spPr>
          <a:xfrm>
            <a:off x="5745585" y="0"/>
            <a:ext cx="5880796" cy="58807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6" descr="图片包含 文字, 地图, 墙壁&#10;&#10;已生成高可信度的说明"/>
          <p:cNvPicPr preferRelativeResize="0"/>
          <p:nvPr/>
        </p:nvPicPr>
        <p:blipFill rotWithShape="1">
          <a:blip r:embed="rId3">
            <a:alphaModFix/>
          </a:blip>
          <a:srcRect/>
          <a:stretch/>
        </p:blipFill>
        <p:spPr>
          <a:xfrm rot="5400000">
            <a:off x="2665042" y="-2668958"/>
            <a:ext cx="6858000" cy="12195916"/>
          </a:xfrm>
          <a:prstGeom prst="rect">
            <a:avLst/>
          </a:prstGeom>
          <a:noFill/>
          <a:ln>
            <a:noFill/>
          </a:ln>
        </p:spPr>
      </p:pic>
      <p:sp>
        <p:nvSpPr>
          <p:cNvPr id="126" name="Google Shape;126;p16"/>
          <p:cNvSpPr/>
          <p:nvPr/>
        </p:nvSpPr>
        <p:spPr>
          <a:xfrm>
            <a:off x="4095736" y="642918"/>
            <a:ext cx="6572296" cy="455509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0" u="sng" strike="noStrike" cap="none">
                <a:solidFill>
                  <a:srgbClr val="7030A0"/>
                </a:solidFill>
                <a:latin typeface="Times New Roman"/>
                <a:ea typeface="Times New Roman"/>
                <a:cs typeface="Times New Roman"/>
                <a:sym typeface="Times New Roman"/>
              </a:rPr>
              <a:t>Bài 2 – Văn bản:</a:t>
            </a:r>
            <a:endParaRPr/>
          </a:p>
          <a:p>
            <a:pPr marL="0" marR="0" lvl="0" indent="0" algn="ctr" rtl="0">
              <a:spcBef>
                <a:spcPts val="0"/>
              </a:spcBef>
              <a:spcAft>
                <a:spcPts val="0"/>
              </a:spcAft>
              <a:buNone/>
            </a:pPr>
            <a:endParaRPr sz="3200" b="1" i="0" u="sng" strike="noStrike" cap="none">
              <a:solidFill>
                <a:srgbClr val="FF0000"/>
              </a:solidFill>
              <a:latin typeface="Arima Madurai"/>
              <a:ea typeface="Arima Madurai"/>
              <a:cs typeface="Arima Madurai"/>
              <a:sym typeface="Arima Madurai"/>
            </a:endParaRPr>
          </a:p>
          <a:p>
            <a:pPr marL="0" marR="0" lvl="0" indent="0" algn="ctr" rtl="0">
              <a:spcBef>
                <a:spcPts val="0"/>
              </a:spcBef>
              <a:spcAft>
                <a:spcPts val="0"/>
              </a:spcAft>
              <a:buNone/>
            </a:pPr>
            <a:r>
              <a:rPr lang="en-US" sz="5400" b="1" i="0" u="none" strike="noStrike" cap="none">
                <a:solidFill>
                  <a:srgbClr val="FF0000"/>
                </a:solidFill>
                <a:latin typeface="Times New Roman"/>
                <a:ea typeface="Times New Roman"/>
                <a:cs typeface="Times New Roman"/>
                <a:sym typeface="Times New Roman"/>
              </a:rPr>
              <a:t>ĐẤU TRANH CHO MỘT THẾ GIỚI HÒA BÌNH </a:t>
            </a:r>
            <a:endParaRPr/>
          </a:p>
          <a:p>
            <a:pPr marL="0" marR="0" lvl="0" indent="0" algn="ctr" rtl="0">
              <a:spcBef>
                <a:spcPts val="0"/>
              </a:spcBef>
              <a:spcAft>
                <a:spcPts val="0"/>
              </a:spcAft>
              <a:buNone/>
            </a:pPr>
            <a:r>
              <a:rPr lang="en-US" sz="3200" b="1" i="0" u="none" strike="noStrike" cap="none">
                <a:solidFill>
                  <a:schemeClr val="dk1"/>
                </a:solidFill>
                <a:latin typeface="Times New Roman"/>
                <a:ea typeface="Times New Roman"/>
                <a:cs typeface="Times New Roman"/>
                <a:sym typeface="Times New Roman"/>
              </a:rPr>
              <a:t>				(G.G. Mác-két)</a:t>
            </a:r>
            <a:endParaRPr sz="3200" b="1" i="0" u="none" strike="noStrike" cap="none">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i="0" u="sng" strike="noStrike" cap="none">
              <a:solidFill>
                <a:srgbClr val="FF0000"/>
              </a:solidFill>
              <a:latin typeface="Arima Madurai"/>
              <a:ea typeface="Arima Madurai"/>
              <a:cs typeface="Arima Madurai"/>
              <a:sym typeface="Arima Madurai"/>
            </a:endParaRPr>
          </a:p>
        </p:txBody>
      </p:sp>
      <p:pic>
        <p:nvPicPr>
          <p:cNvPr id="127" name="Google Shape;127;p16" descr="hoa-binh"/>
          <p:cNvPicPr preferRelativeResize="0"/>
          <p:nvPr/>
        </p:nvPicPr>
        <p:blipFill rotWithShape="1">
          <a:blip r:embed="rId4">
            <a:alphaModFix/>
          </a:blip>
          <a:srcRect/>
          <a:stretch/>
        </p:blipFill>
        <p:spPr>
          <a:xfrm>
            <a:off x="0" y="0"/>
            <a:ext cx="4095736"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3"/>
          <p:cNvSpPr txBox="1"/>
          <p:nvPr/>
        </p:nvSpPr>
        <p:spPr>
          <a:xfrm>
            <a:off x="523836" y="142852"/>
            <a:ext cx="10209078" cy="646331"/>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600" b="1">
                <a:solidFill>
                  <a:srgbClr val="333399"/>
                </a:solidFill>
                <a:latin typeface="Times New Roman"/>
                <a:ea typeface="Times New Roman"/>
                <a:cs typeface="Times New Roman"/>
                <a:sym typeface="Times New Roman"/>
              </a:rPr>
              <a:t>SỰ TỐN KÉM CỦA CHIẾN TRANH HẠT NHÂN</a:t>
            </a:r>
            <a:endParaRPr/>
          </a:p>
        </p:txBody>
      </p:sp>
      <p:grpSp>
        <p:nvGrpSpPr>
          <p:cNvPr id="425" name="Google Shape;425;p43"/>
          <p:cNvGrpSpPr/>
          <p:nvPr/>
        </p:nvGrpSpPr>
        <p:grpSpPr>
          <a:xfrm>
            <a:off x="3059951" y="1340768"/>
            <a:ext cx="2911908" cy="3950603"/>
            <a:chOff x="3799794" y="3113088"/>
            <a:chExt cx="2537130" cy="3824768"/>
          </a:xfrm>
        </p:grpSpPr>
        <p:grpSp>
          <p:nvGrpSpPr>
            <p:cNvPr id="426" name="Google Shape;426;p43"/>
            <p:cNvGrpSpPr/>
            <p:nvPr/>
          </p:nvGrpSpPr>
          <p:grpSpPr>
            <a:xfrm>
              <a:off x="3935414" y="3113088"/>
              <a:ext cx="2357437" cy="3516312"/>
              <a:chOff x="457200" y="1239996"/>
              <a:chExt cx="2177144" cy="2804886"/>
            </a:xfrm>
          </p:grpSpPr>
          <p:sp>
            <p:nvSpPr>
              <p:cNvPr id="427" name="Google Shape;427;p43"/>
              <p:cNvSpPr/>
              <p:nvPr/>
            </p:nvSpPr>
            <p:spPr>
              <a:xfrm>
                <a:off x="457200" y="1239996"/>
                <a:ext cx="2177144" cy="2804886"/>
              </a:xfrm>
              <a:prstGeom prst="rect">
                <a:avLst/>
              </a:prstGeom>
              <a:solidFill>
                <a:srgbClr val="F2DADA"/>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28" name="Google Shape;428;p43"/>
              <p:cNvSpPr/>
              <p:nvPr/>
            </p:nvSpPr>
            <p:spPr>
              <a:xfrm>
                <a:off x="536369" y="1340034"/>
                <a:ext cx="2018806" cy="2602276"/>
              </a:xfrm>
              <a:prstGeom prst="rect">
                <a:avLst/>
              </a:prstGeom>
              <a:solidFill>
                <a:srgbClr val="F2DADA"/>
              </a:solidFill>
              <a:ln w="19050" cap="flat" cmpd="sng">
                <a:solidFill>
                  <a:srgbClr val="93B3D7"/>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grpSp>
          <p:nvGrpSpPr>
            <p:cNvPr id="429" name="Google Shape;429;p43"/>
            <p:cNvGrpSpPr/>
            <p:nvPr/>
          </p:nvGrpSpPr>
          <p:grpSpPr>
            <a:xfrm rot="10800000" flipH="1">
              <a:off x="3799794" y="3124200"/>
              <a:ext cx="2313902" cy="858114"/>
              <a:chOff x="4750370" y="2409628"/>
              <a:chExt cx="2875539" cy="853525"/>
            </a:xfrm>
          </p:grpSpPr>
          <p:grpSp>
            <p:nvGrpSpPr>
              <p:cNvPr id="430" name="Google Shape;430;p43"/>
              <p:cNvGrpSpPr/>
              <p:nvPr/>
            </p:nvGrpSpPr>
            <p:grpSpPr>
              <a:xfrm rot="10800000" flipH="1">
                <a:off x="4750370" y="2409628"/>
                <a:ext cx="2875539" cy="804495"/>
                <a:chOff x="2273808" y="3328416"/>
                <a:chExt cx="2127504" cy="713232"/>
              </a:xfrm>
            </p:grpSpPr>
            <p:pic>
              <p:nvPicPr>
                <p:cNvPr id="431" name="Google Shape;431;p43"/>
                <p:cNvPicPr preferRelativeResize="0"/>
                <p:nvPr/>
              </p:nvPicPr>
              <p:blipFill rotWithShape="1">
                <a:blip r:embed="rId3">
                  <a:alphaModFix/>
                </a:blip>
                <a:srcRect/>
                <a:stretch/>
              </p:blipFill>
              <p:spPr>
                <a:xfrm>
                  <a:off x="2273808" y="3328416"/>
                  <a:ext cx="2127504" cy="713232"/>
                </a:xfrm>
                <a:prstGeom prst="rect">
                  <a:avLst/>
                </a:prstGeom>
                <a:noFill/>
                <a:ln>
                  <a:noFill/>
                </a:ln>
              </p:spPr>
            </p:pic>
            <p:sp>
              <p:nvSpPr>
                <p:cNvPr id="432" name="Google Shape;432;p43"/>
                <p:cNvSpPr txBox="1"/>
                <p:nvPr/>
              </p:nvSpPr>
              <p:spPr>
                <a:xfrm>
                  <a:off x="2288919" y="3342354"/>
                  <a:ext cx="2096123" cy="6817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sp>
            <p:nvSpPr>
              <p:cNvPr id="433" name="Google Shape;433;p43"/>
              <p:cNvSpPr/>
              <p:nvPr/>
            </p:nvSpPr>
            <p:spPr>
              <a:xfrm>
                <a:off x="4763053" y="3083146"/>
                <a:ext cx="303815" cy="180007"/>
              </a:xfrm>
              <a:prstGeom prst="pie">
                <a:avLst>
                  <a:gd name="adj1" fmla="val 5429925"/>
                  <a:gd name="adj2" fmla="val 16200000"/>
                </a:avLst>
              </a:prstGeom>
              <a:solidFill>
                <a:srgbClr val="2440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grpSp>
        <p:sp>
          <p:nvSpPr>
            <p:cNvPr id="434" name="Google Shape;434;p43"/>
            <p:cNvSpPr txBox="1"/>
            <p:nvPr/>
          </p:nvSpPr>
          <p:spPr>
            <a:xfrm>
              <a:off x="4419600" y="3360603"/>
              <a:ext cx="804772" cy="62574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Y TẾ</a:t>
              </a:r>
              <a:endParaRPr/>
            </a:p>
          </p:txBody>
        </p:sp>
        <p:sp>
          <p:nvSpPr>
            <p:cNvPr id="435" name="Google Shape;435;p43"/>
            <p:cNvSpPr/>
            <p:nvPr/>
          </p:nvSpPr>
          <p:spPr>
            <a:xfrm>
              <a:off x="3898524" y="3868731"/>
              <a:ext cx="2438400" cy="3069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1">
                <a:solidFill>
                  <a:srgbClr val="333399"/>
                </a:solidFill>
                <a:latin typeface="Arial"/>
                <a:ea typeface="Arial"/>
                <a:cs typeface="Arial"/>
                <a:sym typeface="Arial"/>
              </a:endParaRPr>
            </a:p>
            <a:p>
              <a:pPr marL="0" marR="0" lvl="0" indent="0" algn="ctr" rtl="0">
                <a:spcBef>
                  <a:spcPts val="0"/>
                </a:spcBef>
                <a:spcAft>
                  <a:spcPts val="0"/>
                </a:spcAft>
                <a:buNone/>
              </a:pPr>
              <a:r>
                <a:rPr lang="en-US" sz="2800" b="1">
                  <a:solidFill>
                    <a:srgbClr val="333399"/>
                  </a:solidFill>
                  <a:latin typeface="Times New Roman"/>
                  <a:ea typeface="Times New Roman"/>
                  <a:cs typeface="Times New Roman"/>
                  <a:sym typeface="Times New Roman"/>
                </a:rPr>
                <a:t>Phòng bệnh 14 năm, bảo vệ hơn 1 tỉ người, cứu hơn 14 triệu trẻ em</a:t>
              </a:r>
              <a:endParaRPr sz="2800" b="1">
                <a:solidFill>
                  <a:srgbClr val="333399"/>
                </a:solidFill>
                <a:latin typeface="Times New Roman"/>
                <a:ea typeface="Times New Roman"/>
                <a:cs typeface="Times New Roman"/>
                <a:sym typeface="Times New Roman"/>
              </a:endParaRPr>
            </a:p>
            <a:p>
              <a:pPr marL="0" marR="0" lvl="0" indent="0" algn="ctr" rtl="0">
                <a:spcBef>
                  <a:spcPts val="0"/>
                </a:spcBef>
                <a:spcAft>
                  <a:spcPts val="0"/>
                </a:spcAft>
                <a:buNone/>
              </a:pPr>
              <a:endParaRPr sz="2800" b="1">
                <a:solidFill>
                  <a:srgbClr val="333399"/>
                </a:solidFill>
                <a:latin typeface="Arial"/>
                <a:ea typeface="Arial"/>
                <a:cs typeface="Arial"/>
                <a:sym typeface="Arial"/>
              </a:endParaRPr>
            </a:p>
          </p:txBody>
        </p:sp>
      </p:grpSp>
      <p:grpSp>
        <p:nvGrpSpPr>
          <p:cNvPr id="436" name="Google Shape;436;p43"/>
          <p:cNvGrpSpPr/>
          <p:nvPr/>
        </p:nvGrpSpPr>
        <p:grpSpPr>
          <a:xfrm>
            <a:off x="5957647" y="1052736"/>
            <a:ext cx="2979648" cy="4031873"/>
            <a:chOff x="5782675" y="1868424"/>
            <a:chExt cx="2596151" cy="3903450"/>
          </a:xfrm>
        </p:grpSpPr>
        <p:grpSp>
          <p:nvGrpSpPr>
            <p:cNvPr id="437" name="Google Shape;437;p43"/>
            <p:cNvGrpSpPr/>
            <p:nvPr/>
          </p:nvGrpSpPr>
          <p:grpSpPr>
            <a:xfrm>
              <a:off x="6019801" y="2057400"/>
              <a:ext cx="2359025" cy="3505200"/>
              <a:chOff x="457200" y="1239996"/>
              <a:chExt cx="2177144" cy="2804886"/>
            </a:xfrm>
          </p:grpSpPr>
          <p:sp>
            <p:nvSpPr>
              <p:cNvPr id="438" name="Google Shape;438;p43"/>
              <p:cNvSpPr/>
              <p:nvPr/>
            </p:nvSpPr>
            <p:spPr>
              <a:xfrm>
                <a:off x="457200" y="1239996"/>
                <a:ext cx="2177144" cy="2804886"/>
              </a:xfrm>
              <a:prstGeom prst="rect">
                <a:avLst/>
              </a:prstGeom>
              <a:solidFill>
                <a:srgbClr val="F2DADA"/>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39" name="Google Shape;439;p43"/>
              <p:cNvSpPr/>
              <p:nvPr/>
            </p:nvSpPr>
            <p:spPr>
              <a:xfrm>
                <a:off x="536316" y="1340352"/>
                <a:ext cx="2018913" cy="2601633"/>
              </a:xfrm>
              <a:prstGeom prst="rect">
                <a:avLst/>
              </a:prstGeom>
              <a:solidFill>
                <a:srgbClr val="F2DADA"/>
              </a:solidFill>
              <a:ln w="19050" cap="flat" cmpd="sng">
                <a:solidFill>
                  <a:srgbClr val="D99593"/>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grpSp>
          <p:nvGrpSpPr>
            <p:cNvPr id="440" name="Google Shape;440;p43"/>
            <p:cNvGrpSpPr/>
            <p:nvPr/>
          </p:nvGrpSpPr>
          <p:grpSpPr>
            <a:xfrm rot="10800000" flipH="1">
              <a:off x="5782675" y="2057401"/>
              <a:ext cx="2313902" cy="856962"/>
              <a:chOff x="4752458" y="2410773"/>
              <a:chExt cx="2875539" cy="852380"/>
            </a:xfrm>
          </p:grpSpPr>
          <p:grpSp>
            <p:nvGrpSpPr>
              <p:cNvPr id="441" name="Google Shape;441;p43"/>
              <p:cNvGrpSpPr/>
              <p:nvPr/>
            </p:nvGrpSpPr>
            <p:grpSpPr>
              <a:xfrm rot="10800000" flipH="1">
                <a:off x="4752458" y="2410773"/>
                <a:ext cx="2875539" cy="799262"/>
                <a:chOff x="4322064" y="2290640"/>
                <a:chExt cx="2127504" cy="708593"/>
              </a:xfrm>
            </p:grpSpPr>
            <p:pic>
              <p:nvPicPr>
                <p:cNvPr id="442" name="Google Shape;442;p43"/>
                <p:cNvPicPr preferRelativeResize="0"/>
                <p:nvPr/>
              </p:nvPicPr>
              <p:blipFill rotWithShape="1">
                <a:blip r:embed="rId4">
                  <a:alphaModFix/>
                </a:blip>
                <a:srcRect/>
                <a:stretch/>
              </p:blipFill>
              <p:spPr>
                <a:xfrm>
                  <a:off x="4322064" y="2290640"/>
                  <a:ext cx="2127504" cy="708593"/>
                </a:xfrm>
                <a:prstGeom prst="rect">
                  <a:avLst/>
                </a:prstGeom>
                <a:noFill/>
                <a:ln>
                  <a:noFill/>
                </a:ln>
              </p:spPr>
            </p:pic>
            <p:sp>
              <p:nvSpPr>
                <p:cNvPr id="443" name="Google Shape;443;p43"/>
                <p:cNvSpPr txBox="1"/>
                <p:nvPr/>
              </p:nvSpPr>
              <p:spPr>
                <a:xfrm>
                  <a:off x="4335630" y="2300952"/>
                  <a:ext cx="2096123" cy="6817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sp>
            <p:nvSpPr>
              <p:cNvPr id="444" name="Google Shape;444;p43"/>
              <p:cNvSpPr/>
              <p:nvPr/>
            </p:nvSpPr>
            <p:spPr>
              <a:xfrm>
                <a:off x="4763053" y="3083146"/>
                <a:ext cx="303815" cy="180007"/>
              </a:xfrm>
              <a:prstGeom prst="pie">
                <a:avLst>
                  <a:gd name="adj1" fmla="val 5429925"/>
                  <a:gd name="adj2" fmla="val 16200000"/>
                </a:avLst>
              </a:prstGeom>
              <a:solidFill>
                <a:srgbClr val="6324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grpSp>
        <p:sp>
          <p:nvSpPr>
            <p:cNvPr id="445" name="Google Shape;445;p43"/>
            <p:cNvSpPr txBox="1"/>
            <p:nvPr/>
          </p:nvSpPr>
          <p:spPr>
            <a:xfrm>
              <a:off x="5965961" y="2292644"/>
              <a:ext cx="2007686" cy="56614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THỰC PHẨM</a:t>
              </a:r>
              <a:endParaRPr/>
            </a:p>
          </p:txBody>
        </p:sp>
        <p:sp>
          <p:nvSpPr>
            <p:cNvPr id="446" name="Google Shape;446;p43"/>
            <p:cNvSpPr/>
            <p:nvPr/>
          </p:nvSpPr>
          <p:spPr>
            <a:xfrm>
              <a:off x="6338268" y="1868424"/>
              <a:ext cx="1808783" cy="39034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1">
                <a:solidFill>
                  <a:srgbClr val="333399"/>
                </a:solidFill>
                <a:latin typeface="Arial"/>
                <a:ea typeface="Arial"/>
                <a:cs typeface="Arial"/>
                <a:sym typeface="Arial"/>
              </a:endParaRPr>
            </a:p>
            <a:p>
              <a:pPr marL="0" marR="0" lvl="0" indent="0" algn="ctr" rtl="0">
                <a:spcBef>
                  <a:spcPts val="0"/>
                </a:spcBef>
                <a:spcAft>
                  <a:spcPts val="0"/>
                </a:spcAft>
                <a:buNone/>
              </a:pPr>
              <a:endParaRPr sz="3200" b="1">
                <a:solidFill>
                  <a:srgbClr val="333399"/>
                </a:solidFill>
                <a:latin typeface="Arial"/>
                <a:ea typeface="Arial"/>
                <a:cs typeface="Arial"/>
                <a:sym typeface="Arial"/>
              </a:endParaRPr>
            </a:p>
            <a:p>
              <a:pPr marL="0" marR="0" lvl="0" indent="0" algn="ctr" rtl="0">
                <a:spcBef>
                  <a:spcPts val="0"/>
                </a:spcBef>
                <a:spcAft>
                  <a:spcPts val="0"/>
                </a:spcAft>
                <a:buNone/>
              </a:pPr>
              <a:r>
                <a:rPr lang="en-US" sz="3200" b="1">
                  <a:solidFill>
                    <a:srgbClr val="333399"/>
                  </a:solidFill>
                  <a:latin typeface="Times New Roman"/>
                  <a:ea typeface="Times New Roman"/>
                  <a:cs typeface="Times New Roman"/>
                  <a:sym typeface="Times New Roman"/>
                </a:rPr>
                <a:t>Cứu 575 triệu người suy dinh dưỡng</a:t>
              </a:r>
              <a:endParaRPr sz="3200" b="1">
                <a:solidFill>
                  <a:srgbClr val="333399"/>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333399"/>
                </a:solidFill>
                <a:latin typeface="Arial"/>
                <a:ea typeface="Arial"/>
                <a:cs typeface="Arial"/>
                <a:sym typeface="Arial"/>
              </a:endParaRPr>
            </a:p>
          </p:txBody>
        </p:sp>
      </p:grpSp>
      <p:grpSp>
        <p:nvGrpSpPr>
          <p:cNvPr id="447" name="Google Shape;447;p43"/>
          <p:cNvGrpSpPr/>
          <p:nvPr/>
        </p:nvGrpSpPr>
        <p:grpSpPr>
          <a:xfrm>
            <a:off x="9028870" y="924947"/>
            <a:ext cx="2993496" cy="3667678"/>
            <a:chOff x="8903961" y="924947"/>
            <a:chExt cx="3118468" cy="3667678"/>
          </a:xfrm>
        </p:grpSpPr>
        <p:grpSp>
          <p:nvGrpSpPr>
            <p:cNvPr id="448" name="Google Shape;448;p43"/>
            <p:cNvGrpSpPr/>
            <p:nvPr/>
          </p:nvGrpSpPr>
          <p:grpSpPr>
            <a:xfrm>
              <a:off x="9134865" y="972104"/>
              <a:ext cx="2886051" cy="3620521"/>
              <a:chOff x="457200" y="1239996"/>
              <a:chExt cx="2177144" cy="2804886"/>
            </a:xfrm>
          </p:grpSpPr>
          <p:sp>
            <p:nvSpPr>
              <p:cNvPr id="449" name="Google Shape;449;p43"/>
              <p:cNvSpPr/>
              <p:nvPr/>
            </p:nvSpPr>
            <p:spPr>
              <a:xfrm>
                <a:off x="457200" y="1239996"/>
                <a:ext cx="2177144" cy="2804886"/>
              </a:xfrm>
              <a:prstGeom prst="rect">
                <a:avLst/>
              </a:prstGeom>
              <a:solidFill>
                <a:srgbClr val="F2DADA"/>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50" name="Google Shape;450;p43"/>
              <p:cNvSpPr/>
              <p:nvPr/>
            </p:nvSpPr>
            <p:spPr>
              <a:xfrm>
                <a:off x="536919" y="1340352"/>
                <a:ext cx="2017707" cy="2601633"/>
              </a:xfrm>
              <a:prstGeom prst="rect">
                <a:avLst/>
              </a:prstGeom>
              <a:solidFill>
                <a:srgbClr val="F2DADA"/>
              </a:solidFill>
              <a:ln w="19050" cap="flat" cmpd="sng">
                <a:solidFill>
                  <a:srgbClr val="93B3D7"/>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grpSp>
          <p:nvGrpSpPr>
            <p:cNvPr id="451" name="Google Shape;451;p43"/>
            <p:cNvGrpSpPr/>
            <p:nvPr/>
          </p:nvGrpSpPr>
          <p:grpSpPr>
            <a:xfrm rot="10800000" flipH="1">
              <a:off x="8903961" y="924947"/>
              <a:ext cx="2236772" cy="855977"/>
              <a:chOff x="4746305" y="2411753"/>
              <a:chExt cx="2875539" cy="851400"/>
            </a:xfrm>
          </p:grpSpPr>
          <p:grpSp>
            <p:nvGrpSpPr>
              <p:cNvPr id="452" name="Google Shape;452;p43"/>
              <p:cNvGrpSpPr/>
              <p:nvPr/>
            </p:nvGrpSpPr>
            <p:grpSpPr>
              <a:xfrm rot="10800000" flipH="1">
                <a:off x="4746305" y="2411753"/>
                <a:ext cx="2875539" cy="804495"/>
                <a:chOff x="6364224" y="1261872"/>
                <a:chExt cx="2127504" cy="713232"/>
              </a:xfrm>
            </p:grpSpPr>
            <p:pic>
              <p:nvPicPr>
                <p:cNvPr id="453" name="Google Shape;453;p43"/>
                <p:cNvPicPr preferRelativeResize="0"/>
                <p:nvPr/>
              </p:nvPicPr>
              <p:blipFill rotWithShape="1">
                <a:blip r:embed="rId3">
                  <a:alphaModFix/>
                </a:blip>
                <a:srcRect/>
                <a:stretch/>
              </p:blipFill>
              <p:spPr>
                <a:xfrm>
                  <a:off x="6364224" y="1261872"/>
                  <a:ext cx="2127504" cy="713232"/>
                </a:xfrm>
                <a:prstGeom prst="rect">
                  <a:avLst/>
                </a:prstGeom>
                <a:noFill/>
                <a:ln>
                  <a:noFill/>
                </a:ln>
              </p:spPr>
            </p:pic>
            <p:sp>
              <p:nvSpPr>
                <p:cNvPr id="454" name="Google Shape;454;p43"/>
                <p:cNvSpPr txBox="1"/>
                <p:nvPr/>
              </p:nvSpPr>
              <p:spPr>
                <a:xfrm>
                  <a:off x="6382342" y="1277694"/>
                  <a:ext cx="2096123" cy="6817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sp>
            <p:nvSpPr>
              <p:cNvPr id="455" name="Google Shape;455;p43"/>
              <p:cNvSpPr/>
              <p:nvPr/>
            </p:nvSpPr>
            <p:spPr>
              <a:xfrm>
                <a:off x="4763053" y="3083146"/>
                <a:ext cx="304087" cy="180007"/>
              </a:xfrm>
              <a:prstGeom prst="pie">
                <a:avLst>
                  <a:gd name="adj1" fmla="val 5429925"/>
                  <a:gd name="adj2" fmla="val 16200000"/>
                </a:avLst>
              </a:prstGeom>
              <a:solidFill>
                <a:srgbClr val="2440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grpSp>
        <p:sp>
          <p:nvSpPr>
            <p:cNvPr id="456" name="Google Shape;456;p43"/>
            <p:cNvSpPr txBox="1"/>
            <p:nvPr/>
          </p:nvSpPr>
          <p:spPr>
            <a:xfrm>
              <a:off x="9065704" y="1141109"/>
              <a:ext cx="1990885" cy="584775"/>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GIÁO DỤC</a:t>
              </a:r>
              <a:endParaRPr/>
            </a:p>
          </p:txBody>
        </p:sp>
        <p:sp>
          <p:nvSpPr>
            <p:cNvPr id="457" name="Google Shape;457;p43"/>
            <p:cNvSpPr/>
            <p:nvPr/>
          </p:nvSpPr>
          <p:spPr>
            <a:xfrm>
              <a:off x="9197566" y="2071678"/>
              <a:ext cx="2824863" cy="206210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333399"/>
                  </a:solidFill>
                  <a:latin typeface="Times New Roman"/>
                  <a:ea typeface="Times New Roman"/>
                  <a:cs typeface="Times New Roman"/>
                  <a:sym typeface="Times New Roman"/>
                </a:rPr>
                <a:t>Xóa nạn mù chữ cho toàn thế giới</a:t>
              </a:r>
              <a:endParaRPr sz="3200" b="1">
                <a:solidFill>
                  <a:srgbClr val="333399"/>
                </a:solidFill>
                <a:latin typeface="Times New Roman"/>
                <a:ea typeface="Times New Roman"/>
                <a:cs typeface="Times New Roman"/>
                <a:sym typeface="Times New Roman"/>
              </a:endParaRPr>
            </a:p>
            <a:p>
              <a:pPr marL="0" marR="0" lvl="0" indent="0" algn="ctr" rtl="0">
                <a:spcBef>
                  <a:spcPts val="0"/>
                </a:spcBef>
                <a:spcAft>
                  <a:spcPts val="0"/>
                </a:spcAft>
                <a:buNone/>
              </a:pPr>
              <a:endParaRPr sz="3200" b="1">
                <a:solidFill>
                  <a:srgbClr val="333399"/>
                </a:solidFill>
                <a:latin typeface="Arial"/>
                <a:ea typeface="Arial"/>
                <a:cs typeface="Arial"/>
                <a:sym typeface="Arial"/>
              </a:endParaRPr>
            </a:p>
          </p:txBody>
        </p:sp>
      </p:grpSp>
      <p:grpSp>
        <p:nvGrpSpPr>
          <p:cNvPr id="458" name="Google Shape;458;p43"/>
          <p:cNvGrpSpPr/>
          <p:nvPr/>
        </p:nvGrpSpPr>
        <p:grpSpPr>
          <a:xfrm>
            <a:off x="-11794" y="1628800"/>
            <a:ext cx="2894204" cy="3226986"/>
            <a:chOff x="1513724" y="3747447"/>
            <a:chExt cx="2521703" cy="3124200"/>
          </a:xfrm>
        </p:grpSpPr>
        <p:grpSp>
          <p:nvGrpSpPr>
            <p:cNvPr id="459" name="Google Shape;459;p43"/>
            <p:cNvGrpSpPr/>
            <p:nvPr/>
          </p:nvGrpSpPr>
          <p:grpSpPr>
            <a:xfrm>
              <a:off x="1676401" y="3747447"/>
              <a:ext cx="2359025" cy="3124200"/>
              <a:chOff x="457200" y="1239996"/>
              <a:chExt cx="2177144" cy="2804886"/>
            </a:xfrm>
          </p:grpSpPr>
          <p:sp>
            <p:nvSpPr>
              <p:cNvPr id="460" name="Google Shape;460;p43"/>
              <p:cNvSpPr/>
              <p:nvPr/>
            </p:nvSpPr>
            <p:spPr>
              <a:xfrm>
                <a:off x="457200" y="1239996"/>
                <a:ext cx="2177144" cy="2804886"/>
              </a:xfrm>
              <a:prstGeom prst="rect">
                <a:avLst/>
              </a:prstGeom>
              <a:solidFill>
                <a:srgbClr val="F2DADA"/>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33399"/>
                  </a:solidFill>
                  <a:latin typeface="Arial"/>
                  <a:ea typeface="Arial"/>
                  <a:cs typeface="Arial"/>
                  <a:sym typeface="Arial"/>
                </a:endParaRPr>
              </a:p>
            </p:txBody>
          </p:sp>
          <p:sp>
            <p:nvSpPr>
              <p:cNvPr id="461" name="Google Shape;461;p43"/>
              <p:cNvSpPr/>
              <p:nvPr/>
            </p:nvSpPr>
            <p:spPr>
              <a:xfrm>
                <a:off x="536316" y="1339763"/>
                <a:ext cx="2018913" cy="2602501"/>
              </a:xfrm>
              <a:prstGeom prst="rect">
                <a:avLst/>
              </a:prstGeom>
              <a:solidFill>
                <a:srgbClr val="F2DADA"/>
              </a:solidFill>
              <a:ln w="19050" cap="flat" cmpd="sng">
                <a:solidFill>
                  <a:srgbClr val="D99593"/>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33399"/>
                  </a:solidFill>
                  <a:latin typeface="Arial"/>
                  <a:ea typeface="Arial"/>
                  <a:cs typeface="Arial"/>
                  <a:sym typeface="Arial"/>
                </a:endParaRPr>
              </a:p>
            </p:txBody>
          </p:sp>
        </p:grpSp>
        <p:grpSp>
          <p:nvGrpSpPr>
            <p:cNvPr id="462" name="Google Shape;462;p43"/>
            <p:cNvGrpSpPr/>
            <p:nvPr/>
          </p:nvGrpSpPr>
          <p:grpSpPr>
            <a:xfrm rot="10800000" flipH="1">
              <a:off x="1513724" y="3747447"/>
              <a:ext cx="2391032" cy="833577"/>
              <a:chOff x="4750694" y="2409791"/>
              <a:chExt cx="2875539" cy="853362"/>
            </a:xfrm>
          </p:grpSpPr>
          <p:grpSp>
            <p:nvGrpSpPr>
              <p:cNvPr id="463" name="Google Shape;463;p43"/>
              <p:cNvGrpSpPr/>
              <p:nvPr/>
            </p:nvGrpSpPr>
            <p:grpSpPr>
              <a:xfrm rot="10800000" flipH="1">
                <a:off x="4750694" y="2409791"/>
                <a:ext cx="2875539" cy="804495"/>
                <a:chOff x="219456" y="4376928"/>
                <a:chExt cx="2127504" cy="713232"/>
              </a:xfrm>
            </p:grpSpPr>
            <p:pic>
              <p:nvPicPr>
                <p:cNvPr id="464" name="Google Shape;464;p43"/>
                <p:cNvPicPr preferRelativeResize="0"/>
                <p:nvPr/>
              </p:nvPicPr>
              <p:blipFill rotWithShape="1">
                <a:blip r:embed="rId4">
                  <a:alphaModFix/>
                </a:blip>
                <a:srcRect/>
                <a:stretch/>
              </p:blipFill>
              <p:spPr>
                <a:xfrm>
                  <a:off x="219456" y="4376928"/>
                  <a:ext cx="2127504" cy="713232"/>
                </a:xfrm>
                <a:prstGeom prst="rect">
                  <a:avLst/>
                </a:prstGeom>
                <a:noFill/>
                <a:ln>
                  <a:noFill/>
                </a:ln>
              </p:spPr>
            </p:pic>
            <p:sp>
              <p:nvSpPr>
                <p:cNvPr id="465" name="Google Shape;465;p43"/>
                <p:cNvSpPr txBox="1"/>
                <p:nvPr/>
              </p:nvSpPr>
              <p:spPr>
                <a:xfrm>
                  <a:off x="234327" y="4391010"/>
                  <a:ext cx="2096123" cy="6817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sp>
            <p:nvSpPr>
              <p:cNvPr id="466" name="Google Shape;466;p43"/>
              <p:cNvSpPr/>
              <p:nvPr/>
            </p:nvSpPr>
            <p:spPr>
              <a:xfrm>
                <a:off x="4763053" y="3084383"/>
                <a:ext cx="303561" cy="178770"/>
              </a:xfrm>
              <a:prstGeom prst="pie">
                <a:avLst>
                  <a:gd name="adj1" fmla="val 5429925"/>
                  <a:gd name="adj2" fmla="val 16200000"/>
                </a:avLst>
              </a:prstGeom>
              <a:solidFill>
                <a:srgbClr val="6324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grpSp>
        <p:sp>
          <p:nvSpPr>
            <p:cNvPr id="467" name="Google Shape;467;p43"/>
            <p:cNvSpPr txBox="1"/>
            <p:nvPr/>
          </p:nvSpPr>
          <p:spPr>
            <a:xfrm>
              <a:off x="1828800" y="3982691"/>
              <a:ext cx="1450041" cy="56614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CỨU TRỢ</a:t>
              </a:r>
              <a:endParaRPr/>
            </a:p>
          </p:txBody>
        </p:sp>
        <p:sp>
          <p:nvSpPr>
            <p:cNvPr id="468" name="Google Shape;468;p43"/>
            <p:cNvSpPr/>
            <p:nvPr/>
          </p:nvSpPr>
          <p:spPr>
            <a:xfrm>
              <a:off x="1731441" y="4686193"/>
              <a:ext cx="2178523" cy="199642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333399"/>
                  </a:solidFill>
                  <a:latin typeface="Times New Roman"/>
                  <a:ea typeface="Times New Roman"/>
                  <a:cs typeface="Times New Roman"/>
                  <a:sym typeface="Times New Roman"/>
                </a:rPr>
                <a:t>500 triệu trẻ em - 100 tỉ đô la</a:t>
              </a:r>
              <a:endParaRPr/>
            </a:p>
            <a:p>
              <a:pPr marL="0" marR="0" lvl="0" indent="0" algn="ctr" rtl="0">
                <a:spcBef>
                  <a:spcPts val="0"/>
                </a:spcBef>
                <a:spcAft>
                  <a:spcPts val="0"/>
                </a:spcAft>
                <a:buNone/>
              </a:pPr>
              <a:endParaRPr sz="3200" b="1">
                <a:solidFill>
                  <a:srgbClr val="333399"/>
                </a:solidFill>
                <a:latin typeface="Arial"/>
                <a:ea typeface="Arial"/>
                <a:cs typeface="Arial"/>
                <a:sym typeface="Arial"/>
              </a:endParaRPr>
            </a:p>
          </p:txBody>
        </p:sp>
      </p:grpSp>
      <p:sp>
        <p:nvSpPr>
          <p:cNvPr id="469" name="Google Shape;469;p43"/>
          <p:cNvSpPr txBox="1"/>
          <p:nvPr/>
        </p:nvSpPr>
        <p:spPr>
          <a:xfrm>
            <a:off x="47328" y="5451260"/>
            <a:ext cx="2655706"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100 máy bay ném bom , dưới 7000 tên lửa</a:t>
            </a:r>
            <a:endParaRPr sz="2800" b="1">
              <a:solidFill>
                <a:srgbClr val="FF0000"/>
              </a:solidFill>
              <a:latin typeface="Times New Roman"/>
              <a:ea typeface="Times New Roman"/>
              <a:cs typeface="Times New Roman"/>
              <a:sym typeface="Times New Roman"/>
            </a:endParaRPr>
          </a:p>
        </p:txBody>
      </p:sp>
      <p:sp>
        <p:nvSpPr>
          <p:cNvPr id="470" name="Google Shape;470;p43"/>
          <p:cNvSpPr txBox="1"/>
          <p:nvPr/>
        </p:nvSpPr>
        <p:spPr>
          <a:xfrm>
            <a:off x="3215679" y="5660572"/>
            <a:ext cx="273630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Times New Roman"/>
                <a:ea typeface="Times New Roman"/>
                <a:cs typeface="Times New Roman"/>
                <a:sym typeface="Times New Roman"/>
              </a:rPr>
              <a:t>10 tàu sân bay</a:t>
            </a:r>
            <a:endParaRPr/>
          </a:p>
        </p:txBody>
      </p:sp>
      <p:sp>
        <p:nvSpPr>
          <p:cNvPr id="471" name="Google Shape;471;p43"/>
          <p:cNvSpPr txBox="1"/>
          <p:nvPr/>
        </p:nvSpPr>
        <p:spPr>
          <a:xfrm>
            <a:off x="6168008" y="5674234"/>
            <a:ext cx="2736304"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Times New Roman"/>
                <a:ea typeface="Times New Roman"/>
                <a:cs typeface="Times New Roman"/>
                <a:sym typeface="Times New Roman"/>
              </a:rPr>
              <a:t>149 tên lửa MX</a:t>
            </a:r>
            <a:endParaRPr/>
          </a:p>
        </p:txBody>
      </p:sp>
      <p:sp>
        <p:nvSpPr>
          <p:cNvPr id="472" name="Google Shape;472;p43"/>
          <p:cNvSpPr txBox="1"/>
          <p:nvPr/>
        </p:nvSpPr>
        <p:spPr>
          <a:xfrm>
            <a:off x="9453586" y="5500702"/>
            <a:ext cx="2567511"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Times New Roman"/>
                <a:ea typeface="Times New Roman"/>
                <a:cs typeface="Times New Roman"/>
                <a:sym typeface="Times New Roman"/>
              </a:rPr>
              <a:t>2 tàu ngầm hạt nhân</a:t>
            </a:r>
            <a:endParaRPr sz="3200" b="1">
              <a:solidFill>
                <a:srgbClr val="FF0000"/>
              </a:solidFill>
              <a:latin typeface="Times New Roman"/>
              <a:ea typeface="Times New Roman"/>
              <a:cs typeface="Times New Roman"/>
              <a:sym typeface="Times New Roman"/>
            </a:endParaRPr>
          </a:p>
        </p:txBody>
      </p:sp>
      <p:sp>
        <p:nvSpPr>
          <p:cNvPr id="473" name="Google Shape;473;p43"/>
          <p:cNvSpPr/>
          <p:nvPr/>
        </p:nvSpPr>
        <p:spPr>
          <a:xfrm>
            <a:off x="479376" y="4797152"/>
            <a:ext cx="1928826" cy="857256"/>
          </a:xfrm>
          <a:prstGeom prst="ellipse">
            <a:avLst/>
          </a:prstGeom>
          <a:solidFill>
            <a:srgbClr val="00B050"/>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gần bằng</a:t>
            </a:r>
            <a:endParaRPr sz="3200" b="1">
              <a:solidFill>
                <a:schemeClr val="dk1"/>
              </a:solidFill>
              <a:latin typeface="Times New Roman"/>
              <a:ea typeface="Times New Roman"/>
              <a:cs typeface="Times New Roman"/>
              <a:sym typeface="Times New Roman"/>
            </a:endParaRPr>
          </a:p>
        </p:txBody>
      </p:sp>
      <p:sp>
        <p:nvSpPr>
          <p:cNvPr id="474" name="Google Shape;474;p43"/>
          <p:cNvSpPr/>
          <p:nvPr/>
        </p:nvSpPr>
        <p:spPr>
          <a:xfrm>
            <a:off x="3524232" y="4812858"/>
            <a:ext cx="1928826" cy="857256"/>
          </a:xfrm>
          <a:prstGeom prst="ellipse">
            <a:avLst/>
          </a:prstGeom>
          <a:solidFill>
            <a:srgbClr val="00B050"/>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cũng đủ</a:t>
            </a:r>
            <a:endParaRPr sz="3200" b="1">
              <a:solidFill>
                <a:schemeClr val="dk1"/>
              </a:solidFill>
              <a:latin typeface="Times New Roman"/>
              <a:ea typeface="Times New Roman"/>
              <a:cs typeface="Times New Roman"/>
              <a:sym typeface="Times New Roman"/>
            </a:endParaRPr>
          </a:p>
        </p:txBody>
      </p:sp>
      <p:sp>
        <p:nvSpPr>
          <p:cNvPr id="475" name="Google Shape;475;p43"/>
          <p:cNvSpPr/>
          <p:nvPr/>
        </p:nvSpPr>
        <p:spPr>
          <a:xfrm>
            <a:off x="6667504" y="4857760"/>
            <a:ext cx="1928826" cy="857256"/>
          </a:xfrm>
          <a:prstGeom prst="ellipse">
            <a:avLst/>
          </a:prstGeom>
          <a:solidFill>
            <a:srgbClr val="00B050"/>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không bằng</a:t>
            </a:r>
            <a:endParaRPr sz="3200" b="1">
              <a:solidFill>
                <a:schemeClr val="dk1"/>
              </a:solidFill>
              <a:latin typeface="Times New Roman"/>
              <a:ea typeface="Times New Roman"/>
              <a:cs typeface="Times New Roman"/>
              <a:sym typeface="Times New Roman"/>
            </a:endParaRPr>
          </a:p>
        </p:txBody>
      </p:sp>
      <p:sp>
        <p:nvSpPr>
          <p:cNvPr id="476" name="Google Shape;476;p43"/>
          <p:cNvSpPr/>
          <p:nvPr/>
        </p:nvSpPr>
        <p:spPr>
          <a:xfrm>
            <a:off x="9739338" y="4643446"/>
            <a:ext cx="1928826" cy="857256"/>
          </a:xfrm>
          <a:prstGeom prst="ellipse">
            <a:avLst/>
          </a:prstGeom>
          <a:solidFill>
            <a:srgbClr val="00B050"/>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đủ</a:t>
            </a:r>
            <a:endParaRPr sz="3200" b="1">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fade">
                                      <p:cBhvr>
                                        <p:cTn id="7" dur="1250"/>
                                        <p:tgtEl>
                                          <p:spTgt spid="4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58"/>
                                        </p:tgtEl>
                                        <p:attrNameLst>
                                          <p:attrName>style.visibility</p:attrName>
                                        </p:attrNameLst>
                                      </p:cBhvr>
                                      <p:to>
                                        <p:strVal val="visible"/>
                                      </p:to>
                                    </p:set>
                                    <p:anim calcmode="lin" valueType="num">
                                      <p:cBhvr additive="base">
                                        <p:cTn id="12" dur="500"/>
                                        <p:tgtEl>
                                          <p:spTgt spid="45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69"/>
                                        </p:tgtEl>
                                        <p:attrNameLst>
                                          <p:attrName>style.visibility</p:attrName>
                                        </p:attrNameLst>
                                      </p:cBhvr>
                                      <p:to>
                                        <p:strVal val="visible"/>
                                      </p:to>
                                    </p:set>
                                    <p:anim calcmode="lin" valueType="num">
                                      <p:cBhvr additive="base">
                                        <p:cTn id="17" dur="500"/>
                                        <p:tgtEl>
                                          <p:spTgt spid="46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25"/>
                                        </p:tgtEl>
                                        <p:attrNameLst>
                                          <p:attrName>style.visibility</p:attrName>
                                        </p:attrNameLst>
                                      </p:cBhvr>
                                      <p:to>
                                        <p:strVal val="visible"/>
                                      </p:to>
                                    </p:set>
                                    <p:anim calcmode="lin" valueType="num">
                                      <p:cBhvr additive="base">
                                        <p:cTn id="22" dur="500"/>
                                        <p:tgtEl>
                                          <p:spTgt spid="42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70"/>
                                        </p:tgtEl>
                                        <p:attrNameLst>
                                          <p:attrName>style.visibility</p:attrName>
                                        </p:attrNameLst>
                                      </p:cBhvr>
                                      <p:to>
                                        <p:strVal val="visible"/>
                                      </p:to>
                                    </p:set>
                                    <p:anim calcmode="lin" valueType="num">
                                      <p:cBhvr additive="base">
                                        <p:cTn id="27" dur="500"/>
                                        <p:tgtEl>
                                          <p:spTgt spid="47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36"/>
                                        </p:tgtEl>
                                        <p:attrNameLst>
                                          <p:attrName>style.visibility</p:attrName>
                                        </p:attrNameLst>
                                      </p:cBhvr>
                                      <p:to>
                                        <p:strVal val="visible"/>
                                      </p:to>
                                    </p:set>
                                    <p:anim calcmode="lin" valueType="num">
                                      <p:cBhvr additive="base">
                                        <p:cTn id="32" dur="500"/>
                                        <p:tgtEl>
                                          <p:spTgt spid="43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71"/>
                                        </p:tgtEl>
                                        <p:attrNameLst>
                                          <p:attrName>style.visibility</p:attrName>
                                        </p:attrNameLst>
                                      </p:cBhvr>
                                      <p:to>
                                        <p:strVal val="visible"/>
                                      </p:to>
                                    </p:set>
                                    <p:anim calcmode="lin" valueType="num">
                                      <p:cBhvr additive="base">
                                        <p:cTn id="37" dur="500"/>
                                        <p:tgtEl>
                                          <p:spTgt spid="47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47"/>
                                        </p:tgtEl>
                                        <p:attrNameLst>
                                          <p:attrName>style.visibility</p:attrName>
                                        </p:attrNameLst>
                                      </p:cBhvr>
                                      <p:to>
                                        <p:strVal val="visible"/>
                                      </p:to>
                                    </p:set>
                                    <p:anim calcmode="lin" valueType="num">
                                      <p:cBhvr additive="base">
                                        <p:cTn id="42" dur="500"/>
                                        <p:tgtEl>
                                          <p:spTgt spid="44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72"/>
                                        </p:tgtEl>
                                        <p:attrNameLst>
                                          <p:attrName>style.visibility</p:attrName>
                                        </p:attrNameLst>
                                      </p:cBhvr>
                                      <p:to>
                                        <p:strVal val="visible"/>
                                      </p:to>
                                    </p:set>
                                    <p:anim calcmode="lin" valueType="num">
                                      <p:cBhvr additive="base">
                                        <p:cTn id="47" dur="500"/>
                                        <p:tgtEl>
                                          <p:spTgt spid="47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73"/>
                                        </p:tgtEl>
                                        <p:attrNameLst>
                                          <p:attrName>style.visibility</p:attrName>
                                        </p:attrNameLst>
                                      </p:cBhvr>
                                      <p:to>
                                        <p:strVal val="visible"/>
                                      </p:to>
                                    </p:set>
                                    <p:animEffect transition="in" filter="fade">
                                      <p:cBhvr>
                                        <p:cTn id="52" dur="2000"/>
                                        <p:tgtEl>
                                          <p:spTgt spid="47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74"/>
                                        </p:tgtEl>
                                        <p:attrNameLst>
                                          <p:attrName>style.visibility</p:attrName>
                                        </p:attrNameLst>
                                      </p:cBhvr>
                                      <p:to>
                                        <p:strVal val="visible"/>
                                      </p:to>
                                    </p:set>
                                    <p:animEffect transition="in" filter="fade">
                                      <p:cBhvr>
                                        <p:cTn id="57" dur="2000"/>
                                        <p:tgtEl>
                                          <p:spTgt spid="47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75"/>
                                        </p:tgtEl>
                                        <p:attrNameLst>
                                          <p:attrName>style.visibility</p:attrName>
                                        </p:attrNameLst>
                                      </p:cBhvr>
                                      <p:to>
                                        <p:strVal val="visible"/>
                                      </p:to>
                                    </p:set>
                                    <p:animEffect transition="in" filter="fade">
                                      <p:cBhvr>
                                        <p:cTn id="62" dur="2000"/>
                                        <p:tgtEl>
                                          <p:spTgt spid="47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76"/>
                                        </p:tgtEl>
                                        <p:attrNameLst>
                                          <p:attrName>style.visibility</p:attrName>
                                        </p:attrNameLst>
                                      </p:cBhvr>
                                      <p:to>
                                        <p:strVal val="visible"/>
                                      </p:to>
                                    </p:set>
                                    <p:animEffect transition="in" filter="fade">
                                      <p:cBhvr>
                                        <p:cTn id="67" dur="20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44" descr="Image result for tráº» em nghÃ¨o khá»"/>
          <p:cNvPicPr preferRelativeResize="0"/>
          <p:nvPr/>
        </p:nvPicPr>
        <p:blipFill rotWithShape="1">
          <a:blip r:embed="rId3">
            <a:alphaModFix/>
          </a:blip>
          <a:srcRect l="12537" r="26110"/>
          <a:stretch/>
        </p:blipFill>
        <p:spPr>
          <a:xfrm>
            <a:off x="119336" y="108376"/>
            <a:ext cx="2167044" cy="2348880"/>
          </a:xfrm>
          <a:prstGeom prst="rect">
            <a:avLst/>
          </a:prstGeom>
          <a:noFill/>
          <a:ln>
            <a:noFill/>
          </a:ln>
        </p:spPr>
      </p:pic>
      <p:sp>
        <p:nvSpPr>
          <p:cNvPr id="483" name="Google Shape;483;p44"/>
          <p:cNvSpPr/>
          <p:nvPr/>
        </p:nvSpPr>
        <p:spPr>
          <a:xfrm>
            <a:off x="119336" y="2708920"/>
            <a:ext cx="5112568" cy="1440160"/>
          </a:xfrm>
          <a:prstGeom prst="roundRect">
            <a:avLst>
              <a:gd name="adj" fmla="val 16667"/>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70C0"/>
                </a:solidFill>
                <a:latin typeface="Times New Roman"/>
                <a:ea typeface="Times New Roman"/>
                <a:cs typeface="Times New Roman"/>
                <a:sym typeface="Times New Roman"/>
              </a:rPr>
              <a:t>Chi phí cho cuộc sống quá </a:t>
            </a:r>
            <a:endParaRPr/>
          </a:p>
          <a:p>
            <a:pPr marL="0" marR="0" lvl="0" indent="0" algn="ctr" rtl="0">
              <a:spcBef>
                <a:spcPts val="0"/>
              </a:spcBef>
              <a:spcAft>
                <a:spcPts val="0"/>
              </a:spcAft>
              <a:buNone/>
            </a:pPr>
            <a:r>
              <a:rPr lang="en-US" sz="2800" b="1">
                <a:solidFill>
                  <a:srgbClr val="0070C0"/>
                </a:solidFill>
                <a:latin typeface="Times New Roman"/>
                <a:ea typeface="Times New Roman"/>
                <a:cs typeface="Times New Roman"/>
                <a:sym typeface="Times New Roman"/>
              </a:rPr>
              <a:t>thấp (chỉ là giấc mơ)</a:t>
            </a:r>
            <a:endParaRPr sz="2800">
              <a:solidFill>
                <a:srgbClr val="0070C0"/>
              </a:solidFill>
              <a:latin typeface="Times New Roman"/>
              <a:ea typeface="Times New Roman"/>
              <a:cs typeface="Times New Roman"/>
              <a:sym typeface="Times New Roman"/>
            </a:endParaRPr>
          </a:p>
        </p:txBody>
      </p:sp>
      <p:sp>
        <p:nvSpPr>
          <p:cNvPr id="484" name="Google Shape;484;p44"/>
          <p:cNvSpPr/>
          <p:nvPr/>
        </p:nvSpPr>
        <p:spPr>
          <a:xfrm>
            <a:off x="6168008" y="2708920"/>
            <a:ext cx="5904656" cy="1440160"/>
          </a:xfrm>
          <a:prstGeom prst="roundRect">
            <a:avLst>
              <a:gd name="adj" fmla="val 16667"/>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70C0"/>
                </a:solidFill>
                <a:latin typeface="Times New Roman"/>
                <a:ea typeface="Times New Roman"/>
                <a:cs typeface="Times New Roman"/>
                <a:sym typeface="Times New Roman"/>
              </a:rPr>
              <a:t>Chi phí cho chiến tranh hạt nhân quá cao (đã và đang thực hiện được)</a:t>
            </a:r>
            <a:endParaRPr sz="2800">
              <a:solidFill>
                <a:srgbClr val="0070C0"/>
              </a:solidFill>
              <a:latin typeface="Times New Roman"/>
              <a:ea typeface="Times New Roman"/>
              <a:cs typeface="Times New Roman"/>
              <a:sym typeface="Times New Roman"/>
            </a:endParaRPr>
          </a:p>
        </p:txBody>
      </p:sp>
      <p:pic>
        <p:nvPicPr>
          <p:cNvPr id="485" name="Google Shape;485;p44" descr="Image result for xÃ³a náº¡n mÃ¹ chá»¯ cho tráº» em tháº¿ giá»i"/>
          <p:cNvPicPr preferRelativeResize="0"/>
          <p:nvPr/>
        </p:nvPicPr>
        <p:blipFill rotWithShape="1">
          <a:blip r:embed="rId4">
            <a:alphaModFix/>
          </a:blip>
          <a:srcRect l="2140" t="5933" r="14388" b="980"/>
          <a:stretch/>
        </p:blipFill>
        <p:spPr>
          <a:xfrm>
            <a:off x="2423591" y="108376"/>
            <a:ext cx="2808313" cy="2348880"/>
          </a:xfrm>
          <a:prstGeom prst="rect">
            <a:avLst/>
          </a:prstGeom>
          <a:noFill/>
          <a:ln>
            <a:noFill/>
          </a:ln>
        </p:spPr>
      </p:pic>
      <p:pic>
        <p:nvPicPr>
          <p:cNvPr id="486" name="Google Shape;486;p44" descr="Image result for tÃ u sÃ¢n bay"/>
          <p:cNvPicPr preferRelativeResize="0"/>
          <p:nvPr/>
        </p:nvPicPr>
        <p:blipFill rotWithShape="1">
          <a:blip r:embed="rId5">
            <a:alphaModFix/>
          </a:blip>
          <a:srcRect l="16183" r="14626"/>
          <a:stretch/>
        </p:blipFill>
        <p:spPr>
          <a:xfrm>
            <a:off x="9506101" y="108377"/>
            <a:ext cx="2566563" cy="2348880"/>
          </a:xfrm>
          <a:prstGeom prst="rect">
            <a:avLst/>
          </a:prstGeom>
          <a:noFill/>
          <a:ln>
            <a:noFill/>
          </a:ln>
        </p:spPr>
      </p:pic>
      <p:pic>
        <p:nvPicPr>
          <p:cNvPr id="487" name="Google Shape;487;p44" descr="Image result for mÃ¡y bay quÃ¢n sá»±"/>
          <p:cNvPicPr preferRelativeResize="0"/>
          <p:nvPr/>
        </p:nvPicPr>
        <p:blipFill rotWithShape="1">
          <a:blip r:embed="rId6">
            <a:alphaModFix/>
          </a:blip>
          <a:srcRect l="15474" r="14422" b="-3"/>
          <a:stretch/>
        </p:blipFill>
        <p:spPr>
          <a:xfrm>
            <a:off x="6168008" y="108376"/>
            <a:ext cx="3228590" cy="2348880"/>
          </a:xfrm>
          <a:prstGeom prst="rect">
            <a:avLst/>
          </a:prstGeom>
          <a:noFill/>
          <a:ln>
            <a:noFill/>
          </a:ln>
        </p:spPr>
      </p:pic>
      <p:cxnSp>
        <p:nvCxnSpPr>
          <p:cNvPr id="488" name="Google Shape;488;p44"/>
          <p:cNvCxnSpPr>
            <a:stCxn id="483" idx="2"/>
          </p:cNvCxnSpPr>
          <p:nvPr/>
        </p:nvCxnSpPr>
        <p:spPr>
          <a:xfrm>
            <a:off x="2675620" y="4149080"/>
            <a:ext cx="3206100" cy="994500"/>
          </a:xfrm>
          <a:prstGeom prst="straightConnector1">
            <a:avLst/>
          </a:prstGeom>
          <a:noFill/>
          <a:ln w="28575" cap="flat" cmpd="sng">
            <a:solidFill>
              <a:schemeClr val="dk1"/>
            </a:solidFill>
            <a:prstDash val="solid"/>
            <a:round/>
            <a:headEnd type="none" w="sm" len="sm"/>
            <a:tailEnd type="triangle" w="med" len="med"/>
          </a:ln>
        </p:spPr>
      </p:cxnSp>
      <p:sp>
        <p:nvSpPr>
          <p:cNvPr id="489" name="Google Shape;489;p44"/>
          <p:cNvSpPr/>
          <p:nvPr/>
        </p:nvSpPr>
        <p:spPr>
          <a:xfrm>
            <a:off x="1199455" y="5157192"/>
            <a:ext cx="10441161" cy="1440160"/>
          </a:xfrm>
          <a:prstGeom prst="roundRect">
            <a:avLst>
              <a:gd name="adj" fmla="val 16667"/>
            </a:avLst>
          </a:prstGeom>
          <a:solidFill>
            <a:srgbClr val="FDE9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0000"/>
                </a:solidFill>
                <a:latin typeface="Times New Roman"/>
                <a:ea typeface="Times New Roman"/>
                <a:cs typeface="Times New Roman"/>
                <a:sym typeface="Times New Roman"/>
              </a:rPr>
              <a:t>Chi phí cho chiến tranh hạt nhân tốn kém, phi lí ; Làm mất khả năng được sống tốt đẹp hơn của con người</a:t>
            </a:r>
            <a:endParaRPr sz="3600">
              <a:solidFill>
                <a:srgbClr val="0070C0"/>
              </a:solidFill>
              <a:latin typeface="Times New Roman"/>
              <a:ea typeface="Times New Roman"/>
              <a:cs typeface="Times New Roman"/>
              <a:sym typeface="Times New Roman"/>
            </a:endParaRPr>
          </a:p>
        </p:txBody>
      </p:sp>
      <p:cxnSp>
        <p:nvCxnSpPr>
          <p:cNvPr id="490" name="Google Shape;490;p44"/>
          <p:cNvCxnSpPr>
            <a:stCxn id="484" idx="2"/>
          </p:cNvCxnSpPr>
          <p:nvPr/>
        </p:nvCxnSpPr>
        <p:spPr>
          <a:xfrm flipH="1">
            <a:off x="5881836" y="4149080"/>
            <a:ext cx="3238500" cy="994500"/>
          </a:xfrm>
          <a:prstGeom prst="straightConnector1">
            <a:avLst/>
          </a:prstGeom>
          <a:noFill/>
          <a:ln w="28575" cap="flat" cmpd="sng">
            <a:solidFill>
              <a:schemeClr val="dk1"/>
            </a:solidFill>
            <a:prstDash val="solid"/>
            <a:round/>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500"/>
                                        <p:tgtEl>
                                          <p:spTgt spid="482"/>
                                        </p:tgtEl>
                                      </p:cBhvr>
                                    </p:animEffect>
                                  </p:childTnLst>
                                </p:cTn>
                              </p:par>
                              <p:par>
                                <p:cTn id="8" presetID="10" presetClass="entr" presetSubtype="0" fill="hold" nodeType="withEffect">
                                  <p:stCondLst>
                                    <p:cond delay="0"/>
                                  </p:stCondLst>
                                  <p:childTnLst>
                                    <p:set>
                                      <p:cBhvr>
                                        <p:cTn id="9" dur="1" fill="hold">
                                          <p:stCondLst>
                                            <p:cond delay="0"/>
                                          </p:stCondLst>
                                        </p:cTn>
                                        <p:tgtEl>
                                          <p:spTgt spid="485"/>
                                        </p:tgtEl>
                                        <p:attrNameLst>
                                          <p:attrName>style.visibility</p:attrName>
                                        </p:attrNameLst>
                                      </p:cBhvr>
                                      <p:to>
                                        <p:strVal val="visible"/>
                                      </p:to>
                                    </p:set>
                                    <p:animEffect transition="in" filter="fade">
                                      <p:cBhvr>
                                        <p:cTn id="10" dur="500"/>
                                        <p:tgtEl>
                                          <p:spTgt spid="485"/>
                                        </p:tgtEl>
                                      </p:cBhvr>
                                    </p:animEffect>
                                  </p:childTnLst>
                                </p:cTn>
                              </p:par>
                              <p:par>
                                <p:cTn id="11" presetID="10" presetClass="entr" presetSubtype="0" fill="hold" nodeType="withEffect">
                                  <p:stCondLst>
                                    <p:cond delay="0"/>
                                  </p:stCondLst>
                                  <p:childTnLst>
                                    <p:set>
                                      <p:cBhvr>
                                        <p:cTn id="12" dur="1" fill="hold">
                                          <p:stCondLst>
                                            <p:cond delay="0"/>
                                          </p:stCondLst>
                                        </p:cTn>
                                        <p:tgtEl>
                                          <p:spTgt spid="483"/>
                                        </p:tgtEl>
                                        <p:attrNameLst>
                                          <p:attrName>style.visibility</p:attrName>
                                        </p:attrNameLst>
                                      </p:cBhvr>
                                      <p:to>
                                        <p:strVal val="visible"/>
                                      </p:to>
                                    </p:set>
                                    <p:animEffect transition="in" filter="fade">
                                      <p:cBhvr>
                                        <p:cTn id="13" dur="500"/>
                                        <p:tgtEl>
                                          <p:spTgt spid="48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87"/>
                                        </p:tgtEl>
                                        <p:attrNameLst>
                                          <p:attrName>style.visibility</p:attrName>
                                        </p:attrNameLst>
                                      </p:cBhvr>
                                      <p:to>
                                        <p:strVal val="visible"/>
                                      </p:to>
                                    </p:set>
                                    <p:animEffect transition="in" filter="fade">
                                      <p:cBhvr>
                                        <p:cTn id="18" dur="500"/>
                                        <p:tgtEl>
                                          <p:spTgt spid="487"/>
                                        </p:tgtEl>
                                      </p:cBhvr>
                                    </p:animEffect>
                                  </p:childTnLst>
                                </p:cTn>
                              </p:par>
                              <p:par>
                                <p:cTn id="19" presetID="10" presetClass="entr" presetSubtype="0" fill="hold" nodeType="withEffect">
                                  <p:stCondLst>
                                    <p:cond delay="0"/>
                                  </p:stCondLst>
                                  <p:childTnLst>
                                    <p:set>
                                      <p:cBhvr>
                                        <p:cTn id="20" dur="1" fill="hold">
                                          <p:stCondLst>
                                            <p:cond delay="0"/>
                                          </p:stCondLst>
                                        </p:cTn>
                                        <p:tgtEl>
                                          <p:spTgt spid="486"/>
                                        </p:tgtEl>
                                        <p:attrNameLst>
                                          <p:attrName>style.visibility</p:attrName>
                                        </p:attrNameLst>
                                      </p:cBhvr>
                                      <p:to>
                                        <p:strVal val="visible"/>
                                      </p:to>
                                    </p:set>
                                    <p:animEffect transition="in" filter="fade">
                                      <p:cBhvr>
                                        <p:cTn id="21" dur="500"/>
                                        <p:tgtEl>
                                          <p:spTgt spid="486"/>
                                        </p:tgtEl>
                                      </p:cBhvr>
                                    </p:animEffect>
                                  </p:childTnLst>
                                </p:cTn>
                              </p:par>
                              <p:par>
                                <p:cTn id="22" presetID="10" presetClass="entr" presetSubtype="0" fill="hold" nodeType="withEffect">
                                  <p:stCondLst>
                                    <p:cond delay="0"/>
                                  </p:stCondLst>
                                  <p:childTnLst>
                                    <p:set>
                                      <p:cBhvr>
                                        <p:cTn id="23" dur="1" fill="hold">
                                          <p:stCondLst>
                                            <p:cond delay="0"/>
                                          </p:stCondLst>
                                        </p:cTn>
                                        <p:tgtEl>
                                          <p:spTgt spid="484"/>
                                        </p:tgtEl>
                                        <p:attrNameLst>
                                          <p:attrName>style.visibility</p:attrName>
                                        </p:attrNameLst>
                                      </p:cBhvr>
                                      <p:to>
                                        <p:strVal val="visible"/>
                                      </p:to>
                                    </p:set>
                                    <p:animEffect transition="in" filter="fade">
                                      <p:cBhvr>
                                        <p:cTn id="24" dur="500"/>
                                        <p:tgtEl>
                                          <p:spTgt spid="48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8"/>
                                        </p:tgtEl>
                                        <p:attrNameLst>
                                          <p:attrName>style.visibility</p:attrName>
                                        </p:attrNameLst>
                                      </p:cBhvr>
                                      <p:to>
                                        <p:strVal val="visible"/>
                                      </p:to>
                                    </p:set>
                                    <p:animEffect transition="in" filter="fade">
                                      <p:cBhvr>
                                        <p:cTn id="29" dur="500"/>
                                        <p:tgtEl>
                                          <p:spTgt spid="488"/>
                                        </p:tgtEl>
                                      </p:cBhvr>
                                    </p:animEffect>
                                  </p:childTnLst>
                                </p:cTn>
                              </p:par>
                              <p:par>
                                <p:cTn id="30" presetID="10" presetClass="entr" presetSubtype="0" fill="hold" nodeType="withEffect">
                                  <p:stCondLst>
                                    <p:cond delay="0"/>
                                  </p:stCondLst>
                                  <p:childTnLst>
                                    <p:set>
                                      <p:cBhvr>
                                        <p:cTn id="31" dur="1" fill="hold">
                                          <p:stCondLst>
                                            <p:cond delay="0"/>
                                          </p:stCondLst>
                                        </p:cTn>
                                        <p:tgtEl>
                                          <p:spTgt spid="490"/>
                                        </p:tgtEl>
                                        <p:attrNameLst>
                                          <p:attrName>style.visibility</p:attrName>
                                        </p:attrNameLst>
                                      </p:cBhvr>
                                      <p:to>
                                        <p:strVal val="visible"/>
                                      </p:to>
                                    </p:set>
                                    <p:animEffect transition="in" filter="fade">
                                      <p:cBhvr>
                                        <p:cTn id="32" dur="500"/>
                                        <p:tgtEl>
                                          <p:spTgt spid="490"/>
                                        </p:tgtEl>
                                      </p:cBhvr>
                                    </p:animEffect>
                                  </p:childTnLst>
                                </p:cTn>
                              </p:par>
                              <p:par>
                                <p:cTn id="33" presetID="10" presetClass="entr" presetSubtype="0" fill="hold" nodeType="withEffect">
                                  <p:stCondLst>
                                    <p:cond delay="0"/>
                                  </p:stCondLst>
                                  <p:childTnLst>
                                    <p:set>
                                      <p:cBhvr>
                                        <p:cTn id="34" dur="1" fill="hold">
                                          <p:stCondLst>
                                            <p:cond delay="0"/>
                                          </p:stCondLst>
                                        </p:cTn>
                                        <p:tgtEl>
                                          <p:spTgt spid="489"/>
                                        </p:tgtEl>
                                        <p:attrNameLst>
                                          <p:attrName>style.visibility</p:attrName>
                                        </p:attrNameLst>
                                      </p:cBhvr>
                                      <p:to>
                                        <p:strVal val="visible"/>
                                      </p:to>
                                    </p:set>
                                    <p:animEffect transition="in" filter="fade">
                                      <p:cBhvr>
                                        <p:cTn id="35" dur="5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5"/>
          <p:cNvSpPr/>
          <p:nvPr/>
        </p:nvSpPr>
        <p:spPr>
          <a:xfrm>
            <a:off x="80916" y="0"/>
            <a:ext cx="10644262" cy="21236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u="sng">
                <a:solidFill>
                  <a:srgbClr val="7030A0"/>
                </a:solidFill>
                <a:latin typeface="Times New Roman"/>
                <a:ea typeface="Times New Roman"/>
                <a:cs typeface="Times New Roman"/>
                <a:sym typeface="Times New Roman"/>
              </a:rPr>
              <a:t>Bài 2 – Văn bản:</a:t>
            </a:r>
            <a:endParaRPr/>
          </a:p>
          <a:p>
            <a:pPr marL="0" marR="0" lvl="0" indent="0" algn="ctr" rtl="0">
              <a:spcBef>
                <a:spcPts val="0"/>
              </a:spcBef>
              <a:spcAft>
                <a:spcPts val="0"/>
              </a:spcAft>
              <a:buNone/>
            </a:pPr>
            <a:endParaRPr sz="1800" b="1" u="sng">
              <a:solidFill>
                <a:srgbClr val="FF0000"/>
              </a:solidFill>
              <a:latin typeface="Arima Madurai"/>
              <a:ea typeface="Arima Madurai"/>
              <a:cs typeface="Arima Madurai"/>
              <a:sym typeface="Arima Madurai"/>
            </a:endParaRPr>
          </a:p>
          <a:p>
            <a:pPr marL="0" marR="0" lvl="0" indent="0" algn="ctr" rtl="0">
              <a:spcBef>
                <a:spcPts val="0"/>
              </a:spcBef>
              <a:spcAft>
                <a:spcPts val="0"/>
              </a:spcAft>
              <a:buNone/>
            </a:pPr>
            <a:r>
              <a:rPr lang="en-US" sz="3600" b="1">
                <a:solidFill>
                  <a:srgbClr val="FF0000"/>
                </a:solidFill>
                <a:latin typeface="Times New Roman"/>
                <a:ea typeface="Times New Roman"/>
                <a:cs typeface="Times New Roman"/>
                <a:sym typeface="Times New Roman"/>
              </a:rPr>
              <a:t>ĐẤU TRANH CHO MỘT THẾ GIỚI HÒA BÌNH </a:t>
            </a:r>
            <a:endParaRPr/>
          </a:p>
          <a:p>
            <a:pPr marL="0" marR="0" lvl="0" indent="0" algn="ctr" rtl="0">
              <a:spcBef>
                <a:spcPts val="0"/>
              </a:spcBef>
              <a:spcAft>
                <a:spcPts val="0"/>
              </a:spcAft>
              <a:buNone/>
            </a:pPr>
            <a:r>
              <a:rPr lang="en-US" sz="1800" b="1">
                <a:solidFill>
                  <a:schemeClr val="dk1"/>
                </a:solidFill>
                <a:latin typeface="Times New Roman"/>
                <a:ea typeface="Times New Roman"/>
                <a:cs typeface="Times New Roman"/>
                <a:sym typeface="Times New Roman"/>
              </a:rPr>
              <a:t>				</a:t>
            </a:r>
            <a:r>
              <a:rPr lang="en-US" sz="3200" b="1" i="1">
                <a:solidFill>
                  <a:schemeClr val="dk1"/>
                </a:solidFill>
                <a:latin typeface="Times New Roman"/>
                <a:ea typeface="Times New Roman"/>
                <a:cs typeface="Times New Roman"/>
                <a:sym typeface="Times New Roman"/>
              </a:rPr>
              <a:t>(G.G. Mác-két)</a:t>
            </a:r>
            <a:endParaRPr sz="1800" b="1" i="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1800" b="1" u="sng">
              <a:solidFill>
                <a:srgbClr val="FF0000"/>
              </a:solidFill>
              <a:latin typeface="Arima Madurai"/>
              <a:ea typeface="Arima Madurai"/>
              <a:cs typeface="Arima Madurai"/>
              <a:sym typeface="Arima Madurai"/>
            </a:endParaRPr>
          </a:p>
        </p:txBody>
      </p:sp>
      <p:sp>
        <p:nvSpPr>
          <p:cNvPr id="496" name="Google Shape;496;p45"/>
          <p:cNvSpPr txBox="1"/>
          <p:nvPr/>
        </p:nvSpPr>
        <p:spPr>
          <a:xfrm>
            <a:off x="380960" y="1785926"/>
            <a:ext cx="5334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I. </a:t>
            </a:r>
            <a:r>
              <a:rPr lang="en-US" sz="3200" b="1" u="sng">
                <a:solidFill>
                  <a:srgbClr val="FF0000"/>
                </a:solidFill>
                <a:latin typeface="Times New Roman"/>
                <a:ea typeface="Times New Roman"/>
                <a:cs typeface="Times New Roman"/>
                <a:sym typeface="Times New Roman"/>
              </a:rPr>
              <a:t>Tìm hiểu chung</a:t>
            </a:r>
            <a:endParaRPr sz="3200" b="1" u="sng">
              <a:solidFill>
                <a:srgbClr val="FF0000"/>
              </a:solidFill>
              <a:latin typeface="Times New Roman"/>
              <a:ea typeface="Times New Roman"/>
              <a:cs typeface="Times New Roman"/>
              <a:sym typeface="Times New Roman"/>
            </a:endParaRPr>
          </a:p>
        </p:txBody>
      </p:sp>
      <p:pic>
        <p:nvPicPr>
          <p:cNvPr id="497" name="Google Shape;497;p45" descr="ViÕt vë "/>
          <p:cNvPicPr preferRelativeResize="0"/>
          <p:nvPr/>
        </p:nvPicPr>
        <p:blipFill rotWithShape="1">
          <a:blip r:embed="rId3">
            <a:alphaModFix/>
          </a:blip>
          <a:srcRect/>
          <a:stretch/>
        </p:blipFill>
        <p:spPr>
          <a:xfrm>
            <a:off x="10439400" y="0"/>
            <a:ext cx="1752600" cy="1767016"/>
          </a:xfrm>
          <a:prstGeom prst="rect">
            <a:avLst/>
          </a:prstGeom>
          <a:noFill/>
          <a:ln>
            <a:noFill/>
          </a:ln>
        </p:spPr>
      </p:pic>
      <p:sp>
        <p:nvSpPr>
          <p:cNvPr id="498" name="Google Shape;498;p45"/>
          <p:cNvSpPr txBox="1"/>
          <p:nvPr/>
        </p:nvSpPr>
        <p:spPr>
          <a:xfrm>
            <a:off x="309522" y="2428868"/>
            <a:ext cx="555002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II. </a:t>
            </a:r>
            <a:r>
              <a:rPr lang="en-US" sz="3200" b="1" u="sng">
                <a:solidFill>
                  <a:srgbClr val="FF0000"/>
                </a:solidFill>
                <a:latin typeface="Times New Roman"/>
                <a:ea typeface="Times New Roman"/>
                <a:cs typeface="Times New Roman"/>
                <a:sym typeface="Times New Roman"/>
              </a:rPr>
              <a:t>Tìm hiểu văn bản</a:t>
            </a:r>
            <a:endParaRPr sz="3200" b="1" u="sng">
              <a:solidFill>
                <a:srgbClr val="FF0000"/>
              </a:solidFill>
              <a:latin typeface="Times New Roman"/>
              <a:ea typeface="Times New Roman"/>
              <a:cs typeface="Times New Roman"/>
              <a:sym typeface="Times New Roman"/>
            </a:endParaRPr>
          </a:p>
        </p:txBody>
      </p:sp>
      <p:sp>
        <p:nvSpPr>
          <p:cNvPr id="499" name="Google Shape;499;p45"/>
          <p:cNvSpPr txBox="1"/>
          <p:nvPr/>
        </p:nvSpPr>
        <p:spPr>
          <a:xfrm>
            <a:off x="380960" y="3000372"/>
            <a:ext cx="112634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F0"/>
                </a:solidFill>
                <a:latin typeface="Times New Roman"/>
                <a:ea typeface="Times New Roman"/>
                <a:cs typeface="Times New Roman"/>
                <a:sym typeface="Times New Roman"/>
              </a:rPr>
              <a:t>1. Chiến tranh hạt nhân là hiểm họa đe dọa sự sống con người</a:t>
            </a:r>
            <a:endParaRPr sz="3200" b="1" u="sng">
              <a:solidFill>
                <a:srgbClr val="00B0F0"/>
              </a:solidFill>
              <a:latin typeface="Times New Roman"/>
              <a:ea typeface="Times New Roman"/>
              <a:cs typeface="Times New Roman"/>
              <a:sym typeface="Times New Roman"/>
            </a:endParaRPr>
          </a:p>
        </p:txBody>
      </p:sp>
      <p:sp>
        <p:nvSpPr>
          <p:cNvPr id="500" name="Google Shape;500;p45"/>
          <p:cNvSpPr/>
          <p:nvPr/>
        </p:nvSpPr>
        <p:spPr>
          <a:xfrm>
            <a:off x="738150" y="4214818"/>
            <a:ext cx="10858576" cy="95410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dirty="0">
                <a:solidFill>
                  <a:schemeClr val="dk1"/>
                </a:solidFill>
                <a:latin typeface="Calibri"/>
                <a:ea typeface="Calibri"/>
                <a:cs typeface="Calibri"/>
                <a:sym typeface="Calibri"/>
              </a:rPr>
              <a:t> </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Nghệ</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thuật</a:t>
            </a:r>
            <a:r>
              <a:rPr lang="en-US" sz="2800" dirty="0">
                <a:solidFill>
                  <a:schemeClr val="dk1"/>
                </a:solidFill>
                <a:latin typeface="Times New Roman"/>
                <a:ea typeface="Times New Roman"/>
                <a:cs typeface="Times New Roman"/>
                <a:sym typeface="Times New Roman"/>
              </a:rPr>
              <a:t>: So </a:t>
            </a:r>
            <a:r>
              <a:rPr lang="en-US" sz="2800" dirty="0" err="1">
                <a:solidFill>
                  <a:schemeClr val="dk1"/>
                </a:solidFill>
                <a:latin typeface="Times New Roman"/>
                <a:ea typeface="Times New Roman"/>
                <a:cs typeface="Times New Roman"/>
                <a:sym typeface="Times New Roman"/>
              </a:rPr>
              <a:t>sánh</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bằng</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các</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dẫn</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chứng</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cụ</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thể</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số</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liệu</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chính</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xác</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thuyết</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phục</a:t>
            </a:r>
            <a:r>
              <a:rPr lang="en-US" sz="2800" dirty="0">
                <a:solidFill>
                  <a:schemeClr val="dk1"/>
                </a:solidFill>
                <a:latin typeface="Times New Roman"/>
                <a:ea typeface="Times New Roman"/>
                <a:cs typeface="Times New Roman"/>
                <a:sym typeface="Times New Roman"/>
              </a:rPr>
              <a:t>.</a:t>
            </a:r>
            <a:endParaRPr sz="2800" dirty="0">
              <a:solidFill>
                <a:schemeClr val="dk1"/>
              </a:solidFill>
              <a:latin typeface="Calibri"/>
              <a:ea typeface="Calibri"/>
              <a:cs typeface="Calibri"/>
              <a:sym typeface="Calibri"/>
            </a:endParaRPr>
          </a:p>
        </p:txBody>
      </p:sp>
      <p:sp>
        <p:nvSpPr>
          <p:cNvPr id="501" name="Google Shape;501;p45"/>
          <p:cNvSpPr txBox="1"/>
          <p:nvPr/>
        </p:nvSpPr>
        <p:spPr>
          <a:xfrm>
            <a:off x="1095340" y="5365284"/>
            <a:ext cx="10930014" cy="149271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dirty="0">
                <a:solidFill>
                  <a:srgbClr val="FF0000"/>
                </a:solidFill>
                <a:latin typeface="Times New Roman"/>
                <a:ea typeface="Times New Roman"/>
                <a:cs typeface="Times New Roman"/>
                <a:sym typeface="Times New Roman"/>
              </a:rPr>
              <a:t>Chi </a:t>
            </a:r>
            <a:r>
              <a:rPr lang="en-US" sz="3200" dirty="0" err="1">
                <a:solidFill>
                  <a:srgbClr val="FF0000"/>
                </a:solidFill>
                <a:latin typeface="Times New Roman"/>
                <a:ea typeface="Times New Roman"/>
                <a:cs typeface="Times New Roman"/>
                <a:sym typeface="Times New Roman"/>
              </a:rPr>
              <a:t>phí</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tốn</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kém</a:t>
            </a:r>
            <a:r>
              <a:rPr lang="en-US" sz="3200" dirty="0">
                <a:solidFill>
                  <a:srgbClr val="FF0000"/>
                </a:solidFill>
                <a:latin typeface="Times New Roman"/>
                <a:ea typeface="Times New Roman"/>
                <a:cs typeface="Times New Roman"/>
                <a:sym typeface="Times New Roman"/>
              </a:rPr>
              <a:t>, phi </a:t>
            </a:r>
            <a:r>
              <a:rPr lang="en-US" sz="3200" dirty="0" err="1">
                <a:solidFill>
                  <a:srgbClr val="FF0000"/>
                </a:solidFill>
                <a:latin typeface="Times New Roman"/>
                <a:ea typeface="Times New Roman"/>
                <a:cs typeface="Times New Roman"/>
                <a:sym typeface="Times New Roman"/>
              </a:rPr>
              <a:t>lí</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ghê</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gớm</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của</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cuộc</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chạy</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đua</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vũ</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trang</a:t>
            </a:r>
            <a:r>
              <a:rPr lang="en-US" sz="3200" dirty="0">
                <a:solidFill>
                  <a:srgbClr val="FF0000"/>
                </a:solidFill>
                <a:latin typeface="Times New Roman"/>
                <a:ea typeface="Times New Roman"/>
                <a:cs typeface="Times New Roman"/>
                <a:sym typeface="Times New Roman"/>
              </a:rPr>
              <a:t>.</a:t>
            </a:r>
            <a:endParaRPr dirty="0"/>
          </a:p>
          <a:p>
            <a:pPr marL="0" marR="0" lvl="0" indent="0" algn="just" rtl="0">
              <a:spcBef>
                <a:spcPts val="0"/>
              </a:spcBef>
              <a:spcAft>
                <a:spcPts val="0"/>
              </a:spcAft>
              <a:buNone/>
            </a:pPr>
            <a:r>
              <a:rPr lang="en-US" sz="3200" dirty="0" err="1">
                <a:solidFill>
                  <a:srgbClr val="FF0000"/>
                </a:solidFill>
                <a:latin typeface="Times New Roman"/>
                <a:ea typeface="Times New Roman"/>
                <a:cs typeface="Times New Roman"/>
                <a:sym typeface="Times New Roman"/>
              </a:rPr>
              <a:t>Làm</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mất</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đi</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khả</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năng</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để</a:t>
            </a:r>
            <a:r>
              <a:rPr lang="en-US" sz="3200" dirty="0">
                <a:solidFill>
                  <a:srgbClr val="FF0000"/>
                </a:solidFill>
                <a:latin typeface="Times New Roman"/>
                <a:ea typeface="Times New Roman"/>
                <a:cs typeface="Times New Roman"/>
                <a:sym typeface="Times New Roman"/>
              </a:rPr>
              <a:t> con </a:t>
            </a:r>
            <a:r>
              <a:rPr lang="en-US" sz="3200" dirty="0" err="1">
                <a:solidFill>
                  <a:srgbClr val="FF0000"/>
                </a:solidFill>
                <a:latin typeface="Times New Roman"/>
                <a:ea typeface="Times New Roman"/>
                <a:cs typeface="Times New Roman"/>
                <a:sym typeface="Times New Roman"/>
              </a:rPr>
              <a:t>người</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được</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sống</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tốt</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đẹp</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hơn</a:t>
            </a:r>
            <a:r>
              <a:rPr lang="en-US" sz="3200" dirty="0">
                <a:solidFill>
                  <a:srgbClr val="FF0000"/>
                </a:solidFill>
                <a:latin typeface="Times New Roman"/>
                <a:ea typeface="Times New Roman"/>
                <a:cs typeface="Times New Roman"/>
                <a:sym typeface="Times New Roman"/>
              </a:rPr>
              <a:t>.</a:t>
            </a:r>
            <a:endParaRPr dirty="0"/>
          </a:p>
          <a:p>
            <a:pPr marL="0" marR="0" lvl="0" indent="0" algn="l" rtl="0">
              <a:spcBef>
                <a:spcPts val="900"/>
              </a:spcBef>
              <a:spcAft>
                <a:spcPts val="0"/>
              </a:spcAft>
              <a:buClr>
                <a:schemeClr val="dk1"/>
              </a:buClr>
              <a:buSzPts val="1800"/>
              <a:buFont typeface="Calibri"/>
              <a:buNone/>
            </a:pPr>
            <a:endParaRPr sz="1800" dirty="0">
              <a:solidFill>
                <a:srgbClr val="FF0000"/>
              </a:solidFill>
              <a:latin typeface="Calibri"/>
              <a:ea typeface="Calibri"/>
              <a:cs typeface="Calibri"/>
              <a:sym typeface="Calibri"/>
            </a:endParaRPr>
          </a:p>
        </p:txBody>
      </p:sp>
      <p:sp>
        <p:nvSpPr>
          <p:cNvPr id="502" name="Google Shape;502;p45"/>
          <p:cNvSpPr/>
          <p:nvPr/>
        </p:nvSpPr>
        <p:spPr>
          <a:xfrm>
            <a:off x="452398" y="5410762"/>
            <a:ext cx="64294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vi-VN" sz="3200" b="1" dirty="0" smtClean="0">
                <a:solidFill>
                  <a:srgbClr val="FF0000"/>
                </a:solidFill>
                <a:latin typeface="Calibri"/>
                <a:ea typeface="Calibri"/>
                <a:cs typeface="Calibri"/>
                <a:sym typeface="Calibri"/>
              </a:rPr>
              <a:t>=&gt;</a:t>
            </a:r>
            <a:endParaRPr sz="3200" b="1" dirty="0">
              <a:solidFill>
                <a:srgbClr val="FF0000"/>
              </a:solidFill>
              <a:latin typeface="Calibri"/>
              <a:ea typeface="Calibri"/>
              <a:cs typeface="Calibri"/>
              <a:sym typeface="Calibri"/>
            </a:endParaRPr>
          </a:p>
        </p:txBody>
      </p:sp>
      <p:sp>
        <p:nvSpPr>
          <p:cNvPr id="503" name="Google Shape;503;p45"/>
          <p:cNvSpPr txBox="1"/>
          <p:nvPr/>
        </p:nvSpPr>
        <p:spPr>
          <a:xfrm>
            <a:off x="380960" y="3576966"/>
            <a:ext cx="112634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F0"/>
                </a:solidFill>
                <a:latin typeface="Times New Roman"/>
                <a:ea typeface="Times New Roman"/>
                <a:cs typeface="Times New Roman"/>
                <a:sym typeface="Times New Roman"/>
              </a:rPr>
              <a:t>2. Sự tốn kém và phi lí của chiến tranh hạt nhân</a:t>
            </a:r>
            <a:endParaRPr sz="3200" b="1">
              <a:solidFill>
                <a:srgbClr val="00B0F0"/>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grpSp>
        <p:nvGrpSpPr>
          <p:cNvPr id="509" name="Google Shape;509;p46"/>
          <p:cNvGrpSpPr/>
          <p:nvPr/>
        </p:nvGrpSpPr>
        <p:grpSpPr>
          <a:xfrm>
            <a:off x="2095472" y="1571612"/>
            <a:ext cx="8643998" cy="3602182"/>
            <a:chOff x="1768764" y="1950767"/>
            <a:chExt cx="8635999" cy="3602182"/>
          </a:xfrm>
        </p:grpSpPr>
        <p:sp>
          <p:nvSpPr>
            <p:cNvPr id="510" name="Google Shape;510;p46"/>
            <p:cNvSpPr/>
            <p:nvPr/>
          </p:nvSpPr>
          <p:spPr>
            <a:xfrm>
              <a:off x="1768764" y="1950767"/>
              <a:ext cx="8635999" cy="3602182"/>
            </a:xfrm>
            <a:prstGeom prst="roundRect">
              <a:avLst>
                <a:gd name="adj" fmla="val 16667"/>
              </a:avLst>
            </a:prstGeom>
            <a:solidFill>
              <a:srgbClr val="FDE9D8"/>
            </a:solidFill>
            <a:ln w="25400" cap="flat" cmpd="sng">
              <a:solidFill>
                <a:schemeClr val="accent5"/>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dk1"/>
                </a:solidFill>
                <a:latin typeface="Times New Roman"/>
                <a:ea typeface="Times New Roman"/>
                <a:cs typeface="Times New Roman"/>
                <a:sym typeface="Times New Roman"/>
              </a:endParaRPr>
            </a:p>
          </p:txBody>
        </p:sp>
        <p:sp>
          <p:nvSpPr>
            <p:cNvPr id="511" name="Google Shape;511;p46"/>
            <p:cNvSpPr/>
            <p:nvPr/>
          </p:nvSpPr>
          <p:spPr>
            <a:xfrm>
              <a:off x="1945410" y="2120485"/>
              <a:ext cx="8289635" cy="3272397"/>
            </a:xfrm>
            <a:prstGeom prst="roundRect">
              <a:avLst>
                <a:gd name="adj" fmla="val 16667"/>
              </a:avLst>
            </a:prstGeom>
            <a:solidFill>
              <a:schemeClr val="lt1"/>
            </a:solidFill>
            <a:ln w="25400" cap="flat" cmpd="sng">
              <a:solidFill>
                <a:schemeClr val="accent5"/>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rgbClr val="FF0000"/>
                  </a:solidFill>
                  <a:latin typeface="Times New Roman"/>
                  <a:ea typeface="Times New Roman"/>
                  <a:cs typeface="Times New Roman"/>
                  <a:sym typeface="Times New Roman"/>
                </a:rPr>
                <a:t>3. Chiến tranh hạt nhân đi ngược lại lí trí của tự nhiên và của con người</a:t>
              </a:r>
              <a:endParaRPr sz="5400" b="1">
                <a:solidFill>
                  <a:srgbClr val="FF0000"/>
                </a:solidFill>
                <a:latin typeface="Times New Roman"/>
                <a:ea typeface="Times New Roman"/>
                <a:cs typeface="Times New Roman"/>
                <a:sym typeface="Times New Roman"/>
              </a:endParaRPr>
            </a:p>
          </p:txBody>
        </p:sp>
      </p:grpSp>
      <p:pic>
        <p:nvPicPr>
          <p:cNvPr id="512" name="Google Shape;512;p46"/>
          <p:cNvPicPr preferRelativeResize="0"/>
          <p:nvPr/>
        </p:nvPicPr>
        <p:blipFill rotWithShape="1">
          <a:blip r:embed="rId3">
            <a:alphaModFix/>
          </a:blip>
          <a:srcRect r="6902" b="14746"/>
          <a:stretch/>
        </p:blipFill>
        <p:spPr>
          <a:xfrm rot="856389">
            <a:off x="9241798" y="-677301"/>
            <a:ext cx="2958201" cy="2708920"/>
          </a:xfrm>
          <a:prstGeom prst="rect">
            <a:avLst/>
          </a:prstGeom>
          <a:noFill/>
          <a:ln>
            <a:noFill/>
          </a:ln>
        </p:spPr>
      </p:pic>
      <p:pic>
        <p:nvPicPr>
          <p:cNvPr id="513" name="Google Shape;513;p46"/>
          <p:cNvPicPr preferRelativeResize="0"/>
          <p:nvPr/>
        </p:nvPicPr>
        <p:blipFill rotWithShape="1">
          <a:blip r:embed="rId4">
            <a:alphaModFix/>
          </a:blip>
          <a:srcRect/>
          <a:stretch/>
        </p:blipFill>
        <p:spPr>
          <a:xfrm>
            <a:off x="0" y="3279072"/>
            <a:ext cx="2452662" cy="35789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7"/>
          <p:cNvSpPr>
            <a:spLocks noGrp="1"/>
          </p:cNvSpPr>
          <p:nvPr>
            <p:ph type="body" idx="1"/>
          </p:nvPr>
        </p:nvSpPr>
        <p:spPr>
          <a:xfrm>
            <a:off x="309522" y="1571612"/>
            <a:ext cx="6000792" cy="3276600"/>
          </a:xfrm>
          <a:prstGeom prst="downArrowCallout">
            <a:avLst>
              <a:gd name="adj1" fmla="val 30814"/>
              <a:gd name="adj2" fmla="val 30814"/>
              <a:gd name="adj3" fmla="val 16667"/>
              <a:gd name="adj4" fmla="val 66667"/>
            </a:avLst>
          </a:prstGeom>
          <a:solidFill>
            <a:srgbClr val="FDE9D8"/>
          </a:solidFill>
          <a:ln>
            <a:noFill/>
          </a:ln>
        </p:spPr>
        <p:txBody>
          <a:bodyPr spcFirstLastPara="1" wrap="square" lIns="91425" tIns="45700" rIns="91425" bIns="45700" anchor="t" anchorCtr="0">
            <a:normAutofit fontScale="92500" lnSpcReduction="10000"/>
          </a:bodyPr>
          <a:lstStyle/>
          <a:p>
            <a:pPr marL="0" lvl="0" indent="0" algn="l" rtl="0">
              <a:lnSpc>
                <a:spcPct val="80000"/>
              </a:lnSpc>
              <a:spcBef>
                <a:spcPts val="0"/>
              </a:spcBef>
              <a:spcAft>
                <a:spcPts val="0"/>
              </a:spcAft>
              <a:buClr>
                <a:schemeClr val="dk1"/>
              </a:buClr>
              <a:buSzPts val="800"/>
              <a:buNone/>
            </a:pPr>
            <a:endParaRPr sz="800" b="1">
              <a:latin typeface="Arima Madurai Black"/>
              <a:ea typeface="Arima Madurai Black"/>
              <a:cs typeface="Arima Madurai Black"/>
              <a:sym typeface="Arima Madurai Black"/>
            </a:endParaRPr>
          </a:p>
          <a:p>
            <a:pPr marL="0" lvl="0" indent="0" algn="l" rtl="0">
              <a:lnSpc>
                <a:spcPct val="80000"/>
              </a:lnSpc>
              <a:spcBef>
                <a:spcPts val="560"/>
              </a:spcBef>
              <a:spcAft>
                <a:spcPts val="0"/>
              </a:spcAft>
              <a:buClr>
                <a:schemeClr val="dk1"/>
              </a:buClr>
              <a:buSzPts val="2800"/>
              <a:buNone/>
            </a:pPr>
            <a:r>
              <a:rPr lang="en-US" b="1">
                <a:latin typeface="Times New Roman"/>
                <a:ea typeface="Times New Roman"/>
                <a:cs typeface="Times New Roman"/>
                <a:sym typeface="Times New Roman"/>
              </a:rPr>
              <a:t>- 380 triệu năm  bướm mới bay được</a:t>
            </a:r>
            <a:endParaRPr b="1">
              <a:latin typeface="Times New Roman"/>
              <a:ea typeface="Times New Roman"/>
              <a:cs typeface="Times New Roman"/>
              <a:sym typeface="Times New Roman"/>
            </a:endParaRPr>
          </a:p>
          <a:p>
            <a:pPr marL="0" lvl="0" indent="0" algn="l" rtl="0">
              <a:lnSpc>
                <a:spcPct val="80000"/>
              </a:lnSpc>
              <a:spcBef>
                <a:spcPts val="560"/>
              </a:spcBef>
              <a:spcAft>
                <a:spcPts val="0"/>
              </a:spcAft>
              <a:buClr>
                <a:schemeClr val="dk1"/>
              </a:buClr>
              <a:buSzPts val="2800"/>
              <a:buNone/>
            </a:pPr>
            <a:r>
              <a:rPr lang="en-US" b="1">
                <a:latin typeface="Times New Roman"/>
                <a:ea typeface="Times New Roman"/>
                <a:cs typeface="Times New Roman"/>
                <a:sym typeface="Times New Roman"/>
              </a:rPr>
              <a:t>- 180 triệu năm bông hồng mới nở, chỉ để làm đẹp</a:t>
            </a:r>
            <a:endParaRPr b="1">
              <a:latin typeface="Times New Roman"/>
              <a:ea typeface="Times New Roman"/>
              <a:cs typeface="Times New Roman"/>
              <a:sym typeface="Times New Roman"/>
            </a:endParaRPr>
          </a:p>
          <a:p>
            <a:pPr marL="0" lvl="0" indent="0" algn="l" rtl="0">
              <a:lnSpc>
                <a:spcPct val="80000"/>
              </a:lnSpc>
              <a:spcBef>
                <a:spcPts val="560"/>
              </a:spcBef>
              <a:spcAft>
                <a:spcPts val="0"/>
              </a:spcAft>
              <a:buClr>
                <a:schemeClr val="dk1"/>
              </a:buClr>
              <a:buSzPts val="2800"/>
              <a:buNone/>
            </a:pPr>
            <a:r>
              <a:rPr lang="en-US" b="1">
                <a:latin typeface="Times New Roman"/>
                <a:ea typeface="Times New Roman"/>
                <a:cs typeface="Times New Roman"/>
                <a:sym typeface="Times New Roman"/>
              </a:rPr>
              <a:t>- Trải qua 4 kỉ điạ chất con người mới hát được hay hơn chim và mới chết vì yêu</a:t>
            </a:r>
            <a:endParaRPr b="1">
              <a:latin typeface="Times New Roman"/>
              <a:ea typeface="Times New Roman"/>
              <a:cs typeface="Times New Roman"/>
              <a:sym typeface="Times New Roman"/>
            </a:endParaRPr>
          </a:p>
        </p:txBody>
      </p:sp>
      <p:sp>
        <p:nvSpPr>
          <p:cNvPr id="520" name="Google Shape;520;p47"/>
          <p:cNvSpPr txBox="1"/>
          <p:nvPr/>
        </p:nvSpPr>
        <p:spPr>
          <a:xfrm>
            <a:off x="1584252" y="4725144"/>
            <a:ext cx="330205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hlink"/>
                </a:solidFill>
                <a:latin typeface="Times New Roman"/>
                <a:ea typeface="Times New Roman"/>
                <a:cs typeface="Times New Roman"/>
                <a:sym typeface="Times New Roman"/>
              </a:rPr>
              <a:t>Quá trình lâu dài</a:t>
            </a:r>
            <a:endParaRPr sz="3200" b="1">
              <a:solidFill>
                <a:schemeClr val="hlink"/>
              </a:solidFill>
              <a:latin typeface="Times New Roman"/>
              <a:ea typeface="Times New Roman"/>
              <a:cs typeface="Times New Roman"/>
              <a:sym typeface="Times New Roman"/>
            </a:endParaRPr>
          </a:p>
        </p:txBody>
      </p:sp>
      <p:sp>
        <p:nvSpPr>
          <p:cNvPr id="521" name="Google Shape;521;p47"/>
          <p:cNvSpPr txBox="1"/>
          <p:nvPr/>
        </p:nvSpPr>
        <p:spPr>
          <a:xfrm>
            <a:off x="7994622" y="4721996"/>
            <a:ext cx="379001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hlink"/>
                </a:solidFill>
                <a:latin typeface="Times New Roman"/>
                <a:ea typeface="Times New Roman"/>
                <a:cs typeface="Times New Roman"/>
                <a:sym typeface="Times New Roman"/>
              </a:rPr>
              <a:t>Thời gian ngắn</a:t>
            </a:r>
            <a:endParaRPr sz="3200" b="1">
              <a:solidFill>
                <a:schemeClr val="hlink"/>
              </a:solidFill>
              <a:latin typeface="Times New Roman"/>
              <a:ea typeface="Times New Roman"/>
              <a:cs typeface="Times New Roman"/>
              <a:sym typeface="Times New Roman"/>
            </a:endParaRPr>
          </a:p>
        </p:txBody>
      </p:sp>
      <p:grpSp>
        <p:nvGrpSpPr>
          <p:cNvPr id="522" name="Google Shape;522;p47"/>
          <p:cNvGrpSpPr/>
          <p:nvPr/>
        </p:nvGrpSpPr>
        <p:grpSpPr>
          <a:xfrm>
            <a:off x="4871866" y="5013175"/>
            <a:ext cx="3673500" cy="758074"/>
            <a:chOff x="2256" y="3264"/>
            <a:chExt cx="1924" cy="419"/>
          </a:xfrm>
        </p:grpSpPr>
        <p:cxnSp>
          <p:nvCxnSpPr>
            <p:cNvPr id="523" name="Google Shape;523;p47"/>
            <p:cNvCxnSpPr/>
            <p:nvPr/>
          </p:nvCxnSpPr>
          <p:spPr>
            <a:xfrm rot="10800000">
              <a:off x="2256" y="3264"/>
              <a:ext cx="1584" cy="0"/>
            </a:xfrm>
            <a:prstGeom prst="straightConnector1">
              <a:avLst/>
            </a:prstGeom>
            <a:noFill/>
            <a:ln w="38100" cap="flat" cmpd="sng">
              <a:solidFill>
                <a:srgbClr val="663300"/>
              </a:solidFill>
              <a:prstDash val="solid"/>
              <a:round/>
              <a:headEnd type="none" w="med" len="med"/>
              <a:tailEnd type="triangle" w="med" len="med"/>
            </a:ln>
          </p:spPr>
        </p:cxnSp>
        <p:sp>
          <p:nvSpPr>
            <p:cNvPr id="524" name="Google Shape;524;p47"/>
            <p:cNvSpPr txBox="1"/>
            <p:nvPr/>
          </p:nvSpPr>
          <p:spPr>
            <a:xfrm>
              <a:off x="2294" y="3360"/>
              <a:ext cx="1886" cy="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800000"/>
                  </a:solidFill>
                  <a:latin typeface="Times New Roman"/>
                  <a:ea typeface="Times New Roman"/>
                  <a:cs typeface="Times New Roman"/>
                  <a:sym typeface="Times New Roman"/>
                </a:rPr>
                <a:t>Bấm nút 1 cái</a:t>
              </a:r>
              <a:endParaRPr sz="3200" b="1">
                <a:solidFill>
                  <a:srgbClr val="800000"/>
                </a:solidFill>
                <a:latin typeface="Times New Roman"/>
                <a:ea typeface="Times New Roman"/>
                <a:cs typeface="Times New Roman"/>
                <a:sym typeface="Times New Roman"/>
              </a:endParaRPr>
            </a:p>
          </p:txBody>
        </p:sp>
      </p:grpSp>
      <p:sp>
        <p:nvSpPr>
          <p:cNvPr id="525" name="Google Shape;525;p47"/>
          <p:cNvSpPr/>
          <p:nvPr/>
        </p:nvSpPr>
        <p:spPr>
          <a:xfrm>
            <a:off x="6781800" y="1600200"/>
            <a:ext cx="4714800" cy="3276600"/>
          </a:xfrm>
          <a:prstGeom prst="downArrowCallout">
            <a:avLst>
              <a:gd name="adj1" fmla="val 27326"/>
              <a:gd name="adj2" fmla="val 27326"/>
              <a:gd name="adj3" fmla="val 16667"/>
              <a:gd name="adj4" fmla="val 66667"/>
            </a:avLst>
          </a:prstGeom>
          <a:solidFill>
            <a:srgbClr val="FDE9D8"/>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folHlink"/>
              </a:buClr>
              <a:buSzPts val="1920"/>
              <a:buFont typeface="Noto Sans Symbols"/>
              <a:buNone/>
            </a:pPr>
            <a:r>
              <a:rPr lang="en-US" sz="3200" b="1">
                <a:solidFill>
                  <a:schemeClr val="dk1"/>
                </a:solidFill>
                <a:latin typeface="Times New Roman"/>
                <a:ea typeface="Times New Roman"/>
                <a:cs typeface="Times New Roman"/>
                <a:sym typeface="Times New Roman"/>
              </a:rPr>
              <a:t>Chỉ cần bấm nút một cái là cả qúa trình tiến hóa lại trở về với điểm xuất phát của nó</a:t>
            </a:r>
            <a:r>
              <a:rPr lang="en-US" sz="2400" b="1">
                <a:solidFill>
                  <a:schemeClr val="dk1"/>
                </a:solidFill>
                <a:latin typeface="Arima Madurai Black"/>
                <a:ea typeface="Arima Madurai Black"/>
                <a:cs typeface="Arima Madurai Black"/>
                <a:sym typeface="Arima Madurai Black"/>
              </a:rPr>
              <a:t>.</a:t>
            </a:r>
            <a:endParaRPr/>
          </a:p>
        </p:txBody>
      </p:sp>
      <p:grpSp>
        <p:nvGrpSpPr>
          <p:cNvPr id="526" name="Google Shape;526;p47"/>
          <p:cNvGrpSpPr/>
          <p:nvPr/>
        </p:nvGrpSpPr>
        <p:grpSpPr>
          <a:xfrm>
            <a:off x="881055" y="5259201"/>
            <a:ext cx="8527313" cy="1644974"/>
            <a:chOff x="478" y="3134"/>
            <a:chExt cx="4922" cy="1036"/>
          </a:xfrm>
        </p:grpSpPr>
        <p:sp>
          <p:nvSpPr>
            <p:cNvPr id="527" name="Google Shape;527;p47"/>
            <p:cNvSpPr/>
            <p:nvPr/>
          </p:nvSpPr>
          <p:spPr>
            <a:xfrm>
              <a:off x="1632" y="3523"/>
              <a:ext cx="3768" cy="461"/>
            </a:xfrm>
            <a:prstGeom prst="roundRect">
              <a:avLst>
                <a:gd name="adj" fmla="val 16667"/>
              </a:avLst>
            </a:prstGeom>
            <a:solidFill>
              <a:srgbClr val="8CB3E3"/>
            </a:solid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folHlink"/>
                </a:buClr>
                <a:buSzPts val="1680"/>
                <a:buFont typeface="Noto Sans Symbols"/>
                <a:buNone/>
              </a:pPr>
              <a:r>
                <a:rPr lang="en-US" sz="2800" b="1">
                  <a:solidFill>
                    <a:schemeClr val="lt1"/>
                  </a:solidFill>
                  <a:latin typeface="Times New Roman"/>
                  <a:ea typeface="Times New Roman"/>
                  <a:cs typeface="Times New Roman"/>
                  <a:sym typeface="Times New Roman"/>
                </a:rPr>
                <a:t>Trở về với điểm xuất phát của nó.</a:t>
              </a:r>
              <a:endParaRPr/>
            </a:p>
          </p:txBody>
        </p:sp>
        <p:sp>
          <p:nvSpPr>
            <p:cNvPr id="528" name="Google Shape;528;p47"/>
            <p:cNvSpPr/>
            <p:nvPr/>
          </p:nvSpPr>
          <p:spPr>
            <a:xfrm rot="-2161707">
              <a:off x="767" y="3115"/>
              <a:ext cx="285" cy="1074"/>
            </a:xfrm>
            <a:prstGeom prst="curvedRightArrow">
              <a:avLst>
                <a:gd name="adj1" fmla="val 75368"/>
                <a:gd name="adj2" fmla="val 150737"/>
                <a:gd name="adj3" fmla="val 3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ma Madurai Black"/>
                <a:ea typeface="Arima Madurai Black"/>
                <a:cs typeface="Arima Madurai Black"/>
                <a:sym typeface="Arima Madurai Black"/>
              </a:endParaRPr>
            </a:p>
          </p:txBody>
        </p:sp>
      </p:grpSp>
      <p:sp>
        <p:nvSpPr>
          <p:cNvPr id="529" name="Google Shape;529;p47"/>
          <p:cNvSpPr/>
          <p:nvPr/>
        </p:nvSpPr>
        <p:spPr>
          <a:xfrm>
            <a:off x="813396" y="173805"/>
            <a:ext cx="4653968" cy="1019145"/>
          </a:xfrm>
          <a:prstGeom prst="roundRect">
            <a:avLst>
              <a:gd name="adj" fmla="val 16667"/>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 b="1">
              <a:solidFill>
                <a:srgbClr val="FF0000"/>
              </a:solidFill>
              <a:latin typeface="Arima Madurai Black"/>
              <a:ea typeface="Arima Madurai Black"/>
              <a:cs typeface="Arima Madurai Black"/>
              <a:sym typeface="Arima Madurai Black"/>
            </a:endParaRPr>
          </a:p>
          <a:p>
            <a:pPr marL="0" marR="0" lvl="0" indent="0" algn="ctr" rtl="0">
              <a:spcBef>
                <a:spcPts val="1400"/>
              </a:spcBef>
              <a:spcAft>
                <a:spcPts val="0"/>
              </a:spcAft>
              <a:buNone/>
            </a:pPr>
            <a:r>
              <a:rPr lang="en-US" sz="2800" b="1">
                <a:solidFill>
                  <a:srgbClr val="FF0000"/>
                </a:solidFill>
                <a:latin typeface="Times New Roman"/>
                <a:ea typeface="Times New Roman"/>
                <a:cs typeface="Times New Roman"/>
                <a:sym typeface="Times New Roman"/>
              </a:rPr>
              <a:t>Sự tiến hóa của tự nhiên và con người</a:t>
            </a:r>
            <a:endParaRPr sz="2800" b="1">
              <a:solidFill>
                <a:srgbClr val="FF0000"/>
              </a:solidFill>
              <a:latin typeface="Times New Roman"/>
              <a:ea typeface="Times New Roman"/>
              <a:cs typeface="Times New Roman"/>
              <a:sym typeface="Times New Roman"/>
            </a:endParaRPr>
          </a:p>
        </p:txBody>
      </p:sp>
      <p:sp>
        <p:nvSpPr>
          <p:cNvPr id="530" name="Google Shape;530;p47"/>
          <p:cNvSpPr/>
          <p:nvPr/>
        </p:nvSpPr>
        <p:spPr>
          <a:xfrm>
            <a:off x="6752168" y="197634"/>
            <a:ext cx="4653968" cy="1019145"/>
          </a:xfrm>
          <a:prstGeom prst="roundRect">
            <a:avLst>
              <a:gd name="adj" fmla="val 16667"/>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 b="1">
              <a:solidFill>
                <a:srgbClr val="FF0000"/>
              </a:solidFill>
              <a:latin typeface="Arima Madurai Black"/>
              <a:ea typeface="Arima Madurai Black"/>
              <a:cs typeface="Arima Madurai Black"/>
              <a:sym typeface="Arima Madurai Black"/>
            </a:endParaRPr>
          </a:p>
          <a:p>
            <a:pPr marL="0" marR="0" lvl="0" indent="0" algn="ctr" rtl="0">
              <a:spcBef>
                <a:spcPts val="1400"/>
              </a:spcBef>
              <a:spcAft>
                <a:spcPts val="0"/>
              </a:spcAft>
              <a:buNone/>
            </a:pPr>
            <a:r>
              <a:rPr lang="en-US" sz="2800" b="1">
                <a:solidFill>
                  <a:srgbClr val="FF0000"/>
                </a:solidFill>
                <a:latin typeface="Times New Roman"/>
                <a:ea typeface="Times New Roman"/>
                <a:cs typeface="Times New Roman"/>
                <a:sym typeface="Times New Roman"/>
              </a:rPr>
              <a:t>Sự phát triển của khoa học và trí tuệ</a:t>
            </a:r>
            <a:endParaRPr sz="2800" b="1">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500"/>
                                        <p:tgtEl>
                                          <p:spTgt spid="529"/>
                                        </p:tgtEl>
                                      </p:cBhvr>
                                    </p:animEffect>
                                  </p:childTnLst>
                                </p:cTn>
                              </p:par>
                              <p:par>
                                <p:cTn id="8" presetID="10" presetClass="entr" presetSubtype="0" fill="hold" nodeType="withEffect">
                                  <p:stCondLst>
                                    <p:cond delay="0"/>
                                  </p:stCondLst>
                                  <p:childTnLst>
                                    <p:set>
                                      <p:cBhvr>
                                        <p:cTn id="9" dur="1" fill="hold">
                                          <p:stCondLst>
                                            <p:cond delay="0"/>
                                          </p:stCondLst>
                                        </p:cTn>
                                        <p:tgtEl>
                                          <p:spTgt spid="530"/>
                                        </p:tgtEl>
                                        <p:attrNameLst>
                                          <p:attrName>style.visibility</p:attrName>
                                        </p:attrNameLst>
                                      </p:cBhvr>
                                      <p:to>
                                        <p:strVal val="visible"/>
                                      </p:to>
                                    </p:set>
                                    <p:animEffect transition="in" filter="fade">
                                      <p:cBhvr>
                                        <p:cTn id="10" dur="500"/>
                                        <p:tgtEl>
                                          <p:spTgt spid="5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5"/>
                                        </p:tgtEl>
                                        <p:attrNameLst>
                                          <p:attrName>style.visibility</p:attrName>
                                        </p:attrNameLst>
                                      </p:cBhvr>
                                      <p:to>
                                        <p:strVal val="visible"/>
                                      </p:to>
                                    </p:set>
                                    <p:animEffect transition="in" filter="fade">
                                      <p:cBhvr>
                                        <p:cTn id="15" dur="500"/>
                                        <p:tgtEl>
                                          <p:spTgt spid="5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20"/>
                                        </p:tgtEl>
                                        <p:attrNameLst>
                                          <p:attrName>style.visibility</p:attrName>
                                        </p:attrNameLst>
                                      </p:cBhvr>
                                      <p:to>
                                        <p:strVal val="visible"/>
                                      </p:to>
                                    </p:set>
                                    <p:animEffect transition="in" filter="fade">
                                      <p:cBhvr>
                                        <p:cTn id="20" dur="500"/>
                                        <p:tgtEl>
                                          <p:spTgt spid="5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21"/>
                                        </p:tgtEl>
                                        <p:attrNameLst>
                                          <p:attrName>style.visibility</p:attrName>
                                        </p:attrNameLst>
                                      </p:cBhvr>
                                      <p:to>
                                        <p:strVal val="visible"/>
                                      </p:to>
                                    </p:set>
                                    <p:animEffect transition="in" filter="fade">
                                      <p:cBhvr>
                                        <p:cTn id="25" dur="500"/>
                                        <p:tgtEl>
                                          <p:spTgt spid="5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22"/>
                                        </p:tgtEl>
                                        <p:attrNameLst>
                                          <p:attrName>style.visibility</p:attrName>
                                        </p:attrNameLst>
                                      </p:cBhvr>
                                      <p:to>
                                        <p:strVal val="visible"/>
                                      </p:to>
                                    </p:set>
                                    <p:animEffect transition="in" filter="fade">
                                      <p:cBhvr>
                                        <p:cTn id="30" dur="500"/>
                                        <p:tgtEl>
                                          <p:spTgt spid="5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26"/>
                                        </p:tgtEl>
                                        <p:attrNameLst>
                                          <p:attrName>style.visibility</p:attrName>
                                        </p:attrNameLst>
                                      </p:cBhvr>
                                      <p:to>
                                        <p:strVal val="visible"/>
                                      </p:to>
                                    </p:set>
                                    <p:animEffect transition="in" filter="fade">
                                      <p:cBhvr>
                                        <p:cTn id="35" dur="5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48" descr="2 tỷ người chết nếu chiến tranh hạt nhân Ấn Độ-Pakistan nổ ra"/>
          <p:cNvPicPr preferRelativeResize="0"/>
          <p:nvPr/>
        </p:nvPicPr>
        <p:blipFill rotWithShape="1">
          <a:blip r:embed="rId3">
            <a:alphaModFix/>
          </a:blip>
          <a:srcRect r="-2" b="16261"/>
          <a:stretch/>
        </p:blipFill>
        <p:spPr>
          <a:xfrm>
            <a:off x="6083786" y="-168316"/>
            <a:ext cx="6261330" cy="3932313"/>
          </a:xfrm>
          <a:prstGeom prst="rect">
            <a:avLst/>
          </a:prstGeom>
          <a:noFill/>
          <a:ln>
            <a:noFill/>
          </a:ln>
        </p:spPr>
      </p:pic>
      <p:pic>
        <p:nvPicPr>
          <p:cNvPr id="537" name="Google Shape;537;p48" descr="Kịch bản chiến tranh hạt nhân Mỹ-Triều Tiên: Hàng chục vạn lính Mỹ nằm trong"/>
          <p:cNvPicPr preferRelativeResize="0"/>
          <p:nvPr/>
        </p:nvPicPr>
        <p:blipFill rotWithShape="1">
          <a:blip r:embed="rId4">
            <a:alphaModFix/>
          </a:blip>
          <a:srcRect l="7615" r="260" b="3"/>
          <a:stretch/>
        </p:blipFill>
        <p:spPr>
          <a:xfrm>
            <a:off x="6089904" y="3357562"/>
            <a:ext cx="6263640" cy="3344988"/>
          </a:xfrm>
          <a:prstGeom prst="rect">
            <a:avLst/>
          </a:prstGeom>
          <a:noFill/>
          <a:ln>
            <a:noFill/>
          </a:ln>
        </p:spPr>
      </p:pic>
      <p:grpSp>
        <p:nvGrpSpPr>
          <p:cNvPr id="538" name="Google Shape;538;p48"/>
          <p:cNvGrpSpPr/>
          <p:nvPr/>
        </p:nvGrpSpPr>
        <p:grpSpPr>
          <a:xfrm>
            <a:off x="335360" y="1526518"/>
            <a:ext cx="5760640" cy="968125"/>
            <a:chOff x="1136878" y="6196"/>
            <a:chExt cx="4855034" cy="968125"/>
          </a:xfrm>
        </p:grpSpPr>
        <p:sp>
          <p:nvSpPr>
            <p:cNvPr id="539" name="Google Shape;539;p48"/>
            <p:cNvSpPr/>
            <p:nvPr/>
          </p:nvSpPr>
          <p:spPr>
            <a:xfrm>
              <a:off x="1136878" y="6196"/>
              <a:ext cx="4855034" cy="968125"/>
            </a:xfrm>
            <a:prstGeom prst="roundRect">
              <a:avLst>
                <a:gd name="adj" fmla="val 10000"/>
              </a:avLst>
            </a:prstGeom>
            <a:solidFill>
              <a:srgbClr val="EAF1D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8"/>
            <p:cNvSpPr txBox="1"/>
            <p:nvPr/>
          </p:nvSpPr>
          <p:spPr>
            <a:xfrm>
              <a:off x="1165233" y="34551"/>
              <a:ext cx="4798324" cy="911415"/>
            </a:xfrm>
            <a:prstGeom prst="rect">
              <a:avLst/>
            </a:prstGeom>
            <a:solidFill>
              <a:srgbClr val="EAF1DD"/>
            </a:solid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2800"/>
                <a:buFont typeface="Times New Roman"/>
                <a:buNone/>
              </a:pPr>
              <a:r>
                <a:rPr lang="en-US" sz="2800" b="1">
                  <a:solidFill>
                    <a:schemeClr val="dk1"/>
                  </a:solidFill>
                  <a:latin typeface="Times New Roman"/>
                  <a:ea typeface="Times New Roman"/>
                  <a:cs typeface="Times New Roman"/>
                  <a:sym typeface="Times New Roman"/>
                </a:rPr>
                <a:t>Liệt kê, chứng cứ xác thực, số liệu so sánh cụ thể</a:t>
              </a:r>
              <a:endParaRPr sz="2800" b="1">
                <a:solidFill>
                  <a:schemeClr val="dk1"/>
                </a:solidFill>
                <a:latin typeface="Times New Roman"/>
                <a:ea typeface="Times New Roman"/>
                <a:cs typeface="Times New Roman"/>
                <a:sym typeface="Times New Roman"/>
              </a:endParaRPr>
            </a:p>
          </p:txBody>
        </p:sp>
      </p:grpSp>
      <p:grpSp>
        <p:nvGrpSpPr>
          <p:cNvPr id="541" name="Google Shape;541;p48"/>
          <p:cNvGrpSpPr/>
          <p:nvPr/>
        </p:nvGrpSpPr>
        <p:grpSpPr>
          <a:xfrm>
            <a:off x="2927647" y="2489889"/>
            <a:ext cx="435656" cy="363047"/>
            <a:chOff x="3346567" y="1034829"/>
            <a:chExt cx="435656" cy="363047"/>
          </a:xfrm>
        </p:grpSpPr>
        <p:sp>
          <p:nvSpPr>
            <p:cNvPr id="542" name="Google Shape;542;p48"/>
            <p:cNvSpPr/>
            <p:nvPr/>
          </p:nvSpPr>
          <p:spPr>
            <a:xfrm rot="5400000">
              <a:off x="3382872" y="998525"/>
              <a:ext cx="363047" cy="435656"/>
            </a:xfrm>
            <a:prstGeom prst="rightArrow">
              <a:avLst>
                <a:gd name="adj1" fmla="val 60000"/>
                <a:gd name="adj2" fmla="val 50000"/>
              </a:avLst>
            </a:prstGeom>
            <a:solidFill>
              <a:srgbClr val="B1C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8"/>
            <p:cNvSpPr txBox="1"/>
            <p:nvPr/>
          </p:nvSpPr>
          <p:spPr>
            <a:xfrm>
              <a:off x="3433699" y="1034829"/>
              <a:ext cx="261394" cy="25413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a:solidFill>
                  <a:schemeClr val="lt1"/>
                </a:solidFill>
                <a:latin typeface="Calibri"/>
                <a:ea typeface="Calibri"/>
                <a:cs typeface="Calibri"/>
                <a:sym typeface="Calibri"/>
              </a:endParaRPr>
            </a:p>
          </p:txBody>
        </p:sp>
      </p:grpSp>
      <p:grpSp>
        <p:nvGrpSpPr>
          <p:cNvPr id="544" name="Google Shape;544;p48"/>
          <p:cNvGrpSpPr/>
          <p:nvPr/>
        </p:nvGrpSpPr>
        <p:grpSpPr>
          <a:xfrm>
            <a:off x="330818" y="2996951"/>
            <a:ext cx="5760640" cy="1343534"/>
            <a:chOff x="1647759" y="2034467"/>
            <a:chExt cx="3833273" cy="1029183"/>
          </a:xfrm>
        </p:grpSpPr>
        <p:sp>
          <p:nvSpPr>
            <p:cNvPr id="545" name="Google Shape;545;p48"/>
            <p:cNvSpPr/>
            <p:nvPr/>
          </p:nvSpPr>
          <p:spPr>
            <a:xfrm>
              <a:off x="1647759" y="2299271"/>
              <a:ext cx="3833273" cy="764379"/>
            </a:xfrm>
            <a:prstGeom prst="roundRect">
              <a:avLst>
                <a:gd name="adj" fmla="val 10000"/>
              </a:avLst>
            </a:prstGeom>
            <a:solidFill>
              <a:srgbClr val="FDE9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8"/>
            <p:cNvSpPr txBox="1"/>
            <p:nvPr/>
          </p:nvSpPr>
          <p:spPr>
            <a:xfrm>
              <a:off x="1670147" y="2034467"/>
              <a:ext cx="3788497" cy="719603"/>
            </a:xfrm>
            <a:prstGeom prst="rect">
              <a:avLst/>
            </a:prstGeom>
            <a:solidFill>
              <a:srgbClr val="FDE9D8"/>
            </a:solid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Times New Roman"/>
                <a:buNone/>
              </a:pPr>
              <a:r>
                <a:rPr lang="en-US" sz="2800" b="1">
                  <a:solidFill>
                    <a:schemeClr val="dk1"/>
                  </a:solidFill>
                  <a:latin typeface="Times New Roman"/>
                  <a:ea typeface="Times New Roman"/>
                  <a:cs typeface="Times New Roman"/>
                  <a:sym typeface="Times New Roman"/>
                </a:rPr>
                <a:t>Nghệ thuật tương phản, giọng văn châm biếm, đả kích thâm sâu.</a:t>
              </a:r>
              <a:endParaRPr sz="2800" b="1">
                <a:solidFill>
                  <a:schemeClr val="dk1"/>
                </a:solidFill>
                <a:latin typeface="Times New Roman"/>
                <a:ea typeface="Times New Roman"/>
                <a:cs typeface="Times New Roman"/>
                <a:sym typeface="Times New Roman"/>
              </a:endParaRPr>
            </a:p>
          </p:txBody>
        </p:sp>
      </p:grpSp>
      <p:grpSp>
        <p:nvGrpSpPr>
          <p:cNvPr id="547" name="Google Shape;547;p48"/>
          <p:cNvGrpSpPr/>
          <p:nvPr/>
        </p:nvGrpSpPr>
        <p:grpSpPr>
          <a:xfrm>
            <a:off x="2927647" y="4365104"/>
            <a:ext cx="435656" cy="363047"/>
            <a:chOff x="3346567" y="1034829"/>
            <a:chExt cx="435656" cy="363047"/>
          </a:xfrm>
        </p:grpSpPr>
        <p:sp>
          <p:nvSpPr>
            <p:cNvPr id="548" name="Google Shape;548;p48"/>
            <p:cNvSpPr/>
            <p:nvPr/>
          </p:nvSpPr>
          <p:spPr>
            <a:xfrm rot="5400000">
              <a:off x="3382872" y="998525"/>
              <a:ext cx="363047" cy="435656"/>
            </a:xfrm>
            <a:prstGeom prst="rightArrow">
              <a:avLst>
                <a:gd name="adj1" fmla="val 60000"/>
                <a:gd name="adj2" fmla="val 50000"/>
              </a:avLst>
            </a:prstGeom>
            <a:solidFill>
              <a:srgbClr val="B1C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8"/>
            <p:cNvSpPr txBox="1"/>
            <p:nvPr/>
          </p:nvSpPr>
          <p:spPr>
            <a:xfrm>
              <a:off x="3433699" y="1034829"/>
              <a:ext cx="261394" cy="25413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a:solidFill>
                  <a:schemeClr val="lt1"/>
                </a:solidFill>
                <a:latin typeface="Calibri"/>
                <a:ea typeface="Calibri"/>
                <a:cs typeface="Calibri"/>
                <a:sym typeface="Calibri"/>
              </a:endParaRPr>
            </a:p>
          </p:txBody>
        </p:sp>
      </p:grpSp>
      <p:grpSp>
        <p:nvGrpSpPr>
          <p:cNvPr id="550" name="Google Shape;550;p48"/>
          <p:cNvGrpSpPr/>
          <p:nvPr/>
        </p:nvGrpSpPr>
        <p:grpSpPr>
          <a:xfrm>
            <a:off x="309522" y="4913548"/>
            <a:ext cx="5693351" cy="1643074"/>
            <a:chOff x="1647759" y="3596364"/>
            <a:chExt cx="3833273" cy="1643074"/>
          </a:xfrm>
        </p:grpSpPr>
        <p:sp>
          <p:nvSpPr>
            <p:cNvPr id="551" name="Google Shape;551;p48"/>
            <p:cNvSpPr/>
            <p:nvPr/>
          </p:nvSpPr>
          <p:spPr>
            <a:xfrm>
              <a:off x="1647759" y="3596364"/>
              <a:ext cx="3833273" cy="1643074"/>
            </a:xfrm>
            <a:prstGeom prst="roundRect">
              <a:avLst>
                <a:gd name="adj" fmla="val 10000"/>
              </a:avLst>
            </a:prstGeom>
            <a:solidFill>
              <a:srgbClr val="E5DFE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8"/>
            <p:cNvSpPr txBox="1"/>
            <p:nvPr/>
          </p:nvSpPr>
          <p:spPr>
            <a:xfrm>
              <a:off x="1706568" y="3631756"/>
              <a:ext cx="3774464" cy="1522026"/>
            </a:xfrm>
            <a:prstGeom prst="rect">
              <a:avLst/>
            </a:prstGeom>
            <a:noFill/>
            <a:ln>
              <a:noFill/>
            </a:ln>
          </p:spPr>
          <p:txBody>
            <a:bodyPr spcFirstLastPara="1" wrap="square" lIns="137150" tIns="137150" rIns="137150" bIns="137150" anchor="ctr" anchorCtr="0">
              <a:noAutofit/>
            </a:bodyPr>
            <a:lstStyle/>
            <a:p>
              <a:pPr marL="0" marR="0" lvl="0" indent="0" algn="ctr" rtl="0">
                <a:lnSpc>
                  <a:spcPct val="90000"/>
                </a:lnSpc>
                <a:spcBef>
                  <a:spcPts val="0"/>
                </a:spcBef>
                <a:spcAft>
                  <a:spcPts val="0"/>
                </a:spcAft>
                <a:buClr>
                  <a:schemeClr val="dk1"/>
                </a:buClr>
                <a:buSzPts val="2800"/>
                <a:buFont typeface="Arial"/>
                <a:buNone/>
              </a:pPr>
              <a:r>
                <a:rPr lang="vi-VN" sz="2800" dirty="0" smtClean="0">
                  <a:solidFill>
                    <a:schemeClr val="dk1"/>
                  </a:solidFill>
                  <a:latin typeface="Arial"/>
                  <a:ea typeface="Arial"/>
                  <a:cs typeface="Arial"/>
                  <a:sym typeface="Arial"/>
                </a:rPr>
                <a:t>=&gt;</a:t>
              </a:r>
              <a:r>
                <a:rPr lang="en-US" sz="2800" dirty="0" smtClean="0">
                  <a:solidFill>
                    <a:schemeClr val="dk1"/>
                  </a:solidFill>
                  <a:latin typeface="Arial"/>
                  <a:ea typeface="Arial"/>
                  <a:cs typeface="Arial"/>
                  <a:sym typeface="Arial"/>
                </a:rPr>
                <a:t> </a:t>
              </a:r>
              <a:r>
                <a:rPr lang="en-US" sz="2800" b="1" dirty="0" err="1">
                  <a:solidFill>
                    <a:schemeClr val="dk1"/>
                  </a:solidFill>
                  <a:latin typeface="Times New Roman"/>
                  <a:ea typeface="Times New Roman"/>
                  <a:cs typeface="Times New Roman"/>
                  <a:sym typeface="Times New Roman"/>
                </a:rPr>
                <a:t>Chiến</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tranh</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hạt</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nhân</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là</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hiểm</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họa</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đe</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dọa</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toàn</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bộ</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sự</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sống</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trên</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trái</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đất</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đi</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ngược</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lại</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lợi</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ích</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và</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sự</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phát</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triển</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của</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thế</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giới</a:t>
              </a:r>
              <a:r>
                <a:rPr lang="en-US" sz="2800" b="1" dirty="0">
                  <a:solidFill>
                    <a:schemeClr val="dk1"/>
                  </a:solidFill>
                  <a:latin typeface="Times New Roman"/>
                  <a:ea typeface="Times New Roman"/>
                  <a:cs typeface="Times New Roman"/>
                  <a:sym typeface="Times New Roman"/>
                </a:rPr>
                <a:t>. </a:t>
              </a:r>
              <a:endParaRPr sz="2800" b="1" dirty="0">
                <a:solidFill>
                  <a:schemeClr val="dk1"/>
                </a:solidFill>
                <a:latin typeface="Times New Roman"/>
                <a:ea typeface="Times New Roman"/>
                <a:cs typeface="Times New Roman"/>
                <a:sym typeface="Times New Roman"/>
              </a:endParaRPr>
            </a:p>
          </p:txBody>
        </p:sp>
      </p:grpSp>
      <p:grpSp>
        <p:nvGrpSpPr>
          <p:cNvPr id="553" name="Google Shape;553;p48"/>
          <p:cNvGrpSpPr/>
          <p:nvPr/>
        </p:nvGrpSpPr>
        <p:grpSpPr>
          <a:xfrm>
            <a:off x="1199456" y="245408"/>
            <a:ext cx="4176463" cy="968125"/>
            <a:chOff x="-130012" y="6196"/>
            <a:chExt cx="7982475" cy="968125"/>
          </a:xfrm>
        </p:grpSpPr>
        <p:sp>
          <p:nvSpPr>
            <p:cNvPr id="554" name="Google Shape;554;p48"/>
            <p:cNvSpPr/>
            <p:nvPr/>
          </p:nvSpPr>
          <p:spPr>
            <a:xfrm>
              <a:off x="1136878" y="6196"/>
              <a:ext cx="4855034" cy="968125"/>
            </a:xfrm>
            <a:prstGeom prst="roundRect">
              <a:avLst>
                <a:gd name="adj" fmla="val 10000"/>
              </a:avLst>
            </a:prstGeom>
            <a:solidFill>
              <a:srgbClr val="C5D8F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8"/>
            <p:cNvSpPr txBox="1"/>
            <p:nvPr/>
          </p:nvSpPr>
          <p:spPr>
            <a:xfrm>
              <a:off x="-130012" y="34551"/>
              <a:ext cx="7982475" cy="911415"/>
            </a:xfrm>
            <a:prstGeom prst="rect">
              <a:avLst/>
            </a:prstGeom>
            <a:solidFill>
              <a:srgbClr val="C5D8F1"/>
            </a:solid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FF0000"/>
                </a:buClr>
                <a:buSzPts val="3200"/>
                <a:buFont typeface="Times New Roman"/>
                <a:buNone/>
              </a:pPr>
              <a:r>
                <a:rPr lang="en-US" sz="3200" b="1">
                  <a:solidFill>
                    <a:srgbClr val="FF0000"/>
                  </a:solidFill>
                  <a:latin typeface="Times New Roman"/>
                  <a:ea typeface="Times New Roman"/>
                  <a:cs typeface="Times New Roman"/>
                  <a:sym typeface="Times New Roman"/>
                </a:rPr>
                <a:t>NGHỆ THUẬT</a:t>
              </a:r>
              <a:endParaRPr/>
            </a:p>
          </p:txBody>
        </p:sp>
      </p:gr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6"/>
                                        </p:tgtEl>
                                        <p:attrNameLst>
                                          <p:attrName>style.visibility</p:attrName>
                                        </p:attrNameLst>
                                      </p:cBhvr>
                                      <p:to>
                                        <p:strVal val="visible"/>
                                      </p:to>
                                    </p:set>
                                    <p:animEffect transition="in" filter="fade">
                                      <p:cBhvr>
                                        <p:cTn id="7" dur="750"/>
                                        <p:tgtEl>
                                          <p:spTgt spid="53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537"/>
                                        </p:tgtEl>
                                        <p:attrNameLst>
                                          <p:attrName>style.visibility</p:attrName>
                                        </p:attrNameLst>
                                      </p:cBhvr>
                                      <p:to>
                                        <p:strVal val="visible"/>
                                      </p:to>
                                    </p:set>
                                    <p:animEffect transition="in" filter="fade">
                                      <p:cBhvr>
                                        <p:cTn id="11" dur="750"/>
                                        <p:tgtEl>
                                          <p:spTgt spid="53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53"/>
                                        </p:tgtEl>
                                        <p:attrNameLst>
                                          <p:attrName>style.visibility</p:attrName>
                                        </p:attrNameLst>
                                      </p:cBhvr>
                                      <p:to>
                                        <p:strVal val="visible"/>
                                      </p:to>
                                    </p:set>
                                    <p:animEffect transition="in" filter="fade">
                                      <p:cBhvr>
                                        <p:cTn id="16" dur="500"/>
                                        <p:tgtEl>
                                          <p:spTgt spid="55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38"/>
                                        </p:tgtEl>
                                        <p:attrNameLst>
                                          <p:attrName>style.visibility</p:attrName>
                                        </p:attrNameLst>
                                      </p:cBhvr>
                                      <p:to>
                                        <p:strVal val="visible"/>
                                      </p:to>
                                    </p:set>
                                    <p:animEffect transition="in" filter="fade">
                                      <p:cBhvr>
                                        <p:cTn id="21" dur="2000"/>
                                        <p:tgtEl>
                                          <p:spTgt spid="5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41"/>
                                        </p:tgtEl>
                                        <p:attrNameLst>
                                          <p:attrName>style.visibility</p:attrName>
                                        </p:attrNameLst>
                                      </p:cBhvr>
                                      <p:to>
                                        <p:strVal val="visible"/>
                                      </p:to>
                                    </p:set>
                                    <p:animEffect transition="in" filter="fade">
                                      <p:cBhvr>
                                        <p:cTn id="26" dur="500"/>
                                        <p:tgtEl>
                                          <p:spTgt spid="541"/>
                                        </p:tgtEl>
                                      </p:cBhvr>
                                    </p:animEffect>
                                  </p:childTnLst>
                                </p:cTn>
                              </p:par>
                              <p:par>
                                <p:cTn id="27" presetID="10" presetClass="entr" presetSubtype="0" fill="hold" nodeType="withEffect">
                                  <p:stCondLst>
                                    <p:cond delay="0"/>
                                  </p:stCondLst>
                                  <p:childTnLst>
                                    <p:set>
                                      <p:cBhvr>
                                        <p:cTn id="28" dur="1" fill="hold">
                                          <p:stCondLst>
                                            <p:cond delay="0"/>
                                          </p:stCondLst>
                                        </p:cTn>
                                        <p:tgtEl>
                                          <p:spTgt spid="544"/>
                                        </p:tgtEl>
                                        <p:attrNameLst>
                                          <p:attrName>style.visibility</p:attrName>
                                        </p:attrNameLst>
                                      </p:cBhvr>
                                      <p:to>
                                        <p:strVal val="visible"/>
                                      </p:to>
                                    </p:set>
                                    <p:animEffect transition="in" filter="fade">
                                      <p:cBhvr>
                                        <p:cTn id="29" dur="500"/>
                                        <p:tgtEl>
                                          <p:spTgt spid="54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47"/>
                                        </p:tgtEl>
                                        <p:attrNameLst>
                                          <p:attrName>style.visibility</p:attrName>
                                        </p:attrNameLst>
                                      </p:cBhvr>
                                      <p:to>
                                        <p:strVal val="visible"/>
                                      </p:to>
                                    </p:set>
                                    <p:animEffect transition="in" filter="fade">
                                      <p:cBhvr>
                                        <p:cTn id="34" dur="500"/>
                                        <p:tgtEl>
                                          <p:spTgt spid="547"/>
                                        </p:tgtEl>
                                      </p:cBhvr>
                                    </p:animEffect>
                                  </p:childTnLst>
                                </p:cTn>
                              </p:par>
                              <p:par>
                                <p:cTn id="35" presetID="10" presetClass="entr" presetSubtype="0" fill="hold" nodeType="withEffect">
                                  <p:stCondLst>
                                    <p:cond delay="0"/>
                                  </p:stCondLst>
                                  <p:childTnLst>
                                    <p:set>
                                      <p:cBhvr>
                                        <p:cTn id="36" dur="1" fill="hold">
                                          <p:stCondLst>
                                            <p:cond delay="0"/>
                                          </p:stCondLst>
                                        </p:cTn>
                                        <p:tgtEl>
                                          <p:spTgt spid="550"/>
                                        </p:tgtEl>
                                        <p:attrNameLst>
                                          <p:attrName>style.visibility</p:attrName>
                                        </p:attrNameLst>
                                      </p:cBhvr>
                                      <p:to>
                                        <p:strVal val="visible"/>
                                      </p:to>
                                    </p:set>
                                    <p:animEffect transition="in" filter="fade">
                                      <p:cBhvr>
                                        <p:cTn id="37" dur="500"/>
                                        <p:tgtEl>
                                          <p:spTgt spid="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49"/>
          <p:cNvPicPr preferRelativeResize="0"/>
          <p:nvPr/>
        </p:nvPicPr>
        <p:blipFill rotWithShape="1">
          <a:blip r:embed="rId3">
            <a:alphaModFix/>
          </a:blip>
          <a:srcRect/>
          <a:stretch/>
        </p:blipFill>
        <p:spPr>
          <a:xfrm>
            <a:off x="6093860" y="0"/>
            <a:ext cx="3085812" cy="5786454"/>
          </a:xfrm>
          <a:prstGeom prst="rect">
            <a:avLst/>
          </a:prstGeom>
          <a:noFill/>
          <a:ln>
            <a:noFill/>
          </a:ln>
        </p:spPr>
      </p:pic>
      <p:sp>
        <p:nvSpPr>
          <p:cNvPr id="562" name="Google Shape;562;p49"/>
          <p:cNvSpPr txBox="1">
            <a:spLocks noGrp="1"/>
          </p:cNvSpPr>
          <p:nvPr>
            <p:ph type="title"/>
          </p:nvPr>
        </p:nvSpPr>
        <p:spPr>
          <a:xfrm>
            <a:off x="555087" y="5885660"/>
            <a:ext cx="11139854" cy="930447"/>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800"/>
              <a:buFont typeface="Times New Roman"/>
              <a:buNone/>
            </a:pPr>
            <a:r>
              <a:rPr lang="en-US" sz="4800" b="1">
                <a:latin typeface="Times New Roman"/>
                <a:ea typeface="Times New Roman"/>
                <a:cs typeface="Times New Roman"/>
                <a:sym typeface="Times New Roman"/>
              </a:rPr>
              <a:t>Sự tàn phá của chiến tranh</a:t>
            </a:r>
            <a:endParaRPr sz="4800" b="1">
              <a:latin typeface="Times New Roman"/>
              <a:ea typeface="Times New Roman"/>
              <a:cs typeface="Times New Roman"/>
              <a:sym typeface="Times New Roman"/>
            </a:endParaRPr>
          </a:p>
        </p:txBody>
      </p:sp>
      <p:pic>
        <p:nvPicPr>
          <p:cNvPr id="563" name="Google Shape;563;p49" descr="Ảnh có chứa tòa nhà, ngoài trời, mặt đất&#10;&#10;Mô tả được tạo tự động"/>
          <p:cNvPicPr preferRelativeResize="0"/>
          <p:nvPr/>
        </p:nvPicPr>
        <p:blipFill rotWithShape="1">
          <a:blip r:embed="rId4">
            <a:alphaModFix/>
          </a:blip>
          <a:srcRect/>
          <a:stretch/>
        </p:blipFill>
        <p:spPr>
          <a:xfrm>
            <a:off x="0" y="0"/>
            <a:ext cx="3056907" cy="5786454"/>
          </a:xfrm>
          <a:prstGeom prst="rect">
            <a:avLst/>
          </a:prstGeom>
          <a:noFill/>
          <a:ln>
            <a:noFill/>
          </a:ln>
        </p:spPr>
      </p:pic>
      <p:pic>
        <p:nvPicPr>
          <p:cNvPr id="564" name="Google Shape;564;p49" descr="Ảnh có chứa tòa nhà, bầu trời, ngoài trời, cây&#10;&#10;Mô tả được tạo tự động"/>
          <p:cNvPicPr preferRelativeResize="0">
            <a:picLocks noGrp="1"/>
          </p:cNvPicPr>
          <p:nvPr>
            <p:ph type="body" idx="1"/>
          </p:nvPr>
        </p:nvPicPr>
        <p:blipFill rotWithShape="1">
          <a:blip r:embed="rId5">
            <a:alphaModFix/>
          </a:blip>
          <a:srcRect/>
          <a:stretch/>
        </p:blipFill>
        <p:spPr>
          <a:xfrm>
            <a:off x="3071664" y="0"/>
            <a:ext cx="3064236" cy="5786454"/>
          </a:xfrm>
          <a:prstGeom prst="rect">
            <a:avLst/>
          </a:prstGeom>
          <a:noFill/>
          <a:ln>
            <a:noFill/>
          </a:ln>
        </p:spPr>
      </p:pic>
      <p:pic>
        <p:nvPicPr>
          <p:cNvPr id="565" name="Google Shape;565;p49" descr="Ảnh có chứa tòa nhà, ngoài trời, tuyết, vàng&#10;&#10;Mô tả được tạo tự động"/>
          <p:cNvPicPr preferRelativeResize="0"/>
          <p:nvPr/>
        </p:nvPicPr>
        <p:blipFill rotWithShape="1">
          <a:blip r:embed="rId6">
            <a:alphaModFix/>
          </a:blip>
          <a:srcRect/>
          <a:stretch/>
        </p:blipFill>
        <p:spPr>
          <a:xfrm>
            <a:off x="9179671" y="0"/>
            <a:ext cx="3044148" cy="57864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
                                        </p:tgtEl>
                                        <p:attrNameLst>
                                          <p:attrName>style.visibility</p:attrName>
                                        </p:attrNameLst>
                                      </p:cBhvr>
                                      <p:to>
                                        <p:strVal val="visible"/>
                                      </p:to>
                                    </p:set>
                                    <p:animEffect transition="in" filter="fade">
                                      <p:cBhvr>
                                        <p:cTn id="7" dur="1000"/>
                                        <p:tgtEl>
                                          <p:spTgt spid="5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4"/>
                                        </p:tgtEl>
                                        <p:attrNameLst>
                                          <p:attrName>style.visibility</p:attrName>
                                        </p:attrNameLst>
                                      </p:cBhvr>
                                      <p:to>
                                        <p:strVal val="visible"/>
                                      </p:to>
                                    </p:set>
                                    <p:animEffect transition="in" filter="fade">
                                      <p:cBhvr>
                                        <p:cTn id="12" dur="1000"/>
                                        <p:tgtEl>
                                          <p:spTgt spid="5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1"/>
                                        </p:tgtEl>
                                        <p:attrNameLst>
                                          <p:attrName>style.visibility</p:attrName>
                                        </p:attrNameLst>
                                      </p:cBhvr>
                                      <p:to>
                                        <p:strVal val="visible"/>
                                      </p:to>
                                    </p:set>
                                    <p:animEffect transition="in" filter="fade">
                                      <p:cBhvr>
                                        <p:cTn id="17" dur="1000"/>
                                        <p:tgtEl>
                                          <p:spTgt spid="5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5"/>
                                        </p:tgtEl>
                                        <p:attrNameLst>
                                          <p:attrName>style.visibility</p:attrName>
                                        </p:attrNameLst>
                                      </p:cBhvr>
                                      <p:to>
                                        <p:strVal val="visible"/>
                                      </p:to>
                                    </p:set>
                                    <p:animEffect transition="in" filter="fade">
                                      <p:cBhvr>
                                        <p:cTn id="22" dur="10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50"/>
          <p:cNvPicPr preferRelativeResize="0"/>
          <p:nvPr/>
        </p:nvPicPr>
        <p:blipFill rotWithShape="1">
          <a:blip r:embed="rId3">
            <a:alphaModFix/>
          </a:blip>
          <a:srcRect t="5200" b="14154"/>
          <a:stretch/>
        </p:blipFill>
        <p:spPr>
          <a:xfrm>
            <a:off x="-17674" y="-11251"/>
            <a:ext cx="6113674" cy="3428990"/>
          </a:xfrm>
          <a:prstGeom prst="rect">
            <a:avLst/>
          </a:prstGeom>
          <a:solidFill>
            <a:srgbClr val="FFFFFF"/>
          </a:solidFill>
          <a:ln>
            <a:noFill/>
          </a:ln>
        </p:spPr>
      </p:pic>
      <p:pic>
        <p:nvPicPr>
          <p:cNvPr id="572" name="Google Shape;572;p50"/>
          <p:cNvPicPr preferRelativeResize="0"/>
          <p:nvPr/>
        </p:nvPicPr>
        <p:blipFill rotWithShape="1">
          <a:blip r:embed="rId4">
            <a:alphaModFix/>
          </a:blip>
          <a:srcRect t="8753" b="12575"/>
          <a:stretch/>
        </p:blipFill>
        <p:spPr>
          <a:xfrm>
            <a:off x="6096000" y="10"/>
            <a:ext cx="6096000" cy="3428990"/>
          </a:xfrm>
          <a:prstGeom prst="rect">
            <a:avLst/>
          </a:prstGeom>
          <a:solidFill>
            <a:srgbClr val="FFFFFF"/>
          </a:solidFill>
          <a:ln>
            <a:noFill/>
          </a:ln>
        </p:spPr>
      </p:pic>
      <p:pic>
        <p:nvPicPr>
          <p:cNvPr id="573" name="Google Shape;573;p50"/>
          <p:cNvPicPr preferRelativeResize="0"/>
          <p:nvPr/>
        </p:nvPicPr>
        <p:blipFill rotWithShape="1">
          <a:blip r:embed="rId5">
            <a:alphaModFix/>
          </a:blip>
          <a:srcRect b="15094"/>
          <a:stretch/>
        </p:blipFill>
        <p:spPr>
          <a:xfrm>
            <a:off x="20" y="3429000"/>
            <a:ext cx="6095980" cy="3429000"/>
          </a:xfrm>
          <a:prstGeom prst="rect">
            <a:avLst/>
          </a:prstGeom>
          <a:solidFill>
            <a:srgbClr val="FFFFFF"/>
          </a:solidFill>
          <a:ln>
            <a:noFill/>
          </a:ln>
        </p:spPr>
      </p:pic>
      <p:pic>
        <p:nvPicPr>
          <p:cNvPr id="574" name="Google Shape;574;p50"/>
          <p:cNvPicPr preferRelativeResize="0"/>
          <p:nvPr/>
        </p:nvPicPr>
        <p:blipFill rotWithShape="1">
          <a:blip r:embed="rId6">
            <a:alphaModFix/>
          </a:blip>
          <a:srcRect t="9572" r="-6" b="-7"/>
          <a:stretch/>
        </p:blipFill>
        <p:spPr>
          <a:xfrm>
            <a:off x="6096000" y="3429000"/>
            <a:ext cx="6096000" cy="3429000"/>
          </a:xfrm>
          <a:prstGeom prst="rect">
            <a:avLst/>
          </a:prstGeom>
          <a:solidFill>
            <a:srgbClr val="FFFFFF"/>
          </a:solidFill>
          <a:ln>
            <a:noFill/>
          </a:ln>
        </p:spPr>
      </p:pic>
      <p:sp>
        <p:nvSpPr>
          <p:cNvPr id="575" name="Google Shape;575;p50"/>
          <p:cNvSpPr txBox="1"/>
          <p:nvPr/>
        </p:nvSpPr>
        <p:spPr>
          <a:xfrm>
            <a:off x="3863752" y="2807245"/>
            <a:ext cx="4761470" cy="124351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US" sz="3200" b="1">
                <a:solidFill>
                  <a:srgbClr val="080808"/>
                </a:solidFill>
                <a:latin typeface="Times New Roman"/>
                <a:ea typeface="Times New Roman"/>
                <a:cs typeface="Times New Roman"/>
                <a:sym typeface="Times New Roman"/>
              </a:rPr>
              <a:t>Thảm họa chiến tranh ở Hiroshima và Nagasaki</a:t>
            </a:r>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75"/>
                                        </p:tgtEl>
                                        <p:attrNameLst>
                                          <p:attrName>style.visibility</p:attrName>
                                        </p:attrNameLst>
                                      </p:cBhvr>
                                      <p:to>
                                        <p:strVal val="visible"/>
                                      </p:to>
                                    </p:set>
                                    <p:anim calcmode="lin" valueType="num">
                                      <p:cBhvr additive="base">
                                        <p:cTn id="7" dur="500"/>
                                        <p:tgtEl>
                                          <p:spTgt spid="575"/>
                                        </p:tgtEl>
                                        <p:attrNameLst>
                                          <p:attrName>ppt_w</p:attrName>
                                        </p:attrNameLst>
                                      </p:cBhvr>
                                      <p:tavLst>
                                        <p:tav tm="0">
                                          <p:val>
                                            <p:strVal val="0"/>
                                          </p:val>
                                        </p:tav>
                                        <p:tav tm="100000">
                                          <p:val>
                                            <p:strVal val="#ppt_w"/>
                                          </p:val>
                                        </p:tav>
                                      </p:tavLst>
                                    </p:anim>
                                    <p:anim calcmode="lin" valueType="num">
                                      <p:cBhvr additive="base">
                                        <p:cTn id="8" dur="500"/>
                                        <p:tgtEl>
                                          <p:spTgt spid="575"/>
                                        </p:tgtEl>
                                        <p:attrNameLst>
                                          <p:attrName>ppt_h</p:attrName>
                                        </p:attrNameLst>
                                      </p:cBhvr>
                                      <p:tavLst>
                                        <p:tav tm="0">
                                          <p:val>
                                            <p:str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572"/>
                                        </p:tgtEl>
                                        <p:attrNameLst>
                                          <p:attrName>style.visibility</p:attrName>
                                        </p:attrNameLst>
                                      </p:cBhvr>
                                      <p:to>
                                        <p:strVal val="visible"/>
                                      </p:to>
                                    </p:set>
                                    <p:anim calcmode="lin" valueType="num">
                                      <p:cBhvr additive="base">
                                        <p:cTn id="11" dur="500"/>
                                        <p:tgtEl>
                                          <p:spTgt spid="572"/>
                                        </p:tgtEl>
                                        <p:attrNameLst>
                                          <p:attrName>ppt_y</p:attrName>
                                        </p:attrNameLst>
                                      </p:cBhvr>
                                      <p:tavLst>
                                        <p:tav tm="0">
                                          <p:val>
                                            <p:strVal val="#ppt_y+1"/>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574"/>
                                        </p:tgtEl>
                                        <p:attrNameLst>
                                          <p:attrName>style.visibility</p:attrName>
                                        </p:attrNameLst>
                                      </p:cBhvr>
                                      <p:to>
                                        <p:strVal val="visible"/>
                                      </p:to>
                                    </p:set>
                                    <p:anim calcmode="lin" valueType="num">
                                      <p:cBhvr additive="base">
                                        <p:cTn id="15" dur="500"/>
                                        <p:tgtEl>
                                          <p:spTgt spid="57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571"/>
                                        </p:tgtEl>
                                        <p:attrNameLst>
                                          <p:attrName>style.visibility</p:attrName>
                                        </p:attrNameLst>
                                      </p:cBhvr>
                                      <p:to>
                                        <p:strVal val="visible"/>
                                      </p:to>
                                    </p:set>
                                    <p:anim calcmode="lin" valueType="num">
                                      <p:cBhvr additive="base">
                                        <p:cTn id="19" dur="500"/>
                                        <p:tgtEl>
                                          <p:spTgt spid="57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573"/>
                                        </p:tgtEl>
                                        <p:attrNameLst>
                                          <p:attrName>style.visibility</p:attrName>
                                        </p:attrNameLst>
                                      </p:cBhvr>
                                      <p:to>
                                        <p:strVal val="visible"/>
                                      </p:to>
                                    </p:set>
                                    <p:anim calcmode="lin" valueType="num">
                                      <p:cBhvr additive="base">
                                        <p:cTn id="23" dur="500"/>
                                        <p:tgtEl>
                                          <p:spTgt spid="5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51" descr="Chiến tranh Pakistan-Ấn Độ sẽ gây &quot;mùa đông hạt nhân&quot;, loài người chết đói"/>
          <p:cNvPicPr preferRelativeResize="0"/>
          <p:nvPr/>
        </p:nvPicPr>
        <p:blipFill rotWithShape="1">
          <a:blip r:embed="rId3">
            <a:alphaModFix/>
          </a:blip>
          <a:srcRect t="30949" r="2" b="8319"/>
          <a:stretch/>
        </p:blipFill>
        <p:spPr>
          <a:xfrm>
            <a:off x="6096000" y="-1"/>
            <a:ext cx="6095999" cy="2391331"/>
          </a:xfrm>
          <a:prstGeom prst="rect">
            <a:avLst/>
          </a:prstGeom>
          <a:noFill/>
          <a:ln>
            <a:noFill/>
          </a:ln>
        </p:spPr>
      </p:pic>
      <p:pic>
        <p:nvPicPr>
          <p:cNvPr id="582" name="Google Shape;582;p51" descr="Nature Earth Sustainability - Free photo on Pixabay"/>
          <p:cNvPicPr preferRelativeResize="0"/>
          <p:nvPr/>
        </p:nvPicPr>
        <p:blipFill rotWithShape="1">
          <a:blip r:embed="rId4">
            <a:alphaModFix/>
          </a:blip>
          <a:srcRect l="689"/>
          <a:stretch/>
        </p:blipFill>
        <p:spPr>
          <a:xfrm>
            <a:off x="6096000" y="2391337"/>
            <a:ext cx="6095999" cy="4466657"/>
          </a:xfrm>
          <a:prstGeom prst="rect">
            <a:avLst/>
          </a:prstGeom>
          <a:noFill/>
          <a:ln>
            <a:noFill/>
          </a:ln>
        </p:spPr>
      </p:pic>
      <p:sp>
        <p:nvSpPr>
          <p:cNvPr id="583" name="Google Shape;583;p51"/>
          <p:cNvSpPr txBox="1">
            <a:spLocks noGrp="1"/>
          </p:cNvSpPr>
          <p:nvPr>
            <p:ph type="title"/>
          </p:nvPr>
        </p:nvSpPr>
        <p:spPr>
          <a:xfrm>
            <a:off x="263351" y="-1"/>
            <a:ext cx="5832649" cy="1466455"/>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FF0000"/>
              </a:buClr>
              <a:buSzPts val="3200"/>
              <a:buFont typeface="Times New Roman"/>
              <a:buNone/>
            </a:pPr>
            <a:r>
              <a:rPr lang="en-US" sz="3200">
                <a:solidFill>
                  <a:srgbClr val="FF0000"/>
                </a:solidFill>
                <a:latin typeface="Times New Roman"/>
                <a:ea typeface="Times New Roman"/>
                <a:cs typeface="Times New Roman"/>
                <a:sym typeface="Times New Roman"/>
              </a:rPr>
              <a:t>SỰ PHI LÍ CỦA CHIẾN TRANH</a:t>
            </a:r>
            <a:br>
              <a:rPr lang="en-US" sz="3200">
                <a:solidFill>
                  <a:srgbClr val="FF0000"/>
                </a:solidFill>
                <a:latin typeface="Times New Roman"/>
                <a:ea typeface="Times New Roman"/>
                <a:cs typeface="Times New Roman"/>
                <a:sym typeface="Times New Roman"/>
              </a:rPr>
            </a:br>
            <a:r>
              <a:rPr lang="en-US" sz="3200">
                <a:solidFill>
                  <a:srgbClr val="FF0000"/>
                </a:solidFill>
                <a:latin typeface="Times New Roman"/>
                <a:ea typeface="Times New Roman"/>
                <a:cs typeface="Times New Roman"/>
                <a:sym typeface="Times New Roman"/>
              </a:rPr>
              <a:t> HẠT NHÂN</a:t>
            </a:r>
            <a:endParaRPr/>
          </a:p>
        </p:txBody>
      </p:sp>
      <p:sp>
        <p:nvSpPr>
          <p:cNvPr id="584" name="Google Shape;584;p51"/>
          <p:cNvSpPr txBox="1">
            <a:spLocks noGrp="1"/>
          </p:cNvSpPr>
          <p:nvPr>
            <p:ph type="body" idx="1"/>
          </p:nvPr>
        </p:nvSpPr>
        <p:spPr>
          <a:xfrm>
            <a:off x="263352" y="1484784"/>
            <a:ext cx="5682102" cy="402569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b="1">
                <a:latin typeface="Times New Roman"/>
                <a:ea typeface="Times New Roman"/>
                <a:cs typeface="Times New Roman"/>
                <a:sym typeface="Times New Roman"/>
              </a:rPr>
              <a:t>Đi ngược lại lí trí con người và lí trí tự nhiên</a:t>
            </a:r>
            <a:endParaRPr b="1">
              <a:latin typeface="Times New Roman"/>
              <a:ea typeface="Times New Roman"/>
              <a:cs typeface="Times New Roman"/>
              <a:sym typeface="Times New Roman"/>
            </a:endParaRPr>
          </a:p>
          <a:p>
            <a:pPr marL="342900" lvl="0" indent="-342900" algn="l" rtl="0">
              <a:spcBef>
                <a:spcPts val="640"/>
              </a:spcBef>
              <a:spcAft>
                <a:spcPts val="0"/>
              </a:spcAft>
              <a:buClr>
                <a:schemeClr val="dk1"/>
              </a:buClr>
              <a:buSzPts val="3200"/>
              <a:buChar char="•"/>
            </a:pPr>
            <a:r>
              <a:rPr lang="en-US" b="1">
                <a:latin typeface="Times New Roman"/>
                <a:ea typeface="Times New Roman"/>
                <a:cs typeface="Times New Roman"/>
                <a:sym typeface="Times New Roman"/>
              </a:rPr>
              <a:t>Phá hủy nền văn minh hàng triệu năm của nhân loại</a:t>
            </a:r>
            <a:endParaRPr b="1">
              <a:latin typeface="Times New Roman"/>
              <a:ea typeface="Times New Roman"/>
              <a:cs typeface="Times New Roman"/>
              <a:sym typeface="Times New Roman"/>
            </a:endParaRPr>
          </a:p>
          <a:p>
            <a:pPr marL="342900" lvl="0" indent="-342900" algn="l" rtl="0">
              <a:spcBef>
                <a:spcPts val="640"/>
              </a:spcBef>
              <a:spcAft>
                <a:spcPts val="0"/>
              </a:spcAft>
              <a:buClr>
                <a:schemeClr val="dk1"/>
              </a:buClr>
              <a:buSzPts val="3200"/>
              <a:buChar char="•"/>
            </a:pPr>
            <a:r>
              <a:rPr lang="en-US" b="1">
                <a:latin typeface="Times New Roman"/>
                <a:ea typeface="Times New Roman"/>
                <a:cs typeface="Times New Roman"/>
                <a:sym typeface="Times New Roman"/>
              </a:rPr>
              <a:t>Phản lại sự tiến hóa, đưa Trái Đất về điểm xuất phát</a:t>
            </a:r>
            <a:endParaRPr b="1">
              <a:latin typeface="Times New Roman"/>
              <a:ea typeface="Times New Roman"/>
              <a:cs typeface="Times New Roman"/>
              <a:sym typeface="Times New Roman"/>
            </a:endParaRPr>
          </a:p>
          <a:p>
            <a:pPr marL="342900" lvl="0" indent="-342900" algn="l" rtl="0">
              <a:spcBef>
                <a:spcPts val="640"/>
              </a:spcBef>
              <a:spcAft>
                <a:spcPts val="0"/>
              </a:spcAft>
              <a:buClr>
                <a:schemeClr val="dk1"/>
              </a:buClr>
              <a:buSzPts val="3200"/>
              <a:buChar char="•"/>
            </a:pPr>
            <a:r>
              <a:rPr lang="en-US" b="1">
                <a:latin typeface="Times New Roman"/>
                <a:ea typeface="Times New Roman"/>
                <a:cs typeface="Times New Roman"/>
                <a:sym typeface="Times New Roman"/>
              </a:rPr>
              <a:t>Hủy hoại hạnh phúc, gây ra bao đau khổ cho loài người</a:t>
            </a:r>
            <a:endParaRPr b="1">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2"/>
                                        </p:tgtEl>
                                        <p:attrNameLst>
                                          <p:attrName>style.visibility</p:attrName>
                                        </p:attrNameLst>
                                      </p:cBhvr>
                                      <p:to>
                                        <p:strVal val="visible"/>
                                      </p:to>
                                    </p:set>
                                    <p:animEffect transition="in" filter="fade">
                                      <p:cBhvr>
                                        <p:cTn id="7" dur="500"/>
                                        <p:tgtEl>
                                          <p:spTgt spid="58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1"/>
                                        </p:tgtEl>
                                        <p:attrNameLst>
                                          <p:attrName>style.visibility</p:attrName>
                                        </p:attrNameLst>
                                      </p:cBhvr>
                                      <p:to>
                                        <p:strVal val="visible"/>
                                      </p:to>
                                    </p:set>
                                    <p:animEffect transition="in" filter="fade">
                                      <p:cBhvr>
                                        <p:cTn id="11" dur="500"/>
                                        <p:tgtEl>
                                          <p:spTgt spid="58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84">
                                            <p:txEl>
                                              <p:pRg st="0" end="0"/>
                                            </p:txEl>
                                          </p:spTgt>
                                        </p:tgtEl>
                                        <p:attrNameLst>
                                          <p:attrName>style.visibility</p:attrName>
                                        </p:attrNameLst>
                                      </p:cBhvr>
                                      <p:to>
                                        <p:strVal val="visible"/>
                                      </p:to>
                                    </p:set>
                                    <p:animEffect transition="in" filter="fade">
                                      <p:cBhvr>
                                        <p:cTn id="16" dur="1000"/>
                                        <p:tgtEl>
                                          <p:spTgt spid="58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84">
                                            <p:txEl>
                                              <p:pRg st="1" end="1"/>
                                            </p:txEl>
                                          </p:spTgt>
                                        </p:tgtEl>
                                        <p:attrNameLst>
                                          <p:attrName>style.visibility</p:attrName>
                                        </p:attrNameLst>
                                      </p:cBhvr>
                                      <p:to>
                                        <p:strVal val="visible"/>
                                      </p:to>
                                    </p:set>
                                    <p:animEffect transition="in" filter="fade">
                                      <p:cBhvr>
                                        <p:cTn id="21" dur="1000"/>
                                        <p:tgtEl>
                                          <p:spTgt spid="58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84">
                                            <p:txEl>
                                              <p:pRg st="2" end="2"/>
                                            </p:txEl>
                                          </p:spTgt>
                                        </p:tgtEl>
                                        <p:attrNameLst>
                                          <p:attrName>style.visibility</p:attrName>
                                        </p:attrNameLst>
                                      </p:cBhvr>
                                      <p:to>
                                        <p:strVal val="visible"/>
                                      </p:to>
                                    </p:set>
                                    <p:animEffect transition="in" filter="fade">
                                      <p:cBhvr>
                                        <p:cTn id="26" dur="1000"/>
                                        <p:tgtEl>
                                          <p:spTgt spid="58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84">
                                            <p:txEl>
                                              <p:pRg st="3" end="3"/>
                                            </p:txEl>
                                          </p:spTgt>
                                        </p:tgtEl>
                                        <p:attrNameLst>
                                          <p:attrName>style.visibility</p:attrName>
                                        </p:attrNameLst>
                                      </p:cBhvr>
                                      <p:to>
                                        <p:strVal val="visible"/>
                                      </p:to>
                                    </p:set>
                                    <p:animEffect transition="in" filter="fade">
                                      <p:cBhvr>
                                        <p:cTn id="31" dur="1000"/>
                                        <p:tgtEl>
                                          <p:spTgt spid="5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2"/>
          <p:cNvSpPr/>
          <p:nvPr/>
        </p:nvSpPr>
        <p:spPr>
          <a:xfrm>
            <a:off x="80916" y="0"/>
            <a:ext cx="10644262" cy="206210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u="sng">
                <a:solidFill>
                  <a:srgbClr val="7030A0"/>
                </a:solidFill>
                <a:latin typeface="Arima Madurai"/>
                <a:ea typeface="Arima Madurai"/>
                <a:cs typeface="Arima Madurai"/>
                <a:sym typeface="Arima Madurai"/>
              </a:rPr>
              <a:t>Bài 2 – Văn bản:</a:t>
            </a:r>
            <a:endParaRPr/>
          </a:p>
          <a:p>
            <a:pPr marL="0" marR="0" lvl="0" indent="0" algn="ctr" rtl="0">
              <a:spcBef>
                <a:spcPts val="0"/>
              </a:spcBef>
              <a:spcAft>
                <a:spcPts val="0"/>
              </a:spcAft>
              <a:buNone/>
            </a:pPr>
            <a:endParaRPr sz="1800" b="1" u="sng">
              <a:solidFill>
                <a:srgbClr val="FF0000"/>
              </a:solidFill>
              <a:latin typeface="Arima Madurai"/>
              <a:ea typeface="Arima Madurai"/>
              <a:cs typeface="Arima Madurai"/>
              <a:sym typeface="Arima Madurai"/>
            </a:endParaRPr>
          </a:p>
          <a:p>
            <a:pPr marL="0" marR="0" lvl="0" indent="0" algn="ctr" rtl="0">
              <a:spcBef>
                <a:spcPts val="0"/>
              </a:spcBef>
              <a:spcAft>
                <a:spcPts val="0"/>
              </a:spcAft>
              <a:buNone/>
            </a:pPr>
            <a:r>
              <a:rPr lang="en-US" sz="3600" b="1">
                <a:solidFill>
                  <a:srgbClr val="FF0000"/>
                </a:solidFill>
                <a:latin typeface="Times New Roman"/>
                <a:ea typeface="Times New Roman"/>
                <a:cs typeface="Times New Roman"/>
                <a:sym typeface="Times New Roman"/>
              </a:rPr>
              <a:t>ĐẤU TRANH CHO MỘT THẾ GIỚI HÒA BÌNH </a:t>
            </a:r>
            <a:endParaRPr/>
          </a:p>
          <a:p>
            <a:pPr marL="0" marR="0" lvl="0" indent="0" algn="ctr" rtl="0">
              <a:spcBef>
                <a:spcPts val="0"/>
              </a:spcBef>
              <a:spcAft>
                <a:spcPts val="0"/>
              </a:spcAft>
              <a:buNone/>
            </a:pPr>
            <a:r>
              <a:rPr lang="en-US" sz="1800" b="1">
                <a:solidFill>
                  <a:schemeClr val="dk1"/>
                </a:solidFill>
                <a:latin typeface="Times New Roman"/>
                <a:ea typeface="Times New Roman"/>
                <a:cs typeface="Times New Roman"/>
                <a:sym typeface="Times New Roman"/>
              </a:rPr>
              <a:t>				</a:t>
            </a:r>
            <a:r>
              <a:rPr lang="en-US" sz="3200" b="1" i="1">
                <a:solidFill>
                  <a:schemeClr val="dk1"/>
                </a:solidFill>
                <a:latin typeface="Times New Roman"/>
                <a:ea typeface="Times New Roman"/>
                <a:cs typeface="Times New Roman"/>
                <a:sym typeface="Times New Roman"/>
              </a:rPr>
              <a:t>(G.G. Mác-két)</a:t>
            </a:r>
            <a:endParaRPr sz="1800" b="1" i="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1800" b="1" u="sng">
              <a:solidFill>
                <a:srgbClr val="FF0000"/>
              </a:solidFill>
              <a:latin typeface="Arima Madurai"/>
              <a:ea typeface="Arima Madurai"/>
              <a:cs typeface="Arima Madurai"/>
              <a:sym typeface="Arima Madurai"/>
            </a:endParaRPr>
          </a:p>
        </p:txBody>
      </p:sp>
      <p:sp>
        <p:nvSpPr>
          <p:cNvPr id="590" name="Google Shape;590;p52"/>
          <p:cNvSpPr txBox="1"/>
          <p:nvPr/>
        </p:nvSpPr>
        <p:spPr>
          <a:xfrm>
            <a:off x="238084" y="1643050"/>
            <a:ext cx="5334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I. </a:t>
            </a:r>
            <a:r>
              <a:rPr lang="en-US" sz="3200" b="1" u="sng">
                <a:solidFill>
                  <a:srgbClr val="FF0000"/>
                </a:solidFill>
                <a:latin typeface="Times New Roman"/>
                <a:ea typeface="Times New Roman"/>
                <a:cs typeface="Times New Roman"/>
                <a:sym typeface="Times New Roman"/>
              </a:rPr>
              <a:t>Tìm hiểu chung</a:t>
            </a:r>
            <a:endParaRPr sz="3200" b="1" u="sng">
              <a:solidFill>
                <a:srgbClr val="FF0000"/>
              </a:solidFill>
              <a:latin typeface="Times New Roman"/>
              <a:ea typeface="Times New Roman"/>
              <a:cs typeface="Times New Roman"/>
              <a:sym typeface="Times New Roman"/>
            </a:endParaRPr>
          </a:p>
        </p:txBody>
      </p:sp>
      <p:pic>
        <p:nvPicPr>
          <p:cNvPr id="591" name="Google Shape;591;p52" descr="ViÕt vë "/>
          <p:cNvPicPr preferRelativeResize="0"/>
          <p:nvPr/>
        </p:nvPicPr>
        <p:blipFill rotWithShape="1">
          <a:blip r:embed="rId3">
            <a:alphaModFix/>
          </a:blip>
          <a:srcRect/>
          <a:stretch/>
        </p:blipFill>
        <p:spPr>
          <a:xfrm>
            <a:off x="10439400" y="0"/>
            <a:ext cx="1752600" cy="1767016"/>
          </a:xfrm>
          <a:prstGeom prst="rect">
            <a:avLst/>
          </a:prstGeom>
          <a:noFill/>
          <a:ln>
            <a:noFill/>
          </a:ln>
        </p:spPr>
      </p:pic>
      <p:sp>
        <p:nvSpPr>
          <p:cNvPr id="592" name="Google Shape;592;p52"/>
          <p:cNvSpPr txBox="1"/>
          <p:nvPr/>
        </p:nvSpPr>
        <p:spPr>
          <a:xfrm>
            <a:off x="209314" y="2214554"/>
            <a:ext cx="555002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II. </a:t>
            </a:r>
            <a:r>
              <a:rPr lang="en-US" sz="3200" b="1" u="sng">
                <a:solidFill>
                  <a:srgbClr val="FF0000"/>
                </a:solidFill>
                <a:latin typeface="Times New Roman"/>
                <a:ea typeface="Times New Roman"/>
                <a:cs typeface="Times New Roman"/>
                <a:sym typeface="Times New Roman"/>
              </a:rPr>
              <a:t>Tìm hiểu văn bản</a:t>
            </a:r>
            <a:endParaRPr sz="3200" b="1" u="sng">
              <a:solidFill>
                <a:srgbClr val="FF0000"/>
              </a:solidFill>
              <a:latin typeface="Times New Roman"/>
              <a:ea typeface="Times New Roman"/>
              <a:cs typeface="Times New Roman"/>
              <a:sym typeface="Times New Roman"/>
            </a:endParaRPr>
          </a:p>
        </p:txBody>
      </p:sp>
      <p:sp>
        <p:nvSpPr>
          <p:cNvPr id="593" name="Google Shape;593;p52"/>
          <p:cNvSpPr/>
          <p:nvPr/>
        </p:nvSpPr>
        <p:spPr>
          <a:xfrm>
            <a:off x="523836" y="3786190"/>
            <a:ext cx="11430080" cy="15696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 -</a:t>
            </a:r>
            <a:r>
              <a:rPr lang="en-US" sz="3200">
                <a:solidFill>
                  <a:schemeClr val="dk1"/>
                </a:solidFill>
                <a:latin typeface="Times New Roman"/>
                <a:ea typeface="Times New Roman"/>
                <a:cs typeface="Times New Roman"/>
                <a:sym typeface="Times New Roman"/>
              </a:rPr>
              <a:t> Nghệ thuật: + chứng cứ xác thực, số liệu cụ thể</a:t>
            </a:r>
            <a:endParaRPr sz="3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 Nghệ thuật tương phản, giọng văn châm biếm, đả kích thâm sâu.</a:t>
            </a:r>
            <a:endParaRPr sz="3200">
              <a:solidFill>
                <a:schemeClr val="dk1"/>
              </a:solidFill>
              <a:latin typeface="Calibri"/>
              <a:ea typeface="Calibri"/>
              <a:cs typeface="Calibri"/>
              <a:sym typeface="Calibri"/>
            </a:endParaRPr>
          </a:p>
        </p:txBody>
      </p:sp>
      <p:sp>
        <p:nvSpPr>
          <p:cNvPr id="594" name="Google Shape;594;p52"/>
          <p:cNvSpPr txBox="1"/>
          <p:nvPr/>
        </p:nvSpPr>
        <p:spPr>
          <a:xfrm>
            <a:off x="1095340" y="5365284"/>
            <a:ext cx="10930014" cy="1492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Chiến</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tranh</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hạt</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nhân</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là</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hiểm</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họa</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đe</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dọa</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toàn</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bộ</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sự</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sống</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trên</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trái</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đất</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đi</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ngược</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lại</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lợi</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ích</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và</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sự</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phát</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triển</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của</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thế</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giới</a:t>
            </a:r>
            <a:r>
              <a:rPr lang="en-US" sz="3200" dirty="0">
                <a:solidFill>
                  <a:srgbClr val="FF0000"/>
                </a:solidFill>
                <a:latin typeface="Times New Roman"/>
                <a:ea typeface="Times New Roman"/>
                <a:cs typeface="Times New Roman"/>
                <a:sym typeface="Times New Roman"/>
              </a:rPr>
              <a:t>. </a:t>
            </a:r>
            <a:endParaRPr sz="3200" dirty="0">
              <a:solidFill>
                <a:srgbClr val="FF0000"/>
              </a:solidFill>
              <a:latin typeface="Times New Roman"/>
              <a:ea typeface="Times New Roman"/>
              <a:cs typeface="Times New Roman"/>
              <a:sym typeface="Times New Roman"/>
            </a:endParaRPr>
          </a:p>
          <a:p>
            <a:pPr marL="0" marR="0" lvl="0" indent="0" algn="l" rtl="0">
              <a:spcBef>
                <a:spcPts val="900"/>
              </a:spcBef>
              <a:spcAft>
                <a:spcPts val="0"/>
              </a:spcAft>
              <a:buNone/>
            </a:pPr>
            <a:endParaRPr sz="1800" dirty="0">
              <a:solidFill>
                <a:srgbClr val="FF0000"/>
              </a:solidFill>
              <a:latin typeface="Calibri"/>
              <a:ea typeface="Calibri"/>
              <a:cs typeface="Calibri"/>
              <a:sym typeface="Calibri"/>
            </a:endParaRPr>
          </a:p>
        </p:txBody>
      </p:sp>
      <p:sp>
        <p:nvSpPr>
          <p:cNvPr id="595" name="Google Shape;595;p52"/>
          <p:cNvSpPr/>
          <p:nvPr/>
        </p:nvSpPr>
        <p:spPr>
          <a:xfrm>
            <a:off x="613212" y="5415745"/>
            <a:ext cx="67594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vi-VN" sz="3200" b="1" dirty="0" smtClean="0">
                <a:solidFill>
                  <a:srgbClr val="FF0000"/>
                </a:solidFill>
                <a:latin typeface="Calibri"/>
                <a:ea typeface="Calibri"/>
                <a:cs typeface="Calibri"/>
                <a:sym typeface="Calibri"/>
              </a:rPr>
              <a:t>=&gt;</a:t>
            </a:r>
            <a:endParaRPr sz="3200" b="1" dirty="0">
              <a:solidFill>
                <a:srgbClr val="FF0000"/>
              </a:solidFill>
              <a:latin typeface="Calibri"/>
              <a:ea typeface="Calibri"/>
              <a:cs typeface="Calibri"/>
              <a:sym typeface="Calibri"/>
            </a:endParaRPr>
          </a:p>
        </p:txBody>
      </p:sp>
      <p:sp>
        <p:nvSpPr>
          <p:cNvPr id="596" name="Google Shape;596;p52"/>
          <p:cNvSpPr txBox="1"/>
          <p:nvPr/>
        </p:nvSpPr>
        <p:spPr>
          <a:xfrm>
            <a:off x="309522" y="2857496"/>
            <a:ext cx="11263434"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F0"/>
                </a:solidFill>
                <a:latin typeface="Times New Roman"/>
                <a:ea typeface="Times New Roman"/>
                <a:cs typeface="Times New Roman"/>
                <a:sym typeface="Times New Roman"/>
              </a:rPr>
              <a:t>3. Chiến tranh hạt nhân đi ngược lại lí trí của tự nhiên và của con người</a:t>
            </a:r>
            <a:endParaRPr sz="3200" b="1" u="sng">
              <a:solidFill>
                <a:srgbClr val="00B0F0"/>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7"/>
          <p:cNvPicPr preferRelativeResize="0"/>
          <p:nvPr/>
        </p:nvPicPr>
        <p:blipFill rotWithShape="1">
          <a:blip r:embed="rId3">
            <a:alphaModFix/>
          </a:blip>
          <a:srcRect/>
          <a:stretch/>
        </p:blipFill>
        <p:spPr>
          <a:xfrm>
            <a:off x="0" y="0"/>
            <a:ext cx="6858000" cy="6858000"/>
          </a:xfrm>
          <a:prstGeom prst="rect">
            <a:avLst/>
          </a:prstGeom>
          <a:noFill/>
          <a:ln>
            <a:noFill/>
          </a:ln>
        </p:spPr>
      </p:pic>
      <p:sp>
        <p:nvSpPr>
          <p:cNvPr id="134" name="Google Shape;134;p17"/>
          <p:cNvSpPr/>
          <p:nvPr/>
        </p:nvSpPr>
        <p:spPr>
          <a:xfrm>
            <a:off x="6858000" y="0"/>
            <a:ext cx="5334000" cy="6858000"/>
          </a:xfrm>
          <a:prstGeom prst="rect">
            <a:avLst/>
          </a:prstGeom>
          <a:solidFill>
            <a:srgbClr val="FFFD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5" name="Google Shape;135;p17"/>
          <p:cNvSpPr txBox="1"/>
          <p:nvPr/>
        </p:nvSpPr>
        <p:spPr>
          <a:xfrm>
            <a:off x="2639616" y="2348880"/>
            <a:ext cx="3142063" cy="31700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0" b="1" i="0" u="none" strike="noStrike" cap="none">
                <a:solidFill>
                  <a:srgbClr val="FF0000"/>
                </a:solidFill>
                <a:latin typeface="Times New Roman"/>
                <a:ea typeface="Times New Roman"/>
                <a:cs typeface="Times New Roman"/>
                <a:sym typeface="Times New Roman"/>
              </a:rPr>
              <a:t>I.</a:t>
            </a:r>
            <a:r>
              <a:rPr lang="en-US" sz="20000" b="0" i="0" u="none" strike="noStrike" cap="none">
                <a:solidFill>
                  <a:schemeClr val="dk1"/>
                </a:solidFill>
                <a:latin typeface="Arima Madurai Black"/>
                <a:ea typeface="Arima Madurai Black"/>
                <a:cs typeface="Arima Madurai Black"/>
                <a:sym typeface="Arima Madurai Black"/>
              </a:rPr>
              <a:t> </a:t>
            </a:r>
            <a:endParaRPr/>
          </a:p>
        </p:txBody>
      </p:sp>
      <p:sp>
        <p:nvSpPr>
          <p:cNvPr id="136" name="Google Shape;136;p17"/>
          <p:cNvSpPr txBox="1"/>
          <p:nvPr/>
        </p:nvSpPr>
        <p:spPr>
          <a:xfrm>
            <a:off x="6453190" y="1571612"/>
            <a:ext cx="5334000" cy="30777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700" b="1">
                <a:solidFill>
                  <a:srgbClr val="FF0000"/>
                </a:solidFill>
                <a:latin typeface="Times New Roman"/>
                <a:ea typeface="Times New Roman"/>
                <a:cs typeface="Times New Roman"/>
                <a:sym typeface="Times New Roman"/>
              </a:rPr>
              <a:t>Tìm hiểu chung</a:t>
            </a:r>
            <a:endParaRPr sz="9700" b="1">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grpSp>
        <p:nvGrpSpPr>
          <p:cNvPr id="602" name="Google Shape;602;p53"/>
          <p:cNvGrpSpPr/>
          <p:nvPr/>
        </p:nvGrpSpPr>
        <p:grpSpPr>
          <a:xfrm>
            <a:off x="2738414" y="1428736"/>
            <a:ext cx="7215238" cy="3602182"/>
            <a:chOff x="2318105" y="1450701"/>
            <a:chExt cx="7215238" cy="3602182"/>
          </a:xfrm>
        </p:grpSpPr>
        <p:sp>
          <p:nvSpPr>
            <p:cNvPr id="603" name="Google Shape;603;p53"/>
            <p:cNvSpPr/>
            <p:nvPr/>
          </p:nvSpPr>
          <p:spPr>
            <a:xfrm>
              <a:off x="2318105" y="1450701"/>
              <a:ext cx="7215238" cy="3602182"/>
            </a:xfrm>
            <a:prstGeom prst="roundRect">
              <a:avLst>
                <a:gd name="adj" fmla="val 16667"/>
              </a:avLst>
            </a:prstGeom>
            <a:solidFill>
              <a:srgbClr val="FDE9D8"/>
            </a:solidFill>
            <a:ln w="25400" cap="flat" cmpd="sng">
              <a:solidFill>
                <a:schemeClr val="accent5"/>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600">
                <a:solidFill>
                  <a:schemeClr val="dk1"/>
                </a:solidFill>
                <a:latin typeface="Times New Roman"/>
                <a:ea typeface="Times New Roman"/>
                <a:cs typeface="Times New Roman"/>
                <a:sym typeface="Times New Roman"/>
              </a:endParaRPr>
            </a:p>
          </p:txBody>
        </p:sp>
        <p:sp>
          <p:nvSpPr>
            <p:cNvPr id="604" name="Google Shape;604;p53"/>
            <p:cNvSpPr/>
            <p:nvPr/>
          </p:nvSpPr>
          <p:spPr>
            <a:xfrm>
              <a:off x="2532418" y="1593577"/>
              <a:ext cx="6786610" cy="3214709"/>
            </a:xfrm>
            <a:prstGeom prst="roundRect">
              <a:avLst>
                <a:gd name="adj" fmla="val 16667"/>
              </a:avLst>
            </a:prstGeom>
            <a:solidFill>
              <a:schemeClr val="lt1"/>
            </a:solidFill>
            <a:ln w="25400" cap="flat" cmpd="sng">
              <a:solidFill>
                <a:schemeClr val="accent5"/>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a:solidFill>
                    <a:srgbClr val="FF0000"/>
                  </a:solidFill>
                  <a:latin typeface="Times New Roman"/>
                  <a:ea typeface="Times New Roman"/>
                  <a:cs typeface="Times New Roman"/>
                  <a:sym typeface="Times New Roman"/>
                </a:rPr>
                <a:t>4. Lời kêu gọi đấu tranh cho một thế giới hòa bình</a:t>
              </a:r>
              <a:endParaRPr sz="4800" b="1">
                <a:solidFill>
                  <a:srgbClr val="FF0000"/>
                </a:solidFill>
                <a:latin typeface="Times New Roman"/>
                <a:ea typeface="Times New Roman"/>
                <a:cs typeface="Times New Roman"/>
                <a:sym typeface="Times New Roman"/>
              </a:endParaRPr>
            </a:p>
          </p:txBody>
        </p:sp>
      </p:grpSp>
      <p:pic>
        <p:nvPicPr>
          <p:cNvPr id="605" name="Google Shape;605;p53"/>
          <p:cNvPicPr preferRelativeResize="0"/>
          <p:nvPr/>
        </p:nvPicPr>
        <p:blipFill rotWithShape="1">
          <a:blip r:embed="rId3">
            <a:alphaModFix/>
          </a:blip>
          <a:srcRect r="6902" b="14746"/>
          <a:stretch/>
        </p:blipFill>
        <p:spPr>
          <a:xfrm rot="998835">
            <a:off x="8907769" y="-347443"/>
            <a:ext cx="2958201" cy="2708920"/>
          </a:xfrm>
          <a:prstGeom prst="rect">
            <a:avLst/>
          </a:prstGeom>
          <a:noFill/>
          <a:ln>
            <a:noFill/>
          </a:ln>
        </p:spPr>
      </p:pic>
      <p:pic>
        <p:nvPicPr>
          <p:cNvPr id="606" name="Google Shape;606;p53"/>
          <p:cNvPicPr preferRelativeResize="0"/>
          <p:nvPr/>
        </p:nvPicPr>
        <p:blipFill rotWithShape="1">
          <a:blip r:embed="rId4">
            <a:alphaModFix/>
          </a:blip>
          <a:srcRect/>
          <a:stretch/>
        </p:blipFill>
        <p:spPr>
          <a:xfrm>
            <a:off x="0" y="2285992"/>
            <a:ext cx="2897559" cy="45720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4"/>
          <p:cNvSpPr/>
          <p:nvPr/>
        </p:nvSpPr>
        <p:spPr>
          <a:xfrm>
            <a:off x="1631504" y="404664"/>
            <a:ext cx="10081120" cy="1512168"/>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a:solidFill>
                  <a:srgbClr val="FF0000"/>
                </a:solidFill>
                <a:latin typeface="Times New Roman"/>
                <a:ea typeface="Times New Roman"/>
                <a:cs typeface="Times New Roman"/>
                <a:sym typeface="Times New Roman"/>
              </a:rPr>
              <a:t>Lời kêu gọi đấu tranh cho một thế giới hòa bình</a:t>
            </a:r>
            <a:endParaRPr sz="4800" b="1">
              <a:solidFill>
                <a:srgbClr val="FF0000"/>
              </a:solidFill>
              <a:latin typeface="Times New Roman"/>
              <a:ea typeface="Times New Roman"/>
              <a:cs typeface="Times New Roman"/>
              <a:sym typeface="Times New Roman"/>
            </a:endParaRPr>
          </a:p>
        </p:txBody>
      </p:sp>
      <p:sp>
        <p:nvSpPr>
          <p:cNvPr id="613" name="Google Shape;613;p54"/>
          <p:cNvSpPr/>
          <p:nvPr/>
        </p:nvSpPr>
        <p:spPr>
          <a:xfrm>
            <a:off x="2351584" y="3573016"/>
            <a:ext cx="1656184" cy="2880320"/>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0070C0"/>
                </a:solidFill>
                <a:latin typeface="Times New Roman"/>
                <a:ea typeface="Times New Roman"/>
                <a:cs typeface="Times New Roman"/>
                <a:sym typeface="Times New Roman"/>
              </a:rPr>
              <a:t>Nhiệm vụ</a:t>
            </a:r>
            <a:endParaRPr sz="3600" b="1">
              <a:solidFill>
                <a:srgbClr val="0070C0"/>
              </a:solidFill>
              <a:latin typeface="Times New Roman"/>
              <a:ea typeface="Times New Roman"/>
              <a:cs typeface="Times New Roman"/>
              <a:sym typeface="Times New Roman"/>
            </a:endParaRPr>
          </a:p>
        </p:txBody>
      </p:sp>
      <p:sp>
        <p:nvSpPr>
          <p:cNvPr id="614" name="Google Shape;614;p54"/>
          <p:cNvSpPr/>
          <p:nvPr/>
        </p:nvSpPr>
        <p:spPr>
          <a:xfrm>
            <a:off x="4799856" y="3573016"/>
            <a:ext cx="1656184" cy="2880320"/>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70C0"/>
                </a:solidFill>
                <a:latin typeface="Times New Roman"/>
                <a:ea typeface="Times New Roman"/>
                <a:cs typeface="Times New Roman"/>
                <a:sym typeface="Times New Roman"/>
              </a:rPr>
              <a:t>Đề nghị</a:t>
            </a:r>
            <a:endParaRPr sz="3200" b="1">
              <a:solidFill>
                <a:srgbClr val="0070C0"/>
              </a:solidFill>
              <a:latin typeface="Times New Roman"/>
              <a:ea typeface="Times New Roman"/>
              <a:cs typeface="Times New Roman"/>
              <a:sym typeface="Times New Roman"/>
            </a:endParaRPr>
          </a:p>
        </p:txBody>
      </p:sp>
      <p:sp>
        <p:nvSpPr>
          <p:cNvPr id="615" name="Google Shape;615;p54"/>
          <p:cNvSpPr/>
          <p:nvPr/>
        </p:nvSpPr>
        <p:spPr>
          <a:xfrm>
            <a:off x="7248128" y="3573016"/>
            <a:ext cx="1656184" cy="2880320"/>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70C0"/>
                </a:solidFill>
                <a:latin typeface="Times New Roman"/>
                <a:ea typeface="Times New Roman"/>
                <a:cs typeface="Times New Roman"/>
                <a:sym typeface="Times New Roman"/>
              </a:rPr>
              <a:t>Nghệ thuật lập luận</a:t>
            </a:r>
            <a:endParaRPr sz="3200" b="1">
              <a:solidFill>
                <a:srgbClr val="0070C0"/>
              </a:solidFill>
              <a:latin typeface="Times New Roman"/>
              <a:ea typeface="Times New Roman"/>
              <a:cs typeface="Times New Roman"/>
              <a:sym typeface="Times New Roman"/>
            </a:endParaRPr>
          </a:p>
        </p:txBody>
      </p:sp>
      <p:sp>
        <p:nvSpPr>
          <p:cNvPr id="616" name="Google Shape;616;p54"/>
          <p:cNvSpPr/>
          <p:nvPr/>
        </p:nvSpPr>
        <p:spPr>
          <a:xfrm>
            <a:off x="9696400" y="3573016"/>
            <a:ext cx="1656184" cy="2880320"/>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70C0"/>
                </a:solidFill>
                <a:latin typeface="Times New Roman"/>
                <a:ea typeface="Times New Roman"/>
                <a:cs typeface="Times New Roman"/>
                <a:sym typeface="Times New Roman"/>
              </a:rPr>
              <a:t>Thái độ của tác giả</a:t>
            </a:r>
            <a:endParaRPr sz="3200" b="1">
              <a:solidFill>
                <a:srgbClr val="0070C0"/>
              </a:solidFill>
              <a:latin typeface="Times New Roman"/>
              <a:ea typeface="Times New Roman"/>
              <a:cs typeface="Times New Roman"/>
              <a:sym typeface="Times New Roman"/>
            </a:endParaRPr>
          </a:p>
        </p:txBody>
      </p:sp>
      <p:cxnSp>
        <p:nvCxnSpPr>
          <p:cNvPr id="617" name="Google Shape;617;p54"/>
          <p:cNvCxnSpPr>
            <a:stCxn id="612" idx="2"/>
            <a:endCxn id="613" idx="0"/>
          </p:cNvCxnSpPr>
          <p:nvPr/>
        </p:nvCxnSpPr>
        <p:spPr>
          <a:xfrm flipH="1">
            <a:off x="3179764" y="1916832"/>
            <a:ext cx="3492300" cy="1656300"/>
          </a:xfrm>
          <a:prstGeom prst="straightConnector1">
            <a:avLst/>
          </a:prstGeom>
          <a:noFill/>
          <a:ln w="28575" cap="flat" cmpd="sng">
            <a:solidFill>
              <a:srgbClr val="4A7DBA"/>
            </a:solidFill>
            <a:prstDash val="solid"/>
            <a:round/>
            <a:headEnd type="none" w="sm" len="sm"/>
            <a:tailEnd type="triangle" w="med" len="med"/>
          </a:ln>
        </p:spPr>
      </p:cxnSp>
      <p:cxnSp>
        <p:nvCxnSpPr>
          <p:cNvPr id="618" name="Google Shape;618;p54"/>
          <p:cNvCxnSpPr>
            <a:stCxn id="612" idx="2"/>
            <a:endCxn id="614" idx="0"/>
          </p:cNvCxnSpPr>
          <p:nvPr/>
        </p:nvCxnSpPr>
        <p:spPr>
          <a:xfrm flipH="1">
            <a:off x="5628064" y="1916832"/>
            <a:ext cx="1044000" cy="1656300"/>
          </a:xfrm>
          <a:prstGeom prst="straightConnector1">
            <a:avLst/>
          </a:prstGeom>
          <a:noFill/>
          <a:ln w="28575" cap="flat" cmpd="sng">
            <a:solidFill>
              <a:srgbClr val="4A7DBA"/>
            </a:solidFill>
            <a:prstDash val="solid"/>
            <a:round/>
            <a:headEnd type="none" w="sm" len="sm"/>
            <a:tailEnd type="triangle" w="med" len="med"/>
          </a:ln>
        </p:spPr>
      </p:cxnSp>
      <p:cxnSp>
        <p:nvCxnSpPr>
          <p:cNvPr id="619" name="Google Shape;619;p54"/>
          <p:cNvCxnSpPr>
            <a:stCxn id="612" idx="2"/>
            <a:endCxn id="615" idx="0"/>
          </p:cNvCxnSpPr>
          <p:nvPr/>
        </p:nvCxnSpPr>
        <p:spPr>
          <a:xfrm>
            <a:off x="6672064" y="1916832"/>
            <a:ext cx="1404300" cy="1656300"/>
          </a:xfrm>
          <a:prstGeom prst="straightConnector1">
            <a:avLst/>
          </a:prstGeom>
          <a:noFill/>
          <a:ln w="28575" cap="flat" cmpd="sng">
            <a:solidFill>
              <a:srgbClr val="4A7DBA"/>
            </a:solidFill>
            <a:prstDash val="solid"/>
            <a:round/>
            <a:headEnd type="none" w="sm" len="sm"/>
            <a:tailEnd type="triangle" w="med" len="med"/>
          </a:ln>
        </p:spPr>
      </p:cxnSp>
      <p:cxnSp>
        <p:nvCxnSpPr>
          <p:cNvPr id="620" name="Google Shape;620;p54"/>
          <p:cNvCxnSpPr>
            <a:stCxn id="612" idx="2"/>
            <a:endCxn id="616" idx="0"/>
          </p:cNvCxnSpPr>
          <p:nvPr/>
        </p:nvCxnSpPr>
        <p:spPr>
          <a:xfrm>
            <a:off x="6672064" y="1916832"/>
            <a:ext cx="3852300" cy="1656300"/>
          </a:xfrm>
          <a:prstGeom prst="straightConnector1">
            <a:avLst/>
          </a:prstGeom>
          <a:noFill/>
          <a:ln w="28575" cap="flat" cmpd="sng">
            <a:solidFill>
              <a:srgbClr val="4A7DBA"/>
            </a:solidFill>
            <a:prstDash val="solid"/>
            <a:round/>
            <a:headEnd type="none" w="sm" len="sm"/>
            <a:tailEnd type="triangle" w="med" len="med"/>
          </a:ln>
        </p:spPr>
      </p:cxnSp>
      <p:sp>
        <p:nvSpPr>
          <p:cNvPr id="621" name="Google Shape;621;p54"/>
          <p:cNvSpPr/>
          <p:nvPr/>
        </p:nvSpPr>
        <p:spPr>
          <a:xfrm rot="-5400000">
            <a:off x="-2672916" y="2672916"/>
            <a:ext cx="6858000" cy="1512168"/>
          </a:xfrm>
          <a:prstGeom prst="rect">
            <a:avLst/>
          </a:prstGeom>
          <a:solidFill>
            <a:srgbClr val="DAEEF3"/>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3200">
                <a:solidFill>
                  <a:srgbClr val="FF0000"/>
                </a:solidFill>
                <a:latin typeface="Times New Roman"/>
                <a:ea typeface="Times New Roman"/>
                <a:cs typeface="Times New Roman"/>
                <a:sym typeface="Times New Roman"/>
              </a:rPr>
              <a:t>PHIẾU BÀI TẬP 2</a:t>
            </a:r>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7"/>
                                        </p:tgtEl>
                                        <p:attrNameLst>
                                          <p:attrName>style.visibility</p:attrName>
                                        </p:attrNameLst>
                                      </p:cBhvr>
                                      <p:to>
                                        <p:strVal val="visible"/>
                                      </p:to>
                                    </p:set>
                                    <p:animEffect transition="in" filter="fade">
                                      <p:cBhvr>
                                        <p:cTn id="7" dur="500"/>
                                        <p:tgtEl>
                                          <p:spTgt spid="617"/>
                                        </p:tgtEl>
                                      </p:cBhvr>
                                    </p:animEffect>
                                  </p:childTnLst>
                                </p:cTn>
                              </p:par>
                              <p:par>
                                <p:cTn id="8" presetID="10" presetClass="entr" presetSubtype="0" fill="hold" nodeType="withEffect">
                                  <p:stCondLst>
                                    <p:cond delay="0"/>
                                  </p:stCondLst>
                                  <p:childTnLst>
                                    <p:set>
                                      <p:cBhvr>
                                        <p:cTn id="9" dur="1" fill="hold">
                                          <p:stCondLst>
                                            <p:cond delay="0"/>
                                          </p:stCondLst>
                                        </p:cTn>
                                        <p:tgtEl>
                                          <p:spTgt spid="613"/>
                                        </p:tgtEl>
                                        <p:attrNameLst>
                                          <p:attrName>style.visibility</p:attrName>
                                        </p:attrNameLst>
                                      </p:cBhvr>
                                      <p:to>
                                        <p:strVal val="visible"/>
                                      </p:to>
                                    </p:set>
                                    <p:animEffect transition="in" filter="fade">
                                      <p:cBhvr>
                                        <p:cTn id="10" dur="500"/>
                                        <p:tgtEl>
                                          <p:spTgt spid="6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8"/>
                                        </p:tgtEl>
                                        <p:attrNameLst>
                                          <p:attrName>style.visibility</p:attrName>
                                        </p:attrNameLst>
                                      </p:cBhvr>
                                      <p:to>
                                        <p:strVal val="visible"/>
                                      </p:to>
                                    </p:set>
                                    <p:animEffect transition="in" filter="fade">
                                      <p:cBhvr>
                                        <p:cTn id="15" dur="500"/>
                                        <p:tgtEl>
                                          <p:spTgt spid="618"/>
                                        </p:tgtEl>
                                      </p:cBhvr>
                                    </p:animEffect>
                                  </p:childTnLst>
                                </p:cTn>
                              </p:par>
                              <p:par>
                                <p:cTn id="16" presetID="10" presetClass="entr" presetSubtype="0" fill="hold" nodeType="withEffect">
                                  <p:stCondLst>
                                    <p:cond delay="0"/>
                                  </p:stCondLst>
                                  <p:childTnLst>
                                    <p:set>
                                      <p:cBhvr>
                                        <p:cTn id="17" dur="1" fill="hold">
                                          <p:stCondLst>
                                            <p:cond delay="0"/>
                                          </p:stCondLst>
                                        </p:cTn>
                                        <p:tgtEl>
                                          <p:spTgt spid="614"/>
                                        </p:tgtEl>
                                        <p:attrNameLst>
                                          <p:attrName>style.visibility</p:attrName>
                                        </p:attrNameLst>
                                      </p:cBhvr>
                                      <p:to>
                                        <p:strVal val="visible"/>
                                      </p:to>
                                    </p:set>
                                    <p:animEffect transition="in" filter="fade">
                                      <p:cBhvr>
                                        <p:cTn id="18" dur="500"/>
                                        <p:tgtEl>
                                          <p:spTgt spid="6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5"/>
                                        </p:tgtEl>
                                        <p:attrNameLst>
                                          <p:attrName>style.visibility</p:attrName>
                                        </p:attrNameLst>
                                      </p:cBhvr>
                                      <p:to>
                                        <p:strVal val="visible"/>
                                      </p:to>
                                    </p:set>
                                    <p:animEffect transition="in" filter="fade">
                                      <p:cBhvr>
                                        <p:cTn id="23" dur="500"/>
                                        <p:tgtEl>
                                          <p:spTgt spid="615"/>
                                        </p:tgtEl>
                                      </p:cBhvr>
                                    </p:animEffect>
                                  </p:childTnLst>
                                </p:cTn>
                              </p:par>
                              <p:par>
                                <p:cTn id="24" presetID="10" presetClass="entr" presetSubtype="0" fill="hold" nodeType="withEffect">
                                  <p:stCondLst>
                                    <p:cond delay="0"/>
                                  </p:stCondLst>
                                  <p:childTnLst>
                                    <p:set>
                                      <p:cBhvr>
                                        <p:cTn id="25" dur="1" fill="hold">
                                          <p:stCondLst>
                                            <p:cond delay="0"/>
                                          </p:stCondLst>
                                        </p:cTn>
                                        <p:tgtEl>
                                          <p:spTgt spid="619"/>
                                        </p:tgtEl>
                                        <p:attrNameLst>
                                          <p:attrName>style.visibility</p:attrName>
                                        </p:attrNameLst>
                                      </p:cBhvr>
                                      <p:to>
                                        <p:strVal val="visible"/>
                                      </p:to>
                                    </p:set>
                                    <p:animEffect transition="in" filter="fade">
                                      <p:cBhvr>
                                        <p:cTn id="26" dur="500"/>
                                        <p:tgtEl>
                                          <p:spTgt spid="6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500"/>
                                        <p:tgtEl>
                                          <p:spTgt spid="620"/>
                                        </p:tgtEl>
                                      </p:cBhvr>
                                    </p:animEffect>
                                  </p:childTnLst>
                                </p:cTn>
                              </p:par>
                              <p:par>
                                <p:cTn id="32" presetID="10" presetClass="entr" presetSubtype="0" fill="hold" nodeType="withEffect">
                                  <p:stCondLst>
                                    <p:cond delay="0"/>
                                  </p:stCondLst>
                                  <p:childTnLst>
                                    <p:set>
                                      <p:cBhvr>
                                        <p:cTn id="33" dur="1" fill="hold">
                                          <p:stCondLst>
                                            <p:cond delay="0"/>
                                          </p:stCondLst>
                                        </p:cTn>
                                        <p:tgtEl>
                                          <p:spTgt spid="616"/>
                                        </p:tgtEl>
                                        <p:attrNameLst>
                                          <p:attrName>style.visibility</p:attrName>
                                        </p:attrNameLst>
                                      </p:cBhvr>
                                      <p:to>
                                        <p:strVal val="visible"/>
                                      </p:to>
                                    </p:set>
                                    <p:animEffect transition="in" filter="fade">
                                      <p:cBhvr>
                                        <p:cTn id="34" dur="500"/>
                                        <p:tgtEl>
                                          <p:spTgt spid="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p55" descr="Inner Peace is World Peace - Perspectives Therapy Services"/>
          <p:cNvPicPr preferRelativeResize="0"/>
          <p:nvPr/>
        </p:nvPicPr>
        <p:blipFill rotWithShape="1">
          <a:blip r:embed="rId3">
            <a:alphaModFix/>
          </a:blip>
          <a:srcRect l="20168" t="9091" r="5083" b="1"/>
          <a:stretch/>
        </p:blipFill>
        <p:spPr>
          <a:xfrm>
            <a:off x="0" y="10"/>
            <a:ext cx="5524496" cy="6857990"/>
          </a:xfrm>
          <a:prstGeom prst="rect">
            <a:avLst/>
          </a:prstGeom>
          <a:noFill/>
          <a:ln>
            <a:noFill/>
          </a:ln>
        </p:spPr>
      </p:pic>
      <p:sp>
        <p:nvSpPr>
          <p:cNvPr id="628" name="Google Shape;628;p55"/>
          <p:cNvSpPr/>
          <p:nvPr/>
        </p:nvSpPr>
        <p:spPr>
          <a:xfrm>
            <a:off x="6456040" y="0"/>
            <a:ext cx="5735960" cy="6857990"/>
          </a:xfrm>
          <a:prstGeom prst="rect">
            <a:avLst/>
          </a:prstGeom>
          <a:solidFill>
            <a:schemeClr val="lt1">
              <a:alpha val="4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9" name="Google Shape;629;p55"/>
          <p:cNvSpPr txBox="1"/>
          <p:nvPr/>
        </p:nvSpPr>
        <p:spPr>
          <a:xfrm>
            <a:off x="6077112" y="-23355"/>
            <a:ext cx="5663952" cy="737712"/>
          </a:xfrm>
          <a:prstGeom prst="rect">
            <a:avLst/>
          </a:prstGeom>
          <a:noFill/>
          <a:ln>
            <a:noFill/>
          </a:ln>
        </p:spPr>
        <p:txBody>
          <a:bodyPr spcFirstLastPara="1" wrap="square" lIns="91425" tIns="45700" rIns="91425" bIns="45700" anchor="b" anchorCtr="0">
            <a:normAutofit fontScale="92500"/>
          </a:bodyPr>
          <a:lstStyle/>
          <a:p>
            <a:pPr marL="0" marR="0" lvl="0" indent="0" algn="ctr" rtl="0">
              <a:spcBef>
                <a:spcPts val="0"/>
              </a:spcBef>
              <a:spcAft>
                <a:spcPts val="0"/>
              </a:spcAft>
              <a:buClr>
                <a:srgbClr val="FF0000"/>
              </a:buClr>
              <a:buSzPct val="100000"/>
              <a:buFont typeface="Times New Roman"/>
              <a:buNone/>
            </a:pPr>
            <a:r>
              <a:rPr lang="en-US" sz="3600" b="1">
                <a:solidFill>
                  <a:srgbClr val="FF0000"/>
                </a:solidFill>
                <a:latin typeface="Times New Roman"/>
                <a:ea typeface="Times New Roman"/>
                <a:cs typeface="Times New Roman"/>
                <a:sym typeface="Times New Roman"/>
              </a:rPr>
              <a:t>LỜI KÊU GỌI HÒA BÌNH:</a:t>
            </a:r>
            <a:endParaRPr/>
          </a:p>
        </p:txBody>
      </p:sp>
      <p:sp>
        <p:nvSpPr>
          <p:cNvPr id="630" name="Google Shape;630;p55"/>
          <p:cNvSpPr txBox="1"/>
          <p:nvPr/>
        </p:nvSpPr>
        <p:spPr>
          <a:xfrm>
            <a:off x="5667372" y="798038"/>
            <a:ext cx="6415768" cy="55092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0" i="0">
                <a:solidFill>
                  <a:schemeClr val="dk1"/>
                </a:solidFill>
                <a:latin typeface="Times New Roman"/>
                <a:ea typeface="Times New Roman"/>
                <a:cs typeface="Times New Roman"/>
                <a:sym typeface="Times New Roman"/>
              </a:rPr>
              <a:t> “</a:t>
            </a:r>
            <a:r>
              <a:rPr lang="en-US" sz="3200">
                <a:solidFill>
                  <a:schemeClr val="dk1"/>
                </a:solidFill>
                <a:latin typeface="Times New Roman"/>
                <a:ea typeface="Times New Roman"/>
                <a:cs typeface="Times New Roman"/>
                <a:sym typeface="Times New Roman"/>
              </a:rPr>
              <a:t>C</a:t>
            </a:r>
            <a:r>
              <a:rPr lang="en-US" sz="3200" b="0" i="0">
                <a:solidFill>
                  <a:schemeClr val="dk1"/>
                </a:solidFill>
                <a:latin typeface="Times New Roman"/>
                <a:ea typeface="Times New Roman"/>
                <a:cs typeface="Times New Roman"/>
                <a:sym typeface="Times New Roman"/>
              </a:rPr>
              <a:t>húng ta đến đây để </a:t>
            </a:r>
            <a:r>
              <a:rPr lang="en-US" sz="3200" b="1" i="0">
                <a:solidFill>
                  <a:srgbClr val="FF0000"/>
                </a:solidFill>
                <a:latin typeface="Times New Roman"/>
                <a:ea typeface="Times New Roman"/>
                <a:cs typeface="Times New Roman"/>
                <a:sym typeface="Times New Roman"/>
              </a:rPr>
              <a:t>chống lại </a:t>
            </a:r>
            <a:r>
              <a:rPr lang="en-US" sz="3200" b="0" i="0">
                <a:solidFill>
                  <a:schemeClr val="dk1"/>
                </a:solidFill>
                <a:latin typeface="Times New Roman"/>
                <a:ea typeface="Times New Roman"/>
                <a:cs typeface="Times New Roman"/>
                <a:sym typeface="Times New Roman"/>
              </a:rPr>
              <a:t>việc đó …tham gia vào bản đồng ca của những người </a:t>
            </a:r>
            <a:r>
              <a:rPr lang="en-US" sz="3200" b="1">
                <a:solidFill>
                  <a:srgbClr val="FF0000"/>
                </a:solidFill>
                <a:latin typeface="Times New Roman"/>
                <a:ea typeface="Times New Roman"/>
                <a:cs typeface="Times New Roman"/>
                <a:sym typeface="Times New Roman"/>
              </a:rPr>
              <a:t>đòi hỏi </a:t>
            </a:r>
            <a:r>
              <a:rPr lang="en-US" sz="3200">
                <a:solidFill>
                  <a:schemeClr val="dk1"/>
                </a:solidFill>
                <a:latin typeface="Times New Roman"/>
                <a:ea typeface="Times New Roman"/>
                <a:cs typeface="Times New Roman"/>
                <a:sym typeface="Times New Roman"/>
              </a:rPr>
              <a:t>một thế giới không có vũ khí và một cuộc sống hòa bình, công bằng… </a:t>
            </a:r>
            <a:r>
              <a:rPr lang="en-US" sz="3200" b="1">
                <a:solidFill>
                  <a:srgbClr val="FF0000"/>
                </a:solidFill>
                <a:latin typeface="Times New Roman"/>
                <a:ea typeface="Times New Roman"/>
                <a:cs typeface="Times New Roman"/>
                <a:sym typeface="Times New Roman"/>
              </a:rPr>
              <a:t>kiên quyết đề nghị </a:t>
            </a:r>
            <a:r>
              <a:rPr lang="en-US" sz="3200" b="0" i="0">
                <a:solidFill>
                  <a:schemeClr val="dk1"/>
                </a:solidFill>
                <a:latin typeface="Times New Roman"/>
                <a:ea typeface="Times New Roman"/>
                <a:cs typeface="Times New Roman"/>
                <a:sym typeface="Times New Roman"/>
              </a:rPr>
              <a:t>mở ra một nhà băng lưu trữ trí nhớ có thể tồn tại sau thảm họa hạt nhân…để người ta biết đến</a:t>
            </a:r>
            <a:r>
              <a:rPr lang="en-US" sz="3200">
                <a:solidFill>
                  <a:schemeClr val="dk1"/>
                </a:solidFill>
                <a:latin typeface="Times New Roman"/>
                <a:ea typeface="Times New Roman"/>
                <a:cs typeface="Times New Roman"/>
                <a:sym typeface="Times New Roman"/>
              </a:rPr>
              <a:t> tên những thủ phạm đã gây ra đau khổ, đã giả điếc làm ngơ trước lời khẩn cầu hòa bình…”</a:t>
            </a:r>
            <a:endParaRPr sz="3200" b="0" i="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0"/>
                                        </p:tgtEl>
                                        <p:attrNameLst>
                                          <p:attrName>style.visibility</p:attrName>
                                        </p:attrNameLst>
                                      </p:cBhvr>
                                      <p:to>
                                        <p:strVal val="visible"/>
                                      </p:to>
                                    </p:set>
                                    <p:animEffect transition="in" filter="fade">
                                      <p:cBhvr>
                                        <p:cTn id="7" dur="500"/>
                                        <p:tgtEl>
                                          <p:spTgt spid="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56"/>
          <p:cNvPicPr preferRelativeResize="0"/>
          <p:nvPr/>
        </p:nvPicPr>
        <p:blipFill rotWithShape="1">
          <a:blip r:embed="rId3">
            <a:alphaModFix/>
          </a:blip>
          <a:srcRect l="11744" r="12168"/>
          <a:stretch/>
        </p:blipFill>
        <p:spPr>
          <a:xfrm>
            <a:off x="307859" y="2002692"/>
            <a:ext cx="5904657" cy="4364781"/>
          </a:xfrm>
          <a:prstGeom prst="rect">
            <a:avLst/>
          </a:prstGeom>
          <a:noFill/>
          <a:ln>
            <a:noFill/>
          </a:ln>
        </p:spPr>
      </p:pic>
      <p:sp>
        <p:nvSpPr>
          <p:cNvPr id="637" name="Google Shape;637;p56"/>
          <p:cNvSpPr/>
          <p:nvPr/>
        </p:nvSpPr>
        <p:spPr>
          <a:xfrm>
            <a:off x="1703512" y="561332"/>
            <a:ext cx="3113353"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rgbClr val="FF0000"/>
                </a:solidFill>
                <a:latin typeface="Times New Roman"/>
                <a:ea typeface="Times New Roman"/>
                <a:cs typeface="Times New Roman"/>
                <a:sym typeface="Times New Roman"/>
              </a:rPr>
              <a:t>Nhiệm vụ</a:t>
            </a:r>
            <a:endParaRPr sz="5400" b="1">
              <a:solidFill>
                <a:srgbClr val="FF0000"/>
              </a:solidFill>
              <a:latin typeface="Times New Roman"/>
              <a:ea typeface="Times New Roman"/>
              <a:cs typeface="Times New Roman"/>
              <a:sym typeface="Times New Roman"/>
            </a:endParaRPr>
          </a:p>
        </p:txBody>
      </p:sp>
      <p:sp>
        <p:nvSpPr>
          <p:cNvPr id="638" name="Google Shape;638;p56"/>
          <p:cNvSpPr/>
          <p:nvPr/>
        </p:nvSpPr>
        <p:spPr>
          <a:xfrm>
            <a:off x="7464152" y="548680"/>
            <a:ext cx="3312368" cy="1080120"/>
          </a:xfrm>
          <a:prstGeom prst="roundRect">
            <a:avLst>
              <a:gd name="adj" fmla="val 16667"/>
            </a:avLst>
          </a:prstGeom>
          <a:solidFill>
            <a:srgbClr val="EAF1D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rgbClr val="FF0000"/>
                </a:solidFill>
                <a:latin typeface="Times New Roman"/>
                <a:ea typeface="Times New Roman"/>
                <a:cs typeface="Times New Roman"/>
                <a:sym typeface="Times New Roman"/>
              </a:rPr>
              <a:t>Đoàn kết</a:t>
            </a:r>
            <a:endParaRPr sz="4400" b="1">
              <a:solidFill>
                <a:srgbClr val="FF0000"/>
              </a:solidFill>
              <a:latin typeface="Times New Roman"/>
              <a:ea typeface="Times New Roman"/>
              <a:cs typeface="Times New Roman"/>
              <a:sym typeface="Times New Roman"/>
            </a:endParaRPr>
          </a:p>
        </p:txBody>
      </p:sp>
      <p:sp>
        <p:nvSpPr>
          <p:cNvPr id="639" name="Google Shape;639;p56"/>
          <p:cNvSpPr/>
          <p:nvPr/>
        </p:nvSpPr>
        <p:spPr>
          <a:xfrm>
            <a:off x="6528048" y="2132855"/>
            <a:ext cx="2448272" cy="4104457"/>
          </a:xfrm>
          <a:prstGeom prst="roundRect">
            <a:avLst>
              <a:gd name="adj" fmla="val 16667"/>
            </a:avLst>
          </a:prstGeom>
          <a:solidFill>
            <a:srgbClr val="FDE9D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Times New Roman"/>
                <a:ea typeface="Times New Roman"/>
                <a:cs typeface="Times New Roman"/>
                <a:sym typeface="Times New Roman"/>
              </a:rPr>
              <a:t>Đấu tranh cho 1 thế giới hòa bình</a:t>
            </a:r>
            <a:endParaRPr sz="3600" b="1">
              <a:solidFill>
                <a:schemeClr val="dk1"/>
              </a:solidFill>
              <a:latin typeface="Times New Roman"/>
              <a:ea typeface="Times New Roman"/>
              <a:cs typeface="Times New Roman"/>
              <a:sym typeface="Times New Roman"/>
            </a:endParaRPr>
          </a:p>
        </p:txBody>
      </p:sp>
      <p:sp>
        <p:nvSpPr>
          <p:cNvPr id="640" name="Google Shape;640;p56"/>
          <p:cNvSpPr/>
          <p:nvPr/>
        </p:nvSpPr>
        <p:spPr>
          <a:xfrm>
            <a:off x="9408368" y="2132855"/>
            <a:ext cx="2448272" cy="4104457"/>
          </a:xfrm>
          <a:prstGeom prst="roundRect">
            <a:avLst>
              <a:gd name="adj" fmla="val 16667"/>
            </a:avLst>
          </a:prstGeom>
          <a:solidFill>
            <a:srgbClr val="DAEEF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latin typeface="Times New Roman"/>
                <a:ea typeface="Times New Roman"/>
                <a:cs typeface="Times New Roman"/>
                <a:sym typeface="Times New Roman"/>
              </a:rPr>
              <a:t>Phản đối, ngăn chặn chạy đua vũ trang, tàng trữ hạt nhân</a:t>
            </a:r>
            <a:endParaRPr sz="3600" b="1">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8"/>
                                        </p:tgtEl>
                                        <p:attrNameLst>
                                          <p:attrName>style.visibility</p:attrName>
                                        </p:attrNameLst>
                                      </p:cBhvr>
                                      <p:to>
                                        <p:strVal val="visible"/>
                                      </p:to>
                                    </p:set>
                                    <p:animEffect transition="in" filter="fade">
                                      <p:cBhvr>
                                        <p:cTn id="7" dur="500"/>
                                        <p:tgtEl>
                                          <p:spTgt spid="6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9"/>
                                        </p:tgtEl>
                                        <p:attrNameLst>
                                          <p:attrName>style.visibility</p:attrName>
                                        </p:attrNameLst>
                                      </p:cBhvr>
                                      <p:to>
                                        <p:strVal val="visible"/>
                                      </p:to>
                                    </p:set>
                                    <p:animEffect transition="in" filter="fade">
                                      <p:cBhvr>
                                        <p:cTn id="12" dur="500"/>
                                        <p:tgtEl>
                                          <p:spTgt spid="6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0"/>
                                        </p:tgtEl>
                                        <p:attrNameLst>
                                          <p:attrName>style.visibility</p:attrName>
                                        </p:attrNameLst>
                                      </p:cBhvr>
                                      <p:to>
                                        <p:strVal val="visible"/>
                                      </p:to>
                                    </p:set>
                                    <p:animEffect transition="in" filter="fade">
                                      <p:cBhvr>
                                        <p:cTn id="17" dur="5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grpSp>
        <p:nvGrpSpPr>
          <p:cNvPr id="646" name="Google Shape;646;p57"/>
          <p:cNvGrpSpPr/>
          <p:nvPr/>
        </p:nvGrpSpPr>
        <p:grpSpPr>
          <a:xfrm>
            <a:off x="261272" y="261326"/>
            <a:ext cx="7706936" cy="968125"/>
            <a:chOff x="1136878" y="6196"/>
            <a:chExt cx="4855034" cy="968125"/>
          </a:xfrm>
        </p:grpSpPr>
        <p:sp>
          <p:nvSpPr>
            <p:cNvPr id="647" name="Google Shape;647;p57"/>
            <p:cNvSpPr/>
            <p:nvPr/>
          </p:nvSpPr>
          <p:spPr>
            <a:xfrm>
              <a:off x="1136878" y="6196"/>
              <a:ext cx="4855034" cy="968125"/>
            </a:xfrm>
            <a:prstGeom prst="roundRect">
              <a:avLst>
                <a:gd name="adj" fmla="val 10000"/>
              </a:avLst>
            </a:prstGeom>
            <a:solidFill>
              <a:srgbClr val="EAF1D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7"/>
            <p:cNvSpPr txBox="1"/>
            <p:nvPr/>
          </p:nvSpPr>
          <p:spPr>
            <a:xfrm>
              <a:off x="1165233" y="34551"/>
              <a:ext cx="4798324" cy="911415"/>
            </a:xfrm>
            <a:prstGeom prst="rect">
              <a:avLst/>
            </a:prstGeom>
            <a:solidFill>
              <a:srgbClr val="EAF1DD"/>
            </a:solid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FF0000"/>
                </a:buClr>
                <a:buSzPts val="4000"/>
                <a:buFont typeface="Times New Roman"/>
                <a:buNone/>
              </a:pPr>
              <a:r>
                <a:rPr lang="en-US" sz="4000" b="1">
                  <a:solidFill>
                    <a:srgbClr val="FF0000"/>
                  </a:solidFill>
                  <a:latin typeface="Times New Roman"/>
                  <a:ea typeface="Times New Roman"/>
                  <a:cs typeface="Times New Roman"/>
                  <a:sym typeface="Times New Roman"/>
                </a:rPr>
                <a:t>Đề nghị</a:t>
              </a:r>
              <a:endParaRPr sz="4000" b="1">
                <a:solidFill>
                  <a:srgbClr val="FF0000"/>
                </a:solidFill>
                <a:latin typeface="Times New Roman"/>
                <a:ea typeface="Times New Roman"/>
                <a:cs typeface="Times New Roman"/>
                <a:sym typeface="Times New Roman"/>
              </a:endParaRPr>
            </a:p>
          </p:txBody>
        </p:sp>
      </p:grpSp>
      <p:grpSp>
        <p:nvGrpSpPr>
          <p:cNvPr id="649" name="Google Shape;649;p57"/>
          <p:cNvGrpSpPr/>
          <p:nvPr/>
        </p:nvGrpSpPr>
        <p:grpSpPr>
          <a:xfrm>
            <a:off x="3863751" y="1206130"/>
            <a:ext cx="579948" cy="556931"/>
            <a:chOff x="3346567" y="1034829"/>
            <a:chExt cx="435656" cy="363047"/>
          </a:xfrm>
        </p:grpSpPr>
        <p:sp>
          <p:nvSpPr>
            <p:cNvPr id="650" name="Google Shape;650;p57"/>
            <p:cNvSpPr/>
            <p:nvPr/>
          </p:nvSpPr>
          <p:spPr>
            <a:xfrm rot="5400000">
              <a:off x="3382872" y="998525"/>
              <a:ext cx="363047" cy="435656"/>
            </a:xfrm>
            <a:prstGeom prst="rightArrow">
              <a:avLst>
                <a:gd name="adj1" fmla="val 60000"/>
                <a:gd name="adj2" fmla="val 50000"/>
              </a:avLst>
            </a:prstGeom>
            <a:solidFill>
              <a:srgbClr val="B1C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7"/>
            <p:cNvSpPr txBox="1"/>
            <p:nvPr/>
          </p:nvSpPr>
          <p:spPr>
            <a:xfrm>
              <a:off x="3433699" y="1034829"/>
              <a:ext cx="261394" cy="25413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a:solidFill>
                  <a:schemeClr val="lt1"/>
                </a:solidFill>
                <a:latin typeface="Calibri"/>
                <a:ea typeface="Calibri"/>
                <a:cs typeface="Calibri"/>
                <a:sym typeface="Calibri"/>
              </a:endParaRPr>
            </a:p>
          </p:txBody>
        </p:sp>
      </p:grpSp>
      <p:grpSp>
        <p:nvGrpSpPr>
          <p:cNvPr id="652" name="Google Shape;652;p57"/>
          <p:cNvGrpSpPr/>
          <p:nvPr/>
        </p:nvGrpSpPr>
        <p:grpSpPr>
          <a:xfrm>
            <a:off x="295491" y="1916831"/>
            <a:ext cx="7706936" cy="1937786"/>
            <a:chOff x="1647759" y="2219335"/>
            <a:chExt cx="3833273" cy="844315"/>
          </a:xfrm>
        </p:grpSpPr>
        <p:sp>
          <p:nvSpPr>
            <p:cNvPr id="653" name="Google Shape;653;p57"/>
            <p:cNvSpPr/>
            <p:nvPr/>
          </p:nvSpPr>
          <p:spPr>
            <a:xfrm>
              <a:off x="1647759" y="2299271"/>
              <a:ext cx="3833273" cy="764379"/>
            </a:xfrm>
            <a:prstGeom prst="roundRect">
              <a:avLst>
                <a:gd name="adj" fmla="val 10000"/>
              </a:avLst>
            </a:prstGeom>
            <a:solidFill>
              <a:srgbClr val="FDE9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7"/>
            <p:cNvSpPr txBox="1"/>
            <p:nvPr/>
          </p:nvSpPr>
          <p:spPr>
            <a:xfrm>
              <a:off x="1670147" y="2219335"/>
              <a:ext cx="3788497" cy="719603"/>
            </a:xfrm>
            <a:prstGeom prst="rect">
              <a:avLst/>
            </a:prstGeom>
            <a:solidFill>
              <a:srgbClr val="FDE9D8"/>
            </a:solid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3200"/>
                <a:buFont typeface="Times New Roman"/>
                <a:buNone/>
              </a:pPr>
              <a:r>
                <a:rPr lang="en-US" sz="3200" b="1" dirty="0" err="1">
                  <a:solidFill>
                    <a:schemeClr val="dk1"/>
                  </a:solidFill>
                  <a:latin typeface="Times New Roman"/>
                  <a:ea typeface="Times New Roman"/>
                  <a:cs typeface="Times New Roman"/>
                  <a:sym typeface="Times New Roman"/>
                </a:rPr>
                <a:t>Mở</a:t>
              </a:r>
              <a:r>
                <a:rPr lang="en-US" sz="3200" b="1" dirty="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ngân</a:t>
              </a:r>
              <a:r>
                <a:rPr lang="en-US" sz="3200" b="1" dirty="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hàng</a:t>
              </a:r>
              <a:r>
                <a:rPr lang="en-US" sz="3200" b="1" dirty="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lưu</a:t>
              </a:r>
              <a:r>
                <a:rPr lang="en-US" sz="3200" b="1" dirty="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trữ</a:t>
              </a:r>
              <a:r>
                <a:rPr lang="en-US" sz="3200" b="1" dirty="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trí</a:t>
              </a:r>
              <a:r>
                <a:rPr lang="en-US" sz="3200" b="1" dirty="0">
                  <a:solidFill>
                    <a:schemeClr val="dk1"/>
                  </a:solidFill>
                  <a:latin typeface="Times New Roman"/>
                  <a:ea typeface="Times New Roman"/>
                  <a:cs typeface="Times New Roman"/>
                  <a:sym typeface="Times New Roman"/>
                </a:rPr>
                <a:t> </a:t>
              </a:r>
              <a:r>
                <a:rPr lang="en-US" sz="3200" b="1" dirty="0" err="1" smtClean="0">
                  <a:solidFill>
                    <a:schemeClr val="dk1"/>
                  </a:solidFill>
                  <a:latin typeface="Times New Roman"/>
                  <a:ea typeface="Times New Roman"/>
                  <a:cs typeface="Times New Roman"/>
                  <a:sym typeface="Times New Roman"/>
                </a:rPr>
                <a:t>nhớ</a:t>
              </a:r>
              <a:r>
                <a:rPr lang="vi-VN" sz="3200" b="1" dirty="0">
                  <a:solidFill>
                    <a:schemeClr val="dk1"/>
                  </a:solidFill>
                  <a:latin typeface="Times New Roman"/>
                  <a:ea typeface="Times New Roman"/>
                  <a:cs typeface="Times New Roman"/>
                  <a:sym typeface="Times New Roman"/>
                </a:rPr>
                <a:t> </a:t>
              </a:r>
              <a:r>
                <a:rPr lang="vi-VN" sz="3200" b="1" dirty="0" smtClean="0">
                  <a:solidFill>
                    <a:schemeClr val="dk1"/>
                  </a:solidFill>
                  <a:latin typeface="Times New Roman"/>
                  <a:ea typeface="Times New Roman"/>
                  <a:cs typeface="Times New Roman"/>
                  <a:sym typeface="Times New Roman"/>
                </a:rPr>
                <a:t>-&gt;</a:t>
              </a:r>
              <a:r>
                <a:rPr lang="en-US" sz="3200" b="1" dirty="0" smtClean="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Để</a:t>
              </a:r>
              <a:r>
                <a:rPr lang="en-US" sz="3200" b="1" dirty="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đời</a:t>
              </a:r>
              <a:r>
                <a:rPr lang="en-US" sz="3200" b="1" dirty="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sau</a:t>
              </a:r>
              <a:r>
                <a:rPr lang="en-US" sz="3200" b="1" dirty="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biết</a:t>
              </a:r>
              <a:r>
                <a:rPr lang="en-US" sz="3200" b="1" dirty="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thế</a:t>
              </a:r>
              <a:r>
                <a:rPr lang="en-US" sz="3200" b="1" dirty="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giới</a:t>
              </a:r>
              <a:r>
                <a:rPr lang="en-US" sz="3200" b="1" dirty="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đã</a:t>
              </a:r>
              <a:r>
                <a:rPr lang="en-US" sz="3200" b="1" dirty="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từng</a:t>
              </a:r>
              <a:r>
                <a:rPr lang="en-US" sz="3200" b="1" dirty="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tồn</a:t>
              </a:r>
              <a:r>
                <a:rPr lang="en-US" sz="3200" b="1" dirty="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tại</a:t>
              </a:r>
              <a:endParaRPr sz="3200" b="1" dirty="0">
                <a:solidFill>
                  <a:schemeClr val="dk1"/>
                </a:solidFill>
                <a:latin typeface="Times New Roman"/>
                <a:ea typeface="Times New Roman"/>
                <a:cs typeface="Times New Roman"/>
                <a:sym typeface="Times New Roman"/>
              </a:endParaRPr>
            </a:p>
          </p:txBody>
        </p:sp>
      </p:grpSp>
      <p:grpSp>
        <p:nvGrpSpPr>
          <p:cNvPr id="655" name="Google Shape;655;p57"/>
          <p:cNvGrpSpPr/>
          <p:nvPr/>
        </p:nvGrpSpPr>
        <p:grpSpPr>
          <a:xfrm>
            <a:off x="3906648" y="3826618"/>
            <a:ext cx="579948" cy="556931"/>
            <a:chOff x="3346567" y="1034829"/>
            <a:chExt cx="435656" cy="363047"/>
          </a:xfrm>
        </p:grpSpPr>
        <p:sp>
          <p:nvSpPr>
            <p:cNvPr id="656" name="Google Shape;656;p57"/>
            <p:cNvSpPr/>
            <p:nvPr/>
          </p:nvSpPr>
          <p:spPr>
            <a:xfrm rot="5400000">
              <a:off x="3382872" y="998525"/>
              <a:ext cx="363047" cy="435656"/>
            </a:xfrm>
            <a:prstGeom prst="rightArrow">
              <a:avLst>
                <a:gd name="adj1" fmla="val 60000"/>
                <a:gd name="adj2" fmla="val 50000"/>
              </a:avLst>
            </a:prstGeom>
            <a:solidFill>
              <a:srgbClr val="B1C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7"/>
            <p:cNvSpPr txBox="1"/>
            <p:nvPr/>
          </p:nvSpPr>
          <p:spPr>
            <a:xfrm>
              <a:off x="3433699" y="1034829"/>
              <a:ext cx="261394" cy="25413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a:solidFill>
                  <a:schemeClr val="lt1"/>
                </a:solidFill>
                <a:latin typeface="Calibri"/>
                <a:ea typeface="Calibri"/>
                <a:cs typeface="Calibri"/>
                <a:sym typeface="Calibri"/>
              </a:endParaRPr>
            </a:p>
          </p:txBody>
        </p:sp>
      </p:grpSp>
      <p:grpSp>
        <p:nvGrpSpPr>
          <p:cNvPr id="658" name="Google Shape;658;p57"/>
          <p:cNvGrpSpPr/>
          <p:nvPr/>
        </p:nvGrpSpPr>
        <p:grpSpPr>
          <a:xfrm>
            <a:off x="452399" y="4437113"/>
            <a:ext cx="7616913" cy="1815112"/>
            <a:chOff x="1692861" y="3622339"/>
            <a:chExt cx="3833273" cy="1577165"/>
          </a:xfrm>
        </p:grpSpPr>
        <p:sp>
          <p:nvSpPr>
            <p:cNvPr id="659" name="Google Shape;659;p57"/>
            <p:cNvSpPr/>
            <p:nvPr/>
          </p:nvSpPr>
          <p:spPr>
            <a:xfrm>
              <a:off x="1692861" y="3677477"/>
              <a:ext cx="3833273" cy="1522027"/>
            </a:xfrm>
            <a:prstGeom prst="roundRect">
              <a:avLst>
                <a:gd name="adj" fmla="val 10000"/>
              </a:avLst>
            </a:prstGeom>
            <a:solidFill>
              <a:srgbClr val="E5DFE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7"/>
            <p:cNvSpPr txBox="1"/>
            <p:nvPr/>
          </p:nvSpPr>
          <p:spPr>
            <a:xfrm>
              <a:off x="1706568" y="3622339"/>
              <a:ext cx="3774464" cy="1522026"/>
            </a:xfrm>
            <a:prstGeom prst="rect">
              <a:avLst/>
            </a:prstGeom>
            <a:noFill/>
            <a:ln>
              <a:noFill/>
            </a:ln>
          </p:spPr>
          <p:txBody>
            <a:bodyPr spcFirstLastPara="1" wrap="square" lIns="137150" tIns="137150" rIns="137150" bIns="137150" anchor="ctr" anchorCtr="0">
              <a:noAutofit/>
            </a:bodyPr>
            <a:lstStyle/>
            <a:p>
              <a:pPr marL="0" marR="0" lvl="0" indent="0" algn="ctr" rtl="0">
                <a:lnSpc>
                  <a:spcPct val="90000"/>
                </a:lnSpc>
                <a:spcBef>
                  <a:spcPts val="0"/>
                </a:spcBef>
                <a:spcAft>
                  <a:spcPts val="0"/>
                </a:spcAft>
                <a:buNone/>
              </a:pPr>
              <a:endParaRPr sz="1000">
                <a:solidFill>
                  <a:schemeClr val="dk1"/>
                </a:solidFill>
                <a:latin typeface="Arima Madurai"/>
                <a:ea typeface="Arima Madurai"/>
                <a:cs typeface="Arima Madurai"/>
                <a:sym typeface="Arima Madurai"/>
              </a:endParaRPr>
            </a:p>
            <a:p>
              <a:pPr marL="0" marR="0" lvl="0" indent="0" algn="ctr" rtl="0">
                <a:lnSpc>
                  <a:spcPct val="90000"/>
                </a:lnSpc>
                <a:spcBef>
                  <a:spcPts val="350"/>
                </a:spcBef>
                <a:spcAft>
                  <a:spcPts val="0"/>
                </a:spcAft>
                <a:buNone/>
              </a:pPr>
              <a:r>
                <a:rPr lang="en-US" sz="3200" b="1">
                  <a:solidFill>
                    <a:schemeClr val="dk1"/>
                  </a:solidFill>
                  <a:latin typeface="Times New Roman"/>
                  <a:ea typeface="Times New Roman"/>
                  <a:cs typeface="Times New Roman"/>
                  <a:sym typeface="Times New Roman"/>
                </a:rPr>
                <a:t>Nhân loại cần giữ kí ức của mình, lịch sử sẽ lên án những thế lực hiếu chiến đã đẩy nhân loại vào thảm hoạ hạt nhân.</a:t>
              </a:r>
              <a:endParaRPr sz="3200" b="1">
                <a:solidFill>
                  <a:schemeClr val="dk1"/>
                </a:solidFill>
                <a:latin typeface="Times New Roman"/>
                <a:ea typeface="Times New Roman"/>
                <a:cs typeface="Times New Roman"/>
                <a:sym typeface="Times New Roman"/>
              </a:endParaRPr>
            </a:p>
          </p:txBody>
        </p:sp>
      </p:grpSp>
      <p:pic>
        <p:nvPicPr>
          <p:cNvPr id="661" name="Google Shape;661;p57"/>
          <p:cNvPicPr preferRelativeResize="0"/>
          <p:nvPr/>
        </p:nvPicPr>
        <p:blipFill rotWithShape="1">
          <a:blip r:embed="rId3">
            <a:alphaModFix/>
          </a:blip>
          <a:srcRect b="7667"/>
          <a:stretch/>
        </p:blipFill>
        <p:spPr>
          <a:xfrm>
            <a:off x="7727596" y="757147"/>
            <a:ext cx="4752528" cy="53437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9"/>
                                        </p:tgtEl>
                                        <p:attrNameLst>
                                          <p:attrName>style.visibility</p:attrName>
                                        </p:attrNameLst>
                                      </p:cBhvr>
                                      <p:to>
                                        <p:strVal val="visible"/>
                                      </p:to>
                                    </p:set>
                                    <p:animEffect transition="in" filter="fade">
                                      <p:cBhvr>
                                        <p:cTn id="7" dur="500"/>
                                        <p:tgtEl>
                                          <p:spTgt spid="649"/>
                                        </p:tgtEl>
                                      </p:cBhvr>
                                    </p:animEffect>
                                  </p:childTnLst>
                                </p:cTn>
                              </p:par>
                              <p:par>
                                <p:cTn id="8" presetID="10" presetClass="entr" presetSubtype="0" fill="hold" nodeType="withEffect">
                                  <p:stCondLst>
                                    <p:cond delay="0"/>
                                  </p:stCondLst>
                                  <p:childTnLst>
                                    <p:set>
                                      <p:cBhvr>
                                        <p:cTn id="9" dur="1" fill="hold">
                                          <p:stCondLst>
                                            <p:cond delay="0"/>
                                          </p:stCondLst>
                                        </p:cTn>
                                        <p:tgtEl>
                                          <p:spTgt spid="652"/>
                                        </p:tgtEl>
                                        <p:attrNameLst>
                                          <p:attrName>style.visibility</p:attrName>
                                        </p:attrNameLst>
                                      </p:cBhvr>
                                      <p:to>
                                        <p:strVal val="visible"/>
                                      </p:to>
                                    </p:set>
                                    <p:animEffect transition="in" filter="fade">
                                      <p:cBhvr>
                                        <p:cTn id="10" dur="500"/>
                                        <p:tgtEl>
                                          <p:spTgt spid="6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55"/>
                                        </p:tgtEl>
                                        <p:attrNameLst>
                                          <p:attrName>style.visibility</p:attrName>
                                        </p:attrNameLst>
                                      </p:cBhvr>
                                      <p:to>
                                        <p:strVal val="visible"/>
                                      </p:to>
                                    </p:set>
                                    <p:animEffect transition="in" filter="fade">
                                      <p:cBhvr>
                                        <p:cTn id="15" dur="500"/>
                                        <p:tgtEl>
                                          <p:spTgt spid="655"/>
                                        </p:tgtEl>
                                      </p:cBhvr>
                                    </p:animEffect>
                                  </p:childTnLst>
                                </p:cTn>
                              </p:par>
                              <p:par>
                                <p:cTn id="16" presetID="10" presetClass="entr" presetSubtype="0" fill="hold" nodeType="withEffect">
                                  <p:stCondLst>
                                    <p:cond delay="0"/>
                                  </p:stCondLst>
                                  <p:childTnLst>
                                    <p:set>
                                      <p:cBhvr>
                                        <p:cTn id="17" dur="1" fill="hold">
                                          <p:stCondLst>
                                            <p:cond delay="0"/>
                                          </p:stCondLst>
                                        </p:cTn>
                                        <p:tgtEl>
                                          <p:spTgt spid="658"/>
                                        </p:tgtEl>
                                        <p:attrNameLst>
                                          <p:attrName>style.visibility</p:attrName>
                                        </p:attrNameLst>
                                      </p:cBhvr>
                                      <p:to>
                                        <p:strVal val="visible"/>
                                      </p:to>
                                    </p:set>
                                    <p:animEffect transition="in" filter="fade">
                                      <p:cBhvr>
                                        <p:cTn id="18" dur="500"/>
                                        <p:tgtEl>
                                          <p:spTgt spid="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grpSp>
        <p:nvGrpSpPr>
          <p:cNvPr id="667" name="Google Shape;667;p58"/>
          <p:cNvGrpSpPr/>
          <p:nvPr/>
        </p:nvGrpSpPr>
        <p:grpSpPr>
          <a:xfrm>
            <a:off x="312588" y="4931492"/>
            <a:ext cx="11727692" cy="1440613"/>
            <a:chOff x="9756" y="100402"/>
            <a:chExt cx="11727692" cy="1440613"/>
          </a:xfrm>
        </p:grpSpPr>
        <p:sp>
          <p:nvSpPr>
            <p:cNvPr id="668" name="Google Shape;668;p58"/>
            <p:cNvSpPr/>
            <p:nvPr/>
          </p:nvSpPr>
          <p:spPr>
            <a:xfrm>
              <a:off x="9756" y="100402"/>
              <a:ext cx="2318532" cy="1407523"/>
            </a:xfrm>
            <a:prstGeom prst="roundRect">
              <a:avLst>
                <a:gd name="adj" fmla="val 10000"/>
              </a:avLst>
            </a:prstGeom>
            <a:solidFill>
              <a:srgbClr val="284F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8"/>
            <p:cNvSpPr txBox="1"/>
            <p:nvPr/>
          </p:nvSpPr>
          <p:spPr>
            <a:xfrm>
              <a:off x="9756" y="100402"/>
              <a:ext cx="2318532" cy="140752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en-US" sz="2800" b="1">
                  <a:solidFill>
                    <a:schemeClr val="lt1"/>
                  </a:solidFill>
                  <a:latin typeface="Times New Roman"/>
                  <a:ea typeface="Times New Roman"/>
                  <a:cs typeface="Times New Roman"/>
                  <a:sym typeface="Times New Roman"/>
                </a:rPr>
                <a:t>Thái độ cứng rắn, nghiêm khắc</a:t>
              </a:r>
              <a:endParaRPr sz="2800" b="1">
                <a:solidFill>
                  <a:schemeClr val="lt1"/>
                </a:solidFill>
                <a:latin typeface="Times New Roman"/>
                <a:ea typeface="Times New Roman"/>
                <a:cs typeface="Times New Roman"/>
                <a:sym typeface="Times New Roman"/>
              </a:endParaRPr>
            </a:p>
          </p:txBody>
        </p:sp>
        <p:sp>
          <p:nvSpPr>
            <p:cNvPr id="670" name="Google Shape;670;p58"/>
            <p:cNvSpPr/>
            <p:nvPr/>
          </p:nvSpPr>
          <p:spPr>
            <a:xfrm rot="15357">
              <a:off x="2487217" y="578096"/>
              <a:ext cx="336932" cy="465418"/>
            </a:xfrm>
            <a:prstGeom prst="rightArrow">
              <a:avLst>
                <a:gd name="adj1" fmla="val 6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8"/>
            <p:cNvSpPr txBox="1"/>
            <p:nvPr/>
          </p:nvSpPr>
          <p:spPr>
            <a:xfrm rot="30714">
              <a:off x="2487217" y="578096"/>
              <a:ext cx="336932" cy="46541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400">
                <a:solidFill>
                  <a:schemeClr val="lt1"/>
                </a:solidFill>
                <a:latin typeface="Arial"/>
                <a:ea typeface="Arial"/>
                <a:cs typeface="Arial"/>
                <a:sym typeface="Arial"/>
              </a:endParaRPr>
            </a:p>
          </p:txBody>
        </p:sp>
        <p:sp>
          <p:nvSpPr>
            <p:cNvPr id="672" name="Google Shape;672;p58"/>
            <p:cNvSpPr/>
            <p:nvPr/>
          </p:nvSpPr>
          <p:spPr>
            <a:xfrm>
              <a:off x="2964005" y="112999"/>
              <a:ext cx="2049791" cy="1407523"/>
            </a:xfrm>
            <a:prstGeom prst="roundRect">
              <a:avLst>
                <a:gd name="adj" fmla="val 10000"/>
              </a:avLst>
            </a:prstGeom>
            <a:solidFill>
              <a:srgbClr val="284F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8"/>
            <p:cNvSpPr txBox="1"/>
            <p:nvPr/>
          </p:nvSpPr>
          <p:spPr>
            <a:xfrm>
              <a:off x="2964005" y="112999"/>
              <a:ext cx="2049791" cy="140752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en-US" sz="2800" b="1">
                  <a:solidFill>
                    <a:schemeClr val="lt1"/>
                  </a:solidFill>
                  <a:latin typeface="Times New Roman"/>
                  <a:ea typeface="Times New Roman"/>
                  <a:cs typeface="Times New Roman"/>
                  <a:sym typeface="Times New Roman"/>
                </a:rPr>
                <a:t>Tình cảm tha thiết, mãnh liệt</a:t>
              </a:r>
              <a:endParaRPr sz="2800" b="1">
                <a:solidFill>
                  <a:schemeClr val="lt1"/>
                </a:solidFill>
                <a:latin typeface="Times New Roman"/>
                <a:ea typeface="Times New Roman"/>
                <a:cs typeface="Times New Roman"/>
                <a:sym typeface="Times New Roman"/>
              </a:endParaRPr>
            </a:p>
          </p:txBody>
        </p:sp>
        <p:sp>
          <p:nvSpPr>
            <p:cNvPr id="674" name="Google Shape;674;p58"/>
            <p:cNvSpPr/>
            <p:nvPr/>
          </p:nvSpPr>
          <p:spPr>
            <a:xfrm rot="23539">
              <a:off x="5132862" y="581991"/>
              <a:ext cx="363252" cy="465418"/>
            </a:xfrm>
            <a:prstGeom prst="rightArrow">
              <a:avLst>
                <a:gd name="adj1" fmla="val 6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8"/>
            <p:cNvSpPr txBox="1"/>
            <p:nvPr/>
          </p:nvSpPr>
          <p:spPr>
            <a:xfrm rot="47078">
              <a:off x="5132862" y="581991"/>
              <a:ext cx="363252" cy="46541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400">
                <a:solidFill>
                  <a:schemeClr val="lt1"/>
                </a:solidFill>
                <a:latin typeface="Arial"/>
                <a:ea typeface="Arial"/>
                <a:cs typeface="Arial"/>
                <a:sym typeface="Arial"/>
              </a:endParaRPr>
            </a:p>
          </p:txBody>
        </p:sp>
        <p:sp>
          <p:nvSpPr>
            <p:cNvPr id="676" name="Google Shape;676;p58"/>
            <p:cNvSpPr/>
            <p:nvPr/>
          </p:nvSpPr>
          <p:spPr>
            <a:xfrm>
              <a:off x="5699163" y="133492"/>
              <a:ext cx="2565260" cy="1407523"/>
            </a:xfrm>
            <a:prstGeom prst="roundRect">
              <a:avLst>
                <a:gd name="adj" fmla="val 10000"/>
              </a:avLst>
            </a:prstGeom>
            <a:solidFill>
              <a:srgbClr val="284F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8"/>
            <p:cNvSpPr txBox="1"/>
            <p:nvPr/>
          </p:nvSpPr>
          <p:spPr>
            <a:xfrm>
              <a:off x="5699163" y="133492"/>
              <a:ext cx="2565260" cy="140752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en-US" sz="2800" b="1">
                  <a:solidFill>
                    <a:schemeClr val="lt1"/>
                  </a:solidFill>
                  <a:latin typeface="Times New Roman"/>
                  <a:ea typeface="Times New Roman"/>
                  <a:cs typeface="Times New Roman"/>
                  <a:sym typeface="Times New Roman"/>
                </a:rPr>
                <a:t>Cách lập luận chặt chẽ, thuyết phục</a:t>
              </a:r>
              <a:endParaRPr sz="2800" b="1">
                <a:solidFill>
                  <a:schemeClr val="lt1"/>
                </a:solidFill>
                <a:latin typeface="Times New Roman"/>
                <a:ea typeface="Times New Roman"/>
                <a:cs typeface="Times New Roman"/>
                <a:sym typeface="Times New Roman"/>
              </a:endParaRPr>
            </a:p>
          </p:txBody>
        </p:sp>
        <p:sp>
          <p:nvSpPr>
            <p:cNvPr id="678" name="Google Shape;678;p58"/>
            <p:cNvSpPr/>
            <p:nvPr/>
          </p:nvSpPr>
          <p:spPr>
            <a:xfrm rot="-32645">
              <a:off x="8497148" y="587812"/>
              <a:ext cx="493421" cy="465418"/>
            </a:xfrm>
            <a:prstGeom prst="rightArrow">
              <a:avLst>
                <a:gd name="adj1" fmla="val 6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8"/>
            <p:cNvSpPr txBox="1"/>
            <p:nvPr/>
          </p:nvSpPr>
          <p:spPr>
            <a:xfrm rot="-65290">
              <a:off x="8497148" y="587812"/>
              <a:ext cx="493421" cy="46541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400">
                <a:solidFill>
                  <a:schemeClr val="lt1"/>
                </a:solidFill>
                <a:latin typeface="Calibri"/>
                <a:ea typeface="Calibri"/>
                <a:cs typeface="Calibri"/>
                <a:sym typeface="Calibri"/>
              </a:endParaRPr>
            </a:p>
          </p:txBody>
        </p:sp>
        <p:sp>
          <p:nvSpPr>
            <p:cNvPr id="680" name="Google Shape;680;p58"/>
            <p:cNvSpPr/>
            <p:nvPr/>
          </p:nvSpPr>
          <p:spPr>
            <a:xfrm>
              <a:off x="9195365" y="100402"/>
              <a:ext cx="2542083" cy="1407523"/>
            </a:xfrm>
            <a:prstGeom prst="roundRect">
              <a:avLst>
                <a:gd name="adj" fmla="val 10000"/>
              </a:avLst>
            </a:prstGeom>
            <a:solidFill>
              <a:srgbClr val="284F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8"/>
            <p:cNvSpPr txBox="1"/>
            <p:nvPr/>
          </p:nvSpPr>
          <p:spPr>
            <a:xfrm>
              <a:off x="9195365" y="100402"/>
              <a:ext cx="2542083" cy="140752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en-US" sz="2800" b="1">
                  <a:solidFill>
                    <a:schemeClr val="lt1"/>
                  </a:solidFill>
                  <a:latin typeface="Times New Roman"/>
                  <a:ea typeface="Times New Roman"/>
                  <a:cs typeface="Times New Roman"/>
                  <a:sym typeface="Times New Roman"/>
                </a:rPr>
                <a:t>Trái tim nhiệt huyết, yêu hòa bình</a:t>
              </a:r>
              <a:endParaRPr sz="2800" b="1">
                <a:solidFill>
                  <a:schemeClr val="lt1"/>
                </a:solidFill>
                <a:latin typeface="Times New Roman"/>
                <a:ea typeface="Times New Roman"/>
                <a:cs typeface="Times New Roman"/>
                <a:sym typeface="Times New Roman"/>
              </a:endParaRPr>
            </a:p>
          </p:txBody>
        </p:sp>
      </p:grpSp>
      <p:pic>
        <p:nvPicPr>
          <p:cNvPr id="682" name="Google Shape;682;p58" descr="International Peace Day: List of educational institutions to study peace  and conflict studies in India | Education News,The Indian Express"/>
          <p:cNvPicPr preferRelativeResize="0"/>
          <p:nvPr/>
        </p:nvPicPr>
        <p:blipFill rotWithShape="1">
          <a:blip r:embed="rId3">
            <a:alphaModFix/>
          </a:blip>
          <a:srcRect t="1247" b="21757"/>
          <a:stretch/>
        </p:blipFill>
        <p:spPr>
          <a:xfrm>
            <a:off x="2184401" y="749300"/>
            <a:ext cx="7823199" cy="33430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59"/>
          <p:cNvSpPr/>
          <p:nvPr/>
        </p:nvSpPr>
        <p:spPr>
          <a:xfrm>
            <a:off x="80916" y="0"/>
            <a:ext cx="10644262" cy="206210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u="sng">
                <a:solidFill>
                  <a:srgbClr val="7030A0"/>
                </a:solidFill>
                <a:latin typeface="Arima Madurai"/>
                <a:ea typeface="Arima Madurai"/>
                <a:cs typeface="Arima Madurai"/>
                <a:sym typeface="Arima Madurai"/>
              </a:rPr>
              <a:t>Bài 2 – Văn bản:</a:t>
            </a:r>
            <a:endParaRPr/>
          </a:p>
          <a:p>
            <a:pPr marL="0" marR="0" lvl="0" indent="0" algn="ctr" rtl="0">
              <a:spcBef>
                <a:spcPts val="0"/>
              </a:spcBef>
              <a:spcAft>
                <a:spcPts val="0"/>
              </a:spcAft>
              <a:buNone/>
            </a:pPr>
            <a:endParaRPr sz="1800" b="1" u="sng">
              <a:solidFill>
                <a:srgbClr val="FF0000"/>
              </a:solidFill>
              <a:latin typeface="Arima Madurai"/>
              <a:ea typeface="Arima Madurai"/>
              <a:cs typeface="Arima Madurai"/>
              <a:sym typeface="Arima Madurai"/>
            </a:endParaRPr>
          </a:p>
          <a:p>
            <a:pPr marL="0" marR="0" lvl="0" indent="0" algn="ctr" rtl="0">
              <a:spcBef>
                <a:spcPts val="0"/>
              </a:spcBef>
              <a:spcAft>
                <a:spcPts val="0"/>
              </a:spcAft>
              <a:buNone/>
            </a:pPr>
            <a:r>
              <a:rPr lang="en-US" sz="3600" b="1">
                <a:solidFill>
                  <a:srgbClr val="FF0000"/>
                </a:solidFill>
                <a:latin typeface="Times New Roman"/>
                <a:ea typeface="Times New Roman"/>
                <a:cs typeface="Times New Roman"/>
                <a:sym typeface="Times New Roman"/>
              </a:rPr>
              <a:t>ĐẤU TRANH CHO MỘT THẾ GIỚI HÒA BÌNH </a:t>
            </a:r>
            <a:endParaRPr/>
          </a:p>
          <a:p>
            <a:pPr marL="0" marR="0" lvl="0" indent="0" algn="ctr" rtl="0">
              <a:spcBef>
                <a:spcPts val="0"/>
              </a:spcBef>
              <a:spcAft>
                <a:spcPts val="0"/>
              </a:spcAft>
              <a:buNone/>
            </a:pPr>
            <a:r>
              <a:rPr lang="en-US" sz="1800" b="1">
                <a:solidFill>
                  <a:schemeClr val="dk1"/>
                </a:solidFill>
                <a:latin typeface="Times New Roman"/>
                <a:ea typeface="Times New Roman"/>
                <a:cs typeface="Times New Roman"/>
                <a:sym typeface="Times New Roman"/>
              </a:rPr>
              <a:t>				</a:t>
            </a:r>
            <a:r>
              <a:rPr lang="en-US" sz="3200" b="1" i="1">
                <a:solidFill>
                  <a:schemeClr val="dk1"/>
                </a:solidFill>
                <a:latin typeface="Times New Roman"/>
                <a:ea typeface="Times New Roman"/>
                <a:cs typeface="Times New Roman"/>
                <a:sym typeface="Times New Roman"/>
              </a:rPr>
              <a:t>(G.G. Mác-két)</a:t>
            </a:r>
            <a:endParaRPr sz="1800" b="1" i="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1800" b="1" u="sng">
              <a:solidFill>
                <a:srgbClr val="FF0000"/>
              </a:solidFill>
              <a:latin typeface="Arima Madurai"/>
              <a:ea typeface="Arima Madurai"/>
              <a:cs typeface="Arima Madurai"/>
              <a:sym typeface="Arima Madurai"/>
            </a:endParaRPr>
          </a:p>
        </p:txBody>
      </p:sp>
      <p:sp>
        <p:nvSpPr>
          <p:cNvPr id="688" name="Google Shape;688;p59"/>
          <p:cNvSpPr txBox="1"/>
          <p:nvPr/>
        </p:nvSpPr>
        <p:spPr>
          <a:xfrm>
            <a:off x="238084" y="1643050"/>
            <a:ext cx="5334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I. </a:t>
            </a:r>
            <a:r>
              <a:rPr lang="en-US" sz="3200" b="1" u="sng">
                <a:solidFill>
                  <a:srgbClr val="FF0000"/>
                </a:solidFill>
                <a:latin typeface="Times New Roman"/>
                <a:ea typeface="Times New Roman"/>
                <a:cs typeface="Times New Roman"/>
                <a:sym typeface="Times New Roman"/>
              </a:rPr>
              <a:t>Tìm hiểu chung</a:t>
            </a:r>
            <a:endParaRPr sz="3200" b="1" u="sng">
              <a:solidFill>
                <a:srgbClr val="FF0000"/>
              </a:solidFill>
              <a:latin typeface="Times New Roman"/>
              <a:ea typeface="Times New Roman"/>
              <a:cs typeface="Times New Roman"/>
              <a:sym typeface="Times New Roman"/>
            </a:endParaRPr>
          </a:p>
        </p:txBody>
      </p:sp>
      <p:pic>
        <p:nvPicPr>
          <p:cNvPr id="689" name="Google Shape;689;p59" descr="ViÕt vë "/>
          <p:cNvPicPr preferRelativeResize="0"/>
          <p:nvPr/>
        </p:nvPicPr>
        <p:blipFill rotWithShape="1">
          <a:blip r:embed="rId3">
            <a:alphaModFix/>
          </a:blip>
          <a:srcRect/>
          <a:stretch/>
        </p:blipFill>
        <p:spPr>
          <a:xfrm>
            <a:off x="10439400" y="0"/>
            <a:ext cx="1752600" cy="1767016"/>
          </a:xfrm>
          <a:prstGeom prst="rect">
            <a:avLst/>
          </a:prstGeom>
          <a:noFill/>
          <a:ln>
            <a:noFill/>
          </a:ln>
        </p:spPr>
      </p:pic>
      <p:sp>
        <p:nvSpPr>
          <p:cNvPr id="690" name="Google Shape;690;p59"/>
          <p:cNvSpPr txBox="1"/>
          <p:nvPr/>
        </p:nvSpPr>
        <p:spPr>
          <a:xfrm>
            <a:off x="211548" y="2214554"/>
            <a:ext cx="555002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II. </a:t>
            </a:r>
            <a:r>
              <a:rPr lang="en-US" sz="3200" b="1" u="sng">
                <a:solidFill>
                  <a:srgbClr val="FF0000"/>
                </a:solidFill>
                <a:latin typeface="Times New Roman"/>
                <a:ea typeface="Times New Roman"/>
                <a:cs typeface="Times New Roman"/>
                <a:sym typeface="Times New Roman"/>
              </a:rPr>
              <a:t>Tìm hiểu văn bản</a:t>
            </a:r>
            <a:endParaRPr sz="3200" b="1" u="sng">
              <a:solidFill>
                <a:srgbClr val="FF0000"/>
              </a:solidFill>
              <a:latin typeface="Times New Roman"/>
              <a:ea typeface="Times New Roman"/>
              <a:cs typeface="Times New Roman"/>
              <a:sym typeface="Times New Roman"/>
            </a:endParaRPr>
          </a:p>
        </p:txBody>
      </p:sp>
      <p:sp>
        <p:nvSpPr>
          <p:cNvPr id="691" name="Google Shape;691;p59"/>
          <p:cNvSpPr txBox="1"/>
          <p:nvPr/>
        </p:nvSpPr>
        <p:spPr>
          <a:xfrm>
            <a:off x="238084" y="2714620"/>
            <a:ext cx="112634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F0"/>
                </a:solidFill>
                <a:latin typeface="Times New Roman"/>
                <a:ea typeface="Times New Roman"/>
                <a:cs typeface="Times New Roman"/>
                <a:sym typeface="Times New Roman"/>
              </a:rPr>
              <a:t>1. Chiến tranh hạt nhân là hiểm họa đe dọa sự sống con người</a:t>
            </a:r>
            <a:endParaRPr sz="3200" b="1" u="sng">
              <a:solidFill>
                <a:srgbClr val="00B0F0"/>
              </a:solidFill>
              <a:latin typeface="Times New Roman"/>
              <a:ea typeface="Times New Roman"/>
              <a:cs typeface="Times New Roman"/>
              <a:sym typeface="Times New Roman"/>
            </a:endParaRPr>
          </a:p>
        </p:txBody>
      </p:sp>
      <p:sp>
        <p:nvSpPr>
          <p:cNvPr id="692" name="Google Shape;692;p59"/>
          <p:cNvSpPr/>
          <p:nvPr/>
        </p:nvSpPr>
        <p:spPr>
          <a:xfrm>
            <a:off x="666712" y="4214819"/>
            <a:ext cx="11215766" cy="5847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 -</a:t>
            </a:r>
            <a:r>
              <a:rPr lang="en-US" sz="3200">
                <a:solidFill>
                  <a:schemeClr val="dk1"/>
                </a:solidFill>
                <a:latin typeface="Times New Roman"/>
                <a:ea typeface="Times New Roman"/>
                <a:cs typeface="Times New Roman"/>
                <a:sym typeface="Times New Roman"/>
              </a:rPr>
              <a:t> Nghệ thuật: Cách lập luận chặt chẽ, thuyết phục                      </a:t>
            </a:r>
            <a:endParaRPr sz="3200">
              <a:solidFill>
                <a:schemeClr val="dk1"/>
              </a:solidFill>
              <a:latin typeface="Calibri"/>
              <a:ea typeface="Calibri"/>
              <a:cs typeface="Calibri"/>
              <a:sym typeface="Calibri"/>
            </a:endParaRPr>
          </a:p>
        </p:txBody>
      </p:sp>
      <p:sp>
        <p:nvSpPr>
          <p:cNvPr id="693" name="Google Shape;693;p59"/>
          <p:cNvSpPr txBox="1"/>
          <p:nvPr/>
        </p:nvSpPr>
        <p:spPr>
          <a:xfrm>
            <a:off x="666712" y="5572140"/>
            <a:ext cx="10930014" cy="10002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Times New Roman"/>
                <a:ea typeface="Times New Roman"/>
                <a:cs typeface="Times New Roman"/>
                <a:sym typeface="Times New Roman"/>
              </a:rPr>
              <a:t>  </a:t>
            </a:r>
            <a:endParaRPr sz="3200">
              <a:solidFill>
                <a:srgbClr val="FF0000"/>
              </a:solidFill>
              <a:latin typeface="Times New Roman"/>
              <a:ea typeface="Times New Roman"/>
              <a:cs typeface="Times New Roman"/>
              <a:sym typeface="Times New Roman"/>
            </a:endParaRPr>
          </a:p>
          <a:p>
            <a:pPr marL="0" marR="0" lvl="0" indent="0" algn="l" rtl="0">
              <a:spcBef>
                <a:spcPts val="900"/>
              </a:spcBef>
              <a:spcAft>
                <a:spcPts val="0"/>
              </a:spcAft>
              <a:buNone/>
            </a:pPr>
            <a:endParaRPr sz="1800">
              <a:solidFill>
                <a:srgbClr val="FF0000"/>
              </a:solidFill>
              <a:latin typeface="Calibri"/>
              <a:ea typeface="Calibri"/>
              <a:cs typeface="Calibri"/>
              <a:sym typeface="Calibri"/>
            </a:endParaRPr>
          </a:p>
        </p:txBody>
      </p:sp>
      <p:sp>
        <p:nvSpPr>
          <p:cNvPr id="694" name="Google Shape;694;p59"/>
          <p:cNvSpPr/>
          <p:nvPr/>
        </p:nvSpPr>
        <p:spPr>
          <a:xfrm>
            <a:off x="363178" y="5687238"/>
            <a:ext cx="68613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vi-VN" sz="3200" b="1" dirty="0" smtClean="0">
                <a:solidFill>
                  <a:srgbClr val="FF0000"/>
                </a:solidFill>
                <a:latin typeface="Calibri"/>
                <a:ea typeface="Calibri"/>
                <a:cs typeface="Calibri"/>
                <a:sym typeface="Calibri"/>
              </a:rPr>
              <a:t>=&gt;</a:t>
            </a:r>
            <a:endParaRPr sz="3200" b="1" dirty="0">
              <a:solidFill>
                <a:srgbClr val="FF0000"/>
              </a:solidFill>
              <a:latin typeface="Calibri"/>
              <a:ea typeface="Calibri"/>
              <a:cs typeface="Calibri"/>
              <a:sym typeface="Calibri"/>
            </a:endParaRPr>
          </a:p>
        </p:txBody>
      </p:sp>
      <p:sp>
        <p:nvSpPr>
          <p:cNvPr id="695" name="Google Shape;695;p59"/>
          <p:cNvSpPr txBox="1"/>
          <p:nvPr/>
        </p:nvSpPr>
        <p:spPr>
          <a:xfrm>
            <a:off x="238084" y="3259588"/>
            <a:ext cx="112634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F0"/>
                </a:solidFill>
                <a:latin typeface="Times New Roman"/>
                <a:ea typeface="Times New Roman"/>
                <a:cs typeface="Times New Roman"/>
                <a:sym typeface="Times New Roman"/>
              </a:rPr>
              <a:t>2. Sự tốn kém và phi lí của chiến tranh hạt nhân</a:t>
            </a:r>
            <a:endParaRPr sz="3200" b="1" u="sng">
              <a:solidFill>
                <a:srgbClr val="00B0F0"/>
              </a:solidFill>
              <a:latin typeface="Times New Roman"/>
              <a:ea typeface="Times New Roman"/>
              <a:cs typeface="Times New Roman"/>
              <a:sym typeface="Times New Roman"/>
            </a:endParaRPr>
          </a:p>
        </p:txBody>
      </p:sp>
      <p:sp>
        <p:nvSpPr>
          <p:cNvPr id="696" name="Google Shape;696;p59"/>
          <p:cNvSpPr txBox="1"/>
          <p:nvPr/>
        </p:nvSpPr>
        <p:spPr>
          <a:xfrm>
            <a:off x="211548" y="3765776"/>
            <a:ext cx="112634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F0"/>
                </a:solidFill>
                <a:latin typeface="Times New Roman"/>
                <a:ea typeface="Times New Roman"/>
                <a:cs typeface="Times New Roman"/>
                <a:sym typeface="Times New Roman"/>
              </a:rPr>
              <a:t>3. Lời kêu gọi đấu tranh cho một thế giới hòa bình </a:t>
            </a:r>
            <a:endParaRPr sz="3200" b="1" u="sng">
              <a:solidFill>
                <a:srgbClr val="00B0F0"/>
              </a:solidFill>
              <a:latin typeface="Times New Roman"/>
              <a:ea typeface="Times New Roman"/>
              <a:cs typeface="Times New Roman"/>
              <a:sym typeface="Times New Roman"/>
            </a:endParaRPr>
          </a:p>
        </p:txBody>
      </p:sp>
      <p:sp>
        <p:nvSpPr>
          <p:cNvPr id="697" name="Google Shape;697;p59"/>
          <p:cNvSpPr/>
          <p:nvPr/>
        </p:nvSpPr>
        <p:spPr>
          <a:xfrm>
            <a:off x="2952728" y="4666576"/>
            <a:ext cx="530946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Thái độ cứng rắn, nghiêm khắc</a:t>
            </a:r>
            <a:endParaRPr sz="3200">
              <a:solidFill>
                <a:schemeClr val="dk1"/>
              </a:solidFill>
              <a:latin typeface="Times New Roman"/>
              <a:ea typeface="Times New Roman"/>
              <a:cs typeface="Times New Roman"/>
              <a:sym typeface="Times New Roman"/>
            </a:endParaRPr>
          </a:p>
        </p:txBody>
      </p:sp>
      <p:sp>
        <p:nvSpPr>
          <p:cNvPr id="698" name="Google Shape;698;p59"/>
          <p:cNvSpPr/>
          <p:nvPr/>
        </p:nvSpPr>
        <p:spPr>
          <a:xfrm>
            <a:off x="2957492" y="5127862"/>
            <a:ext cx="72523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Tình cảm tha thiết, mãnh liệt, yêu hòa bình</a:t>
            </a:r>
            <a:endParaRPr sz="3200">
              <a:solidFill>
                <a:schemeClr val="dk1"/>
              </a:solidFill>
              <a:latin typeface="Times New Roman"/>
              <a:ea typeface="Times New Roman"/>
              <a:cs typeface="Times New Roman"/>
              <a:sym typeface="Times New Roman"/>
            </a:endParaRPr>
          </a:p>
        </p:txBody>
      </p:sp>
      <p:sp>
        <p:nvSpPr>
          <p:cNvPr id="699" name="Google Shape;699;p59"/>
          <p:cNvSpPr/>
          <p:nvPr/>
        </p:nvSpPr>
        <p:spPr>
          <a:xfrm>
            <a:off x="881026" y="5643578"/>
            <a:ext cx="10501386"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rgbClr val="FF0000"/>
                </a:solidFill>
                <a:latin typeface="Times New Roman"/>
                <a:ea typeface="Times New Roman"/>
                <a:cs typeface="Times New Roman"/>
                <a:sym typeface="Times New Roman"/>
              </a:rPr>
              <a:t>Đấu tranh, ngăn chặn và xóa bỏ chiến tranh hạt nhân là nhiệm vụ quan trọng, bức thiết và cấp bách của toàn thể loài người.</a:t>
            </a:r>
            <a:endParaRPr sz="3200">
              <a:solidFill>
                <a:srgbClr val="FF000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60"/>
          <p:cNvPicPr preferRelativeResize="0"/>
          <p:nvPr/>
        </p:nvPicPr>
        <p:blipFill rotWithShape="1">
          <a:blip r:embed="rId3">
            <a:alphaModFix/>
          </a:blip>
          <a:srcRect/>
          <a:stretch/>
        </p:blipFill>
        <p:spPr>
          <a:xfrm>
            <a:off x="0" y="0"/>
            <a:ext cx="6858000" cy="6858000"/>
          </a:xfrm>
          <a:prstGeom prst="rect">
            <a:avLst/>
          </a:prstGeom>
          <a:noFill/>
          <a:ln>
            <a:noFill/>
          </a:ln>
        </p:spPr>
      </p:pic>
      <p:sp>
        <p:nvSpPr>
          <p:cNvPr id="706" name="Google Shape;706;p60"/>
          <p:cNvSpPr/>
          <p:nvPr/>
        </p:nvSpPr>
        <p:spPr>
          <a:xfrm>
            <a:off x="6858000" y="0"/>
            <a:ext cx="5334000" cy="6858000"/>
          </a:xfrm>
          <a:prstGeom prst="rect">
            <a:avLst/>
          </a:prstGeom>
          <a:solidFill>
            <a:srgbClr val="FFFD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7" name="Google Shape;707;p60"/>
          <p:cNvSpPr txBox="1"/>
          <p:nvPr/>
        </p:nvSpPr>
        <p:spPr>
          <a:xfrm>
            <a:off x="2309786" y="1928802"/>
            <a:ext cx="3142063" cy="26622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700" b="1">
                <a:solidFill>
                  <a:srgbClr val="FF0000"/>
                </a:solidFill>
                <a:latin typeface="Arima Madurai Black"/>
                <a:ea typeface="Arima Madurai Black"/>
                <a:cs typeface="Arima Madurai Black"/>
                <a:sym typeface="Arima Madurai Black"/>
              </a:rPr>
              <a:t>III. </a:t>
            </a:r>
            <a:endParaRPr/>
          </a:p>
        </p:txBody>
      </p:sp>
      <p:sp>
        <p:nvSpPr>
          <p:cNvPr id="708" name="Google Shape;708;p60"/>
          <p:cNvSpPr txBox="1"/>
          <p:nvPr/>
        </p:nvSpPr>
        <p:spPr>
          <a:xfrm>
            <a:off x="7739074" y="1357298"/>
            <a:ext cx="3000396"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1">
                <a:solidFill>
                  <a:srgbClr val="FF0000"/>
                </a:solidFill>
                <a:latin typeface="Times New Roman"/>
                <a:ea typeface="Times New Roman"/>
                <a:cs typeface="Times New Roman"/>
                <a:sym typeface="Times New Roman"/>
              </a:rPr>
              <a:t>Tổng </a:t>
            </a:r>
            <a:endParaRPr/>
          </a:p>
          <a:p>
            <a:pPr marL="0" marR="0" lvl="0" indent="0" algn="ctr" rtl="0">
              <a:spcBef>
                <a:spcPts val="0"/>
              </a:spcBef>
              <a:spcAft>
                <a:spcPts val="0"/>
              </a:spcAft>
              <a:buNone/>
            </a:pPr>
            <a:r>
              <a:rPr lang="en-US" sz="9600" b="1">
                <a:solidFill>
                  <a:srgbClr val="FF0000"/>
                </a:solidFill>
                <a:latin typeface="Times New Roman"/>
                <a:ea typeface="Times New Roman"/>
                <a:cs typeface="Times New Roman"/>
                <a:sym typeface="Times New Roman"/>
              </a:rPr>
              <a:t>kết</a:t>
            </a:r>
            <a:endParaRPr sz="9600" b="1">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61"/>
          <p:cNvSpPr txBox="1"/>
          <p:nvPr/>
        </p:nvSpPr>
        <p:spPr>
          <a:xfrm>
            <a:off x="3435815" y="443011"/>
            <a:ext cx="5057796" cy="132343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8000" b="1">
                <a:solidFill>
                  <a:srgbClr val="FF0000"/>
                </a:solidFill>
                <a:latin typeface="Times New Roman"/>
                <a:ea typeface="Times New Roman"/>
                <a:cs typeface="Times New Roman"/>
                <a:sym typeface="Times New Roman"/>
              </a:rPr>
              <a:t>Nghệ thuật</a:t>
            </a:r>
            <a:endParaRPr sz="8000" b="1">
              <a:solidFill>
                <a:srgbClr val="FF0000"/>
              </a:solidFill>
              <a:latin typeface="Times New Roman"/>
              <a:ea typeface="Times New Roman"/>
              <a:cs typeface="Times New Roman"/>
              <a:sym typeface="Times New Roman"/>
            </a:endParaRPr>
          </a:p>
        </p:txBody>
      </p:sp>
      <p:grpSp>
        <p:nvGrpSpPr>
          <p:cNvPr id="715" name="Google Shape;715;p61"/>
          <p:cNvGrpSpPr/>
          <p:nvPr/>
        </p:nvGrpSpPr>
        <p:grpSpPr>
          <a:xfrm>
            <a:off x="912169" y="2204864"/>
            <a:ext cx="2795372" cy="3960440"/>
            <a:chOff x="457200" y="1239996"/>
            <a:chExt cx="2177144" cy="2804886"/>
          </a:xfrm>
        </p:grpSpPr>
        <p:sp>
          <p:nvSpPr>
            <p:cNvPr id="716" name="Google Shape;716;p61"/>
            <p:cNvSpPr/>
            <p:nvPr/>
          </p:nvSpPr>
          <p:spPr>
            <a:xfrm>
              <a:off x="457200" y="1239996"/>
              <a:ext cx="2177144" cy="2804886"/>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7" name="Google Shape;717;p61"/>
            <p:cNvSpPr/>
            <p:nvPr/>
          </p:nvSpPr>
          <p:spPr>
            <a:xfrm>
              <a:off x="536316" y="1293865"/>
              <a:ext cx="2018913" cy="2694698"/>
            </a:xfrm>
            <a:prstGeom prst="rect">
              <a:avLst/>
            </a:prstGeom>
            <a:noFill/>
            <a:ln w="19050" cap="flat" cmpd="sng">
              <a:solidFill>
                <a:srgbClr val="D99593"/>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718" name="Google Shape;718;p61"/>
          <p:cNvGrpSpPr/>
          <p:nvPr/>
        </p:nvGrpSpPr>
        <p:grpSpPr>
          <a:xfrm rot="10800000" flipH="1">
            <a:off x="785168" y="2377901"/>
            <a:ext cx="2101850" cy="738188"/>
            <a:chOff x="4763053" y="2429435"/>
            <a:chExt cx="2840865" cy="833718"/>
          </a:xfrm>
        </p:grpSpPr>
        <p:sp>
          <p:nvSpPr>
            <p:cNvPr id="719" name="Google Shape;719;p61"/>
            <p:cNvSpPr/>
            <p:nvPr/>
          </p:nvSpPr>
          <p:spPr>
            <a:xfrm>
              <a:off x="4770794" y="2429435"/>
              <a:ext cx="2833124" cy="768967"/>
            </a:xfrm>
            <a:custGeom>
              <a:avLst/>
              <a:gdLst/>
              <a:ahLst/>
              <a:cxnLst/>
              <a:rect l="l" t="t" r="r" b="b"/>
              <a:pathLst>
                <a:path w="1295399" h="481312" extrusionOk="0">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a:gsLst>
                <a:gs pos="0">
                  <a:srgbClr val="953734"/>
                </a:gs>
                <a:gs pos="69000">
                  <a:schemeClr val="accent2"/>
                </a:gs>
                <a:gs pos="100000">
                  <a:srgbClr val="D99593"/>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0" name="Google Shape;720;p61"/>
            <p:cNvSpPr/>
            <p:nvPr/>
          </p:nvSpPr>
          <p:spPr>
            <a:xfrm>
              <a:off x="4763053" y="3083859"/>
              <a:ext cx="304685" cy="179294"/>
            </a:xfrm>
            <a:prstGeom prst="pie">
              <a:avLst>
                <a:gd name="adj1" fmla="val 5429925"/>
                <a:gd name="adj2" fmla="val 16200000"/>
              </a:avLst>
            </a:prstGeom>
            <a:solidFill>
              <a:srgbClr val="6324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21" name="Google Shape;721;p61"/>
          <p:cNvGrpSpPr/>
          <p:nvPr/>
        </p:nvGrpSpPr>
        <p:grpSpPr>
          <a:xfrm>
            <a:off x="4833616" y="2204864"/>
            <a:ext cx="2795372" cy="3960440"/>
            <a:chOff x="457200" y="1239996"/>
            <a:chExt cx="2177144" cy="2804886"/>
          </a:xfrm>
        </p:grpSpPr>
        <p:sp>
          <p:nvSpPr>
            <p:cNvPr id="722" name="Google Shape;722;p61"/>
            <p:cNvSpPr/>
            <p:nvPr/>
          </p:nvSpPr>
          <p:spPr>
            <a:xfrm>
              <a:off x="457200" y="1239996"/>
              <a:ext cx="2177144" cy="2804886"/>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3" name="Google Shape;723;p61"/>
            <p:cNvSpPr/>
            <p:nvPr/>
          </p:nvSpPr>
          <p:spPr>
            <a:xfrm>
              <a:off x="536316" y="1293865"/>
              <a:ext cx="2018913" cy="2694698"/>
            </a:xfrm>
            <a:prstGeom prst="rect">
              <a:avLst/>
            </a:prstGeom>
            <a:noFill/>
            <a:ln w="19050" cap="flat" cmpd="sng">
              <a:solidFill>
                <a:srgbClr val="93B3D7"/>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724" name="Google Shape;724;p61"/>
          <p:cNvGrpSpPr/>
          <p:nvPr/>
        </p:nvGrpSpPr>
        <p:grpSpPr>
          <a:xfrm rot="10800000" flipH="1">
            <a:off x="4720902" y="2377901"/>
            <a:ext cx="2101850" cy="738188"/>
            <a:chOff x="4782670" y="2429435"/>
            <a:chExt cx="2840865" cy="833718"/>
          </a:xfrm>
        </p:grpSpPr>
        <p:sp>
          <p:nvSpPr>
            <p:cNvPr id="725" name="Google Shape;725;p61"/>
            <p:cNvSpPr/>
            <p:nvPr/>
          </p:nvSpPr>
          <p:spPr>
            <a:xfrm>
              <a:off x="4790411" y="2429435"/>
              <a:ext cx="2833124" cy="768967"/>
            </a:xfrm>
            <a:custGeom>
              <a:avLst/>
              <a:gdLst/>
              <a:ahLst/>
              <a:cxnLst/>
              <a:rect l="l" t="t" r="r" b="b"/>
              <a:pathLst>
                <a:path w="1295399" h="481312" extrusionOk="0">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a:gsLst>
                <a:gs pos="0">
                  <a:srgbClr val="366092"/>
                </a:gs>
                <a:gs pos="69000">
                  <a:schemeClr val="accent1"/>
                </a:gs>
                <a:gs pos="100000">
                  <a:srgbClr val="93B3D7"/>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6" name="Google Shape;726;p61"/>
            <p:cNvSpPr/>
            <p:nvPr/>
          </p:nvSpPr>
          <p:spPr>
            <a:xfrm>
              <a:off x="4782670" y="3083859"/>
              <a:ext cx="304685" cy="179294"/>
            </a:xfrm>
            <a:prstGeom prst="pie">
              <a:avLst>
                <a:gd name="adj1" fmla="val 5429925"/>
                <a:gd name="adj2" fmla="val 16200000"/>
              </a:avLst>
            </a:prstGeom>
            <a:solidFill>
              <a:srgbClr val="2440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27" name="Google Shape;727;p61"/>
          <p:cNvGrpSpPr/>
          <p:nvPr/>
        </p:nvGrpSpPr>
        <p:grpSpPr>
          <a:xfrm>
            <a:off x="8397147" y="2204864"/>
            <a:ext cx="2795372" cy="3960440"/>
            <a:chOff x="457200" y="1239996"/>
            <a:chExt cx="2177144" cy="2804886"/>
          </a:xfrm>
        </p:grpSpPr>
        <p:sp>
          <p:nvSpPr>
            <p:cNvPr id="728" name="Google Shape;728;p61"/>
            <p:cNvSpPr/>
            <p:nvPr/>
          </p:nvSpPr>
          <p:spPr>
            <a:xfrm>
              <a:off x="457200" y="1239996"/>
              <a:ext cx="2177144" cy="2804886"/>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9" name="Google Shape;729;p61"/>
            <p:cNvSpPr/>
            <p:nvPr/>
          </p:nvSpPr>
          <p:spPr>
            <a:xfrm>
              <a:off x="536316" y="1293865"/>
              <a:ext cx="2018913" cy="2694698"/>
            </a:xfrm>
            <a:prstGeom prst="rect">
              <a:avLst/>
            </a:prstGeom>
            <a:noFill/>
            <a:ln w="19050" cap="flat" cmpd="sng">
              <a:solidFill>
                <a:srgbClr val="B2A0C7"/>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730" name="Google Shape;730;p61"/>
          <p:cNvGrpSpPr/>
          <p:nvPr/>
        </p:nvGrpSpPr>
        <p:grpSpPr>
          <a:xfrm rot="10800000" flipH="1">
            <a:off x="8284433" y="2377901"/>
            <a:ext cx="2101850" cy="738188"/>
            <a:chOff x="4782670" y="2429435"/>
            <a:chExt cx="2840865" cy="833718"/>
          </a:xfrm>
        </p:grpSpPr>
        <p:sp>
          <p:nvSpPr>
            <p:cNvPr id="731" name="Google Shape;731;p61"/>
            <p:cNvSpPr/>
            <p:nvPr/>
          </p:nvSpPr>
          <p:spPr>
            <a:xfrm>
              <a:off x="4790411" y="2429435"/>
              <a:ext cx="2833124" cy="768967"/>
            </a:xfrm>
            <a:custGeom>
              <a:avLst/>
              <a:gdLst/>
              <a:ahLst/>
              <a:cxnLst/>
              <a:rect l="l" t="t" r="r" b="b"/>
              <a:pathLst>
                <a:path w="1295399" h="481312" extrusionOk="0">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a:gsLst>
                <a:gs pos="0">
                  <a:srgbClr val="5F497A"/>
                </a:gs>
                <a:gs pos="69000">
                  <a:schemeClr val="accent4"/>
                </a:gs>
                <a:gs pos="100000">
                  <a:srgbClr val="B2A0C7"/>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2" name="Google Shape;732;p61"/>
            <p:cNvSpPr/>
            <p:nvPr/>
          </p:nvSpPr>
          <p:spPr>
            <a:xfrm>
              <a:off x="4782670" y="3083859"/>
              <a:ext cx="304685" cy="179294"/>
            </a:xfrm>
            <a:prstGeom prst="pie">
              <a:avLst>
                <a:gd name="adj1" fmla="val 5429925"/>
                <a:gd name="adj2" fmla="val 16200000"/>
              </a:avLst>
            </a:prstGeom>
            <a:solidFill>
              <a:srgbClr val="3F31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733" name="Google Shape;733;p61"/>
          <p:cNvSpPr/>
          <p:nvPr/>
        </p:nvSpPr>
        <p:spPr>
          <a:xfrm>
            <a:off x="1148500" y="3501008"/>
            <a:ext cx="2309194" cy="1508105"/>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3200" b="1">
                <a:solidFill>
                  <a:srgbClr val="616161"/>
                </a:solidFill>
                <a:latin typeface="Times New Roman"/>
                <a:ea typeface="Times New Roman"/>
                <a:cs typeface="Times New Roman"/>
                <a:sym typeface="Times New Roman"/>
              </a:rPr>
              <a:t>Lập luận chặt chẽ</a:t>
            </a:r>
            <a:endParaRPr sz="3200" b="1">
              <a:solidFill>
                <a:srgbClr val="616161"/>
              </a:solidFill>
              <a:latin typeface="Times New Roman"/>
              <a:ea typeface="Times New Roman"/>
              <a:cs typeface="Times New Roman"/>
              <a:sym typeface="Times New Roman"/>
            </a:endParaRPr>
          </a:p>
        </p:txBody>
      </p:sp>
      <p:sp>
        <p:nvSpPr>
          <p:cNvPr id="734" name="Google Shape;734;p61"/>
          <p:cNvSpPr/>
          <p:nvPr/>
        </p:nvSpPr>
        <p:spPr>
          <a:xfrm>
            <a:off x="4966020" y="3325979"/>
            <a:ext cx="2592208" cy="25545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616161"/>
                </a:solidFill>
                <a:latin typeface="Times New Roman"/>
                <a:ea typeface="Times New Roman"/>
                <a:cs typeface="Times New Roman"/>
                <a:sym typeface="Times New Roman"/>
              </a:rPr>
              <a:t>Hệ thống chứng cứ phong phú, cụ thể, xác thực</a:t>
            </a:r>
            <a:endParaRPr sz="3200" b="1">
              <a:solidFill>
                <a:srgbClr val="616161"/>
              </a:solidFill>
              <a:latin typeface="Times New Roman"/>
              <a:ea typeface="Times New Roman"/>
              <a:cs typeface="Times New Roman"/>
              <a:sym typeface="Times New Roman"/>
            </a:endParaRPr>
          </a:p>
        </p:txBody>
      </p:sp>
      <p:sp>
        <p:nvSpPr>
          <p:cNvPr id="735" name="Google Shape;735;p61"/>
          <p:cNvSpPr/>
          <p:nvPr/>
        </p:nvSpPr>
        <p:spPr>
          <a:xfrm>
            <a:off x="8549521" y="3429000"/>
            <a:ext cx="2592208" cy="2246769"/>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3200" b="1">
                <a:solidFill>
                  <a:srgbClr val="616161"/>
                </a:solidFill>
                <a:latin typeface="Times New Roman"/>
                <a:ea typeface="Times New Roman"/>
                <a:cs typeface="Times New Roman"/>
                <a:sym typeface="Times New Roman"/>
              </a:rPr>
              <a:t>Giọng tranh luận, đối thoại ngầm.</a:t>
            </a:r>
            <a:endParaRPr sz="3200" b="1">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4"/>
                                        </p:tgtEl>
                                        <p:attrNameLst>
                                          <p:attrName>style.visibility</p:attrName>
                                        </p:attrNameLst>
                                      </p:cBhvr>
                                      <p:to>
                                        <p:strVal val="visible"/>
                                      </p:to>
                                    </p:set>
                                    <p:animEffect transition="in" filter="fade">
                                      <p:cBhvr>
                                        <p:cTn id="7" dur="500"/>
                                        <p:tgtEl>
                                          <p:spTgt spid="7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8"/>
                                        </p:tgtEl>
                                        <p:attrNameLst>
                                          <p:attrName>style.visibility</p:attrName>
                                        </p:attrNameLst>
                                      </p:cBhvr>
                                      <p:to>
                                        <p:strVal val="visible"/>
                                      </p:to>
                                    </p:set>
                                    <p:animEffect transition="in" filter="fade">
                                      <p:cBhvr>
                                        <p:cTn id="12" dur="500"/>
                                        <p:tgtEl>
                                          <p:spTgt spid="718"/>
                                        </p:tgtEl>
                                      </p:cBhvr>
                                    </p:animEffect>
                                  </p:childTnLst>
                                </p:cTn>
                              </p:par>
                              <p:par>
                                <p:cTn id="13" presetID="10" presetClass="entr" presetSubtype="0" fill="hold" nodeType="withEffect">
                                  <p:stCondLst>
                                    <p:cond delay="0"/>
                                  </p:stCondLst>
                                  <p:childTnLst>
                                    <p:set>
                                      <p:cBhvr>
                                        <p:cTn id="14" dur="1" fill="hold">
                                          <p:stCondLst>
                                            <p:cond delay="0"/>
                                          </p:stCondLst>
                                        </p:cTn>
                                        <p:tgtEl>
                                          <p:spTgt spid="715"/>
                                        </p:tgtEl>
                                        <p:attrNameLst>
                                          <p:attrName>style.visibility</p:attrName>
                                        </p:attrNameLst>
                                      </p:cBhvr>
                                      <p:to>
                                        <p:strVal val="visible"/>
                                      </p:to>
                                    </p:set>
                                    <p:animEffect transition="in" filter="fade">
                                      <p:cBhvr>
                                        <p:cTn id="15" dur="500"/>
                                        <p:tgtEl>
                                          <p:spTgt spid="715"/>
                                        </p:tgtEl>
                                      </p:cBhvr>
                                    </p:animEffect>
                                  </p:childTnLst>
                                </p:cTn>
                              </p:par>
                              <p:par>
                                <p:cTn id="16" presetID="10" presetClass="entr" presetSubtype="0" fill="hold" nodeType="withEffect">
                                  <p:stCondLst>
                                    <p:cond delay="0"/>
                                  </p:stCondLst>
                                  <p:childTnLst>
                                    <p:set>
                                      <p:cBhvr>
                                        <p:cTn id="17" dur="1" fill="hold">
                                          <p:stCondLst>
                                            <p:cond delay="0"/>
                                          </p:stCondLst>
                                        </p:cTn>
                                        <p:tgtEl>
                                          <p:spTgt spid="733"/>
                                        </p:tgtEl>
                                        <p:attrNameLst>
                                          <p:attrName>style.visibility</p:attrName>
                                        </p:attrNameLst>
                                      </p:cBhvr>
                                      <p:to>
                                        <p:strVal val="visible"/>
                                      </p:to>
                                    </p:set>
                                    <p:animEffect transition="in" filter="fade">
                                      <p:cBhvr>
                                        <p:cTn id="18" dur="500"/>
                                        <p:tgtEl>
                                          <p:spTgt spid="7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24"/>
                                        </p:tgtEl>
                                        <p:attrNameLst>
                                          <p:attrName>style.visibility</p:attrName>
                                        </p:attrNameLst>
                                      </p:cBhvr>
                                      <p:to>
                                        <p:strVal val="visible"/>
                                      </p:to>
                                    </p:set>
                                    <p:animEffect transition="in" filter="fade">
                                      <p:cBhvr>
                                        <p:cTn id="23" dur="500"/>
                                        <p:tgtEl>
                                          <p:spTgt spid="724"/>
                                        </p:tgtEl>
                                      </p:cBhvr>
                                    </p:animEffect>
                                  </p:childTnLst>
                                </p:cTn>
                              </p:par>
                              <p:par>
                                <p:cTn id="24" presetID="10" presetClass="entr" presetSubtype="0" fill="hold" nodeType="withEffect">
                                  <p:stCondLst>
                                    <p:cond delay="0"/>
                                  </p:stCondLst>
                                  <p:childTnLst>
                                    <p:set>
                                      <p:cBhvr>
                                        <p:cTn id="25" dur="1" fill="hold">
                                          <p:stCondLst>
                                            <p:cond delay="0"/>
                                          </p:stCondLst>
                                        </p:cTn>
                                        <p:tgtEl>
                                          <p:spTgt spid="721"/>
                                        </p:tgtEl>
                                        <p:attrNameLst>
                                          <p:attrName>style.visibility</p:attrName>
                                        </p:attrNameLst>
                                      </p:cBhvr>
                                      <p:to>
                                        <p:strVal val="visible"/>
                                      </p:to>
                                    </p:set>
                                    <p:animEffect transition="in" filter="fade">
                                      <p:cBhvr>
                                        <p:cTn id="26" dur="500"/>
                                        <p:tgtEl>
                                          <p:spTgt spid="721"/>
                                        </p:tgtEl>
                                      </p:cBhvr>
                                    </p:animEffect>
                                  </p:childTnLst>
                                </p:cTn>
                              </p:par>
                              <p:par>
                                <p:cTn id="27" presetID="10" presetClass="entr" presetSubtype="0" fill="hold" nodeType="withEffect">
                                  <p:stCondLst>
                                    <p:cond delay="0"/>
                                  </p:stCondLst>
                                  <p:childTnLst>
                                    <p:set>
                                      <p:cBhvr>
                                        <p:cTn id="28" dur="1" fill="hold">
                                          <p:stCondLst>
                                            <p:cond delay="0"/>
                                          </p:stCondLst>
                                        </p:cTn>
                                        <p:tgtEl>
                                          <p:spTgt spid="734"/>
                                        </p:tgtEl>
                                        <p:attrNameLst>
                                          <p:attrName>style.visibility</p:attrName>
                                        </p:attrNameLst>
                                      </p:cBhvr>
                                      <p:to>
                                        <p:strVal val="visible"/>
                                      </p:to>
                                    </p:set>
                                    <p:animEffect transition="in" filter="fade">
                                      <p:cBhvr>
                                        <p:cTn id="29" dur="500"/>
                                        <p:tgtEl>
                                          <p:spTgt spid="7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30"/>
                                        </p:tgtEl>
                                        <p:attrNameLst>
                                          <p:attrName>style.visibility</p:attrName>
                                        </p:attrNameLst>
                                      </p:cBhvr>
                                      <p:to>
                                        <p:strVal val="visible"/>
                                      </p:to>
                                    </p:set>
                                    <p:animEffect transition="in" filter="fade">
                                      <p:cBhvr>
                                        <p:cTn id="34" dur="500"/>
                                        <p:tgtEl>
                                          <p:spTgt spid="730"/>
                                        </p:tgtEl>
                                      </p:cBhvr>
                                    </p:animEffect>
                                  </p:childTnLst>
                                </p:cTn>
                              </p:par>
                              <p:par>
                                <p:cTn id="35" presetID="10" presetClass="entr" presetSubtype="0" fill="hold" nodeType="withEffect">
                                  <p:stCondLst>
                                    <p:cond delay="0"/>
                                  </p:stCondLst>
                                  <p:childTnLst>
                                    <p:set>
                                      <p:cBhvr>
                                        <p:cTn id="36" dur="1" fill="hold">
                                          <p:stCondLst>
                                            <p:cond delay="0"/>
                                          </p:stCondLst>
                                        </p:cTn>
                                        <p:tgtEl>
                                          <p:spTgt spid="727"/>
                                        </p:tgtEl>
                                        <p:attrNameLst>
                                          <p:attrName>style.visibility</p:attrName>
                                        </p:attrNameLst>
                                      </p:cBhvr>
                                      <p:to>
                                        <p:strVal val="visible"/>
                                      </p:to>
                                    </p:set>
                                    <p:animEffect transition="in" filter="fade">
                                      <p:cBhvr>
                                        <p:cTn id="37" dur="500"/>
                                        <p:tgtEl>
                                          <p:spTgt spid="727"/>
                                        </p:tgtEl>
                                      </p:cBhvr>
                                    </p:animEffect>
                                  </p:childTnLst>
                                </p:cTn>
                              </p:par>
                              <p:par>
                                <p:cTn id="38" presetID="10" presetClass="entr" presetSubtype="0" fill="hold" nodeType="withEffect">
                                  <p:stCondLst>
                                    <p:cond delay="0"/>
                                  </p:stCondLst>
                                  <p:childTnLst>
                                    <p:set>
                                      <p:cBhvr>
                                        <p:cTn id="39" dur="1" fill="hold">
                                          <p:stCondLst>
                                            <p:cond delay="0"/>
                                          </p:stCondLst>
                                        </p:cTn>
                                        <p:tgtEl>
                                          <p:spTgt spid="735"/>
                                        </p:tgtEl>
                                        <p:attrNameLst>
                                          <p:attrName>style.visibility</p:attrName>
                                        </p:attrNameLst>
                                      </p:cBhvr>
                                      <p:to>
                                        <p:strVal val="visible"/>
                                      </p:to>
                                    </p:set>
                                    <p:animEffect transition="in" filter="fade">
                                      <p:cBhvr>
                                        <p:cTn id="40" dur="500"/>
                                        <p:tgtEl>
                                          <p:spTgt spid="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62"/>
          <p:cNvSpPr txBox="1"/>
          <p:nvPr/>
        </p:nvSpPr>
        <p:spPr>
          <a:xfrm>
            <a:off x="407368" y="1988840"/>
            <a:ext cx="7056784" cy="58631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Nguy cơ chiến tranh hạt nhân đang đe dọa loài người và sự sống trên trái đất . Mọi người cần phải đấu tranh, ngăn chặn chiến tranh hạt nhân cho một thế giới hòa bình.</a:t>
            </a:r>
            <a:endParaRPr/>
          </a:p>
          <a:p>
            <a:pPr marL="0" marR="0" lvl="0" indent="0" algn="ctr" rtl="0">
              <a:spcBef>
                <a:spcPts val="0"/>
              </a:spcBef>
              <a:spcAft>
                <a:spcPts val="0"/>
              </a:spcAft>
              <a:buNone/>
            </a:pPr>
            <a:r>
              <a:rPr lang="en-US" sz="5400">
                <a:solidFill>
                  <a:schemeClr val="dk1"/>
                </a:solidFill>
                <a:latin typeface="Arial"/>
                <a:ea typeface="Arial"/>
                <a:cs typeface="Arial"/>
                <a:sym typeface="Arial"/>
              </a:rPr>
              <a:t>    </a:t>
            </a:r>
            <a:endParaRPr/>
          </a:p>
          <a:p>
            <a:pPr marL="0" marR="0" lvl="0" indent="0" algn="ctr" rtl="0">
              <a:spcBef>
                <a:spcPts val="2700"/>
              </a:spcBef>
              <a:spcAft>
                <a:spcPts val="0"/>
              </a:spcAft>
              <a:buNone/>
            </a:pPr>
            <a:endParaRPr sz="5400">
              <a:solidFill>
                <a:schemeClr val="dk1"/>
              </a:solidFill>
              <a:latin typeface="Arial"/>
              <a:ea typeface="Arial"/>
              <a:cs typeface="Arial"/>
              <a:sym typeface="Arial"/>
            </a:endParaRPr>
          </a:p>
        </p:txBody>
      </p:sp>
      <p:sp>
        <p:nvSpPr>
          <p:cNvPr id="742" name="Google Shape;742;p62"/>
          <p:cNvSpPr txBox="1"/>
          <p:nvPr/>
        </p:nvSpPr>
        <p:spPr>
          <a:xfrm>
            <a:off x="1901268" y="188640"/>
            <a:ext cx="4204998" cy="132343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8000" b="1">
                <a:solidFill>
                  <a:srgbClr val="FF0000"/>
                </a:solidFill>
                <a:latin typeface="Times New Roman"/>
                <a:ea typeface="Times New Roman"/>
                <a:cs typeface="Times New Roman"/>
                <a:sym typeface="Times New Roman"/>
              </a:rPr>
              <a:t>Nội dung</a:t>
            </a:r>
            <a:endParaRPr/>
          </a:p>
        </p:txBody>
      </p:sp>
      <p:pic>
        <p:nvPicPr>
          <p:cNvPr id="743" name="Google Shape;743;p62"/>
          <p:cNvPicPr preferRelativeResize="0"/>
          <p:nvPr/>
        </p:nvPicPr>
        <p:blipFill rotWithShape="1">
          <a:blip r:embed="rId3">
            <a:alphaModFix/>
          </a:blip>
          <a:srcRect/>
          <a:stretch/>
        </p:blipFill>
        <p:spPr>
          <a:xfrm>
            <a:off x="7195502" y="569818"/>
            <a:ext cx="5417840" cy="54178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2"/>
                                        </p:tgtEl>
                                        <p:attrNameLst>
                                          <p:attrName>style.visibility</p:attrName>
                                        </p:attrNameLst>
                                      </p:cBhvr>
                                      <p:to>
                                        <p:strVal val="visible"/>
                                      </p:to>
                                    </p:set>
                                    <p:animEffect transition="in" filter="fade">
                                      <p:cBhvr>
                                        <p:cTn id="7" dur="500"/>
                                        <p:tgtEl>
                                          <p:spTgt spid="742"/>
                                        </p:tgtEl>
                                      </p:cBhvr>
                                    </p:animEffect>
                                  </p:childTnLst>
                                </p:cTn>
                              </p:par>
                              <p:par>
                                <p:cTn id="8" presetID="10" presetClass="entr" presetSubtype="0" fill="hold" nodeType="withEffect">
                                  <p:stCondLst>
                                    <p:cond delay="0"/>
                                  </p:stCondLst>
                                  <p:childTnLst>
                                    <p:set>
                                      <p:cBhvr>
                                        <p:cTn id="9" dur="1" fill="hold">
                                          <p:stCondLst>
                                            <p:cond delay="0"/>
                                          </p:stCondLst>
                                        </p:cTn>
                                        <p:tgtEl>
                                          <p:spTgt spid="743"/>
                                        </p:tgtEl>
                                        <p:attrNameLst>
                                          <p:attrName>style.visibility</p:attrName>
                                        </p:attrNameLst>
                                      </p:cBhvr>
                                      <p:to>
                                        <p:strVal val="visible"/>
                                      </p:to>
                                    </p:set>
                                    <p:animEffect transition="in" filter="fade">
                                      <p:cBhvr>
                                        <p:cTn id="10" dur="500"/>
                                        <p:tgtEl>
                                          <p:spTgt spid="7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41"/>
                                        </p:tgtEl>
                                        <p:attrNameLst>
                                          <p:attrName>style.visibility</p:attrName>
                                        </p:attrNameLst>
                                      </p:cBhvr>
                                      <p:to>
                                        <p:strVal val="visible"/>
                                      </p:to>
                                    </p:set>
                                    <p:animEffect transition="in" filter="fade">
                                      <p:cBhvr>
                                        <p:cTn id="15" dur="5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5167306" y="285728"/>
            <a:ext cx="2786082" cy="95658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0000"/>
              </a:buClr>
              <a:buSzPts val="4000"/>
              <a:buFont typeface="Times New Roman"/>
              <a:buNone/>
            </a:pPr>
            <a:r>
              <a:rPr lang="en-US" sz="4000" b="1" u="sng">
                <a:solidFill>
                  <a:srgbClr val="FF0000"/>
                </a:solidFill>
                <a:latin typeface="Times New Roman"/>
                <a:ea typeface="Times New Roman"/>
                <a:cs typeface="Times New Roman"/>
                <a:sym typeface="Times New Roman"/>
              </a:rPr>
              <a:t>1/ Tác giả: </a:t>
            </a:r>
            <a:endParaRPr sz="2800">
              <a:solidFill>
                <a:srgbClr val="FF0000"/>
              </a:solidFill>
              <a:latin typeface="Times New Roman"/>
              <a:ea typeface="Times New Roman"/>
              <a:cs typeface="Times New Roman"/>
              <a:sym typeface="Times New Roman"/>
            </a:endParaRPr>
          </a:p>
        </p:txBody>
      </p:sp>
      <p:pic>
        <p:nvPicPr>
          <p:cNvPr id="143" name="Google Shape;143;p18" descr="Ảnh có chứa người, người đàn ông, bàn, tường&#10;&#10;Mô tả được tạo tự động"/>
          <p:cNvPicPr preferRelativeResize="0"/>
          <p:nvPr/>
        </p:nvPicPr>
        <p:blipFill rotWithShape="1">
          <a:blip r:embed="rId3">
            <a:alphaModFix/>
          </a:blip>
          <a:srcRect l="23078" r="3327" b="-1"/>
          <a:stretch/>
        </p:blipFill>
        <p:spPr>
          <a:xfrm>
            <a:off x="20" y="10"/>
            <a:ext cx="3967953" cy="3383270"/>
          </a:xfrm>
          <a:custGeom>
            <a:avLst/>
            <a:gdLst/>
            <a:ahLst/>
            <a:cxnLst/>
            <a:rect l="l" t="t" r="r" b="b"/>
            <a:pathLst>
              <a:path w="3967973" h="3383280" extrusionOk="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ln>
            <a:noFill/>
          </a:ln>
        </p:spPr>
      </p:pic>
      <p:pic>
        <p:nvPicPr>
          <p:cNvPr id="144" name="Google Shape;144;p18" descr="Ảnh có chứa người, người đàn ông, kính, đeo&#10;&#10;Mô tả được tạo tự động"/>
          <p:cNvPicPr preferRelativeResize="0"/>
          <p:nvPr/>
        </p:nvPicPr>
        <p:blipFill rotWithShape="1">
          <a:blip r:embed="rId4">
            <a:alphaModFix/>
          </a:blip>
          <a:srcRect l="18623" r="19123"/>
          <a:stretch/>
        </p:blipFill>
        <p:spPr>
          <a:xfrm>
            <a:off x="4825" y="3429000"/>
            <a:ext cx="3590845" cy="3429009"/>
          </a:xfrm>
          <a:custGeom>
            <a:avLst/>
            <a:gdLst/>
            <a:ahLst/>
            <a:cxnLst/>
            <a:rect l="l" t="t" r="r" b="b"/>
            <a:pathLst>
              <a:path w="3155071" h="2850749" extrusionOk="0">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ln>
            <a:noFill/>
          </a:ln>
        </p:spPr>
      </p:pic>
      <p:sp>
        <p:nvSpPr>
          <p:cNvPr id="145" name="Google Shape;145;p18"/>
          <p:cNvSpPr txBox="1">
            <a:spLocks noGrp="1"/>
          </p:cNvSpPr>
          <p:nvPr>
            <p:ph type="body" idx="1"/>
          </p:nvPr>
        </p:nvSpPr>
        <p:spPr>
          <a:xfrm>
            <a:off x="3881422" y="1714488"/>
            <a:ext cx="8215370" cy="121444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600"/>
              <a:buChar char="•"/>
            </a:pPr>
            <a:r>
              <a:rPr lang="en-US" sz="3600">
                <a:latin typeface="Times New Roman"/>
                <a:ea typeface="Times New Roman"/>
                <a:cs typeface="Times New Roman"/>
                <a:sym typeface="Times New Roman"/>
              </a:rPr>
              <a:t>Ga-bri-en Gác-xi-a Mác-két (1928-2014), nhà văn nổi tiếng của Cô-lôm-bi-a </a:t>
            </a:r>
            <a:endParaRPr/>
          </a:p>
          <a:p>
            <a:pPr marL="342900" lvl="0" indent="-342900" algn="l" rtl="0">
              <a:spcBef>
                <a:spcPts val="720"/>
              </a:spcBef>
              <a:spcAft>
                <a:spcPts val="0"/>
              </a:spcAft>
              <a:buClr>
                <a:schemeClr val="dk1"/>
              </a:buClr>
              <a:buSzPts val="3600"/>
              <a:buChar char="•"/>
            </a:pPr>
            <a:r>
              <a:rPr lang="en-US" sz="3600">
                <a:latin typeface="Times New Roman"/>
                <a:ea typeface="Times New Roman"/>
                <a:cs typeface="Times New Roman"/>
                <a:sym typeface="Times New Roman"/>
              </a:rPr>
              <a:t>Là tác giả của nhiều tiểu thuyết và tập truyện ngắn theo khuynh hướng hiện thực huyền ảo.</a:t>
            </a:r>
            <a:endParaRPr sz="3600">
              <a:latin typeface="Times New Roman"/>
              <a:ea typeface="Times New Roman"/>
              <a:cs typeface="Times New Roman"/>
              <a:sym typeface="Times New Roman"/>
            </a:endParaRPr>
          </a:p>
        </p:txBody>
      </p:sp>
      <p:sp>
        <p:nvSpPr>
          <p:cNvPr id="146" name="Google Shape;146;p18"/>
          <p:cNvSpPr txBox="1"/>
          <p:nvPr/>
        </p:nvSpPr>
        <p:spPr>
          <a:xfrm>
            <a:off x="3881422" y="4714884"/>
            <a:ext cx="7643866" cy="714380"/>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dk1"/>
              </a:buClr>
              <a:buSzPts val="3600"/>
              <a:buFont typeface="Arial"/>
              <a:buChar char="•"/>
            </a:pPr>
            <a:r>
              <a:rPr lang="en-US" sz="3600">
                <a:solidFill>
                  <a:schemeClr val="dk1"/>
                </a:solidFill>
                <a:latin typeface="Times New Roman"/>
                <a:ea typeface="Times New Roman"/>
                <a:cs typeface="Times New Roman"/>
                <a:sym typeface="Times New Roman"/>
              </a:rPr>
              <a:t>Nhà báo, nhà hoạt động chính trị</a:t>
            </a:r>
            <a:endParaRPr sz="3600">
              <a:solidFill>
                <a:schemeClr val="dk1"/>
              </a:solidFill>
              <a:latin typeface="Times New Roman"/>
              <a:ea typeface="Times New Roman"/>
              <a:cs typeface="Times New Roman"/>
              <a:sym typeface="Times New Roman"/>
            </a:endParaRPr>
          </a:p>
        </p:txBody>
      </p:sp>
      <p:sp>
        <p:nvSpPr>
          <p:cNvPr id="147" name="Google Shape;147;p18"/>
          <p:cNvSpPr txBox="1"/>
          <p:nvPr/>
        </p:nvSpPr>
        <p:spPr>
          <a:xfrm>
            <a:off x="3881422" y="5429264"/>
            <a:ext cx="8001056" cy="1181444"/>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600"/>
              <a:buFont typeface="Arial"/>
              <a:buChar char="•"/>
            </a:pPr>
            <a:r>
              <a:rPr lang="en-US" sz="3600">
                <a:solidFill>
                  <a:schemeClr val="dk1"/>
                </a:solidFill>
                <a:latin typeface="Times New Roman"/>
                <a:ea typeface="Times New Roman"/>
                <a:cs typeface="Times New Roman"/>
                <a:sym typeface="Times New Roman"/>
              </a:rPr>
              <a:t>Giải thưởng Nô-ben văn học năm 1982</a:t>
            </a:r>
            <a:endParaRPr sz="36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childTnLst>
                                </p:cTn>
                              </p:par>
                              <p:par>
                                <p:cTn id="8" presetID="10" presetClass="entr" presetSubtype="0"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1000"/>
                                        <p:tgtEl>
                                          <p:spTgt spid="1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5">
                                            <p:txEl>
                                              <p:pRg st="0" end="0"/>
                                            </p:txEl>
                                          </p:spTgt>
                                        </p:tgtEl>
                                        <p:attrNameLst>
                                          <p:attrName>style.visibility</p:attrName>
                                        </p:attrNameLst>
                                      </p:cBhvr>
                                      <p:to>
                                        <p:strVal val="visible"/>
                                      </p:to>
                                    </p:set>
                                    <p:animEffect transition="in" filter="fade">
                                      <p:cBhvr>
                                        <p:cTn id="15" dur="1000"/>
                                        <p:tgtEl>
                                          <p:spTgt spid="14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5">
                                            <p:txEl>
                                              <p:pRg st="1" end="1"/>
                                            </p:txEl>
                                          </p:spTgt>
                                        </p:tgtEl>
                                        <p:attrNameLst>
                                          <p:attrName>style.visibility</p:attrName>
                                        </p:attrNameLst>
                                      </p:cBhvr>
                                      <p:to>
                                        <p:strVal val="visible"/>
                                      </p:to>
                                    </p:set>
                                    <p:animEffect transition="in" filter="fade">
                                      <p:cBhvr>
                                        <p:cTn id="20" dur="1000"/>
                                        <p:tgtEl>
                                          <p:spTgt spid="14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6">
                                            <p:txEl>
                                              <p:pRg st="0" end="0"/>
                                            </p:txEl>
                                          </p:spTgt>
                                        </p:tgtEl>
                                        <p:attrNameLst>
                                          <p:attrName>style.visibility</p:attrName>
                                        </p:attrNameLst>
                                      </p:cBhvr>
                                      <p:to>
                                        <p:strVal val="visible"/>
                                      </p:to>
                                    </p:set>
                                    <p:animEffect transition="in" filter="fade">
                                      <p:cBhvr>
                                        <p:cTn id="25" dur="1000"/>
                                        <p:tgtEl>
                                          <p:spTgt spid="14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7">
                                            <p:txEl>
                                              <p:pRg st="0" end="0"/>
                                            </p:txEl>
                                          </p:spTgt>
                                        </p:tgtEl>
                                        <p:attrNameLst>
                                          <p:attrName>style.visibility</p:attrName>
                                        </p:attrNameLst>
                                      </p:cBhvr>
                                      <p:to>
                                        <p:strVal val="visible"/>
                                      </p:to>
                                    </p:set>
                                    <p:animEffect transition="in" filter="fade">
                                      <p:cBhvr>
                                        <p:cTn id="30" dur="1000"/>
                                        <p:tgtEl>
                                          <p:spTgt spid="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63"/>
          <p:cNvSpPr/>
          <p:nvPr/>
        </p:nvSpPr>
        <p:spPr>
          <a:xfrm>
            <a:off x="80916" y="0"/>
            <a:ext cx="10644262" cy="206210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u="sng">
                <a:solidFill>
                  <a:srgbClr val="7030A0"/>
                </a:solidFill>
                <a:latin typeface="Arima Madurai"/>
                <a:ea typeface="Arima Madurai"/>
                <a:cs typeface="Arima Madurai"/>
                <a:sym typeface="Arima Madurai"/>
              </a:rPr>
              <a:t>Bài 2 – Văn bản:</a:t>
            </a:r>
            <a:endParaRPr/>
          </a:p>
          <a:p>
            <a:pPr marL="0" marR="0" lvl="0" indent="0" algn="ctr" rtl="0">
              <a:spcBef>
                <a:spcPts val="0"/>
              </a:spcBef>
              <a:spcAft>
                <a:spcPts val="0"/>
              </a:spcAft>
              <a:buNone/>
            </a:pPr>
            <a:endParaRPr sz="1800" b="1" u="sng">
              <a:solidFill>
                <a:srgbClr val="FF0000"/>
              </a:solidFill>
              <a:latin typeface="Arima Madurai"/>
              <a:ea typeface="Arima Madurai"/>
              <a:cs typeface="Arima Madurai"/>
              <a:sym typeface="Arima Madurai"/>
            </a:endParaRPr>
          </a:p>
          <a:p>
            <a:pPr marL="0" marR="0" lvl="0" indent="0" algn="ctr" rtl="0">
              <a:spcBef>
                <a:spcPts val="0"/>
              </a:spcBef>
              <a:spcAft>
                <a:spcPts val="0"/>
              </a:spcAft>
              <a:buNone/>
            </a:pPr>
            <a:r>
              <a:rPr lang="en-US" sz="3600" b="1">
                <a:solidFill>
                  <a:srgbClr val="FF0000"/>
                </a:solidFill>
                <a:latin typeface="Times New Roman"/>
                <a:ea typeface="Times New Roman"/>
                <a:cs typeface="Times New Roman"/>
                <a:sym typeface="Times New Roman"/>
              </a:rPr>
              <a:t>ĐẤU TRANH CHO MỘT THẾ GIỚI HÒA BÌNH </a:t>
            </a:r>
            <a:endParaRPr/>
          </a:p>
          <a:p>
            <a:pPr marL="0" marR="0" lvl="0" indent="0" algn="ctr" rtl="0">
              <a:spcBef>
                <a:spcPts val="0"/>
              </a:spcBef>
              <a:spcAft>
                <a:spcPts val="0"/>
              </a:spcAft>
              <a:buNone/>
            </a:pPr>
            <a:r>
              <a:rPr lang="en-US" sz="1800" b="1">
                <a:solidFill>
                  <a:schemeClr val="dk1"/>
                </a:solidFill>
                <a:latin typeface="Times New Roman"/>
                <a:ea typeface="Times New Roman"/>
                <a:cs typeface="Times New Roman"/>
                <a:sym typeface="Times New Roman"/>
              </a:rPr>
              <a:t>				</a:t>
            </a:r>
            <a:r>
              <a:rPr lang="en-US" sz="3200" b="1" i="1">
                <a:solidFill>
                  <a:schemeClr val="dk1"/>
                </a:solidFill>
                <a:latin typeface="Times New Roman"/>
                <a:ea typeface="Times New Roman"/>
                <a:cs typeface="Times New Roman"/>
                <a:sym typeface="Times New Roman"/>
              </a:rPr>
              <a:t>(G.G. Mác-két)</a:t>
            </a:r>
            <a:endParaRPr sz="1800" b="1" i="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1800" b="1" u="sng">
              <a:solidFill>
                <a:srgbClr val="FF0000"/>
              </a:solidFill>
              <a:latin typeface="Arima Madurai"/>
              <a:ea typeface="Arima Madurai"/>
              <a:cs typeface="Arima Madurai"/>
              <a:sym typeface="Arima Madurai"/>
            </a:endParaRPr>
          </a:p>
        </p:txBody>
      </p:sp>
      <p:sp>
        <p:nvSpPr>
          <p:cNvPr id="749" name="Google Shape;749;p63"/>
          <p:cNvSpPr txBox="1"/>
          <p:nvPr/>
        </p:nvSpPr>
        <p:spPr>
          <a:xfrm>
            <a:off x="238084" y="1643050"/>
            <a:ext cx="5334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I. </a:t>
            </a:r>
            <a:r>
              <a:rPr lang="en-US" sz="3200" b="1" u="sng">
                <a:solidFill>
                  <a:srgbClr val="FF0000"/>
                </a:solidFill>
                <a:latin typeface="Times New Roman"/>
                <a:ea typeface="Times New Roman"/>
                <a:cs typeface="Times New Roman"/>
                <a:sym typeface="Times New Roman"/>
              </a:rPr>
              <a:t>Tìm hiểu chung</a:t>
            </a:r>
            <a:endParaRPr sz="3200" b="1" u="sng">
              <a:solidFill>
                <a:srgbClr val="FF0000"/>
              </a:solidFill>
              <a:latin typeface="Times New Roman"/>
              <a:ea typeface="Times New Roman"/>
              <a:cs typeface="Times New Roman"/>
              <a:sym typeface="Times New Roman"/>
            </a:endParaRPr>
          </a:p>
        </p:txBody>
      </p:sp>
      <p:pic>
        <p:nvPicPr>
          <p:cNvPr id="750" name="Google Shape;750;p63" descr="ViÕt vë "/>
          <p:cNvPicPr preferRelativeResize="0"/>
          <p:nvPr/>
        </p:nvPicPr>
        <p:blipFill rotWithShape="1">
          <a:blip r:embed="rId3">
            <a:alphaModFix/>
          </a:blip>
          <a:srcRect/>
          <a:stretch/>
        </p:blipFill>
        <p:spPr>
          <a:xfrm>
            <a:off x="10439400" y="0"/>
            <a:ext cx="1752600" cy="1767016"/>
          </a:xfrm>
          <a:prstGeom prst="rect">
            <a:avLst/>
          </a:prstGeom>
          <a:noFill/>
          <a:ln>
            <a:noFill/>
          </a:ln>
        </p:spPr>
      </p:pic>
      <p:sp>
        <p:nvSpPr>
          <p:cNvPr id="751" name="Google Shape;751;p63"/>
          <p:cNvSpPr txBox="1"/>
          <p:nvPr/>
        </p:nvSpPr>
        <p:spPr>
          <a:xfrm>
            <a:off x="211548" y="2214554"/>
            <a:ext cx="555002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II. </a:t>
            </a:r>
            <a:r>
              <a:rPr lang="en-US" sz="3200" b="1" u="sng">
                <a:solidFill>
                  <a:srgbClr val="FF0000"/>
                </a:solidFill>
                <a:latin typeface="Times New Roman"/>
                <a:ea typeface="Times New Roman"/>
                <a:cs typeface="Times New Roman"/>
                <a:sym typeface="Times New Roman"/>
              </a:rPr>
              <a:t>Tìm hiểu văn bản</a:t>
            </a:r>
            <a:endParaRPr sz="3200" b="1" u="sng">
              <a:solidFill>
                <a:srgbClr val="FF0000"/>
              </a:solidFill>
              <a:latin typeface="Times New Roman"/>
              <a:ea typeface="Times New Roman"/>
              <a:cs typeface="Times New Roman"/>
              <a:sym typeface="Times New Roman"/>
            </a:endParaRPr>
          </a:p>
        </p:txBody>
      </p:sp>
      <p:sp>
        <p:nvSpPr>
          <p:cNvPr id="752" name="Google Shape;752;p63"/>
          <p:cNvSpPr txBox="1"/>
          <p:nvPr/>
        </p:nvSpPr>
        <p:spPr>
          <a:xfrm>
            <a:off x="238084" y="2714620"/>
            <a:ext cx="112634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F0"/>
                </a:solidFill>
                <a:latin typeface="Times New Roman"/>
                <a:ea typeface="Times New Roman"/>
                <a:cs typeface="Times New Roman"/>
                <a:sym typeface="Times New Roman"/>
              </a:rPr>
              <a:t>1. Chiến tranh hạt nhân là hiểm họa đe dọa sự sống con người</a:t>
            </a:r>
            <a:endParaRPr sz="3200" b="1" u="sng">
              <a:solidFill>
                <a:srgbClr val="00B0F0"/>
              </a:solidFill>
              <a:latin typeface="Times New Roman"/>
              <a:ea typeface="Times New Roman"/>
              <a:cs typeface="Times New Roman"/>
              <a:sym typeface="Times New Roman"/>
            </a:endParaRPr>
          </a:p>
        </p:txBody>
      </p:sp>
      <p:sp>
        <p:nvSpPr>
          <p:cNvPr id="753" name="Google Shape;753;p63"/>
          <p:cNvSpPr txBox="1"/>
          <p:nvPr/>
        </p:nvSpPr>
        <p:spPr>
          <a:xfrm>
            <a:off x="666712" y="5572140"/>
            <a:ext cx="10930014" cy="10002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Times New Roman"/>
                <a:ea typeface="Times New Roman"/>
                <a:cs typeface="Times New Roman"/>
                <a:sym typeface="Times New Roman"/>
              </a:rPr>
              <a:t>  </a:t>
            </a:r>
            <a:endParaRPr sz="3200">
              <a:solidFill>
                <a:srgbClr val="FF0000"/>
              </a:solidFill>
              <a:latin typeface="Times New Roman"/>
              <a:ea typeface="Times New Roman"/>
              <a:cs typeface="Times New Roman"/>
              <a:sym typeface="Times New Roman"/>
            </a:endParaRPr>
          </a:p>
          <a:p>
            <a:pPr marL="0" marR="0" lvl="0" indent="0" algn="l" rtl="0">
              <a:spcBef>
                <a:spcPts val="900"/>
              </a:spcBef>
              <a:spcAft>
                <a:spcPts val="0"/>
              </a:spcAft>
              <a:buNone/>
            </a:pPr>
            <a:endParaRPr sz="1800">
              <a:solidFill>
                <a:srgbClr val="FF0000"/>
              </a:solidFill>
              <a:latin typeface="Calibri"/>
              <a:ea typeface="Calibri"/>
              <a:cs typeface="Calibri"/>
              <a:sym typeface="Calibri"/>
            </a:endParaRPr>
          </a:p>
        </p:txBody>
      </p:sp>
      <p:sp>
        <p:nvSpPr>
          <p:cNvPr id="754" name="Google Shape;754;p63"/>
          <p:cNvSpPr txBox="1"/>
          <p:nvPr/>
        </p:nvSpPr>
        <p:spPr>
          <a:xfrm>
            <a:off x="238084" y="3259588"/>
            <a:ext cx="112634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F0"/>
                </a:solidFill>
                <a:latin typeface="Times New Roman"/>
                <a:ea typeface="Times New Roman"/>
                <a:cs typeface="Times New Roman"/>
                <a:sym typeface="Times New Roman"/>
              </a:rPr>
              <a:t>2. Sự tốn kém và phi lí của chiến tranh hạt nhân</a:t>
            </a:r>
            <a:endParaRPr sz="3200" b="1" u="sng">
              <a:solidFill>
                <a:srgbClr val="00B0F0"/>
              </a:solidFill>
              <a:latin typeface="Times New Roman"/>
              <a:ea typeface="Times New Roman"/>
              <a:cs typeface="Times New Roman"/>
              <a:sym typeface="Times New Roman"/>
            </a:endParaRPr>
          </a:p>
        </p:txBody>
      </p:sp>
      <p:sp>
        <p:nvSpPr>
          <p:cNvPr id="755" name="Google Shape;755;p63"/>
          <p:cNvSpPr txBox="1"/>
          <p:nvPr/>
        </p:nvSpPr>
        <p:spPr>
          <a:xfrm>
            <a:off x="211548" y="3765776"/>
            <a:ext cx="112634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F0"/>
                </a:solidFill>
                <a:latin typeface="Times New Roman"/>
                <a:ea typeface="Times New Roman"/>
                <a:cs typeface="Times New Roman"/>
                <a:sym typeface="Times New Roman"/>
              </a:rPr>
              <a:t>3. Lời kêu gọi đấu tranh cho một thế giới hòa bình </a:t>
            </a:r>
            <a:endParaRPr sz="3200" b="1" u="sng">
              <a:solidFill>
                <a:srgbClr val="00B0F0"/>
              </a:solidFill>
              <a:latin typeface="Times New Roman"/>
              <a:ea typeface="Times New Roman"/>
              <a:cs typeface="Times New Roman"/>
              <a:sym typeface="Times New Roman"/>
            </a:endParaRPr>
          </a:p>
        </p:txBody>
      </p:sp>
      <p:sp>
        <p:nvSpPr>
          <p:cNvPr id="756" name="Google Shape;756;p63"/>
          <p:cNvSpPr txBox="1"/>
          <p:nvPr/>
        </p:nvSpPr>
        <p:spPr>
          <a:xfrm>
            <a:off x="238084" y="4500570"/>
            <a:ext cx="555002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III. </a:t>
            </a:r>
            <a:r>
              <a:rPr lang="en-US" sz="3200" b="1" u="sng">
                <a:solidFill>
                  <a:srgbClr val="FF0000"/>
                </a:solidFill>
                <a:latin typeface="Times New Roman"/>
                <a:ea typeface="Times New Roman"/>
                <a:cs typeface="Times New Roman"/>
                <a:sym typeface="Times New Roman"/>
              </a:rPr>
              <a:t>Tổng kết</a:t>
            </a:r>
            <a:endParaRPr sz="3200" b="1" u="sng">
              <a:solidFill>
                <a:srgbClr val="FF0000"/>
              </a:solidFill>
              <a:latin typeface="Times New Roman"/>
              <a:ea typeface="Times New Roman"/>
              <a:cs typeface="Times New Roman"/>
              <a:sym typeface="Times New Roman"/>
            </a:endParaRPr>
          </a:p>
        </p:txBody>
      </p:sp>
      <p:sp>
        <p:nvSpPr>
          <p:cNvPr id="757" name="Google Shape;757;p63"/>
          <p:cNvSpPr txBox="1"/>
          <p:nvPr/>
        </p:nvSpPr>
        <p:spPr>
          <a:xfrm>
            <a:off x="1023902" y="5214950"/>
            <a:ext cx="321471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a:solidFill>
                  <a:schemeClr val="dk1"/>
                </a:solidFill>
                <a:latin typeface="Times New Roman"/>
                <a:ea typeface="Times New Roman"/>
                <a:cs typeface="Times New Roman"/>
                <a:sym typeface="Times New Roman"/>
              </a:rPr>
              <a:t>Ghi nhớ sgk/21</a:t>
            </a:r>
            <a:endParaRPr sz="3200" b="1" u="sng">
              <a:solidFill>
                <a:schemeClr val="dk1"/>
              </a:solidFill>
              <a:latin typeface="Times New Roman"/>
              <a:ea typeface="Times New Roman"/>
              <a:cs typeface="Times New Roman"/>
              <a:sym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63" name="Google Shape;763;p64"/>
          <p:cNvPicPr preferRelativeResize="0"/>
          <p:nvPr/>
        </p:nvPicPr>
        <p:blipFill rotWithShape="1">
          <a:blip r:embed="rId3">
            <a:alphaModFix/>
          </a:blip>
          <a:srcRect/>
          <a:stretch/>
        </p:blipFill>
        <p:spPr>
          <a:xfrm>
            <a:off x="0" y="0"/>
            <a:ext cx="6858000" cy="6858000"/>
          </a:xfrm>
          <a:prstGeom prst="rect">
            <a:avLst/>
          </a:prstGeom>
          <a:noFill/>
          <a:ln>
            <a:noFill/>
          </a:ln>
        </p:spPr>
      </p:pic>
      <p:sp>
        <p:nvSpPr>
          <p:cNvPr id="764" name="Google Shape;764;p64"/>
          <p:cNvSpPr/>
          <p:nvPr/>
        </p:nvSpPr>
        <p:spPr>
          <a:xfrm>
            <a:off x="6858000" y="0"/>
            <a:ext cx="5334000" cy="6858000"/>
          </a:xfrm>
          <a:prstGeom prst="rect">
            <a:avLst/>
          </a:prstGeom>
          <a:solidFill>
            <a:srgbClr val="FFFD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5" name="Google Shape;765;p64"/>
          <p:cNvSpPr txBox="1"/>
          <p:nvPr/>
        </p:nvSpPr>
        <p:spPr>
          <a:xfrm>
            <a:off x="2452662" y="2285992"/>
            <a:ext cx="2643206" cy="26622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700" b="1">
                <a:solidFill>
                  <a:srgbClr val="FF0000"/>
                </a:solidFill>
                <a:latin typeface="Arima Madurai Black"/>
                <a:ea typeface="Arima Madurai Black"/>
                <a:cs typeface="Arima Madurai Black"/>
                <a:sym typeface="Arima Madurai Black"/>
              </a:rPr>
              <a:t>IV. </a:t>
            </a:r>
            <a:endParaRPr sz="16700" b="1">
              <a:solidFill>
                <a:srgbClr val="FF0000"/>
              </a:solidFill>
              <a:latin typeface="Arima Madurai Black"/>
              <a:ea typeface="Arima Madurai Black"/>
              <a:cs typeface="Arima Madurai Black"/>
              <a:sym typeface="Arima Madurai Black"/>
            </a:endParaRPr>
          </a:p>
        </p:txBody>
      </p:sp>
      <p:sp>
        <p:nvSpPr>
          <p:cNvPr id="766" name="Google Shape;766;p64"/>
          <p:cNvSpPr txBox="1"/>
          <p:nvPr/>
        </p:nvSpPr>
        <p:spPr>
          <a:xfrm>
            <a:off x="7739074" y="1357298"/>
            <a:ext cx="3571900"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1">
                <a:solidFill>
                  <a:srgbClr val="FF0000"/>
                </a:solidFill>
                <a:latin typeface="Times New Roman"/>
                <a:ea typeface="Times New Roman"/>
                <a:cs typeface="Times New Roman"/>
                <a:sym typeface="Times New Roman"/>
              </a:rPr>
              <a:t>Luyện tập</a:t>
            </a:r>
            <a:endParaRPr sz="9600" b="1">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65"/>
          <p:cNvPicPr preferRelativeResize="0"/>
          <p:nvPr/>
        </p:nvPicPr>
        <p:blipFill rotWithShape="1">
          <a:blip r:embed="rId3">
            <a:alphaModFix/>
          </a:blip>
          <a:srcRect/>
          <a:stretch/>
        </p:blipFill>
        <p:spPr>
          <a:xfrm>
            <a:off x="1" y="0"/>
            <a:ext cx="2809852" cy="2500306"/>
          </a:xfrm>
          <a:prstGeom prst="rect">
            <a:avLst/>
          </a:prstGeom>
          <a:noFill/>
          <a:ln>
            <a:noFill/>
          </a:ln>
        </p:spPr>
      </p:pic>
      <p:grpSp>
        <p:nvGrpSpPr>
          <p:cNvPr id="773" name="Google Shape;773;p65"/>
          <p:cNvGrpSpPr/>
          <p:nvPr/>
        </p:nvGrpSpPr>
        <p:grpSpPr>
          <a:xfrm>
            <a:off x="2452662" y="2571744"/>
            <a:ext cx="8929750" cy="3429024"/>
            <a:chOff x="407368" y="3528417"/>
            <a:chExt cx="11377264" cy="2996927"/>
          </a:xfrm>
        </p:grpSpPr>
        <p:sp>
          <p:nvSpPr>
            <p:cNvPr id="774" name="Google Shape;774;p65"/>
            <p:cNvSpPr/>
            <p:nvPr/>
          </p:nvSpPr>
          <p:spPr>
            <a:xfrm>
              <a:off x="407368" y="3528417"/>
              <a:ext cx="11377264" cy="2996927"/>
            </a:xfrm>
            <a:prstGeom prst="rect">
              <a:avLst/>
            </a:prstGeom>
            <a:solidFill>
              <a:srgbClr val="DAEE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5" name="Google Shape;775;p65"/>
            <p:cNvSpPr/>
            <p:nvPr/>
          </p:nvSpPr>
          <p:spPr>
            <a:xfrm>
              <a:off x="559768" y="3680817"/>
              <a:ext cx="11080848" cy="2657219"/>
            </a:xfrm>
            <a:prstGeom prst="rect">
              <a:avLst/>
            </a:prstGeom>
            <a:solidFill>
              <a:srgbClr val="FDE9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6" name="Google Shape;776;p65"/>
            <p:cNvSpPr txBox="1"/>
            <p:nvPr/>
          </p:nvSpPr>
          <p:spPr>
            <a:xfrm>
              <a:off x="767409" y="3749725"/>
              <a:ext cx="10657184" cy="25016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230AB6"/>
                  </a:solidFill>
                  <a:latin typeface="Times New Roman"/>
                  <a:ea typeface="Times New Roman"/>
                  <a:cs typeface="Times New Roman"/>
                  <a:sym typeface="Times New Roman"/>
                </a:rPr>
                <a:t>Sau khi học bài “Đấu tranh cho một thế giới hòa bình”, với vai trò là một học sinh, em hãy viết một đoạn văn nghị luận ngắn trình bày giải pháp của bản thân để ngăn chặn chiến tranh hạt nhân.</a:t>
              </a:r>
              <a:endParaRPr sz="3600" b="1">
                <a:solidFill>
                  <a:srgbClr val="230AB6"/>
                </a:solidFill>
                <a:latin typeface="Times New Roman"/>
                <a:ea typeface="Times New Roman"/>
                <a:cs typeface="Times New Roman"/>
                <a:sym typeface="Times New Roman"/>
              </a:endParaRPr>
            </a:p>
          </p:txBody>
        </p:sp>
      </p:grpSp>
      <p:sp>
        <p:nvSpPr>
          <p:cNvPr id="777" name="Google Shape;777;p65"/>
          <p:cNvSpPr txBox="1"/>
          <p:nvPr/>
        </p:nvSpPr>
        <p:spPr>
          <a:xfrm>
            <a:off x="3452794" y="1071546"/>
            <a:ext cx="542928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rgbClr val="FF0000"/>
                </a:solidFill>
                <a:latin typeface="Times New Roman"/>
                <a:ea typeface="Times New Roman"/>
                <a:cs typeface="Times New Roman"/>
                <a:sym typeface="Times New Roman"/>
              </a:rPr>
              <a:t>Luyện tập</a:t>
            </a:r>
            <a:endParaRPr sz="6000" b="1">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2"/>
                                        </p:tgtEl>
                                        <p:attrNameLst>
                                          <p:attrName>style.visibility</p:attrName>
                                        </p:attrNameLst>
                                      </p:cBhvr>
                                      <p:to>
                                        <p:strVal val="visible"/>
                                      </p:to>
                                    </p:set>
                                    <p:animEffect transition="in" filter="fade">
                                      <p:cBhvr>
                                        <p:cTn id="7" dur="500"/>
                                        <p:tgtEl>
                                          <p:spTgt spid="7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3"/>
                                        </p:tgtEl>
                                        <p:attrNameLst>
                                          <p:attrName>style.visibility</p:attrName>
                                        </p:attrNameLst>
                                      </p:cBhvr>
                                      <p:to>
                                        <p:strVal val="visible"/>
                                      </p:to>
                                    </p:set>
                                    <p:animEffect transition="in" filter="fade">
                                      <p:cBhvr>
                                        <p:cTn id="12" dur="500"/>
                                        <p:tgtEl>
                                          <p:spTgt spid="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66"/>
          <p:cNvSpPr txBox="1"/>
          <p:nvPr/>
        </p:nvSpPr>
        <p:spPr>
          <a:xfrm>
            <a:off x="3524232" y="357167"/>
            <a:ext cx="542928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rgbClr val="FF0000"/>
                </a:solidFill>
                <a:latin typeface="Times New Roman"/>
                <a:ea typeface="Times New Roman"/>
                <a:cs typeface="Times New Roman"/>
                <a:sym typeface="Times New Roman"/>
              </a:rPr>
              <a:t>Sửa bài</a:t>
            </a:r>
            <a:endParaRPr sz="6000" b="1">
              <a:solidFill>
                <a:srgbClr val="FF0000"/>
              </a:solidFill>
              <a:latin typeface="Times New Roman"/>
              <a:ea typeface="Times New Roman"/>
              <a:cs typeface="Times New Roman"/>
              <a:sym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pic>
        <p:nvPicPr>
          <p:cNvPr id="788" name="Google Shape;788;p67"/>
          <p:cNvPicPr preferRelativeResize="0"/>
          <p:nvPr/>
        </p:nvPicPr>
        <p:blipFill rotWithShape="1">
          <a:blip r:embed="rId3">
            <a:alphaModFix/>
          </a:blip>
          <a:srcRect/>
          <a:stretch/>
        </p:blipFill>
        <p:spPr>
          <a:xfrm>
            <a:off x="0" y="2285992"/>
            <a:ext cx="2897559" cy="4572008"/>
          </a:xfrm>
          <a:prstGeom prst="rect">
            <a:avLst/>
          </a:prstGeom>
          <a:noFill/>
          <a:ln>
            <a:noFill/>
          </a:ln>
        </p:spPr>
      </p:pic>
      <p:grpSp>
        <p:nvGrpSpPr>
          <p:cNvPr id="789" name="Google Shape;789;p67"/>
          <p:cNvGrpSpPr/>
          <p:nvPr/>
        </p:nvGrpSpPr>
        <p:grpSpPr>
          <a:xfrm>
            <a:off x="2881290" y="2428868"/>
            <a:ext cx="8286808" cy="3214710"/>
            <a:chOff x="2318105" y="1450701"/>
            <a:chExt cx="7215238" cy="3602182"/>
          </a:xfrm>
        </p:grpSpPr>
        <p:sp>
          <p:nvSpPr>
            <p:cNvPr id="790" name="Google Shape;790;p67"/>
            <p:cNvSpPr/>
            <p:nvPr/>
          </p:nvSpPr>
          <p:spPr>
            <a:xfrm>
              <a:off x="2318105" y="1450701"/>
              <a:ext cx="7215238" cy="3602182"/>
            </a:xfrm>
            <a:prstGeom prst="roundRect">
              <a:avLst>
                <a:gd name="adj" fmla="val 16667"/>
              </a:avLst>
            </a:prstGeom>
            <a:solidFill>
              <a:srgbClr val="FDE9D8"/>
            </a:solidFill>
            <a:ln w="25400" cap="flat" cmpd="sng">
              <a:solidFill>
                <a:schemeClr val="accent5"/>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Times New Roman"/>
                <a:ea typeface="Times New Roman"/>
                <a:cs typeface="Times New Roman"/>
                <a:sym typeface="Times New Roman"/>
              </a:endParaRPr>
            </a:p>
          </p:txBody>
        </p:sp>
        <p:sp>
          <p:nvSpPr>
            <p:cNvPr id="791" name="Google Shape;791;p67"/>
            <p:cNvSpPr/>
            <p:nvPr/>
          </p:nvSpPr>
          <p:spPr>
            <a:xfrm>
              <a:off x="2532418" y="1691827"/>
              <a:ext cx="6786610" cy="3214709"/>
            </a:xfrm>
            <a:prstGeom prst="roundRect">
              <a:avLst>
                <a:gd name="adj" fmla="val 16667"/>
              </a:avLst>
            </a:prstGeom>
            <a:solidFill>
              <a:schemeClr val="lt1"/>
            </a:solidFill>
            <a:ln w="25400" cap="flat" cmpd="sng">
              <a:solidFill>
                <a:schemeClr val="accent5"/>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230AB6"/>
                  </a:solidFill>
                  <a:latin typeface="Times New Roman"/>
                  <a:ea typeface="Times New Roman"/>
                  <a:cs typeface="Times New Roman"/>
                  <a:sym typeface="Times New Roman"/>
                </a:rPr>
                <a:t>Vấn đề G. Mác-két đưa ra trong văn bản “Đấu tranh cho một thế giới hòa bình” có ý nghĩa như thế nào trong tình hình hiện nay?</a:t>
              </a:r>
              <a:endParaRPr sz="3600" b="1">
                <a:solidFill>
                  <a:srgbClr val="FF0000"/>
                </a:solidFill>
                <a:latin typeface="Times New Roman"/>
                <a:ea typeface="Times New Roman"/>
                <a:cs typeface="Times New Roman"/>
                <a:sym typeface="Times New Roman"/>
              </a:endParaRPr>
            </a:p>
          </p:txBody>
        </p:sp>
      </p:grpSp>
      <p:grpSp>
        <p:nvGrpSpPr>
          <p:cNvPr id="792" name="Google Shape;792;p67"/>
          <p:cNvGrpSpPr/>
          <p:nvPr/>
        </p:nvGrpSpPr>
        <p:grpSpPr>
          <a:xfrm>
            <a:off x="4238612" y="714356"/>
            <a:ext cx="4643469" cy="1071570"/>
            <a:chOff x="1692860" y="3615404"/>
            <a:chExt cx="3833273" cy="1522027"/>
          </a:xfrm>
        </p:grpSpPr>
        <p:sp>
          <p:nvSpPr>
            <p:cNvPr id="793" name="Google Shape;793;p67"/>
            <p:cNvSpPr/>
            <p:nvPr/>
          </p:nvSpPr>
          <p:spPr>
            <a:xfrm>
              <a:off x="1692860" y="3615404"/>
              <a:ext cx="3833273" cy="1522027"/>
            </a:xfrm>
            <a:prstGeom prst="roundRect">
              <a:avLst>
                <a:gd name="adj" fmla="val 10000"/>
              </a:avLst>
            </a:prstGeom>
            <a:solidFill>
              <a:srgbClr val="E5DFE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7"/>
            <p:cNvSpPr txBox="1"/>
            <p:nvPr/>
          </p:nvSpPr>
          <p:spPr>
            <a:xfrm>
              <a:off x="1750072" y="3833827"/>
              <a:ext cx="3774464" cy="1092115"/>
            </a:xfrm>
            <a:prstGeom prst="rect">
              <a:avLst/>
            </a:prstGeom>
            <a:noFill/>
            <a:ln>
              <a:noFill/>
            </a:ln>
          </p:spPr>
          <p:txBody>
            <a:bodyPr spcFirstLastPara="1" wrap="square" lIns="137150" tIns="137150" rIns="137150" bIns="137150" anchor="ctr" anchorCtr="0">
              <a:noAutofit/>
            </a:bodyPr>
            <a:lstStyle/>
            <a:p>
              <a:pPr marL="0" marR="0" lvl="0" indent="0" algn="ctr" rtl="0">
                <a:lnSpc>
                  <a:spcPct val="90000"/>
                </a:lnSpc>
                <a:spcBef>
                  <a:spcPts val="0"/>
                </a:spcBef>
                <a:spcAft>
                  <a:spcPts val="0"/>
                </a:spcAft>
                <a:buNone/>
              </a:pPr>
              <a:r>
                <a:rPr lang="en-US" sz="4800" b="1">
                  <a:solidFill>
                    <a:srgbClr val="FF0000"/>
                  </a:solidFill>
                  <a:latin typeface="Times New Roman"/>
                  <a:ea typeface="Times New Roman"/>
                  <a:cs typeface="Times New Roman"/>
                  <a:sym typeface="Times New Roman"/>
                </a:rPr>
                <a:t>Vận dụng</a:t>
              </a:r>
              <a:endParaRPr sz="4800" b="1">
                <a:solidFill>
                  <a:schemeClr val="dk1"/>
                </a:solidFill>
                <a:latin typeface="Times New Roman"/>
                <a:ea typeface="Times New Roman"/>
                <a:cs typeface="Times New Roman"/>
                <a:sym typeface="Times New Roman"/>
              </a:endParaRPr>
            </a:p>
          </p:txBody>
        </p:sp>
      </p:grpSp>
      <p:pic>
        <p:nvPicPr>
          <p:cNvPr id="795" name="Google Shape;795;p67"/>
          <p:cNvPicPr preferRelativeResize="0"/>
          <p:nvPr/>
        </p:nvPicPr>
        <p:blipFill rotWithShape="1">
          <a:blip r:embed="rId4">
            <a:alphaModFix/>
          </a:blip>
          <a:srcRect/>
          <a:stretch/>
        </p:blipFill>
        <p:spPr>
          <a:xfrm>
            <a:off x="10167966" y="-357214"/>
            <a:ext cx="2238348" cy="24288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68"/>
          <p:cNvSpPr txBox="1"/>
          <p:nvPr/>
        </p:nvSpPr>
        <p:spPr>
          <a:xfrm>
            <a:off x="3809984" y="125260"/>
            <a:ext cx="6958193" cy="2062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accent2"/>
                </a:solidFill>
                <a:latin typeface="Times New Roman"/>
                <a:ea typeface="Times New Roman"/>
                <a:cs typeface="Times New Roman"/>
                <a:sym typeface="Times New Roman"/>
              </a:rPr>
              <a:t>Qua các phương tiện thông tin đại chúng (đài, báo) các em biết nhân loại đã tìm cách nào để hạn chế chạy đua chiến tranh hạt nhân?</a:t>
            </a:r>
            <a:endParaRPr/>
          </a:p>
        </p:txBody>
      </p:sp>
      <p:pic>
        <p:nvPicPr>
          <p:cNvPr id="802" name="Google Shape;802;p68"/>
          <p:cNvPicPr preferRelativeResize="0"/>
          <p:nvPr/>
        </p:nvPicPr>
        <p:blipFill rotWithShape="1">
          <a:blip r:embed="rId3">
            <a:alphaModFix/>
          </a:blip>
          <a:srcRect/>
          <a:stretch/>
        </p:blipFill>
        <p:spPr>
          <a:xfrm>
            <a:off x="570037" y="141459"/>
            <a:ext cx="2239816" cy="2287409"/>
          </a:xfrm>
          <a:prstGeom prst="rect">
            <a:avLst/>
          </a:prstGeom>
          <a:noFill/>
          <a:ln>
            <a:noFill/>
          </a:ln>
        </p:spPr>
      </p:pic>
      <p:grpSp>
        <p:nvGrpSpPr>
          <p:cNvPr id="803" name="Google Shape;803;p68"/>
          <p:cNvGrpSpPr/>
          <p:nvPr/>
        </p:nvGrpSpPr>
        <p:grpSpPr>
          <a:xfrm>
            <a:off x="380960" y="2357430"/>
            <a:ext cx="11377264" cy="4286280"/>
            <a:chOff x="407368" y="3528417"/>
            <a:chExt cx="11377264" cy="2996927"/>
          </a:xfrm>
        </p:grpSpPr>
        <p:sp>
          <p:nvSpPr>
            <p:cNvPr id="804" name="Google Shape;804;p68"/>
            <p:cNvSpPr/>
            <p:nvPr/>
          </p:nvSpPr>
          <p:spPr>
            <a:xfrm>
              <a:off x="407368" y="3528417"/>
              <a:ext cx="11377264" cy="2996927"/>
            </a:xfrm>
            <a:prstGeom prst="rect">
              <a:avLst/>
            </a:prstGeom>
            <a:solidFill>
              <a:srgbClr val="DAEE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5" name="Google Shape;805;p68"/>
            <p:cNvSpPr/>
            <p:nvPr/>
          </p:nvSpPr>
          <p:spPr>
            <a:xfrm>
              <a:off x="559768" y="3680817"/>
              <a:ext cx="11080848" cy="2700511"/>
            </a:xfrm>
            <a:prstGeom prst="rect">
              <a:avLst/>
            </a:prstGeom>
            <a:solidFill>
              <a:srgbClr val="FDE9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6" name="Google Shape;806;p68"/>
            <p:cNvSpPr txBox="1"/>
            <p:nvPr/>
          </p:nvSpPr>
          <p:spPr>
            <a:xfrm>
              <a:off x="478806" y="3580965"/>
              <a:ext cx="11215766" cy="28717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Times New Roman"/>
                  <a:ea typeface="Times New Roman"/>
                  <a:cs typeface="Times New Roman"/>
                  <a:sym typeface="Times New Roman"/>
                </a:rPr>
                <a:t>- Năm 1970, 5 cường quốc (Anh, Trung Quốc, Pháp, Mỹ, Liên Xô) ra hiệp ước không phổ biến vũ khí hạt nhân  </a:t>
              </a:r>
              <a:endParaRPr/>
            </a:p>
            <a:p>
              <a:pPr marL="0" marR="0" lvl="0" indent="0" algn="l" rtl="0">
                <a:spcBef>
                  <a:spcPts val="1800"/>
                </a:spcBef>
                <a:spcAft>
                  <a:spcPts val="0"/>
                </a:spcAft>
                <a:buNone/>
              </a:pPr>
              <a:r>
                <a:rPr lang="en-US" sz="3600" b="1">
                  <a:solidFill>
                    <a:schemeClr val="dk1"/>
                  </a:solidFill>
                  <a:latin typeface="Times New Roman"/>
                  <a:ea typeface="Times New Roman"/>
                  <a:cs typeface="Times New Roman"/>
                  <a:sym typeface="Times New Roman"/>
                </a:rPr>
                <a:t>- Năm 1996, hiệp ước cấm thử nghiệm hạt nhân toàn diện được thông qua</a:t>
              </a:r>
              <a:endParaRPr/>
            </a:p>
            <a:p>
              <a:pPr marL="0" marR="0" lvl="0" indent="0" algn="l" rtl="0">
                <a:spcBef>
                  <a:spcPts val="1800"/>
                </a:spcBef>
                <a:spcAft>
                  <a:spcPts val="0"/>
                </a:spcAft>
                <a:buNone/>
              </a:pPr>
              <a:r>
                <a:rPr lang="en-US" sz="3600" b="1">
                  <a:solidFill>
                    <a:schemeClr val="dk1"/>
                  </a:solidFill>
                  <a:latin typeface="Times New Roman"/>
                  <a:ea typeface="Times New Roman"/>
                  <a:cs typeface="Times New Roman"/>
                  <a:sym typeface="Times New Roman"/>
                </a:rPr>
                <a:t>- Năm 2009, Liên hợp quốc thông qua Nghị quyết lấy ngày 29/8 làm ngày Quốc tế chống thử nghiệm hạt nhân.</a:t>
              </a:r>
              <a:endParaRPr sz="3600" b="1">
                <a:solidFill>
                  <a:schemeClr val="dk1"/>
                </a:solidFill>
                <a:latin typeface="Times New Roman"/>
                <a:ea typeface="Times New Roman"/>
                <a:cs typeface="Times New Roman"/>
                <a:sym typeface="Times New Roman"/>
              </a:endParaRPr>
            </a:p>
          </p:txBody>
        </p:sp>
      </p:gr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1"/>
                                        </p:tgtEl>
                                        <p:attrNameLst>
                                          <p:attrName>style.visibility</p:attrName>
                                        </p:attrNameLst>
                                      </p:cBhvr>
                                      <p:to>
                                        <p:strVal val="visible"/>
                                      </p:to>
                                    </p:set>
                                    <p:animEffect transition="in" filter="fade">
                                      <p:cBhvr>
                                        <p:cTn id="7" dur="500"/>
                                        <p:tgtEl>
                                          <p:spTgt spid="801"/>
                                        </p:tgtEl>
                                      </p:cBhvr>
                                    </p:animEffect>
                                  </p:childTnLst>
                                </p:cTn>
                              </p:par>
                              <p:par>
                                <p:cTn id="8" presetID="10" presetClass="entr" presetSubtype="0" fill="hold" nodeType="withEffect">
                                  <p:stCondLst>
                                    <p:cond delay="0"/>
                                  </p:stCondLst>
                                  <p:childTnLst>
                                    <p:set>
                                      <p:cBhvr>
                                        <p:cTn id="9" dur="1" fill="hold">
                                          <p:stCondLst>
                                            <p:cond delay="0"/>
                                          </p:stCondLst>
                                        </p:cTn>
                                        <p:tgtEl>
                                          <p:spTgt spid="802"/>
                                        </p:tgtEl>
                                        <p:attrNameLst>
                                          <p:attrName>style.visibility</p:attrName>
                                        </p:attrNameLst>
                                      </p:cBhvr>
                                      <p:to>
                                        <p:strVal val="visible"/>
                                      </p:to>
                                    </p:set>
                                    <p:animEffect transition="in" filter="fade">
                                      <p:cBhvr>
                                        <p:cTn id="10" dur="500"/>
                                        <p:tgtEl>
                                          <p:spTgt spid="8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03"/>
                                        </p:tgtEl>
                                        <p:attrNameLst>
                                          <p:attrName>style.visibility</p:attrName>
                                        </p:attrNameLst>
                                      </p:cBhvr>
                                      <p:to>
                                        <p:strVal val="visible"/>
                                      </p:to>
                                    </p:set>
                                    <p:animEffect transition="in" filter="fade">
                                      <p:cBhvr>
                                        <p:cTn id="15" dur="500"/>
                                        <p:tgtEl>
                                          <p:spTgt spid="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69"/>
          <p:cNvSpPr/>
          <p:nvPr/>
        </p:nvSpPr>
        <p:spPr>
          <a:xfrm rot="2927532">
            <a:off x="6453633" y="3078459"/>
            <a:ext cx="2506363" cy="2142433"/>
          </a:xfrm>
          <a:prstGeom prst="rect">
            <a:avLst/>
          </a:prstGeom>
          <a:solidFill>
            <a:srgbClr val="C8D7EA">
              <a:alpha val="60784"/>
            </a:srgbClr>
          </a:solidFill>
          <a:ln>
            <a:noFill/>
          </a:ln>
          <a:effectLst>
            <a:outerShdw blurRad="50800" dist="38100" dir="10800000" algn="r" rotWithShape="0">
              <a:srgbClr val="000000">
                <a:alpha val="40000"/>
              </a:srgbClr>
            </a:outerShdw>
          </a:effectLst>
        </p:spPr>
        <p:txBody>
          <a:bodyPr spcFirstLastPara="1" wrap="square" lIns="208375" tIns="104175" rIns="208375" bIns="10417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13" name="Google Shape;813;p69"/>
          <p:cNvSpPr/>
          <p:nvPr/>
        </p:nvSpPr>
        <p:spPr>
          <a:xfrm rot="2927532">
            <a:off x="2930742" y="3328832"/>
            <a:ext cx="2791140" cy="3156011"/>
          </a:xfrm>
          <a:prstGeom prst="rect">
            <a:avLst/>
          </a:prstGeom>
          <a:solidFill>
            <a:srgbClr val="C8D7EA">
              <a:alpha val="60784"/>
            </a:srgbClr>
          </a:solidFill>
          <a:ln>
            <a:noFill/>
          </a:ln>
          <a:effectLst>
            <a:outerShdw blurRad="50800" dist="38100" dir="10800000" algn="r" rotWithShape="0">
              <a:srgbClr val="000000">
                <a:alpha val="40000"/>
              </a:srgbClr>
            </a:outerShdw>
          </a:effectLst>
        </p:spPr>
        <p:txBody>
          <a:bodyPr spcFirstLastPara="1" wrap="square" lIns="208375" tIns="104175" rIns="208375" bIns="10417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814" name="Google Shape;814;p69" descr="Thế giới hòa bình"/>
          <p:cNvPicPr preferRelativeResize="0"/>
          <p:nvPr/>
        </p:nvPicPr>
        <p:blipFill rotWithShape="1">
          <a:blip r:embed="rId3">
            <a:alphaModFix/>
          </a:blip>
          <a:srcRect/>
          <a:stretch/>
        </p:blipFill>
        <p:spPr>
          <a:xfrm>
            <a:off x="9069828" y="11474"/>
            <a:ext cx="3122172" cy="2795887"/>
          </a:xfrm>
          <a:prstGeom prst="rect">
            <a:avLst/>
          </a:prstGeom>
          <a:noFill/>
          <a:ln>
            <a:noFill/>
          </a:ln>
        </p:spPr>
      </p:pic>
      <p:cxnSp>
        <p:nvCxnSpPr>
          <p:cNvPr id="815" name="Google Shape;815;p69"/>
          <p:cNvCxnSpPr/>
          <p:nvPr/>
        </p:nvCxnSpPr>
        <p:spPr>
          <a:xfrm>
            <a:off x="8168858" y="502329"/>
            <a:ext cx="3030205" cy="3285051"/>
          </a:xfrm>
          <a:prstGeom prst="straightConnector1">
            <a:avLst/>
          </a:prstGeom>
          <a:noFill/>
          <a:ln w="9525" cap="flat" cmpd="sng">
            <a:solidFill>
              <a:srgbClr val="4A7DBA"/>
            </a:solidFill>
            <a:prstDash val="solid"/>
            <a:round/>
            <a:headEnd type="none" w="sm" len="sm"/>
            <a:tailEnd type="none" w="sm" len="sm"/>
          </a:ln>
          <a:effectLst>
            <a:outerShdw blurRad="50800" dist="50800" dir="3780000" sx="159000" sy="159000" algn="ctr" rotWithShape="0">
              <a:schemeClr val="dk1">
                <a:alpha val="96862"/>
              </a:schemeClr>
            </a:outerShdw>
          </a:effectLst>
        </p:spPr>
      </p:cxnSp>
      <p:grpSp>
        <p:nvGrpSpPr>
          <p:cNvPr id="816" name="Google Shape;816;p69"/>
          <p:cNvGrpSpPr/>
          <p:nvPr/>
        </p:nvGrpSpPr>
        <p:grpSpPr>
          <a:xfrm>
            <a:off x="8721743" y="5695025"/>
            <a:ext cx="3623055" cy="2009723"/>
            <a:chOff x="1791671" y="2577237"/>
            <a:chExt cx="1569362" cy="896931"/>
          </a:xfrm>
        </p:grpSpPr>
        <p:sp>
          <p:nvSpPr>
            <p:cNvPr id="817" name="Google Shape;817;p69"/>
            <p:cNvSpPr/>
            <p:nvPr/>
          </p:nvSpPr>
          <p:spPr>
            <a:xfrm rot="2984160">
              <a:off x="2753800" y="2680413"/>
              <a:ext cx="504056" cy="504056"/>
            </a:xfrm>
            <a:prstGeom prst="rect">
              <a:avLst/>
            </a:prstGeom>
            <a:solidFill>
              <a:srgbClr val="A4BDDC">
                <a:alpha val="80000"/>
              </a:srgbClr>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18" name="Google Shape;818;p69"/>
            <p:cNvSpPr/>
            <p:nvPr/>
          </p:nvSpPr>
          <p:spPr>
            <a:xfrm rot="2892507">
              <a:off x="2338717" y="2952797"/>
              <a:ext cx="260828" cy="250251"/>
            </a:xfrm>
            <a:prstGeom prst="rect">
              <a:avLst/>
            </a:prstGeom>
            <a:solidFill>
              <a:srgbClr val="B6DD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19" name="Google Shape;819;p69"/>
            <p:cNvSpPr/>
            <p:nvPr/>
          </p:nvSpPr>
          <p:spPr>
            <a:xfrm rot="2929597">
              <a:off x="1891769" y="2858801"/>
              <a:ext cx="524547" cy="504056"/>
            </a:xfrm>
            <a:prstGeom prst="rect">
              <a:avLst/>
            </a:prstGeom>
            <a:solidFill>
              <a:srgbClr val="A4BDDC">
                <a:alpha val="57647"/>
              </a:srgbClr>
            </a:solidFill>
            <a:ln>
              <a:noFill/>
            </a:ln>
            <a:effectLst>
              <a:outerShdw blurRad="38100" dist="317500" dir="4800000" sx="122000" sy="122000" algn="bl" rotWithShape="0">
                <a:srgbClr val="BFBFBF">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820" name="Google Shape;820;p69"/>
          <p:cNvSpPr/>
          <p:nvPr/>
        </p:nvSpPr>
        <p:spPr>
          <a:xfrm>
            <a:off x="7497042" y="469666"/>
            <a:ext cx="3030207" cy="3267654"/>
          </a:xfrm>
          <a:prstGeom prst="rtTriangle">
            <a:avLst/>
          </a:prstGeom>
          <a:solidFill>
            <a:schemeClr val="lt1"/>
          </a:solidFill>
          <a:ln>
            <a:noFill/>
          </a:ln>
        </p:spPr>
        <p:txBody>
          <a:bodyPr spcFirstLastPara="1" wrap="square" lIns="208375" tIns="104175" rIns="208375" bIns="10417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21" name="Google Shape;821;p69"/>
          <p:cNvSpPr/>
          <p:nvPr/>
        </p:nvSpPr>
        <p:spPr>
          <a:xfrm rot="2852857">
            <a:off x="8483040" y="1537140"/>
            <a:ext cx="998240" cy="425393"/>
          </a:xfrm>
          <a:prstGeom prst="rect">
            <a:avLst/>
          </a:prstGeom>
          <a:solidFill>
            <a:srgbClr val="6598FF">
              <a:alpha val="20784"/>
            </a:srgbClr>
          </a:solidFill>
          <a:ln>
            <a:noFill/>
          </a:ln>
          <a:effectLst>
            <a:outerShdw blurRad="50800" dist="38100" dir="8100000" algn="tr" rotWithShape="0">
              <a:srgbClr val="000000">
                <a:alpha val="40000"/>
              </a:srgbClr>
            </a:outerShdw>
          </a:effectLst>
        </p:spPr>
        <p:txBody>
          <a:bodyPr spcFirstLastPara="1" wrap="square" lIns="208375" tIns="104175" rIns="208375" bIns="10417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22" name="Google Shape;822;p69"/>
          <p:cNvSpPr/>
          <p:nvPr/>
        </p:nvSpPr>
        <p:spPr>
          <a:xfrm rot="2927532">
            <a:off x="8669411" y="1823041"/>
            <a:ext cx="966970" cy="967971"/>
          </a:xfrm>
          <a:prstGeom prst="rect">
            <a:avLst/>
          </a:prstGeom>
          <a:solidFill>
            <a:srgbClr val="C8D7EA">
              <a:alpha val="20784"/>
            </a:srgbClr>
          </a:solidFill>
          <a:ln>
            <a:noFill/>
          </a:ln>
          <a:effectLst>
            <a:outerShdw blurRad="50800" dist="38100" dir="10800000" algn="r" rotWithShape="0">
              <a:srgbClr val="000000">
                <a:alpha val="40000"/>
              </a:srgbClr>
            </a:outerShdw>
          </a:effectLst>
        </p:spPr>
        <p:txBody>
          <a:bodyPr spcFirstLastPara="1" wrap="square" lIns="208375" tIns="104175" rIns="208375" bIns="10417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23" name="Google Shape;823;p69"/>
          <p:cNvSpPr/>
          <p:nvPr/>
        </p:nvSpPr>
        <p:spPr>
          <a:xfrm rot="2674301">
            <a:off x="317378" y="356748"/>
            <a:ext cx="831194" cy="806729"/>
          </a:xfrm>
          <a:prstGeom prst="rect">
            <a:avLst/>
          </a:prstGeom>
          <a:solidFill>
            <a:srgbClr val="6598FF">
              <a:alpha val="28627"/>
            </a:srgbClr>
          </a:solidFill>
          <a:ln>
            <a:noFill/>
          </a:ln>
          <a:effectLst>
            <a:outerShdw blurRad="50800" dist="38100" algn="l" rotWithShape="0">
              <a:srgbClr val="000000">
                <a:alpha val="40000"/>
              </a:srgbClr>
            </a:outerShdw>
          </a:effectLst>
        </p:spPr>
        <p:txBody>
          <a:bodyPr spcFirstLastPara="1" wrap="square" lIns="208375" tIns="104175" rIns="208375" bIns="10417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24" name="Google Shape;824;p69"/>
          <p:cNvSpPr txBox="1"/>
          <p:nvPr/>
        </p:nvSpPr>
        <p:spPr>
          <a:xfrm>
            <a:off x="153833" y="1165956"/>
            <a:ext cx="9143215" cy="1687744"/>
          </a:xfrm>
          <a:prstGeom prst="rect">
            <a:avLst/>
          </a:prstGeom>
          <a:noFill/>
          <a:ln>
            <a:noFill/>
          </a:ln>
        </p:spPr>
        <p:txBody>
          <a:bodyPr spcFirstLastPara="1" wrap="square" lIns="208375" tIns="104175" rIns="208375" bIns="104175" anchor="t" anchorCtr="0">
            <a:spAutoFit/>
          </a:bodyPr>
          <a:lstStyle/>
          <a:p>
            <a:pPr marL="0" marR="0" lvl="0" indent="0" algn="just" rtl="0">
              <a:spcBef>
                <a:spcPts val="0"/>
              </a:spcBef>
              <a:spcAft>
                <a:spcPts val="0"/>
              </a:spcAft>
              <a:buNone/>
            </a:pPr>
            <a:r>
              <a:rPr lang="en-US" sz="1600" b="1">
                <a:solidFill>
                  <a:srgbClr val="002060"/>
                </a:solidFill>
                <a:latin typeface="Times New Roman"/>
                <a:ea typeface="Times New Roman"/>
                <a:cs typeface="Times New Roman"/>
                <a:sym typeface="Times New Roman"/>
              </a:rPr>
              <a:t>-G. G. Mác-két</a:t>
            </a:r>
            <a:endParaRPr sz="1600" b="1">
              <a:solidFill>
                <a:srgbClr val="002060"/>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1600">
                <a:solidFill>
                  <a:srgbClr val="002060"/>
                </a:solidFill>
                <a:latin typeface="Times New Roman"/>
                <a:ea typeface="Times New Roman"/>
                <a:cs typeface="Times New Roman"/>
                <a:sym typeface="Times New Roman"/>
              </a:rPr>
              <a:t>-Trích từ bản tham luận đọc tại cuộc họp nguyên thủ 6 nước tháng 8 năm 1986</a:t>
            </a:r>
            <a:endParaRPr/>
          </a:p>
          <a:p>
            <a:pPr marL="0" marR="0" lvl="0" indent="0" algn="just" rtl="0">
              <a:spcBef>
                <a:spcPts val="0"/>
              </a:spcBef>
              <a:spcAft>
                <a:spcPts val="0"/>
              </a:spcAft>
              <a:buNone/>
            </a:pPr>
            <a:r>
              <a:rPr lang="en-US" sz="1600">
                <a:solidFill>
                  <a:srgbClr val="002060"/>
                </a:solidFill>
                <a:latin typeface="Times New Roman"/>
                <a:ea typeface="Times New Roman"/>
                <a:cs typeface="Times New Roman"/>
                <a:sym typeface="Times New Roman"/>
              </a:rPr>
              <a:t>-Chủ đề: Chống chiến tranh, bảo vệ hòa bình.</a:t>
            </a:r>
            <a:endParaRPr/>
          </a:p>
          <a:p>
            <a:pPr marL="0" marR="0" lvl="0" indent="0" algn="just" rtl="0">
              <a:spcBef>
                <a:spcPts val="0"/>
              </a:spcBef>
              <a:spcAft>
                <a:spcPts val="0"/>
              </a:spcAft>
              <a:buNone/>
            </a:pPr>
            <a:r>
              <a:rPr lang="en-US" sz="1600">
                <a:solidFill>
                  <a:srgbClr val="002060"/>
                </a:solidFill>
                <a:latin typeface="Times New Roman"/>
                <a:ea typeface="Times New Roman"/>
                <a:cs typeface="Times New Roman"/>
                <a:sym typeface="Times New Roman"/>
              </a:rPr>
              <a:t>-Nhan đề: Nhan đề thể hiện luận điểm cơ bản của bài văn, đồng thời như một khẩu hiệu kêu gọi, hướng nhân loại tới một thái độ đấu tranh tích cực.</a:t>
            </a:r>
            <a:endParaRPr sz="1600">
              <a:solidFill>
                <a:srgbClr val="002060"/>
              </a:solidFill>
              <a:latin typeface="Times New Roman"/>
              <a:ea typeface="Times New Roman"/>
              <a:cs typeface="Times New Roman"/>
              <a:sym typeface="Times New Roman"/>
            </a:endParaRPr>
          </a:p>
          <a:p>
            <a:pPr marL="0" marR="0" lvl="0" indent="0" algn="just" rtl="0">
              <a:spcBef>
                <a:spcPts val="0"/>
              </a:spcBef>
              <a:spcAft>
                <a:spcPts val="0"/>
              </a:spcAft>
              <a:buNone/>
            </a:pPr>
            <a:endParaRPr sz="1600">
              <a:solidFill>
                <a:srgbClr val="002060"/>
              </a:solidFill>
              <a:latin typeface="Arial"/>
              <a:ea typeface="Arial"/>
              <a:cs typeface="Arial"/>
              <a:sym typeface="Arial"/>
            </a:endParaRPr>
          </a:p>
        </p:txBody>
      </p:sp>
      <p:sp>
        <p:nvSpPr>
          <p:cNvPr id="825" name="Google Shape;825;p69"/>
          <p:cNvSpPr/>
          <p:nvPr/>
        </p:nvSpPr>
        <p:spPr>
          <a:xfrm rot="2927532">
            <a:off x="390147" y="3765707"/>
            <a:ext cx="2506363" cy="2142433"/>
          </a:xfrm>
          <a:prstGeom prst="rect">
            <a:avLst/>
          </a:prstGeom>
          <a:solidFill>
            <a:srgbClr val="C8D7EA">
              <a:alpha val="60784"/>
            </a:srgbClr>
          </a:solidFill>
          <a:ln>
            <a:noFill/>
          </a:ln>
          <a:effectLst>
            <a:outerShdw blurRad="50800" dist="38100" dir="10800000" algn="r" rotWithShape="0">
              <a:srgbClr val="000000">
                <a:alpha val="40000"/>
              </a:srgbClr>
            </a:outerShdw>
          </a:effectLst>
        </p:spPr>
        <p:txBody>
          <a:bodyPr spcFirstLastPara="1" wrap="square" lIns="208375" tIns="104175" rIns="208375" bIns="10417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26" name="Google Shape;826;p69"/>
          <p:cNvSpPr/>
          <p:nvPr/>
        </p:nvSpPr>
        <p:spPr>
          <a:xfrm rot="2879357">
            <a:off x="2573205" y="6663860"/>
            <a:ext cx="645383" cy="664956"/>
          </a:xfrm>
          <a:prstGeom prst="rect">
            <a:avLst/>
          </a:prstGeom>
          <a:solidFill>
            <a:srgbClr val="002060">
              <a:alpha val="35686"/>
            </a:srgbClr>
          </a:solidFill>
          <a:ln>
            <a:noFill/>
          </a:ln>
          <a:effectLst>
            <a:outerShdw blurRad="50800" dist="38100" dir="13500000" algn="br" rotWithShape="0">
              <a:srgbClr val="000000">
                <a:alpha val="40000"/>
              </a:srgbClr>
            </a:outerShdw>
          </a:effectLst>
        </p:spPr>
        <p:txBody>
          <a:bodyPr spcFirstLastPara="1" wrap="square" lIns="208375" tIns="104175" rIns="208375" bIns="10417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27" name="Google Shape;827;p69"/>
          <p:cNvSpPr txBox="1"/>
          <p:nvPr/>
        </p:nvSpPr>
        <p:spPr>
          <a:xfrm>
            <a:off x="3134327" y="2954816"/>
            <a:ext cx="3014811" cy="3072739"/>
          </a:xfrm>
          <a:prstGeom prst="rect">
            <a:avLst/>
          </a:prstGeom>
          <a:noFill/>
          <a:ln>
            <a:noFill/>
          </a:ln>
        </p:spPr>
        <p:txBody>
          <a:bodyPr spcFirstLastPara="1" wrap="square" lIns="208375" tIns="104175" rIns="208375" bIns="104175" anchor="t" anchorCtr="0">
            <a:spAutoFit/>
          </a:bodyPr>
          <a:lstStyle/>
          <a:p>
            <a:pPr marL="0" marR="0" lvl="0" indent="0" algn="just" rtl="0">
              <a:spcBef>
                <a:spcPts val="0"/>
              </a:spcBef>
              <a:spcAft>
                <a:spcPts val="0"/>
              </a:spcAft>
              <a:buNone/>
            </a:pPr>
            <a:r>
              <a:rPr lang="en-US" sz="2000" b="1" u="sng">
                <a:solidFill>
                  <a:srgbClr val="002060"/>
                </a:solidFill>
                <a:latin typeface="Times New Roman"/>
                <a:ea typeface="Times New Roman"/>
                <a:cs typeface="Times New Roman"/>
                <a:sym typeface="Times New Roman"/>
              </a:rPr>
              <a:t>2. Sự tốn kém và tính chất vô lí</a:t>
            </a:r>
            <a:endParaRPr sz="2000" b="1" u="sng">
              <a:solidFill>
                <a:srgbClr val="002060"/>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1800">
                <a:solidFill>
                  <a:srgbClr val="002060"/>
                </a:solidFill>
                <a:latin typeface="Times New Roman"/>
                <a:ea typeface="Times New Roman"/>
                <a:cs typeface="Times New Roman"/>
                <a:sym typeface="Times New Roman"/>
              </a:rPr>
              <a:t>-Dùng so sánh đối lập ở nhiều lĩnh vực:</a:t>
            </a:r>
            <a:endParaRPr/>
          </a:p>
          <a:p>
            <a:pPr marL="0" marR="0" lvl="0" indent="0" algn="just" rtl="0">
              <a:spcBef>
                <a:spcPts val="0"/>
              </a:spcBef>
              <a:spcAft>
                <a:spcPts val="0"/>
              </a:spcAft>
              <a:buNone/>
            </a:pPr>
            <a:r>
              <a:rPr lang="en-US" sz="1800">
                <a:solidFill>
                  <a:srgbClr val="002060"/>
                </a:solidFill>
                <a:latin typeface="Times New Roman"/>
                <a:ea typeface="Times New Roman"/>
                <a:cs typeface="Times New Roman"/>
                <a:sym typeface="Times New Roman"/>
              </a:rPr>
              <a:t>+ Chi phí đầu tư cho đời sống xã hội THẤP. (Cứu trợ, y tế, tiếp tế, giáo dục)</a:t>
            </a:r>
            <a:endParaRPr/>
          </a:p>
          <a:p>
            <a:pPr marL="0" marR="0" lvl="0" indent="0" algn="just" rtl="0">
              <a:spcBef>
                <a:spcPts val="0"/>
              </a:spcBef>
              <a:spcAft>
                <a:spcPts val="0"/>
              </a:spcAft>
              <a:buNone/>
            </a:pPr>
            <a:r>
              <a:rPr lang="en-US" sz="1800">
                <a:solidFill>
                  <a:srgbClr val="002060"/>
                </a:solidFill>
                <a:latin typeface="Times New Roman"/>
                <a:ea typeface="Times New Roman"/>
                <a:cs typeface="Times New Roman"/>
                <a:sym typeface="Times New Roman"/>
              </a:rPr>
              <a:t>+ Chi phí đầu tư cho chiến tranh CAO.</a:t>
            </a:r>
            <a:endParaRPr/>
          </a:p>
          <a:p>
            <a:pPr marL="0" marR="0" lvl="0" indent="0" algn="just" rtl="0">
              <a:spcBef>
                <a:spcPts val="0"/>
              </a:spcBef>
              <a:spcAft>
                <a:spcPts val="0"/>
              </a:spcAft>
              <a:buNone/>
            </a:pPr>
            <a:endParaRPr sz="2000">
              <a:solidFill>
                <a:srgbClr val="002060"/>
              </a:solidFill>
              <a:latin typeface="Times New Roman"/>
              <a:ea typeface="Times New Roman"/>
              <a:cs typeface="Times New Roman"/>
              <a:sym typeface="Times New Roman"/>
            </a:endParaRPr>
          </a:p>
        </p:txBody>
      </p:sp>
      <p:sp>
        <p:nvSpPr>
          <p:cNvPr id="828" name="Google Shape;828;p69"/>
          <p:cNvSpPr/>
          <p:nvPr/>
        </p:nvSpPr>
        <p:spPr>
          <a:xfrm>
            <a:off x="3584429" y="-229037"/>
            <a:ext cx="1354403" cy="1082355"/>
          </a:xfrm>
          <a:prstGeom prst="ellipse">
            <a:avLst/>
          </a:prstGeom>
          <a:solidFill>
            <a:srgbClr val="6598FF">
              <a:alpha val="31764"/>
            </a:srgbClr>
          </a:solidFill>
          <a:ln>
            <a:noFill/>
          </a:ln>
        </p:spPr>
        <p:txBody>
          <a:bodyPr spcFirstLastPara="1" wrap="square" lIns="208375" tIns="104175" rIns="208375" bIns="10417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29" name="Google Shape;829;p69"/>
          <p:cNvSpPr/>
          <p:nvPr/>
        </p:nvSpPr>
        <p:spPr>
          <a:xfrm>
            <a:off x="3990925" y="-745599"/>
            <a:ext cx="2200714" cy="1943207"/>
          </a:xfrm>
          <a:prstGeom prst="ellipse">
            <a:avLst/>
          </a:prstGeom>
          <a:solidFill>
            <a:srgbClr val="002060">
              <a:alpha val="18823"/>
            </a:srgbClr>
          </a:solidFill>
          <a:ln>
            <a:noFill/>
          </a:ln>
        </p:spPr>
        <p:txBody>
          <a:bodyPr spcFirstLastPara="1" wrap="square" lIns="208375" tIns="104175" rIns="208375" bIns="10417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30" name="Google Shape;830;p69"/>
          <p:cNvSpPr/>
          <p:nvPr/>
        </p:nvSpPr>
        <p:spPr>
          <a:xfrm>
            <a:off x="5381620" y="-714404"/>
            <a:ext cx="2499170" cy="2031785"/>
          </a:xfrm>
          <a:prstGeom prst="ellipse">
            <a:avLst/>
          </a:prstGeom>
          <a:solidFill>
            <a:srgbClr val="0043C8">
              <a:alpha val="17647"/>
            </a:srgbClr>
          </a:solidFill>
          <a:ln>
            <a:noFill/>
          </a:ln>
        </p:spPr>
        <p:txBody>
          <a:bodyPr spcFirstLastPara="1" wrap="square" lIns="208375" tIns="104175" rIns="208375" bIns="10417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31" name="Google Shape;831;p69"/>
          <p:cNvSpPr txBox="1"/>
          <p:nvPr/>
        </p:nvSpPr>
        <p:spPr>
          <a:xfrm>
            <a:off x="1238216" y="30118"/>
            <a:ext cx="7596198" cy="764415"/>
          </a:xfrm>
          <a:prstGeom prst="rect">
            <a:avLst/>
          </a:prstGeom>
          <a:noFill/>
          <a:ln>
            <a:noFill/>
          </a:ln>
        </p:spPr>
        <p:txBody>
          <a:bodyPr spcFirstLastPara="1" wrap="square" lIns="208375" tIns="104175" rIns="208375" bIns="104175" anchor="t" anchorCtr="0">
            <a:spAutoFit/>
          </a:bodyPr>
          <a:lstStyle/>
          <a:p>
            <a:pPr marL="0" marR="0" lvl="0" indent="0" algn="ctr" rtl="0">
              <a:spcBef>
                <a:spcPts val="0"/>
              </a:spcBef>
              <a:spcAft>
                <a:spcPts val="0"/>
              </a:spcAft>
              <a:buNone/>
            </a:pPr>
            <a:r>
              <a:rPr lang="en-US" sz="3600" b="1">
                <a:solidFill>
                  <a:srgbClr val="FF0000"/>
                </a:solidFill>
                <a:latin typeface="Times New Roman"/>
                <a:ea typeface="Times New Roman"/>
                <a:cs typeface="Times New Roman"/>
                <a:sym typeface="Times New Roman"/>
              </a:rPr>
              <a:t>Đấu tranh cho một thế giới hòa bình</a:t>
            </a:r>
            <a:endParaRPr sz="3600" b="1">
              <a:solidFill>
                <a:srgbClr val="FF0000"/>
              </a:solidFill>
              <a:latin typeface="Times New Roman"/>
              <a:ea typeface="Times New Roman"/>
              <a:cs typeface="Times New Roman"/>
              <a:sym typeface="Times New Roman"/>
            </a:endParaRPr>
          </a:p>
        </p:txBody>
      </p:sp>
      <p:grpSp>
        <p:nvGrpSpPr>
          <p:cNvPr id="832" name="Google Shape;832;p69"/>
          <p:cNvGrpSpPr/>
          <p:nvPr/>
        </p:nvGrpSpPr>
        <p:grpSpPr>
          <a:xfrm>
            <a:off x="1724133" y="714357"/>
            <a:ext cx="2635748" cy="642942"/>
            <a:chOff x="89369" y="590258"/>
            <a:chExt cx="1141700" cy="186316"/>
          </a:xfrm>
        </p:grpSpPr>
        <p:sp>
          <p:nvSpPr>
            <p:cNvPr id="833" name="Google Shape;833;p69"/>
            <p:cNvSpPr/>
            <p:nvPr/>
          </p:nvSpPr>
          <p:spPr>
            <a:xfrm>
              <a:off x="89369" y="590258"/>
              <a:ext cx="1141700" cy="75996"/>
            </a:xfrm>
            <a:prstGeom prst="rect">
              <a:avLst/>
            </a:prstGeom>
            <a:solidFill>
              <a:srgbClr val="A4BDDC">
                <a:alpha val="44705"/>
              </a:srgbClr>
            </a:solidFill>
            <a:ln>
              <a:noFill/>
            </a:ln>
            <a:effectLst>
              <a:outerShdw blurRad="38100" dist="317500" dir="4800000" sx="122000" sy="122000" algn="bl" rotWithShape="0">
                <a:srgbClr val="BFBFBF">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34" name="Google Shape;834;p69"/>
            <p:cNvSpPr/>
            <p:nvPr/>
          </p:nvSpPr>
          <p:spPr>
            <a:xfrm>
              <a:off x="89369" y="689463"/>
              <a:ext cx="882925" cy="87111"/>
            </a:xfrm>
            <a:prstGeom prst="rect">
              <a:avLst/>
            </a:prstGeom>
            <a:solidFill>
              <a:srgbClr val="A4BDDC">
                <a:alpha val="44705"/>
              </a:srgbClr>
            </a:solidFill>
            <a:ln>
              <a:noFill/>
            </a:ln>
            <a:effectLst>
              <a:outerShdw blurRad="38100" dist="317500" dir="4800000" sx="122000" sy="122000" algn="bl" rotWithShape="0">
                <a:srgbClr val="BFBFBF">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835" name="Google Shape;835;p69"/>
          <p:cNvSpPr txBox="1"/>
          <p:nvPr/>
        </p:nvSpPr>
        <p:spPr>
          <a:xfrm>
            <a:off x="1739746" y="730375"/>
            <a:ext cx="3276133" cy="456638"/>
          </a:xfrm>
          <a:prstGeom prst="rect">
            <a:avLst/>
          </a:prstGeom>
          <a:noFill/>
          <a:ln>
            <a:noFill/>
          </a:ln>
        </p:spPr>
        <p:txBody>
          <a:bodyPr spcFirstLastPara="1" wrap="square" lIns="208375" tIns="104175" rIns="208375" bIns="104175" anchor="t" anchorCtr="0">
            <a:spAutoFit/>
          </a:bodyPr>
          <a:lstStyle/>
          <a:p>
            <a:pPr marL="0" marR="0" lvl="0" indent="0" algn="just" rtl="0">
              <a:spcBef>
                <a:spcPts val="0"/>
              </a:spcBef>
              <a:spcAft>
                <a:spcPts val="0"/>
              </a:spcAft>
              <a:buNone/>
            </a:pPr>
            <a:r>
              <a:rPr lang="en-US" sz="1600" b="1">
                <a:solidFill>
                  <a:srgbClr val="002060"/>
                </a:solidFill>
                <a:latin typeface="Times New Roman"/>
                <a:ea typeface="Times New Roman"/>
                <a:cs typeface="Times New Roman"/>
                <a:sym typeface="Times New Roman"/>
              </a:rPr>
              <a:t>KIẾN THỨC CƠ BẢN</a:t>
            </a:r>
            <a:endParaRPr sz="1600" b="1">
              <a:solidFill>
                <a:srgbClr val="002060"/>
              </a:solidFill>
              <a:latin typeface="Times New Roman"/>
              <a:ea typeface="Times New Roman"/>
              <a:cs typeface="Times New Roman"/>
              <a:sym typeface="Times New Roman"/>
            </a:endParaRPr>
          </a:p>
        </p:txBody>
      </p:sp>
      <p:grpSp>
        <p:nvGrpSpPr>
          <p:cNvPr id="836" name="Google Shape;836;p69"/>
          <p:cNvGrpSpPr/>
          <p:nvPr/>
        </p:nvGrpSpPr>
        <p:grpSpPr>
          <a:xfrm>
            <a:off x="2517992" y="2498303"/>
            <a:ext cx="2720070" cy="417472"/>
            <a:chOff x="1389935" y="590258"/>
            <a:chExt cx="1178225" cy="186316"/>
          </a:xfrm>
        </p:grpSpPr>
        <p:sp>
          <p:nvSpPr>
            <p:cNvPr id="837" name="Google Shape;837;p69"/>
            <p:cNvSpPr/>
            <p:nvPr/>
          </p:nvSpPr>
          <p:spPr>
            <a:xfrm>
              <a:off x="1581087" y="590258"/>
              <a:ext cx="792088" cy="75996"/>
            </a:xfrm>
            <a:prstGeom prst="rect">
              <a:avLst/>
            </a:prstGeom>
            <a:solidFill>
              <a:srgbClr val="A4BDDC">
                <a:alpha val="44705"/>
              </a:srgbClr>
            </a:solidFill>
            <a:ln>
              <a:noFill/>
            </a:ln>
            <a:effectLst>
              <a:outerShdw blurRad="38100" dist="317500" dir="4800000" sx="122000" sy="122000" algn="bl" rotWithShape="0">
                <a:srgbClr val="BFBFBF">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38" name="Google Shape;838;p69"/>
            <p:cNvSpPr/>
            <p:nvPr/>
          </p:nvSpPr>
          <p:spPr>
            <a:xfrm>
              <a:off x="1389935" y="700578"/>
              <a:ext cx="1178225" cy="75996"/>
            </a:xfrm>
            <a:prstGeom prst="rect">
              <a:avLst/>
            </a:prstGeom>
            <a:solidFill>
              <a:srgbClr val="A4BDDC">
                <a:alpha val="44705"/>
              </a:srgbClr>
            </a:solidFill>
            <a:ln>
              <a:noFill/>
            </a:ln>
            <a:effectLst>
              <a:outerShdw blurRad="38100" dist="317500" dir="4800000" sx="122000" sy="122000" algn="bl" rotWithShape="0">
                <a:srgbClr val="BFBFBF">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839" name="Google Shape;839;p69"/>
          <p:cNvSpPr txBox="1"/>
          <p:nvPr/>
        </p:nvSpPr>
        <p:spPr>
          <a:xfrm>
            <a:off x="2231026" y="2420103"/>
            <a:ext cx="3357803" cy="456638"/>
          </a:xfrm>
          <a:prstGeom prst="rect">
            <a:avLst/>
          </a:prstGeom>
          <a:noFill/>
          <a:ln>
            <a:noFill/>
          </a:ln>
        </p:spPr>
        <p:txBody>
          <a:bodyPr spcFirstLastPara="1" wrap="square" lIns="208375" tIns="104175" rIns="208375" bIns="104175"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KIẾN THỨC TRỌNG TÂM</a:t>
            </a:r>
            <a:endParaRPr/>
          </a:p>
        </p:txBody>
      </p:sp>
      <p:sp>
        <p:nvSpPr>
          <p:cNvPr id="840" name="Google Shape;840;p69"/>
          <p:cNvSpPr/>
          <p:nvPr/>
        </p:nvSpPr>
        <p:spPr>
          <a:xfrm rot="2687083">
            <a:off x="1551155" y="-838094"/>
            <a:ext cx="1250125" cy="1218121"/>
          </a:xfrm>
          <a:prstGeom prst="rect">
            <a:avLst/>
          </a:prstGeom>
          <a:solidFill>
            <a:srgbClr val="CCDAEC">
              <a:alpha val="57647"/>
            </a:srgbClr>
          </a:solidFill>
          <a:ln>
            <a:noFill/>
          </a:ln>
          <a:effectLst>
            <a:outerShdw blurRad="50800" dist="38100" dir="2700000" algn="tl" rotWithShape="0">
              <a:srgbClr val="000000">
                <a:alpha val="40000"/>
              </a:srgbClr>
            </a:outerShdw>
          </a:effectLst>
        </p:spPr>
        <p:txBody>
          <a:bodyPr spcFirstLastPara="1" wrap="square" lIns="208375" tIns="104175" rIns="208375" bIns="10417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41" name="Google Shape;841;p69"/>
          <p:cNvSpPr txBox="1"/>
          <p:nvPr/>
        </p:nvSpPr>
        <p:spPr>
          <a:xfrm>
            <a:off x="222964" y="2959587"/>
            <a:ext cx="2788038" cy="4088369"/>
          </a:xfrm>
          <a:prstGeom prst="rect">
            <a:avLst/>
          </a:prstGeom>
          <a:noFill/>
          <a:ln>
            <a:noFill/>
          </a:ln>
        </p:spPr>
        <p:txBody>
          <a:bodyPr spcFirstLastPara="1" wrap="square" lIns="208375" tIns="104175" rIns="208375" bIns="104175" anchor="t" anchorCtr="0">
            <a:spAutoFit/>
          </a:bodyPr>
          <a:lstStyle/>
          <a:p>
            <a:pPr marL="0" marR="0" lvl="0" indent="0" algn="just" rtl="0">
              <a:spcBef>
                <a:spcPts val="0"/>
              </a:spcBef>
              <a:spcAft>
                <a:spcPts val="0"/>
              </a:spcAft>
              <a:buNone/>
            </a:pPr>
            <a:r>
              <a:rPr lang="en-US" sz="1800" b="1" u="sng" dirty="0">
                <a:solidFill>
                  <a:srgbClr val="002060"/>
                </a:solidFill>
                <a:latin typeface="Times New Roman"/>
                <a:ea typeface="Times New Roman"/>
                <a:cs typeface="Times New Roman"/>
                <a:sym typeface="Times New Roman"/>
              </a:rPr>
              <a:t>1. </a:t>
            </a:r>
            <a:r>
              <a:rPr lang="en-US" sz="1800" b="1" u="sng" dirty="0" err="1">
                <a:solidFill>
                  <a:srgbClr val="002060"/>
                </a:solidFill>
                <a:latin typeface="Times New Roman"/>
                <a:ea typeface="Times New Roman"/>
                <a:cs typeface="Times New Roman"/>
                <a:sym typeface="Times New Roman"/>
              </a:rPr>
              <a:t>Nguy</a:t>
            </a:r>
            <a:r>
              <a:rPr lang="en-US" sz="1800" b="1" u="sng" dirty="0">
                <a:solidFill>
                  <a:srgbClr val="002060"/>
                </a:solidFill>
                <a:latin typeface="Times New Roman"/>
                <a:ea typeface="Times New Roman"/>
                <a:cs typeface="Times New Roman"/>
                <a:sym typeface="Times New Roman"/>
              </a:rPr>
              <a:t> </a:t>
            </a:r>
            <a:r>
              <a:rPr lang="en-US" sz="1800" b="1" u="sng" dirty="0" err="1">
                <a:solidFill>
                  <a:srgbClr val="002060"/>
                </a:solidFill>
                <a:latin typeface="Times New Roman"/>
                <a:ea typeface="Times New Roman"/>
                <a:cs typeface="Times New Roman"/>
                <a:sym typeface="Times New Roman"/>
              </a:rPr>
              <a:t>cơ</a:t>
            </a:r>
            <a:r>
              <a:rPr lang="en-US" sz="1800" b="1" u="sng" dirty="0">
                <a:solidFill>
                  <a:srgbClr val="002060"/>
                </a:solidFill>
                <a:latin typeface="Times New Roman"/>
                <a:ea typeface="Times New Roman"/>
                <a:cs typeface="Times New Roman"/>
                <a:sym typeface="Times New Roman"/>
              </a:rPr>
              <a:t> </a:t>
            </a:r>
            <a:r>
              <a:rPr lang="en-US" sz="1800" b="1" u="sng" dirty="0" err="1">
                <a:solidFill>
                  <a:srgbClr val="002060"/>
                </a:solidFill>
                <a:latin typeface="Times New Roman"/>
                <a:ea typeface="Times New Roman"/>
                <a:cs typeface="Times New Roman"/>
                <a:sym typeface="Times New Roman"/>
              </a:rPr>
              <a:t>chiến</a:t>
            </a:r>
            <a:r>
              <a:rPr lang="en-US" sz="1800" b="1" u="sng" dirty="0">
                <a:solidFill>
                  <a:srgbClr val="002060"/>
                </a:solidFill>
                <a:latin typeface="Times New Roman"/>
                <a:ea typeface="Times New Roman"/>
                <a:cs typeface="Times New Roman"/>
                <a:sym typeface="Times New Roman"/>
              </a:rPr>
              <a:t> </a:t>
            </a:r>
            <a:r>
              <a:rPr lang="en-US" sz="1800" b="1" u="sng" dirty="0" err="1">
                <a:solidFill>
                  <a:srgbClr val="002060"/>
                </a:solidFill>
                <a:latin typeface="Times New Roman"/>
                <a:ea typeface="Times New Roman"/>
                <a:cs typeface="Times New Roman"/>
                <a:sym typeface="Times New Roman"/>
              </a:rPr>
              <a:t>tranh</a:t>
            </a:r>
            <a:r>
              <a:rPr lang="en-US" sz="1800" b="1" u="sng" dirty="0">
                <a:solidFill>
                  <a:srgbClr val="002060"/>
                </a:solidFill>
                <a:latin typeface="Times New Roman"/>
                <a:ea typeface="Times New Roman"/>
                <a:cs typeface="Times New Roman"/>
                <a:sym typeface="Times New Roman"/>
              </a:rPr>
              <a:t> </a:t>
            </a:r>
            <a:r>
              <a:rPr lang="en-US" sz="1800" b="1" u="sng" dirty="0" err="1">
                <a:solidFill>
                  <a:srgbClr val="002060"/>
                </a:solidFill>
                <a:latin typeface="Times New Roman"/>
                <a:ea typeface="Times New Roman"/>
                <a:cs typeface="Times New Roman"/>
                <a:sym typeface="Times New Roman"/>
              </a:rPr>
              <a:t>hạt</a:t>
            </a:r>
            <a:r>
              <a:rPr lang="en-US" sz="1800" b="1" u="sng" dirty="0">
                <a:solidFill>
                  <a:srgbClr val="002060"/>
                </a:solidFill>
                <a:latin typeface="Times New Roman"/>
                <a:ea typeface="Times New Roman"/>
                <a:cs typeface="Times New Roman"/>
                <a:sym typeface="Times New Roman"/>
              </a:rPr>
              <a:t> </a:t>
            </a:r>
            <a:r>
              <a:rPr lang="en-US" sz="1800" b="1" u="sng" dirty="0" err="1">
                <a:solidFill>
                  <a:srgbClr val="002060"/>
                </a:solidFill>
                <a:latin typeface="Times New Roman"/>
                <a:ea typeface="Times New Roman"/>
                <a:cs typeface="Times New Roman"/>
                <a:sym typeface="Times New Roman"/>
              </a:rPr>
              <a:t>nhân</a:t>
            </a:r>
            <a:endParaRPr sz="1800" b="1" u="sng" dirty="0">
              <a:solidFill>
                <a:srgbClr val="002060"/>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1800" dirty="0">
                <a:solidFill>
                  <a:srgbClr val="002060"/>
                </a:solidFill>
                <a:latin typeface="Times New Roman"/>
                <a:ea typeface="Times New Roman"/>
                <a:cs typeface="Times New Roman"/>
                <a:sym typeface="Times New Roman"/>
              </a:rPr>
              <a:t>-</a:t>
            </a:r>
            <a:r>
              <a:rPr lang="en-US" sz="1800" dirty="0" err="1">
                <a:solidFill>
                  <a:srgbClr val="002060"/>
                </a:solidFill>
                <a:latin typeface="Times New Roman"/>
                <a:ea typeface="Times New Roman"/>
                <a:cs typeface="Times New Roman"/>
                <a:sym typeface="Times New Roman"/>
              </a:rPr>
              <a:t>Thời</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gian</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cụ</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thể</a:t>
            </a:r>
            <a:r>
              <a:rPr lang="en-US" sz="1800" dirty="0">
                <a:solidFill>
                  <a:srgbClr val="002060"/>
                </a:solidFill>
                <a:latin typeface="Times New Roman"/>
                <a:ea typeface="Times New Roman"/>
                <a:cs typeface="Times New Roman"/>
                <a:sym typeface="Times New Roman"/>
              </a:rPr>
              <a:t>: 8/8/1986 </a:t>
            </a:r>
            <a:r>
              <a:rPr lang="en-US" sz="1800" dirty="0" err="1">
                <a:solidFill>
                  <a:srgbClr val="002060"/>
                </a:solidFill>
                <a:latin typeface="Times New Roman"/>
                <a:ea typeface="Times New Roman"/>
                <a:cs typeface="Times New Roman"/>
                <a:sym typeface="Times New Roman"/>
              </a:rPr>
              <a:t>hơn</a:t>
            </a:r>
            <a:r>
              <a:rPr lang="en-US" sz="1800" dirty="0">
                <a:solidFill>
                  <a:srgbClr val="002060"/>
                </a:solidFill>
                <a:latin typeface="Times New Roman"/>
                <a:ea typeface="Times New Roman"/>
                <a:cs typeface="Times New Roman"/>
                <a:sym typeface="Times New Roman"/>
              </a:rPr>
              <a:t> 50.000 </a:t>
            </a:r>
            <a:r>
              <a:rPr lang="en-US" sz="1800" dirty="0" err="1">
                <a:solidFill>
                  <a:srgbClr val="002060"/>
                </a:solidFill>
                <a:latin typeface="Times New Roman"/>
                <a:ea typeface="Times New Roman"/>
                <a:cs typeface="Times New Roman"/>
                <a:sym typeface="Times New Roman"/>
              </a:rPr>
              <a:t>đầu</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đạn</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bố</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trí</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khắp</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hành</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tinh</a:t>
            </a:r>
            <a:r>
              <a:rPr lang="en-US" sz="1800" dirty="0">
                <a:solidFill>
                  <a:srgbClr val="002060"/>
                </a:solidFill>
                <a:latin typeface="Times New Roman"/>
                <a:ea typeface="Times New Roman"/>
                <a:cs typeface="Times New Roman"/>
                <a:sym typeface="Times New Roman"/>
              </a:rPr>
              <a:t>.</a:t>
            </a:r>
            <a:endParaRPr dirty="0"/>
          </a:p>
          <a:p>
            <a:pPr marL="0" marR="0" lvl="0" indent="0" algn="just" rtl="0">
              <a:spcBef>
                <a:spcPts val="0"/>
              </a:spcBef>
              <a:spcAft>
                <a:spcPts val="0"/>
              </a:spcAft>
              <a:buNone/>
            </a:pPr>
            <a:r>
              <a:rPr lang="en-US" sz="1800" dirty="0">
                <a:solidFill>
                  <a:srgbClr val="002060"/>
                </a:solidFill>
                <a:latin typeface="Times New Roman"/>
                <a:ea typeface="Times New Roman"/>
                <a:cs typeface="Times New Roman"/>
                <a:sym typeface="Times New Roman"/>
              </a:rPr>
              <a:t>-</a:t>
            </a:r>
            <a:r>
              <a:rPr lang="en-US" sz="1800" dirty="0" err="1">
                <a:solidFill>
                  <a:srgbClr val="002060"/>
                </a:solidFill>
                <a:latin typeface="Times New Roman"/>
                <a:ea typeface="Times New Roman"/>
                <a:cs typeface="Times New Roman"/>
                <a:sym typeface="Times New Roman"/>
              </a:rPr>
              <a:t>Tình</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toán</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lí</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thuyết</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Mỗi</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người</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ngồi</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trên</a:t>
            </a:r>
            <a:r>
              <a:rPr lang="en-US" sz="1800" dirty="0">
                <a:solidFill>
                  <a:srgbClr val="002060"/>
                </a:solidFill>
                <a:latin typeface="Times New Roman"/>
                <a:ea typeface="Times New Roman"/>
                <a:cs typeface="Times New Roman"/>
                <a:sym typeface="Times New Roman"/>
              </a:rPr>
              <a:t> 4 </a:t>
            </a:r>
            <a:r>
              <a:rPr lang="en-US" sz="1800" dirty="0" err="1">
                <a:solidFill>
                  <a:srgbClr val="002060"/>
                </a:solidFill>
                <a:latin typeface="Times New Roman"/>
                <a:ea typeface="Times New Roman"/>
                <a:cs typeface="Times New Roman"/>
                <a:sym typeface="Times New Roman"/>
              </a:rPr>
              <a:t>tấn</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thuốc</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nổ</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Hủy</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diệt</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tất</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cả</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hành</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tinh</a:t>
            </a:r>
            <a:r>
              <a:rPr lang="en-US" sz="1800" dirty="0">
                <a:solidFill>
                  <a:srgbClr val="002060"/>
                </a:solidFill>
                <a:latin typeface="Times New Roman"/>
                <a:ea typeface="Times New Roman"/>
                <a:cs typeface="Times New Roman"/>
                <a:sym typeface="Times New Roman"/>
              </a:rPr>
              <a:t>.</a:t>
            </a:r>
            <a:endParaRPr dirty="0"/>
          </a:p>
          <a:p>
            <a:pPr marL="0" marR="0" lvl="0" indent="0" algn="just" rtl="0">
              <a:spcBef>
                <a:spcPts val="0"/>
              </a:spcBef>
              <a:spcAft>
                <a:spcPts val="0"/>
              </a:spcAft>
              <a:buNone/>
            </a:pPr>
            <a:r>
              <a:rPr lang="en-US" sz="1800" dirty="0">
                <a:solidFill>
                  <a:srgbClr val="002060"/>
                </a:solidFill>
                <a:latin typeface="Times New Roman"/>
                <a:ea typeface="Times New Roman"/>
                <a:cs typeface="Times New Roman"/>
                <a:sym typeface="Times New Roman"/>
              </a:rPr>
              <a:t>-</a:t>
            </a:r>
            <a:r>
              <a:rPr lang="en-US" sz="1800" dirty="0" err="1">
                <a:solidFill>
                  <a:srgbClr val="002060"/>
                </a:solidFill>
                <a:latin typeface="Times New Roman"/>
                <a:ea typeface="Times New Roman"/>
                <a:cs typeface="Times New Roman"/>
                <a:sym typeface="Times New Roman"/>
              </a:rPr>
              <a:t>Hình</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ảnh</a:t>
            </a:r>
            <a:r>
              <a:rPr lang="en-US" sz="1800" dirty="0">
                <a:solidFill>
                  <a:srgbClr val="002060"/>
                </a:solidFill>
                <a:latin typeface="Times New Roman"/>
                <a:ea typeface="Times New Roman"/>
                <a:cs typeface="Times New Roman"/>
                <a:sym typeface="Times New Roman"/>
              </a:rPr>
              <a:t> so </a:t>
            </a:r>
            <a:r>
              <a:rPr lang="en-US" sz="1800" dirty="0" err="1">
                <a:solidFill>
                  <a:srgbClr val="002060"/>
                </a:solidFill>
                <a:latin typeface="Times New Roman"/>
                <a:ea typeface="Times New Roman"/>
                <a:cs typeface="Times New Roman"/>
                <a:sym typeface="Times New Roman"/>
              </a:rPr>
              <a:t>sánh</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ấn</a:t>
            </a:r>
            <a:r>
              <a:rPr lang="en-US" sz="1800" dirty="0">
                <a:solidFill>
                  <a:srgbClr val="002060"/>
                </a:solidFill>
                <a:latin typeface="Times New Roman"/>
                <a:ea typeface="Times New Roman"/>
                <a:cs typeface="Times New Roman"/>
                <a:sym typeface="Times New Roman"/>
              </a:rPr>
              <a:t> </a:t>
            </a:r>
            <a:r>
              <a:rPr lang="en-US" sz="1800" dirty="0" err="1" smtClean="0">
                <a:solidFill>
                  <a:srgbClr val="002060"/>
                </a:solidFill>
                <a:latin typeface="Times New Roman"/>
                <a:ea typeface="Times New Roman"/>
                <a:cs typeface="Times New Roman"/>
                <a:sym typeface="Times New Roman"/>
              </a:rPr>
              <a:t>tượng</a:t>
            </a:r>
            <a:r>
              <a:rPr lang="en-US" sz="1800" dirty="0" smtClean="0">
                <a:solidFill>
                  <a:srgbClr val="002060"/>
                </a:solidFill>
                <a:latin typeface="Times New Roman"/>
                <a:ea typeface="Times New Roman"/>
                <a:cs typeface="Times New Roman"/>
                <a:sym typeface="Times New Roman"/>
              </a:rPr>
              <a:t>.</a:t>
            </a:r>
            <a:endParaRPr lang="vi-VN" dirty="0">
              <a:ea typeface="Times New Roman"/>
            </a:endParaRPr>
          </a:p>
          <a:p>
            <a:pPr marL="0" marR="0" lvl="0" indent="0" algn="just" rtl="0">
              <a:spcBef>
                <a:spcPts val="0"/>
              </a:spcBef>
              <a:spcAft>
                <a:spcPts val="0"/>
              </a:spcAft>
              <a:buNone/>
            </a:pPr>
            <a:r>
              <a:rPr lang="vi-VN" sz="1800" dirty="0" smtClean="0">
                <a:solidFill>
                  <a:srgbClr val="002060"/>
                </a:solidFill>
                <a:latin typeface="Times New Roman"/>
                <a:ea typeface="Times New Roman"/>
                <a:cs typeface="Times New Roman"/>
                <a:sym typeface="Times New Roman"/>
              </a:rPr>
              <a:t>-&gt; </a:t>
            </a:r>
            <a:r>
              <a:rPr lang="en-US" sz="1800" dirty="0" err="1" smtClean="0">
                <a:solidFill>
                  <a:srgbClr val="002060"/>
                </a:solidFill>
                <a:latin typeface="Times New Roman"/>
                <a:ea typeface="Times New Roman"/>
                <a:cs typeface="Times New Roman"/>
                <a:sym typeface="Times New Roman"/>
              </a:rPr>
              <a:t>Người</a:t>
            </a:r>
            <a:r>
              <a:rPr lang="en-US" sz="1800" dirty="0" smtClean="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đọc</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ấn</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tượng</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về</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tính</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hệ</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trọng</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gây</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ám</a:t>
            </a:r>
            <a:r>
              <a:rPr lang="en-US" sz="1800" dirty="0">
                <a:solidFill>
                  <a:srgbClr val="002060"/>
                </a:solidFill>
                <a:latin typeface="Times New Roman"/>
                <a:ea typeface="Times New Roman"/>
                <a:cs typeface="Times New Roman"/>
                <a:sym typeface="Times New Roman"/>
              </a:rPr>
              <a:t> </a:t>
            </a:r>
            <a:r>
              <a:rPr lang="en-US" sz="1800" dirty="0" err="1">
                <a:solidFill>
                  <a:srgbClr val="002060"/>
                </a:solidFill>
                <a:latin typeface="Times New Roman"/>
                <a:ea typeface="Times New Roman"/>
                <a:cs typeface="Times New Roman"/>
                <a:sym typeface="Times New Roman"/>
              </a:rPr>
              <a:t>ảnh</a:t>
            </a:r>
            <a:endParaRPr sz="1800" dirty="0">
              <a:solidFill>
                <a:srgbClr val="002060"/>
              </a:solidFill>
              <a:latin typeface="Times New Roman"/>
              <a:ea typeface="Times New Roman"/>
              <a:cs typeface="Times New Roman"/>
              <a:sym typeface="Times New Roman"/>
            </a:endParaRPr>
          </a:p>
        </p:txBody>
      </p:sp>
      <p:grpSp>
        <p:nvGrpSpPr>
          <p:cNvPr id="842" name="Google Shape;842;p69"/>
          <p:cNvGrpSpPr/>
          <p:nvPr/>
        </p:nvGrpSpPr>
        <p:grpSpPr>
          <a:xfrm>
            <a:off x="5573911" y="5445493"/>
            <a:ext cx="2635748" cy="417472"/>
            <a:chOff x="89369" y="590258"/>
            <a:chExt cx="1141700" cy="186316"/>
          </a:xfrm>
        </p:grpSpPr>
        <p:sp>
          <p:nvSpPr>
            <p:cNvPr id="843" name="Google Shape;843;p69"/>
            <p:cNvSpPr/>
            <p:nvPr/>
          </p:nvSpPr>
          <p:spPr>
            <a:xfrm>
              <a:off x="89369" y="590258"/>
              <a:ext cx="1141700" cy="75996"/>
            </a:xfrm>
            <a:prstGeom prst="rect">
              <a:avLst/>
            </a:prstGeom>
            <a:solidFill>
              <a:srgbClr val="A4BDDC">
                <a:alpha val="44705"/>
              </a:srgbClr>
            </a:solidFill>
            <a:ln>
              <a:noFill/>
            </a:ln>
            <a:effectLst>
              <a:outerShdw blurRad="38100" dist="317500" dir="4800000" sx="122000" sy="122000" algn="bl" rotWithShape="0">
                <a:srgbClr val="BFBFBF">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44" name="Google Shape;844;p69"/>
            <p:cNvSpPr/>
            <p:nvPr/>
          </p:nvSpPr>
          <p:spPr>
            <a:xfrm>
              <a:off x="89369" y="689463"/>
              <a:ext cx="882925" cy="87111"/>
            </a:xfrm>
            <a:prstGeom prst="rect">
              <a:avLst/>
            </a:prstGeom>
            <a:solidFill>
              <a:srgbClr val="A4BDDC">
                <a:alpha val="44705"/>
              </a:srgbClr>
            </a:solidFill>
            <a:ln>
              <a:noFill/>
            </a:ln>
            <a:effectLst>
              <a:outerShdw blurRad="38100" dist="317500" dir="4800000" sx="122000" sy="122000" algn="bl" rotWithShape="0">
                <a:srgbClr val="BFBFBF">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845" name="Google Shape;845;p69"/>
          <p:cNvSpPr txBox="1"/>
          <p:nvPr/>
        </p:nvSpPr>
        <p:spPr>
          <a:xfrm>
            <a:off x="5794694" y="5564650"/>
            <a:ext cx="2263288" cy="456638"/>
          </a:xfrm>
          <a:prstGeom prst="rect">
            <a:avLst/>
          </a:prstGeom>
          <a:noFill/>
          <a:ln>
            <a:noFill/>
          </a:ln>
        </p:spPr>
        <p:txBody>
          <a:bodyPr spcFirstLastPara="1" wrap="square" lIns="208375" tIns="104175" rIns="208375" bIns="104175" anchor="t" anchorCtr="0">
            <a:spAutoFit/>
          </a:bodyPr>
          <a:lstStyle/>
          <a:p>
            <a:pPr marL="0" marR="0" lvl="0" indent="0" algn="just" rtl="0">
              <a:spcBef>
                <a:spcPts val="0"/>
              </a:spcBef>
              <a:spcAft>
                <a:spcPts val="0"/>
              </a:spcAft>
              <a:buNone/>
            </a:pPr>
            <a:r>
              <a:rPr lang="en-US" sz="1600" b="1">
                <a:solidFill>
                  <a:srgbClr val="002060"/>
                </a:solidFill>
                <a:latin typeface="Times New Roman"/>
                <a:ea typeface="Times New Roman"/>
                <a:cs typeface="Times New Roman"/>
                <a:sym typeface="Times New Roman"/>
              </a:rPr>
              <a:t>TỔNG KẾT</a:t>
            </a:r>
            <a:endParaRPr/>
          </a:p>
        </p:txBody>
      </p:sp>
      <p:sp>
        <p:nvSpPr>
          <p:cNvPr id="846" name="Google Shape;846;p69"/>
          <p:cNvSpPr/>
          <p:nvPr/>
        </p:nvSpPr>
        <p:spPr>
          <a:xfrm rot="2927532">
            <a:off x="8765341" y="3142471"/>
            <a:ext cx="2506363" cy="2142433"/>
          </a:xfrm>
          <a:prstGeom prst="rect">
            <a:avLst/>
          </a:prstGeom>
          <a:solidFill>
            <a:srgbClr val="C8D7EA">
              <a:alpha val="60784"/>
            </a:srgbClr>
          </a:solidFill>
          <a:ln>
            <a:noFill/>
          </a:ln>
          <a:effectLst>
            <a:outerShdw blurRad="50800" dist="38100" dir="10800000" algn="r" rotWithShape="0">
              <a:srgbClr val="000000">
                <a:alpha val="40000"/>
              </a:srgbClr>
            </a:outerShdw>
          </a:effectLst>
        </p:spPr>
        <p:txBody>
          <a:bodyPr spcFirstLastPara="1" wrap="square" lIns="208375" tIns="104175" rIns="208375" bIns="104175"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847" name="Google Shape;847;p69" descr="Lịch sử và ý nghĩa ngày lễ Quốc Tế Thiếu Nhi 1/6"/>
          <p:cNvPicPr preferRelativeResize="0"/>
          <p:nvPr/>
        </p:nvPicPr>
        <p:blipFill rotWithShape="1">
          <a:blip r:embed="rId4">
            <a:alphaModFix/>
          </a:blip>
          <a:srcRect/>
          <a:stretch/>
        </p:blipFill>
        <p:spPr>
          <a:xfrm>
            <a:off x="3272069" y="5527788"/>
            <a:ext cx="1897447" cy="1423085"/>
          </a:xfrm>
          <a:prstGeom prst="rect">
            <a:avLst/>
          </a:prstGeom>
          <a:noFill/>
          <a:ln>
            <a:noFill/>
          </a:ln>
        </p:spPr>
      </p:pic>
      <p:sp>
        <p:nvSpPr>
          <p:cNvPr id="848" name="Google Shape;848;p69"/>
          <p:cNvSpPr txBox="1"/>
          <p:nvPr/>
        </p:nvSpPr>
        <p:spPr>
          <a:xfrm>
            <a:off x="6333949" y="2792146"/>
            <a:ext cx="2779538" cy="2703407"/>
          </a:xfrm>
          <a:prstGeom prst="rect">
            <a:avLst/>
          </a:prstGeom>
          <a:noFill/>
          <a:ln>
            <a:noFill/>
          </a:ln>
        </p:spPr>
        <p:txBody>
          <a:bodyPr spcFirstLastPara="1" wrap="square" lIns="208375" tIns="104175" rIns="208375" bIns="104175" anchor="t" anchorCtr="0">
            <a:spAutoFit/>
          </a:bodyPr>
          <a:lstStyle/>
          <a:p>
            <a:pPr marL="0" marR="0" lvl="0" indent="0" algn="just" rtl="0">
              <a:spcBef>
                <a:spcPts val="0"/>
              </a:spcBef>
              <a:spcAft>
                <a:spcPts val="0"/>
              </a:spcAft>
              <a:buNone/>
            </a:pPr>
            <a:r>
              <a:rPr lang="en-US" sz="1800" b="1" u="sng">
                <a:solidFill>
                  <a:srgbClr val="002060"/>
                </a:solidFill>
                <a:latin typeface="Times New Roman"/>
                <a:ea typeface="Times New Roman"/>
                <a:cs typeface="Times New Roman"/>
                <a:sym typeface="Times New Roman"/>
              </a:rPr>
              <a:t>3. Chiến tranh đi ngược lại lí trí con người, lí trí tự nhiên</a:t>
            </a:r>
            <a:endParaRPr sz="1800" b="1" u="sng">
              <a:solidFill>
                <a:srgbClr val="002060"/>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1800">
                <a:solidFill>
                  <a:srgbClr val="002060"/>
                </a:solidFill>
                <a:latin typeface="Times New Roman"/>
                <a:ea typeface="Times New Roman"/>
                <a:cs typeface="Times New Roman"/>
                <a:sym typeface="Times New Roman"/>
              </a:rPr>
              <a:t>-Tiêu diệt con người và hủy diệt sự sống trên trái đất.</a:t>
            </a:r>
            <a:endParaRPr/>
          </a:p>
          <a:p>
            <a:pPr marL="0" marR="0" lvl="0" indent="0" algn="just" rtl="0">
              <a:spcBef>
                <a:spcPts val="0"/>
              </a:spcBef>
              <a:spcAft>
                <a:spcPts val="0"/>
              </a:spcAft>
              <a:buNone/>
            </a:pPr>
            <a:r>
              <a:rPr lang="en-US" sz="1800">
                <a:solidFill>
                  <a:srgbClr val="002060"/>
                </a:solidFill>
                <a:latin typeface="Times New Roman"/>
                <a:ea typeface="Times New Roman"/>
                <a:cs typeface="Times New Roman"/>
                <a:sym typeface="Times New Roman"/>
              </a:rPr>
              <a:t>-Chứng cứ cụ thể.</a:t>
            </a:r>
            <a:endParaRPr/>
          </a:p>
          <a:p>
            <a:pPr marL="0" marR="0" lvl="0" indent="0" algn="just" rtl="0">
              <a:spcBef>
                <a:spcPts val="0"/>
              </a:spcBef>
              <a:spcAft>
                <a:spcPts val="0"/>
              </a:spcAft>
              <a:buNone/>
            </a:pPr>
            <a:r>
              <a:rPr lang="en-US" sz="1800">
                <a:solidFill>
                  <a:srgbClr val="002060"/>
                </a:solidFill>
                <a:latin typeface="Times New Roman"/>
                <a:ea typeface="Times New Roman"/>
                <a:cs typeface="Times New Roman"/>
                <a:sym typeface="Times New Roman"/>
              </a:rPr>
              <a:t>-Chỉ cần bấm 1 nút đưa tất cả về điểm xuất phát.</a:t>
            </a:r>
            <a:endParaRPr/>
          </a:p>
        </p:txBody>
      </p:sp>
      <p:sp>
        <p:nvSpPr>
          <p:cNvPr id="849" name="Google Shape;849;p69"/>
          <p:cNvSpPr txBox="1"/>
          <p:nvPr/>
        </p:nvSpPr>
        <p:spPr>
          <a:xfrm>
            <a:off x="9181964" y="3003097"/>
            <a:ext cx="2903616" cy="1933966"/>
          </a:xfrm>
          <a:prstGeom prst="rect">
            <a:avLst/>
          </a:prstGeom>
          <a:noFill/>
          <a:ln>
            <a:noFill/>
          </a:ln>
        </p:spPr>
        <p:txBody>
          <a:bodyPr spcFirstLastPara="1" wrap="square" lIns="208375" tIns="104175" rIns="208375" bIns="104175" anchor="t" anchorCtr="0">
            <a:spAutoFit/>
          </a:bodyPr>
          <a:lstStyle/>
          <a:p>
            <a:pPr marL="0" marR="0" lvl="0" indent="0" algn="just" rtl="0">
              <a:spcBef>
                <a:spcPts val="0"/>
              </a:spcBef>
              <a:spcAft>
                <a:spcPts val="0"/>
              </a:spcAft>
              <a:buNone/>
            </a:pPr>
            <a:r>
              <a:rPr lang="en-US" sz="2000" b="1" u="sng">
                <a:solidFill>
                  <a:srgbClr val="002060"/>
                </a:solidFill>
                <a:latin typeface="Times New Roman"/>
                <a:ea typeface="Times New Roman"/>
                <a:cs typeface="Times New Roman"/>
                <a:sym typeface="Times New Roman"/>
              </a:rPr>
              <a:t>4. Nhiệm vụ đấu tranh</a:t>
            </a:r>
            <a:endParaRPr sz="2000" b="1" u="sng">
              <a:solidFill>
                <a:srgbClr val="002060"/>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1800">
                <a:solidFill>
                  <a:srgbClr val="002060"/>
                </a:solidFill>
                <a:latin typeface="Times New Roman"/>
                <a:ea typeface="Times New Roman"/>
                <a:cs typeface="Times New Roman"/>
                <a:sym typeface="Times New Roman"/>
              </a:rPr>
              <a:t>-Kêu gọi chống lại, tham gia.</a:t>
            </a:r>
            <a:endParaRPr/>
          </a:p>
          <a:p>
            <a:pPr marL="0" marR="0" lvl="0" indent="0" algn="just" rtl="0">
              <a:spcBef>
                <a:spcPts val="0"/>
              </a:spcBef>
              <a:spcAft>
                <a:spcPts val="0"/>
              </a:spcAft>
              <a:buNone/>
            </a:pPr>
            <a:r>
              <a:rPr lang="en-US" sz="1800">
                <a:solidFill>
                  <a:srgbClr val="002060"/>
                </a:solidFill>
                <a:latin typeface="Times New Roman"/>
                <a:ea typeface="Times New Roman"/>
                <a:cs typeface="Times New Roman"/>
                <a:sym typeface="Times New Roman"/>
              </a:rPr>
              <a:t>-Ngăn chặn chiến tranh.</a:t>
            </a:r>
            <a:endParaRPr/>
          </a:p>
          <a:p>
            <a:pPr marL="0" marR="0" lvl="0" indent="0" algn="just" rtl="0">
              <a:spcBef>
                <a:spcPts val="0"/>
              </a:spcBef>
              <a:spcAft>
                <a:spcPts val="0"/>
              </a:spcAft>
              <a:buNone/>
            </a:pPr>
            <a:r>
              <a:rPr lang="en-US" sz="1800">
                <a:solidFill>
                  <a:srgbClr val="002060"/>
                </a:solidFill>
                <a:latin typeface="Times New Roman"/>
                <a:ea typeface="Times New Roman"/>
                <a:cs typeface="Times New Roman"/>
                <a:sym typeface="Times New Roman"/>
              </a:rPr>
              <a:t>-Lên án thế lực tàn bạo.</a:t>
            </a:r>
            <a:endParaRPr/>
          </a:p>
          <a:p>
            <a:pPr marL="0" marR="0" lvl="0" indent="0" algn="just" rtl="0">
              <a:spcBef>
                <a:spcPts val="0"/>
              </a:spcBef>
              <a:spcAft>
                <a:spcPts val="0"/>
              </a:spcAft>
              <a:buNone/>
            </a:pPr>
            <a:endParaRPr sz="2000">
              <a:solidFill>
                <a:srgbClr val="002060"/>
              </a:solidFill>
              <a:latin typeface="Times New Roman"/>
              <a:ea typeface="Times New Roman"/>
              <a:cs typeface="Times New Roman"/>
              <a:sym typeface="Times New Roman"/>
            </a:endParaRPr>
          </a:p>
        </p:txBody>
      </p:sp>
      <p:sp>
        <p:nvSpPr>
          <p:cNvPr id="850" name="Google Shape;850;p69"/>
          <p:cNvSpPr txBox="1"/>
          <p:nvPr/>
        </p:nvSpPr>
        <p:spPr>
          <a:xfrm>
            <a:off x="5604108" y="5877272"/>
            <a:ext cx="6468556" cy="92333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2060"/>
              </a:buClr>
              <a:buSzPts val="1800"/>
              <a:buFont typeface="Times New Roman"/>
              <a:buAutoNum type="arabicPeriod"/>
            </a:pPr>
            <a:r>
              <a:rPr lang="en-US" sz="1800">
                <a:solidFill>
                  <a:srgbClr val="002060"/>
                </a:solidFill>
                <a:latin typeface="Times New Roman"/>
                <a:ea typeface="Times New Roman"/>
                <a:cs typeface="Times New Roman"/>
                <a:sym typeface="Times New Roman"/>
              </a:rPr>
              <a:t>NT: Luận điểm, luận cứ đúng đắn/ So sánh/ Lời văn thuyết phục</a:t>
            </a:r>
            <a:endParaRPr sz="1800">
              <a:solidFill>
                <a:srgbClr val="002060"/>
              </a:solidFill>
              <a:latin typeface="Times New Roman"/>
              <a:ea typeface="Times New Roman"/>
              <a:cs typeface="Times New Roman"/>
              <a:sym typeface="Times New Roman"/>
            </a:endParaRPr>
          </a:p>
          <a:p>
            <a:pPr marL="342900" marR="0" lvl="0" indent="-342900" algn="l" rtl="0">
              <a:spcBef>
                <a:spcPts val="0"/>
              </a:spcBef>
              <a:spcAft>
                <a:spcPts val="0"/>
              </a:spcAft>
              <a:buClr>
                <a:srgbClr val="002060"/>
              </a:buClr>
              <a:buSzPts val="1800"/>
              <a:buFont typeface="Times New Roman"/>
              <a:buAutoNum type="arabicPeriod"/>
            </a:pPr>
            <a:r>
              <a:rPr lang="en-US" sz="1800">
                <a:solidFill>
                  <a:srgbClr val="002060"/>
                </a:solidFill>
                <a:latin typeface="Times New Roman"/>
                <a:ea typeface="Times New Roman"/>
                <a:cs typeface="Times New Roman"/>
                <a:sym typeface="Times New Roman"/>
              </a:rPr>
              <a:t>ND: Chiến tranh hạt nhân đe dọa loài người và mọi sự sống. Vì vậy chúng ta phải đấu tranh.</a:t>
            </a:r>
            <a:endParaRPr/>
          </a:p>
        </p:txBody>
      </p:sp>
      <p:pic>
        <p:nvPicPr>
          <p:cNvPr id="851" name="Google Shape;851;p69" descr="Giỏi Văn - Tác giả: Gabriel García Márquez"/>
          <p:cNvPicPr preferRelativeResize="0">
            <a:picLocks noGrp="1"/>
          </p:cNvPicPr>
          <p:nvPr>
            <p:ph type="body" idx="1"/>
          </p:nvPr>
        </p:nvPicPr>
        <p:blipFill rotWithShape="1">
          <a:blip r:embed="rId5">
            <a:alphaModFix/>
          </a:blip>
          <a:srcRect/>
          <a:stretch/>
        </p:blipFill>
        <p:spPr>
          <a:xfrm>
            <a:off x="0" y="0"/>
            <a:ext cx="887735" cy="124350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pic>
        <p:nvPicPr>
          <p:cNvPr id="856" name="Google Shape;856;p70" descr="BAR"/>
          <p:cNvPicPr preferRelativeResize="0"/>
          <p:nvPr/>
        </p:nvPicPr>
        <p:blipFill rotWithShape="1">
          <a:blip r:embed="rId3">
            <a:alphaModFix/>
          </a:blip>
          <a:srcRect/>
          <a:stretch/>
        </p:blipFill>
        <p:spPr>
          <a:xfrm>
            <a:off x="3860801" y="685800"/>
            <a:ext cx="4849284" cy="61384"/>
          </a:xfrm>
          <a:prstGeom prst="rect">
            <a:avLst/>
          </a:prstGeom>
          <a:noFill/>
          <a:ln>
            <a:noFill/>
          </a:ln>
        </p:spPr>
      </p:pic>
      <p:pic>
        <p:nvPicPr>
          <p:cNvPr id="857" name="Google Shape;857;p70" descr="book"/>
          <p:cNvPicPr preferRelativeResize="0"/>
          <p:nvPr/>
        </p:nvPicPr>
        <p:blipFill rotWithShape="1">
          <a:blip r:embed="rId4">
            <a:alphaModFix/>
          </a:blip>
          <a:srcRect/>
          <a:stretch/>
        </p:blipFill>
        <p:spPr>
          <a:xfrm>
            <a:off x="9550400" y="4140200"/>
            <a:ext cx="2946400" cy="1930400"/>
          </a:xfrm>
          <a:prstGeom prst="rect">
            <a:avLst/>
          </a:prstGeom>
          <a:noFill/>
          <a:ln>
            <a:noFill/>
          </a:ln>
        </p:spPr>
      </p:pic>
      <p:sp>
        <p:nvSpPr>
          <p:cNvPr id="858" name="Google Shape;858;p70"/>
          <p:cNvSpPr txBox="1"/>
          <p:nvPr/>
        </p:nvSpPr>
        <p:spPr>
          <a:xfrm>
            <a:off x="3860800" y="177800"/>
            <a:ext cx="5384800" cy="609600"/>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3200" b="1">
                <a:solidFill>
                  <a:srgbClr val="0000FF"/>
                </a:solidFill>
                <a:latin typeface="Times New Roman"/>
                <a:ea typeface="Times New Roman"/>
                <a:cs typeface="Times New Roman"/>
                <a:sym typeface="Times New Roman"/>
              </a:rPr>
              <a:t>HƯỚNG DẪN HỌC Ở NHÀ</a:t>
            </a:r>
            <a:endParaRPr sz="3200" b="1">
              <a:solidFill>
                <a:srgbClr val="0000FF"/>
              </a:solidFill>
              <a:latin typeface="Times New Roman"/>
              <a:ea typeface="Times New Roman"/>
              <a:cs typeface="Times New Roman"/>
              <a:sym typeface="Times New Roman"/>
            </a:endParaRPr>
          </a:p>
        </p:txBody>
      </p:sp>
      <p:pic>
        <p:nvPicPr>
          <p:cNvPr id="859" name="Google Shape;859;p70" descr="12ffg"/>
          <p:cNvPicPr preferRelativeResize="0"/>
          <p:nvPr/>
        </p:nvPicPr>
        <p:blipFill rotWithShape="1">
          <a:blip r:embed="rId5">
            <a:alphaModFix/>
          </a:blip>
          <a:srcRect/>
          <a:stretch/>
        </p:blipFill>
        <p:spPr>
          <a:xfrm>
            <a:off x="6705600" y="6563784"/>
            <a:ext cx="5003800" cy="726016"/>
          </a:xfrm>
          <a:prstGeom prst="rect">
            <a:avLst/>
          </a:prstGeom>
          <a:noFill/>
          <a:ln>
            <a:noFill/>
          </a:ln>
        </p:spPr>
      </p:pic>
      <p:pic>
        <p:nvPicPr>
          <p:cNvPr id="860" name="Google Shape;860;p70" descr="12ffg"/>
          <p:cNvPicPr preferRelativeResize="0"/>
          <p:nvPr/>
        </p:nvPicPr>
        <p:blipFill rotWithShape="1">
          <a:blip r:embed="rId6">
            <a:alphaModFix/>
          </a:blip>
          <a:srcRect/>
          <a:stretch/>
        </p:blipFill>
        <p:spPr>
          <a:xfrm>
            <a:off x="11425768" y="0"/>
            <a:ext cx="969433" cy="3752851"/>
          </a:xfrm>
          <a:prstGeom prst="rect">
            <a:avLst/>
          </a:prstGeom>
          <a:noFill/>
          <a:ln>
            <a:noFill/>
          </a:ln>
        </p:spPr>
      </p:pic>
      <p:pic>
        <p:nvPicPr>
          <p:cNvPr id="861" name="Google Shape;861;p70" descr="12ffg"/>
          <p:cNvPicPr preferRelativeResize="0"/>
          <p:nvPr/>
        </p:nvPicPr>
        <p:blipFill rotWithShape="1">
          <a:blip r:embed="rId6">
            <a:alphaModFix/>
          </a:blip>
          <a:srcRect/>
          <a:stretch/>
        </p:blipFill>
        <p:spPr>
          <a:xfrm>
            <a:off x="11480801" y="3105152"/>
            <a:ext cx="969433" cy="3752849"/>
          </a:xfrm>
          <a:prstGeom prst="rect">
            <a:avLst/>
          </a:prstGeom>
          <a:noFill/>
          <a:ln>
            <a:noFill/>
          </a:ln>
        </p:spPr>
      </p:pic>
      <p:pic>
        <p:nvPicPr>
          <p:cNvPr id="862" name="Google Shape;862;p70" descr="12ffg"/>
          <p:cNvPicPr preferRelativeResize="0"/>
          <p:nvPr/>
        </p:nvPicPr>
        <p:blipFill rotWithShape="1">
          <a:blip r:embed="rId7">
            <a:alphaModFix/>
          </a:blip>
          <a:srcRect/>
          <a:stretch/>
        </p:blipFill>
        <p:spPr>
          <a:xfrm>
            <a:off x="4234" y="0"/>
            <a:ext cx="969433" cy="3752851"/>
          </a:xfrm>
          <a:prstGeom prst="rect">
            <a:avLst/>
          </a:prstGeom>
          <a:noFill/>
          <a:ln>
            <a:noFill/>
          </a:ln>
        </p:spPr>
      </p:pic>
      <p:pic>
        <p:nvPicPr>
          <p:cNvPr id="863" name="Google Shape;863;p70" descr="12ffg"/>
          <p:cNvPicPr preferRelativeResize="0"/>
          <p:nvPr/>
        </p:nvPicPr>
        <p:blipFill rotWithShape="1">
          <a:blip r:embed="rId7">
            <a:alphaModFix/>
          </a:blip>
          <a:srcRect/>
          <a:stretch/>
        </p:blipFill>
        <p:spPr>
          <a:xfrm>
            <a:off x="1" y="3105152"/>
            <a:ext cx="969433" cy="3752849"/>
          </a:xfrm>
          <a:prstGeom prst="rect">
            <a:avLst/>
          </a:prstGeom>
          <a:noFill/>
          <a:ln>
            <a:noFill/>
          </a:ln>
        </p:spPr>
      </p:pic>
      <p:pic>
        <p:nvPicPr>
          <p:cNvPr id="864" name="Google Shape;864;p70" descr="12ffg"/>
          <p:cNvPicPr preferRelativeResize="0"/>
          <p:nvPr/>
        </p:nvPicPr>
        <p:blipFill rotWithShape="1">
          <a:blip r:embed="rId5">
            <a:alphaModFix/>
          </a:blip>
          <a:srcRect/>
          <a:stretch/>
        </p:blipFill>
        <p:spPr>
          <a:xfrm>
            <a:off x="711200" y="6462184"/>
            <a:ext cx="5003800" cy="726016"/>
          </a:xfrm>
          <a:prstGeom prst="rect">
            <a:avLst/>
          </a:prstGeom>
          <a:noFill/>
          <a:ln>
            <a:noFill/>
          </a:ln>
        </p:spPr>
      </p:pic>
      <p:pic>
        <p:nvPicPr>
          <p:cNvPr id="865" name="Google Shape;865;p70" descr="12ffg"/>
          <p:cNvPicPr preferRelativeResize="0"/>
          <p:nvPr/>
        </p:nvPicPr>
        <p:blipFill rotWithShape="1">
          <a:blip r:embed="rId8">
            <a:alphaModFix/>
          </a:blip>
          <a:srcRect/>
          <a:stretch/>
        </p:blipFill>
        <p:spPr>
          <a:xfrm>
            <a:off x="9042400" y="152400"/>
            <a:ext cx="3149600" cy="728133"/>
          </a:xfrm>
          <a:prstGeom prst="rect">
            <a:avLst/>
          </a:prstGeom>
          <a:noFill/>
          <a:ln>
            <a:noFill/>
          </a:ln>
        </p:spPr>
      </p:pic>
      <p:pic>
        <p:nvPicPr>
          <p:cNvPr id="866" name="Google Shape;866;p70" descr="12ffg"/>
          <p:cNvPicPr preferRelativeResize="0"/>
          <p:nvPr/>
        </p:nvPicPr>
        <p:blipFill rotWithShape="1">
          <a:blip r:embed="rId8">
            <a:alphaModFix/>
          </a:blip>
          <a:srcRect/>
          <a:stretch/>
        </p:blipFill>
        <p:spPr>
          <a:xfrm>
            <a:off x="0" y="152400"/>
            <a:ext cx="3860800" cy="728133"/>
          </a:xfrm>
          <a:prstGeom prst="rect">
            <a:avLst/>
          </a:prstGeom>
          <a:noFill/>
          <a:ln>
            <a:noFill/>
          </a:ln>
        </p:spPr>
      </p:pic>
      <p:sp>
        <p:nvSpPr>
          <p:cNvPr id="867" name="Google Shape;867;p70"/>
          <p:cNvSpPr txBox="1"/>
          <p:nvPr/>
        </p:nvSpPr>
        <p:spPr>
          <a:xfrm>
            <a:off x="2235200" y="1981201"/>
            <a:ext cx="8331200" cy="692151"/>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endParaRPr sz="3700" b="1" i="1">
              <a:solidFill>
                <a:schemeClr val="hlink"/>
              </a:solidFill>
              <a:latin typeface="Times New Roman"/>
              <a:ea typeface="Times New Roman"/>
              <a:cs typeface="Times New Roman"/>
              <a:sym typeface="Times New Roman"/>
            </a:endParaRPr>
          </a:p>
        </p:txBody>
      </p:sp>
      <p:sp>
        <p:nvSpPr>
          <p:cNvPr id="868" name="Google Shape;868;p70"/>
          <p:cNvSpPr txBox="1"/>
          <p:nvPr/>
        </p:nvSpPr>
        <p:spPr>
          <a:xfrm>
            <a:off x="1095340" y="1000108"/>
            <a:ext cx="10215634" cy="5832366"/>
          </a:xfrm>
          <a:prstGeom prst="rect">
            <a:avLst/>
          </a:prstGeom>
          <a:solidFill>
            <a:schemeClr val="lt1"/>
          </a:solidFill>
          <a:ln>
            <a:noFill/>
          </a:ln>
        </p:spPr>
        <p:txBody>
          <a:bodyPr spcFirstLastPara="1" wrap="square" lIns="0" tIns="0" rIns="0" bIns="0" anchor="t" anchorCtr="0">
            <a:spAutoFit/>
          </a:bodyPr>
          <a:lstStyle/>
          <a:p>
            <a:pPr marL="609585" marR="0" lvl="0" indent="-609585" algn="l" rtl="0">
              <a:spcBef>
                <a:spcPts val="0"/>
              </a:spcBef>
              <a:spcAft>
                <a:spcPts val="0"/>
              </a:spcAft>
              <a:buClr>
                <a:srgbClr val="FF0000"/>
              </a:buClr>
              <a:buSzPts val="3200"/>
              <a:buFont typeface="Arial"/>
              <a:buChar char="•"/>
            </a:pPr>
            <a:r>
              <a:rPr lang="en-US" sz="3200" b="1" i="1">
                <a:solidFill>
                  <a:srgbClr val="FF0000"/>
                </a:solidFill>
                <a:latin typeface="Times New Roman"/>
                <a:ea typeface="Times New Roman"/>
                <a:cs typeface="Times New Roman"/>
                <a:sym typeface="Times New Roman"/>
              </a:rPr>
              <a:t>Đối với bài học ở tiết này: </a:t>
            </a:r>
            <a:endParaRPr/>
          </a:p>
          <a:p>
            <a:pPr marL="609585" marR="0" lvl="0" indent="-609585" algn="l" rtl="0">
              <a:spcBef>
                <a:spcPts val="0"/>
              </a:spcBef>
              <a:spcAft>
                <a:spcPts val="0"/>
              </a:spcAft>
              <a:buNone/>
            </a:pPr>
            <a:r>
              <a:rPr lang="en-US" sz="3200" b="1" i="1">
                <a:solidFill>
                  <a:srgbClr val="FF0000"/>
                </a:solidFill>
                <a:latin typeface="Times New Roman"/>
                <a:ea typeface="Times New Roman"/>
                <a:cs typeface="Times New Roman"/>
                <a:sym typeface="Times New Roman"/>
              </a:rPr>
              <a:t>	</a:t>
            </a:r>
            <a:r>
              <a:rPr lang="en-US" sz="3200" b="1" i="1">
                <a:solidFill>
                  <a:schemeClr val="dk1"/>
                </a:solidFill>
                <a:latin typeface="Times New Roman"/>
                <a:ea typeface="Times New Roman"/>
                <a:cs typeface="Times New Roman"/>
                <a:sym typeface="Times New Roman"/>
              </a:rPr>
              <a:t>	</a:t>
            </a:r>
            <a:r>
              <a:rPr lang="en-US" sz="3200" b="1">
                <a:solidFill>
                  <a:schemeClr val="dk1"/>
                </a:solidFill>
                <a:latin typeface="Times New Roman"/>
                <a:ea typeface="Times New Roman"/>
                <a:cs typeface="Times New Roman"/>
                <a:sym typeface="Times New Roman"/>
              </a:rPr>
              <a:t>- Xem lại bài để nắm vững đặc trưng về thể loại của văn bản.</a:t>
            </a:r>
            <a:endParaRPr/>
          </a:p>
          <a:p>
            <a:pPr marL="609585" marR="0" lvl="0" indent="-609585" algn="l" rtl="0">
              <a:spcBef>
                <a:spcPts val="0"/>
              </a:spcBef>
              <a:spcAft>
                <a:spcPts val="0"/>
              </a:spcAft>
              <a:buNone/>
            </a:pPr>
            <a:r>
              <a:rPr lang="en-US" sz="3200" b="1">
                <a:solidFill>
                  <a:schemeClr val="dk1"/>
                </a:solidFill>
                <a:latin typeface="Times New Roman"/>
                <a:ea typeface="Times New Roman"/>
                <a:cs typeface="Times New Roman"/>
                <a:sym typeface="Times New Roman"/>
              </a:rPr>
              <a:t>		- Nắm vững nội dung tư tưởng bài học qua phần ghi nhớ SGK</a:t>
            </a:r>
            <a:endParaRPr/>
          </a:p>
          <a:p>
            <a:pPr marL="609585" marR="0" lvl="0" indent="-609585" algn="l" rtl="0">
              <a:spcBef>
                <a:spcPts val="0"/>
              </a:spcBef>
              <a:spcAft>
                <a:spcPts val="0"/>
              </a:spcAft>
              <a:buNone/>
            </a:pPr>
            <a:r>
              <a:rPr lang="en-US" sz="3200" b="1">
                <a:solidFill>
                  <a:schemeClr val="dk1"/>
                </a:solidFill>
                <a:latin typeface="Times New Roman"/>
                <a:ea typeface="Times New Roman"/>
                <a:cs typeface="Times New Roman"/>
                <a:sym typeface="Times New Roman"/>
              </a:rPr>
              <a:t>		- Luyện tập thêm phần viết đoạn văn nghị luận  </a:t>
            </a:r>
            <a:endParaRPr/>
          </a:p>
          <a:p>
            <a:pPr marL="609585" marR="0" lvl="0" indent="-609585" algn="l" rtl="0">
              <a:spcBef>
                <a:spcPts val="0"/>
              </a:spcBef>
              <a:spcAft>
                <a:spcPts val="0"/>
              </a:spcAft>
              <a:buNone/>
            </a:pPr>
            <a:endParaRPr sz="3200" b="1">
              <a:solidFill>
                <a:schemeClr val="dk1"/>
              </a:solidFill>
              <a:latin typeface="Times New Roman"/>
              <a:ea typeface="Times New Roman"/>
              <a:cs typeface="Times New Roman"/>
              <a:sym typeface="Times New Roman"/>
            </a:endParaRPr>
          </a:p>
          <a:p>
            <a:pPr marL="609585" marR="0" lvl="0" indent="-609585" algn="l" rtl="0">
              <a:spcBef>
                <a:spcPts val="0"/>
              </a:spcBef>
              <a:spcAft>
                <a:spcPts val="0"/>
              </a:spcAft>
              <a:buClr>
                <a:srgbClr val="FF0000"/>
              </a:buClr>
              <a:buSzPts val="3200"/>
              <a:buFont typeface="Arial"/>
              <a:buChar char="•"/>
            </a:pPr>
            <a:r>
              <a:rPr lang="en-US" sz="3200" b="1" i="1">
                <a:solidFill>
                  <a:srgbClr val="FF0000"/>
                </a:solidFill>
                <a:latin typeface="Times New Roman"/>
                <a:ea typeface="Times New Roman"/>
                <a:cs typeface="Times New Roman"/>
                <a:sym typeface="Times New Roman"/>
              </a:rPr>
              <a:t>Đối với bài học ở tiết tiếp theo:</a:t>
            </a:r>
            <a:endParaRPr/>
          </a:p>
          <a:p>
            <a:pPr marL="609585" marR="0" lvl="0" indent="-609585" algn="l" rtl="0">
              <a:spcBef>
                <a:spcPts val="0"/>
              </a:spcBef>
              <a:spcAft>
                <a:spcPts val="0"/>
              </a:spcAft>
              <a:buNone/>
            </a:pPr>
            <a:r>
              <a:rPr lang="en-US" sz="3200" b="1" i="1">
                <a:solidFill>
                  <a:srgbClr val="FF0000"/>
                </a:solidFill>
                <a:latin typeface="Times New Roman"/>
                <a:ea typeface="Times New Roman"/>
                <a:cs typeface="Times New Roman"/>
                <a:sym typeface="Times New Roman"/>
              </a:rPr>
              <a:t>		</a:t>
            </a:r>
            <a:r>
              <a:rPr lang="en-US" sz="3200" b="1">
                <a:solidFill>
                  <a:schemeClr val="dk1"/>
                </a:solidFill>
                <a:latin typeface="Times New Roman"/>
                <a:ea typeface="Times New Roman"/>
                <a:cs typeface="Times New Roman"/>
                <a:sym typeface="Times New Roman"/>
              </a:rPr>
              <a:t>- Tìm hiểu, nghiên cứu bài mới: Tuyên bố thế giới về sự sống còn, quyền được bảo vệ và phát triển của trẻ em.</a:t>
            </a:r>
            <a:endParaRPr sz="3200" b="1">
              <a:solidFill>
                <a:schemeClr val="dk1"/>
              </a:solidFill>
              <a:latin typeface="Times New Roman"/>
              <a:ea typeface="Times New Roman"/>
              <a:cs typeface="Times New Roman"/>
              <a:sym typeface="Times New Roman"/>
            </a:endParaRPr>
          </a:p>
          <a:p>
            <a:pPr marL="609585" marR="0" lvl="0" indent="-438134" algn="l" rtl="0">
              <a:spcBef>
                <a:spcPts val="0"/>
              </a:spcBef>
              <a:spcAft>
                <a:spcPts val="0"/>
              </a:spcAft>
              <a:buClr>
                <a:schemeClr val="dk1"/>
              </a:buClr>
              <a:buSzPts val="2700"/>
              <a:buFont typeface="Calibri"/>
              <a:buNone/>
            </a:pPr>
            <a:endParaRPr sz="2700" b="1">
              <a:solidFill>
                <a:srgbClr val="008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7">
                                            <p:txEl>
                                              <p:pRg st="0" end="0"/>
                                            </p:txEl>
                                          </p:spTgt>
                                        </p:tgtEl>
                                        <p:attrNameLst>
                                          <p:attrName>style.visibility</p:attrName>
                                        </p:attrNameLst>
                                      </p:cBhvr>
                                      <p:to>
                                        <p:strVal val="visible"/>
                                      </p:to>
                                    </p:set>
                                    <p:animEffect transition="in" filter="fade">
                                      <p:cBhvr>
                                        <p:cTn id="7" dur="500"/>
                                        <p:tgtEl>
                                          <p:spTgt spid="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8"/>
                                        </p:tgtEl>
                                        <p:attrNameLst>
                                          <p:attrName>style.visibility</p:attrName>
                                        </p:attrNameLst>
                                      </p:cBhvr>
                                      <p:to>
                                        <p:strVal val="visible"/>
                                      </p:to>
                                    </p:set>
                                    <p:animEffect transition="in" filter="fade">
                                      <p:cBhvr>
                                        <p:cTn id="12" dur="1000"/>
                                        <p:tgtEl>
                                          <p:spTgt spid="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71"/>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pic>
        <p:nvPicPr>
          <p:cNvPr id="874" name="Google Shape;874;p71"/>
          <p:cNvPicPr preferRelativeResize="0">
            <a:picLocks noGrp="1"/>
          </p:cNvPicPr>
          <p:nvPr>
            <p:ph type="body" idx="1"/>
          </p:nvPr>
        </p:nvPicPr>
        <p:blipFill rotWithShape="1">
          <a:blip r:embed="rId3">
            <a:alphaModFix/>
          </a:blip>
          <a:srcRect/>
          <a:stretch/>
        </p:blipFill>
        <p:spPr>
          <a:xfrm>
            <a:off x="3098800" y="3659717"/>
            <a:ext cx="406400" cy="406400"/>
          </a:xfrm>
          <a:prstGeom prst="rect">
            <a:avLst/>
          </a:prstGeom>
          <a:noFill/>
          <a:ln>
            <a:noFill/>
          </a:ln>
        </p:spPr>
      </p:pic>
      <p:pic>
        <p:nvPicPr>
          <p:cNvPr id="875" name="Google Shape;875;p71" descr="EJ1450"/>
          <p:cNvPicPr preferRelativeResize="0">
            <a:picLocks noGrp="1"/>
          </p:cNvPicPr>
          <p:nvPr>
            <p:ph type="body" idx="2"/>
          </p:nvPr>
        </p:nvPicPr>
        <p:blipFill rotWithShape="1">
          <a:blip r:embed="rId4">
            <a:alphaModFix/>
          </a:blip>
          <a:srcRect/>
          <a:stretch/>
        </p:blipFill>
        <p:spPr>
          <a:xfrm>
            <a:off x="0" y="1"/>
            <a:ext cx="12192000" cy="6853767"/>
          </a:xfrm>
          <a:prstGeom prst="rect">
            <a:avLst/>
          </a:prstGeom>
          <a:solidFill>
            <a:srgbClr val="FF3300"/>
          </a:solidFill>
          <a:ln w="9525" cap="flat" cmpd="sng">
            <a:solidFill>
              <a:srgbClr val="FF3300"/>
            </a:solidFill>
            <a:prstDash val="solid"/>
            <a:round/>
            <a:headEnd type="none" w="sm" len="sm"/>
            <a:tailEnd type="none" w="sm" len="sm"/>
          </a:ln>
        </p:spPr>
      </p:pic>
      <p:sp>
        <p:nvSpPr>
          <p:cNvPr id="876" name="Google Shape;876;p71"/>
          <p:cNvSpPr/>
          <p:nvPr/>
        </p:nvSpPr>
        <p:spPr>
          <a:xfrm>
            <a:off x="2032000" y="2286000"/>
            <a:ext cx="7823200" cy="2895600"/>
          </a:xfrm>
          <a:prstGeom prst="rect">
            <a:avLst/>
          </a:prstGeom>
        </p:spPr>
        <p:txBody>
          <a:bodyPr>
            <a:prstTxWarp prst="textPlain">
              <a:avLst/>
            </a:prstTxWarp>
          </a:bodyPr>
          <a:lstStyle/>
          <a:p>
            <a:pPr lvl="0" algn="ctr"/>
            <a:r>
              <a:rPr b="1" i="1">
                <a:ln w="9525" cap="flat" cmpd="sng">
                  <a:solidFill>
                    <a:srgbClr val="CC00FF"/>
                  </a:solidFill>
                  <a:prstDash val="solid"/>
                  <a:round/>
                  <a:headEnd type="none" w="sm" len="sm"/>
                  <a:tailEnd type="none" w="sm" len="sm"/>
                </a:ln>
                <a:solidFill>
                  <a:srgbClr val="0000CC"/>
                </a:solidFill>
                <a:latin typeface="Times New Roman"/>
              </a:rPr>
              <a:t>Chào tạm biệt và hẹn gặp lại</a:t>
            </a:r>
          </a:p>
        </p:txBody>
      </p:sp>
      <p:pic>
        <p:nvPicPr>
          <p:cNvPr id="877" name="Google Shape;877;p71" descr="hummingbirds_hovering_hg_clr"/>
          <p:cNvPicPr preferRelativeResize="0">
            <a:picLocks noGrp="1"/>
          </p:cNvPicPr>
          <p:nvPr>
            <p:ph type="body" idx="3"/>
          </p:nvPr>
        </p:nvPicPr>
        <p:blipFill rotWithShape="1">
          <a:blip r:embed="rId5">
            <a:alphaModFix/>
          </a:blip>
          <a:srcRect/>
          <a:stretch/>
        </p:blipFill>
        <p:spPr>
          <a:xfrm>
            <a:off x="10058400" y="76200"/>
            <a:ext cx="2336800" cy="1371600"/>
          </a:xfrm>
          <a:prstGeom prst="rect">
            <a:avLst/>
          </a:prstGeom>
          <a:noFill/>
          <a:ln>
            <a:noFill/>
          </a:ln>
        </p:spPr>
      </p:pic>
      <p:sp>
        <p:nvSpPr>
          <p:cNvPr id="878" name="Google Shape;878;p71"/>
          <p:cNvSpPr/>
          <p:nvPr/>
        </p:nvSpPr>
        <p:spPr>
          <a:xfrm>
            <a:off x="2336800" y="3733800"/>
            <a:ext cx="7518400" cy="914400"/>
          </a:xfrm>
          <a:prstGeom prst="rect">
            <a:avLst/>
          </a:prstGeom>
        </p:spPr>
        <p:txBody>
          <a:bodyPr>
            <a:prstTxWarp prst="textPlain">
              <a:avLst/>
            </a:prstTxWarp>
          </a:bodyPr>
          <a:lstStyle/>
          <a:p>
            <a:pPr lvl="0" algn="ctr"/>
            <a:r>
              <a:rPr b="1" i="1">
                <a:ln w="9525" cap="flat" cmpd="sng">
                  <a:solidFill>
                    <a:srgbClr val="CC00FF"/>
                  </a:solidFill>
                  <a:prstDash val="solid"/>
                  <a:round/>
                  <a:headEnd type="none" w="sm" len="sm"/>
                  <a:tailEnd type="none" w="sm" len="sm"/>
                </a:ln>
                <a:solidFill>
                  <a:srgbClr val="CC00FF"/>
                </a:solidFill>
                <a:latin typeface="Times New Roman"/>
              </a:rPr>
              <a:t>Chúc các em chăm ngoan, học giỏi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9"/>
          <p:cNvSpPr txBox="1">
            <a:spLocks noGrp="1"/>
          </p:cNvSpPr>
          <p:nvPr>
            <p:ph type="title"/>
          </p:nvPr>
        </p:nvSpPr>
        <p:spPr>
          <a:xfrm>
            <a:off x="859768" y="116632"/>
            <a:ext cx="10472464"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Times New Roman"/>
              <a:buNone/>
            </a:pPr>
            <a:r>
              <a:rPr lang="en-US" b="1">
                <a:solidFill>
                  <a:srgbClr val="FF0000"/>
                </a:solidFill>
                <a:latin typeface="Times New Roman"/>
                <a:ea typeface="Times New Roman"/>
                <a:cs typeface="Times New Roman"/>
                <a:sym typeface="Times New Roman"/>
              </a:rPr>
              <a:t>Một số tác phẩm nổi tiếng của G.G. Mác-két</a:t>
            </a:r>
            <a:endParaRPr b="1">
              <a:solidFill>
                <a:srgbClr val="FF0000"/>
              </a:solidFill>
              <a:latin typeface="Times New Roman"/>
              <a:ea typeface="Times New Roman"/>
              <a:cs typeface="Times New Roman"/>
              <a:sym typeface="Times New Roman"/>
            </a:endParaRPr>
          </a:p>
        </p:txBody>
      </p:sp>
      <p:pic>
        <p:nvPicPr>
          <p:cNvPr id="154" name="Google Shape;154;p19" descr="tram-nam-co-don"/>
          <p:cNvPicPr preferRelativeResize="0"/>
          <p:nvPr/>
        </p:nvPicPr>
        <p:blipFill rotWithShape="1">
          <a:blip r:embed="rId3">
            <a:alphaModFix/>
          </a:blip>
          <a:srcRect/>
          <a:stretch/>
        </p:blipFill>
        <p:spPr>
          <a:xfrm>
            <a:off x="666712" y="1467516"/>
            <a:ext cx="4957800" cy="5057775"/>
          </a:xfrm>
          <a:prstGeom prst="rect">
            <a:avLst/>
          </a:prstGeom>
          <a:noFill/>
          <a:ln>
            <a:noFill/>
          </a:ln>
        </p:spPr>
      </p:pic>
      <p:pic>
        <p:nvPicPr>
          <p:cNvPr id="155" name="Google Shape;155;p19" descr="tinh-yeu-thoi-tho-ta"/>
          <p:cNvPicPr preferRelativeResize="0"/>
          <p:nvPr/>
        </p:nvPicPr>
        <p:blipFill rotWithShape="1">
          <a:blip r:embed="rId4">
            <a:alphaModFix/>
          </a:blip>
          <a:srcRect/>
          <a:stretch/>
        </p:blipFill>
        <p:spPr>
          <a:xfrm>
            <a:off x="6629400" y="1447801"/>
            <a:ext cx="4538698" cy="5057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0" descr="Wrought Studio Gagnon Removable Abstract Watercolor Background ..."/>
          <p:cNvPicPr preferRelativeResize="0"/>
          <p:nvPr/>
        </p:nvPicPr>
        <p:blipFill rotWithShape="1">
          <a:blip r:embed="rId3">
            <a:alphaModFix/>
          </a:blip>
          <a:srcRect/>
          <a:stretch/>
        </p:blipFill>
        <p:spPr>
          <a:xfrm>
            <a:off x="0" y="188640"/>
            <a:ext cx="12192000" cy="6858000"/>
          </a:xfrm>
          <a:prstGeom prst="rect">
            <a:avLst/>
          </a:prstGeom>
          <a:noFill/>
          <a:ln>
            <a:noFill/>
          </a:ln>
        </p:spPr>
      </p:pic>
      <p:sp>
        <p:nvSpPr>
          <p:cNvPr id="162" name="Google Shape;162;p20"/>
          <p:cNvSpPr/>
          <p:nvPr/>
        </p:nvSpPr>
        <p:spPr>
          <a:xfrm>
            <a:off x="838200" y="1582340"/>
            <a:ext cx="10515600" cy="2308324"/>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600" b="1">
                <a:solidFill>
                  <a:schemeClr val="dk1"/>
                </a:solidFill>
                <a:latin typeface="Times New Roman"/>
                <a:ea typeface="Times New Roman"/>
                <a:cs typeface="Times New Roman"/>
                <a:sym typeface="Times New Roman"/>
              </a:rPr>
              <a:t>“Ngàn năm cô đơn và buồn đau trước cái chết của người Colombia vĩ đại nhất mọi thời đại. Những người khổng lồ như thế không bao giờ chết” </a:t>
            </a:r>
            <a:endParaRPr sz="3600" b="1">
              <a:solidFill>
                <a:schemeClr val="dk1"/>
              </a:solidFill>
              <a:latin typeface="Times New Roman"/>
              <a:ea typeface="Times New Roman"/>
              <a:cs typeface="Times New Roman"/>
              <a:sym typeface="Times New Roman"/>
            </a:endParaRPr>
          </a:p>
          <a:p>
            <a:pPr marL="0" marR="0" lvl="0" indent="0" algn="r" rtl="0">
              <a:spcBef>
                <a:spcPts val="0"/>
              </a:spcBef>
              <a:spcAft>
                <a:spcPts val="0"/>
              </a:spcAft>
              <a:buNone/>
            </a:pPr>
            <a:r>
              <a:rPr lang="en-US" sz="3600" b="1">
                <a:solidFill>
                  <a:schemeClr val="dk1"/>
                </a:solidFill>
                <a:latin typeface="Times New Roman"/>
                <a:ea typeface="Times New Roman"/>
                <a:cs typeface="Times New Roman"/>
                <a:sym typeface="Times New Roman"/>
              </a:rPr>
              <a:t>(Tổng thống Colombia Juan Manuel Santos)</a:t>
            </a:r>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1" descr="Wrought Studio Gagnon Removable Abstract Watercolor Background ..."/>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9" name="Google Shape;169;p21"/>
          <p:cNvSpPr/>
          <p:nvPr/>
        </p:nvSpPr>
        <p:spPr>
          <a:xfrm>
            <a:off x="1127448" y="1412776"/>
            <a:ext cx="10272585"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dk1"/>
                </a:solidFill>
                <a:latin typeface="Times New Roman"/>
                <a:ea typeface="Times New Roman"/>
                <a:cs typeface="Times New Roman"/>
                <a:sym typeface="Times New Roman"/>
              </a:rPr>
              <a:t>Tổng thống Barack Obama chia sẻ: "Thế giới đã </a:t>
            </a:r>
            <a:endParaRPr/>
          </a:p>
          <a:p>
            <a:pPr marL="0" marR="0" lvl="0" indent="0" algn="ctr" rtl="0">
              <a:spcBef>
                <a:spcPts val="0"/>
              </a:spcBef>
              <a:spcAft>
                <a:spcPts val="0"/>
              </a:spcAft>
              <a:buNone/>
            </a:pPr>
            <a:r>
              <a:rPr lang="en-US" sz="3600" b="1">
                <a:solidFill>
                  <a:schemeClr val="dk1"/>
                </a:solidFill>
                <a:latin typeface="Times New Roman"/>
                <a:ea typeface="Times New Roman"/>
                <a:cs typeface="Times New Roman"/>
                <a:sym typeface="Times New Roman"/>
              </a:rPr>
              <a:t>mất đi một trong những nhà văn nhìn xa trông rộng vĩ đại nhất và là một trong những nhà văn yêu</a:t>
            </a:r>
            <a:endParaRPr sz="3600" b="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chemeClr val="dk1"/>
                </a:solidFill>
                <a:latin typeface="Times New Roman"/>
                <a:ea typeface="Times New Roman"/>
                <a:cs typeface="Times New Roman"/>
                <a:sym typeface="Times New Roman"/>
              </a:rPr>
              <a:t> thích của tôi từ khi còn trẻ”.</a:t>
            </a:r>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2" descr="Soáº¡n bÃ i Äáº¥u tranh cho má»t tháº¿ giá»i hÃ²a bÃ¬nh | Soáº¡n vÄn 9"/>
          <p:cNvPicPr preferRelativeResize="0"/>
          <p:nvPr/>
        </p:nvPicPr>
        <p:blipFill rotWithShape="1">
          <a:blip r:embed="rId3">
            <a:alphaModFix/>
          </a:blip>
          <a:srcRect/>
          <a:stretch/>
        </p:blipFill>
        <p:spPr>
          <a:xfrm>
            <a:off x="-34124" y="-11178"/>
            <a:ext cx="3844108" cy="6869178"/>
          </a:xfrm>
          <a:prstGeom prst="rect">
            <a:avLst/>
          </a:prstGeom>
          <a:noFill/>
          <a:ln>
            <a:noFill/>
          </a:ln>
        </p:spPr>
      </p:pic>
      <p:sp>
        <p:nvSpPr>
          <p:cNvPr id="176" name="Google Shape;176;p22"/>
          <p:cNvSpPr txBox="1">
            <a:spLocks noGrp="1"/>
          </p:cNvSpPr>
          <p:nvPr>
            <p:ph type="title"/>
          </p:nvPr>
        </p:nvSpPr>
        <p:spPr>
          <a:xfrm>
            <a:off x="5595934" y="-7460"/>
            <a:ext cx="3071834" cy="78581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0000"/>
              </a:buClr>
              <a:buSzPts val="3600"/>
              <a:buFont typeface="Times New Roman"/>
              <a:buNone/>
            </a:pPr>
            <a:r>
              <a:rPr lang="en-US" sz="3600" b="1" u="sng">
                <a:solidFill>
                  <a:srgbClr val="FF0000"/>
                </a:solidFill>
                <a:latin typeface="Times New Roman"/>
                <a:ea typeface="Times New Roman"/>
                <a:cs typeface="Times New Roman"/>
                <a:sym typeface="Times New Roman"/>
              </a:rPr>
              <a:t>2/ Tác phẩm:</a:t>
            </a:r>
            <a:endParaRPr sz="2400">
              <a:solidFill>
                <a:srgbClr val="FF0000"/>
              </a:solidFill>
              <a:latin typeface="Times New Roman"/>
              <a:ea typeface="Times New Roman"/>
              <a:cs typeface="Times New Roman"/>
              <a:sym typeface="Times New Roman"/>
            </a:endParaRPr>
          </a:p>
        </p:txBody>
      </p:sp>
      <p:sp>
        <p:nvSpPr>
          <p:cNvPr id="177" name="Google Shape;177;p22"/>
          <p:cNvSpPr txBox="1"/>
          <p:nvPr/>
        </p:nvSpPr>
        <p:spPr>
          <a:xfrm>
            <a:off x="3881422" y="803410"/>
            <a:ext cx="8072494"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230AB6"/>
                </a:solidFill>
                <a:latin typeface="Times New Roman"/>
                <a:ea typeface="Times New Roman"/>
                <a:cs typeface="Times New Roman"/>
                <a:sym typeface="Times New Roman"/>
              </a:rPr>
              <a:t>- Xuất xứ: </a:t>
            </a:r>
            <a:r>
              <a:rPr lang="en-US" sz="2800">
                <a:solidFill>
                  <a:schemeClr val="dk1"/>
                </a:solidFill>
                <a:latin typeface="Times New Roman"/>
                <a:ea typeface="Times New Roman"/>
                <a:cs typeface="Times New Roman"/>
                <a:sym typeface="Times New Roman"/>
              </a:rPr>
              <a:t>là đoạn trích của bản tham luận mà G.G. Mác-két đọc tại cuộc họp mặt nguyên thủ 6 nước (Ấn Độ, Mê-hi-cô, Thụy Điển, Ác-hen-ti-na, Hi Lạp, Tan-da-ni-a) bàn về việc chống chiến tranh hạt nhân, bảo vệ hòa bình thế giới vào tháng 8/1986.</a:t>
            </a:r>
            <a:endParaRPr sz="2800">
              <a:solidFill>
                <a:schemeClr val="dk1"/>
              </a:solidFill>
              <a:latin typeface="Times New Roman"/>
              <a:ea typeface="Times New Roman"/>
              <a:cs typeface="Times New Roman"/>
              <a:sym typeface="Times New Roman"/>
            </a:endParaRPr>
          </a:p>
        </p:txBody>
      </p:sp>
      <p:sp>
        <p:nvSpPr>
          <p:cNvPr id="178" name="Google Shape;178;p22"/>
          <p:cNvSpPr txBox="1"/>
          <p:nvPr/>
        </p:nvSpPr>
        <p:spPr>
          <a:xfrm>
            <a:off x="3809984" y="4797152"/>
            <a:ext cx="7000924"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CC"/>
                </a:solidFill>
                <a:latin typeface="Times New Roman"/>
                <a:ea typeface="Times New Roman"/>
                <a:cs typeface="Times New Roman"/>
                <a:sym typeface="Times New Roman"/>
              </a:rPr>
              <a:t>- Kiểu văn bản: </a:t>
            </a:r>
            <a:r>
              <a:rPr lang="en-US" sz="2800">
                <a:solidFill>
                  <a:schemeClr val="dk1"/>
                </a:solidFill>
                <a:latin typeface="Times New Roman"/>
                <a:ea typeface="Times New Roman"/>
                <a:cs typeface="Times New Roman"/>
                <a:sym typeface="Times New Roman"/>
              </a:rPr>
              <a:t>văn bản Nhật dụng.</a:t>
            </a:r>
            <a:endParaRPr sz="2800">
              <a:solidFill>
                <a:schemeClr val="dk1"/>
              </a:solidFill>
              <a:latin typeface="Times New Roman"/>
              <a:ea typeface="Times New Roman"/>
              <a:cs typeface="Times New Roman"/>
              <a:sym typeface="Times New Roman"/>
            </a:endParaRPr>
          </a:p>
        </p:txBody>
      </p:sp>
      <p:sp>
        <p:nvSpPr>
          <p:cNvPr id="179" name="Google Shape;179;p22"/>
          <p:cNvSpPr txBox="1"/>
          <p:nvPr/>
        </p:nvSpPr>
        <p:spPr>
          <a:xfrm>
            <a:off x="3809984" y="5445224"/>
            <a:ext cx="7000924"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CC"/>
                </a:solidFill>
                <a:latin typeface="Times New Roman"/>
                <a:ea typeface="Times New Roman"/>
                <a:cs typeface="Times New Roman"/>
                <a:sym typeface="Times New Roman"/>
              </a:rPr>
              <a:t>- PTBĐ : </a:t>
            </a:r>
            <a:r>
              <a:rPr lang="en-US" sz="2800">
                <a:solidFill>
                  <a:schemeClr val="dk1"/>
                </a:solidFill>
                <a:latin typeface="Times New Roman"/>
                <a:ea typeface="Times New Roman"/>
                <a:cs typeface="Times New Roman"/>
                <a:sym typeface="Times New Roman"/>
              </a:rPr>
              <a:t>nghị luận.</a:t>
            </a:r>
            <a:endParaRPr sz="2800">
              <a:solidFill>
                <a:schemeClr val="dk1"/>
              </a:solidFill>
              <a:latin typeface="Times New Roman"/>
              <a:ea typeface="Times New Roman"/>
              <a:cs typeface="Times New Roman"/>
              <a:sym typeface="Times New Roman"/>
            </a:endParaRPr>
          </a:p>
        </p:txBody>
      </p:sp>
      <p:sp>
        <p:nvSpPr>
          <p:cNvPr id="180" name="Google Shape;180;p22"/>
          <p:cNvSpPr txBox="1"/>
          <p:nvPr/>
        </p:nvSpPr>
        <p:spPr>
          <a:xfrm>
            <a:off x="3841896" y="3097658"/>
            <a:ext cx="8350104"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CC"/>
                </a:solidFill>
                <a:latin typeface="Times New Roman"/>
                <a:ea typeface="Times New Roman"/>
                <a:cs typeface="Times New Roman"/>
                <a:sym typeface="Times New Roman"/>
              </a:rPr>
              <a:t>- Vấn đề: </a:t>
            </a:r>
            <a:r>
              <a:rPr lang="en-US" sz="2800">
                <a:solidFill>
                  <a:schemeClr val="dk1"/>
                </a:solidFill>
                <a:latin typeface="Times New Roman"/>
                <a:ea typeface="Times New Roman"/>
                <a:cs typeface="Times New Roman"/>
                <a:sym typeface="Times New Roman"/>
              </a:rPr>
              <a:t>Nguy cơ chiến tranh hạt nhân đang đe dọa toàn bộ sự sống trên trái đất; nhiệm vụ cấp bách của toàn nhân loại là ngăn chặn, đấu tranh cho một thế giới hòa bình.</a:t>
            </a:r>
            <a:endParaRPr sz="2800">
              <a:solidFill>
                <a:schemeClr val="dk1"/>
              </a:solidFill>
              <a:latin typeface="Times New Roman"/>
              <a:ea typeface="Times New Roman"/>
              <a:cs typeface="Times New Roman"/>
              <a:sym typeface="Times New Roman"/>
            </a:endParaRPr>
          </a:p>
        </p:txBody>
      </p:sp>
      <p:sp>
        <p:nvSpPr>
          <p:cNvPr id="181" name="Google Shape;181;p22"/>
          <p:cNvSpPr txBox="1"/>
          <p:nvPr/>
        </p:nvSpPr>
        <p:spPr>
          <a:xfrm>
            <a:off x="3962384" y="6074132"/>
            <a:ext cx="7000924"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CC"/>
                </a:solidFill>
                <a:latin typeface="Times New Roman"/>
                <a:ea typeface="Times New Roman"/>
                <a:cs typeface="Times New Roman"/>
                <a:sym typeface="Times New Roman"/>
              </a:rPr>
              <a:t>- Từ khó: UNICEF, FAO, kỷ địa chất</a:t>
            </a:r>
            <a:r>
              <a:rPr lang="en-US" sz="2800">
                <a:solidFill>
                  <a:schemeClr val="dk1"/>
                </a:solidFill>
                <a:latin typeface="Times New Roman"/>
                <a:ea typeface="Times New Roman"/>
                <a:cs typeface="Times New Roman"/>
                <a:sym typeface="Times New Roman"/>
              </a:rPr>
              <a:t>.</a:t>
            </a:r>
            <a:endParaRPr sz="28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
                                        </p:tgtEl>
                                        <p:attrNameLst>
                                          <p:attrName>style.visibility</p:attrName>
                                        </p:attrNameLst>
                                      </p:cBhvr>
                                      <p:to>
                                        <p:strVal val="visible"/>
                                      </p:to>
                                    </p:set>
                                    <p:animEffect transition="in" filter="fade">
                                      <p:cBhvr>
                                        <p:cTn id="12" dur="500"/>
                                        <p:tgtEl>
                                          <p:spTgt spid="1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500"/>
                                        <p:tgtEl>
                                          <p:spTgt spid="1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9"/>
                                        </p:tgtEl>
                                        <p:attrNameLst>
                                          <p:attrName>style.visibility</p:attrName>
                                        </p:attrNameLst>
                                      </p:cBhvr>
                                      <p:to>
                                        <p:strVal val="visible"/>
                                      </p:to>
                                    </p:set>
                                    <p:animEffect transition="in" filter="fade">
                                      <p:cBhvr>
                                        <p:cTn id="22" dur="500"/>
                                        <p:tgtEl>
                                          <p:spTgt spid="1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1"/>
                                        </p:tgtEl>
                                        <p:attrNameLst>
                                          <p:attrName>style.visibility</p:attrName>
                                        </p:attrNameLst>
                                      </p:cBhvr>
                                      <p:to>
                                        <p:strVal val="visible"/>
                                      </p:to>
                                    </p:set>
                                    <p:animEffect transition="in" filter="fade">
                                      <p:cBhvr>
                                        <p:cTn id="27"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2894</Words>
  <Application>Microsoft Office PowerPoint</Application>
  <PresentationFormat>Widescreen</PresentationFormat>
  <Paragraphs>338</Paragraphs>
  <Slides>58</Slides>
  <Notes>58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Calibri</vt:lpstr>
      <vt:lpstr>Times New Roman</vt:lpstr>
      <vt:lpstr>Arial</vt:lpstr>
      <vt:lpstr>Noto Sans Symbols</vt:lpstr>
      <vt:lpstr>Arima Madurai Black</vt:lpstr>
      <vt:lpstr>Arima Madurai</vt:lpstr>
      <vt:lpstr>Office Theme</vt:lpstr>
      <vt:lpstr>PowerPoint Presentation</vt:lpstr>
      <vt:lpstr>1 </vt:lpstr>
      <vt:lpstr>PowerPoint Presentation</vt:lpstr>
      <vt:lpstr>PowerPoint Presentation</vt:lpstr>
      <vt:lpstr>1/ Tác giả: </vt:lpstr>
      <vt:lpstr>Một số tác phẩm nổi tiếng của G.G. Mác-két</vt:lpstr>
      <vt:lpstr>PowerPoint Presentation</vt:lpstr>
      <vt:lpstr>PowerPoint Presentation</vt:lpstr>
      <vt:lpstr>2/ Tác phẩm:</vt:lpstr>
      <vt:lpstr>PowerPoint Presentation</vt:lpstr>
      <vt:lpstr>PowerPoint Presentation</vt:lpstr>
      <vt:lpstr>1/ Tác giả: (SGK/19)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Như thanh gươm  Đa-mô-clet</vt:lpstr>
      <vt:lpstr>PowerPoint Presentation</vt:lpstr>
      <vt:lpstr>-&gt; Nguy cơ khủng khiếp và nghiêm trọng của chiến tranh hạt nhân đối với toàn nhân loại.</vt:lpstr>
      <vt:lpstr>PowerPoint Presentation</vt:lpstr>
      <vt:lpstr>PowerPoint Presentation</vt:lpstr>
      <vt:lpstr>Liệt kê và so sánh chi phí cho chiến tranh và chi phí cho cuộc sống.</vt:lpstr>
      <vt:lpstr>PowerPoint Presentation</vt:lpstr>
      <vt:lpstr>PowerPoint Presentation</vt:lpstr>
      <vt:lpstr>PowerPoint Presentation</vt:lpstr>
      <vt:lpstr>PowerPoint Presentation</vt:lpstr>
      <vt:lpstr>PowerPoint Presentation</vt:lpstr>
      <vt:lpstr>PowerPoint Presentation</vt:lpstr>
      <vt:lpstr>Sự tàn phá của chiến tranh</vt:lpstr>
      <vt:lpstr>PowerPoint Presentation</vt:lpstr>
      <vt:lpstr>SỰ PHI LÍ CỦA CHIẾN TRANH  HẠT NHÂN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Le Tien Duat</cp:lastModifiedBy>
  <cp:revision>1</cp:revision>
  <dcterms:modified xsi:type="dcterms:W3CDTF">2021-09-09T09:33:47Z</dcterms:modified>
</cp:coreProperties>
</file>